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1"/>
  </p:notesMasterIdLst>
  <p:handoutMasterIdLst>
    <p:handoutMasterId r:id="rId32"/>
  </p:handoutMasterIdLst>
  <p:sldIdLst>
    <p:sldId id="2142534296" r:id="rId2"/>
    <p:sldId id="2142534305" r:id="rId3"/>
    <p:sldId id="2142534323" r:id="rId4"/>
    <p:sldId id="2142534324" r:id="rId5"/>
    <p:sldId id="2142534341" r:id="rId6"/>
    <p:sldId id="2142534342" r:id="rId7"/>
    <p:sldId id="2142534343" r:id="rId8"/>
    <p:sldId id="2142534345" r:id="rId9"/>
    <p:sldId id="2142534348" r:id="rId10"/>
    <p:sldId id="2142534349" r:id="rId11"/>
    <p:sldId id="2142534346" r:id="rId12"/>
    <p:sldId id="2142534303" r:id="rId13"/>
    <p:sldId id="2142534308" r:id="rId14"/>
    <p:sldId id="2142534333" r:id="rId15"/>
    <p:sldId id="2142534331" r:id="rId16"/>
    <p:sldId id="2142534332" r:id="rId17"/>
    <p:sldId id="2142534313" r:id="rId18"/>
    <p:sldId id="2142534314" r:id="rId19"/>
    <p:sldId id="2142534315" r:id="rId20"/>
    <p:sldId id="2142534316" r:id="rId21"/>
    <p:sldId id="2142534317" r:id="rId22"/>
    <p:sldId id="2142534318" r:id="rId23"/>
    <p:sldId id="2142534336" r:id="rId24"/>
    <p:sldId id="2142534319" r:id="rId25"/>
    <p:sldId id="2142534335" r:id="rId26"/>
    <p:sldId id="2142534334" r:id="rId27"/>
    <p:sldId id="2142534321" r:id="rId28"/>
    <p:sldId id="2142534301" r:id="rId29"/>
    <p:sldId id="2142534340" r:id="rId3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4C9C"/>
    <a:srgbClr val="1254FF"/>
    <a:srgbClr val="1670FF"/>
    <a:srgbClr val="6DC8D7"/>
    <a:srgbClr val="F05A28"/>
    <a:srgbClr val="FFB600"/>
    <a:srgbClr val="4E87C0"/>
    <a:srgbClr val="244E95"/>
    <a:srgbClr val="387FF9"/>
    <a:srgbClr val="24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244" autoAdjust="0"/>
  </p:normalViewPr>
  <p:slideViewPr>
    <p:cSldViewPr snapToGrid="0">
      <p:cViewPr varScale="1">
        <p:scale>
          <a:sx n="90" d="100"/>
          <a:sy n="90" d="100"/>
        </p:scale>
        <p:origin x="413" y="2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4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ula.ganepola@ibm.com" TargetMode="External"/><Relationship Id="rId2" Type="http://schemas.openxmlformats.org/officeDocument/2006/relationships/hyperlink" Target="mailto:edmund.reinhardt@ca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47.png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1.png"/><Relationship Id="rId7" Type="http://schemas.openxmlformats.org/officeDocument/2006/relationships/image" Target="../media/image18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5" Type="http://schemas.openxmlformats.org/officeDocument/2006/relationships/image" Target="../media/image51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HalcyonTechLtd.code-for-ibmi" TargetMode="External"/><Relationship Id="rId3" Type="http://schemas.openxmlformats.org/officeDocument/2006/relationships/hyperlink" Target="https://ibm.github.io/vscode-ibmi-projectexplorer/#/" TargetMode="External"/><Relationship Id="rId7" Type="http://schemas.openxmlformats.org/officeDocument/2006/relationships/hyperlink" Target="https://github.com/IBM/ibmi-bob" TargetMode="External"/><Relationship Id="rId2" Type="http://schemas.openxmlformats.org/officeDocument/2006/relationships/hyperlink" Target="https://marketplace.visualstudio.com/items?itemName=IBM.vscode-ibmi-projectexplorer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bm.github.io/ibmi-bob/#/" TargetMode="External"/><Relationship Id="rId11" Type="http://schemas.openxmlformats.org/officeDocument/2006/relationships/hyperlink" Target="https://www.npmjs.com/package/@halcyontech/vscode-ibmi-types" TargetMode="External"/><Relationship Id="rId5" Type="http://schemas.openxmlformats.org/officeDocument/2006/relationships/hyperlink" Target="https://www.npmjs.com/package/@ibm/vscode-ibmi-projectexplorer-types" TargetMode="External"/><Relationship Id="rId10" Type="http://schemas.openxmlformats.org/officeDocument/2006/relationships/hyperlink" Target="https://github.com/codefori/vscode-ibmi" TargetMode="External"/><Relationship Id="rId4" Type="http://schemas.openxmlformats.org/officeDocument/2006/relationships/hyperlink" Target="https://github.com/IBM/vscode-ibmi-projectexplorer" TargetMode="External"/><Relationship Id="rId9" Type="http://schemas.openxmlformats.org/officeDocument/2006/relationships/hyperlink" Target="https://codefori.github.io/docs/#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Modern, Buildable Projects </a:t>
            </a:r>
            <a:r>
              <a:rPr lang="en-US" dirty="0">
                <a:latin typeface="+mj-lt"/>
              </a:rPr>
              <a:t>with IBM i Project Explorer and Bob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4696882"/>
            <a:ext cx="5596465" cy="1932519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Edmund Reinhardt</a:t>
            </a:r>
          </a:p>
          <a:p>
            <a:r>
              <a:rPr lang="en-US" sz="1400" dirty="0">
                <a:latin typeface="+mj-lt"/>
              </a:rPr>
              <a:t>Product Architect - IBM i Application Development</a:t>
            </a:r>
          </a:p>
          <a:p>
            <a:r>
              <a:rPr lang="en-US" sz="1400" dirty="0">
                <a:latin typeface="+mj-lt"/>
                <a:hlinkClick r:id="rId2"/>
              </a:rPr>
              <a:t>edmund.reinhardt@ca.ibm.com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3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Control what objects to build and how to build them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394E21-6B30-126B-9D32-96B28B8B659E}"/>
              </a:ext>
            </a:extLst>
          </p:cNvPr>
          <p:cNvSpPr txBox="1"/>
          <p:nvPr/>
        </p:nvSpPr>
        <p:spPr>
          <a:xfrm>
            <a:off x="4121991" y="2510675"/>
            <a:ext cx="3917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Rules.mk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9642D-06A7-A9F3-4090-405F0D4F18E0}"/>
              </a:ext>
            </a:extLst>
          </p:cNvPr>
          <p:cNvSpPr txBox="1"/>
          <p:nvPr/>
        </p:nvSpPr>
        <p:spPr>
          <a:xfrm>
            <a:off x="9672320" y="4474667"/>
            <a:ext cx="187007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 err="1">
                <a:latin typeface="+mj-lt"/>
              </a:rPr>
              <a:t>Makefile</a:t>
            </a:r>
            <a:r>
              <a:rPr lang="en-US" sz="1300" dirty="0">
                <a:latin typeface="+mj-lt"/>
              </a:rPr>
              <a:t> with objects to be built and from what source files</a:t>
            </a:r>
            <a:endParaRPr lang="en-CA" sz="13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6056E-01D4-8275-5FD5-D6CFA59B0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915" y="1477354"/>
            <a:ext cx="3917480" cy="1015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3A9123-76E6-6B3E-41BC-4295DC2C1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360" y="3564122"/>
            <a:ext cx="5506632" cy="226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3134A5-2F47-589B-A8EB-D39D50748AFA}"/>
              </a:ext>
            </a:extLst>
          </p:cNvPr>
          <p:cNvSpPr txBox="1"/>
          <p:nvPr/>
        </p:nvSpPr>
        <p:spPr>
          <a:xfrm>
            <a:off x="3315168" y="5848495"/>
            <a:ext cx="5506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9B4C9C"/>
                </a:solidFill>
                <a:latin typeface="+mj-lt"/>
              </a:rPr>
              <a:t>Rules.mk</a:t>
            </a:r>
            <a:r>
              <a:rPr lang="en-CA" sz="1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F5787-ACA1-3E3E-C8A5-73BD075C4D12}"/>
              </a:ext>
            </a:extLst>
          </p:cNvPr>
          <p:cNvSpPr txBox="1"/>
          <p:nvPr/>
        </p:nvSpPr>
        <p:spPr>
          <a:xfrm>
            <a:off x="9672320" y="1821957"/>
            <a:ext cx="18700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Declare subdirectories to be built</a:t>
            </a:r>
            <a:endParaRPr lang="en-CA" sz="13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7129C-9D5B-90E1-3364-EA879F82398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41945" y="2068179"/>
            <a:ext cx="1730375" cy="31515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D0F48-14DA-BD30-BAC5-44E8289AAAC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65658" y="4592955"/>
            <a:ext cx="2506662" cy="22796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and Compile Process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812CB-472D-8C7D-BF30-86A1ED9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333"/>
              </p:ext>
            </p:extLst>
          </p:nvPr>
        </p:nvGraphicFramePr>
        <p:xfrm>
          <a:off x="2009140" y="5210556"/>
          <a:ext cx="810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makei compile -f &lt;stream file&gt;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 of specified stream file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+mj-lt"/>
                        </a:rPr>
                        <a:t>makei compile –files file1: file2: …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objects of all specified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047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203692-F64E-1C17-A59A-6B053B6CA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1361"/>
              </p:ext>
            </p:extLst>
          </p:nvPr>
        </p:nvGraphicFramePr>
        <p:xfrm>
          <a:off x="2009140" y="1213612"/>
          <a:ext cx="8102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init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Create iproj.json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9380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cvtsrcpf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Convert QSYS members to Unicode IFS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02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6D7F4-488C-EE1A-1174-C49FD82F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08288"/>
              </p:ext>
            </p:extLst>
          </p:nvPr>
        </p:nvGraphicFramePr>
        <p:xfrm>
          <a:off x="2009140" y="2919984"/>
          <a:ext cx="81026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18849516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66710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build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the entire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–t &lt;object&gt;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target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–d &lt;directory&gt;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Build all objects in the specified directory (based on Rules.mk)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047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B72D16-A46C-B51F-6A75-059E7D3938C5}"/>
              </a:ext>
            </a:extLst>
          </p:cNvPr>
          <p:cNvSpPr txBox="1"/>
          <p:nvPr/>
        </p:nvSpPr>
        <p:spPr>
          <a:xfrm>
            <a:off x="2009140" y="875058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Initialization and 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78D45-5B8E-9261-CDE0-46E6B7FCE509}"/>
              </a:ext>
            </a:extLst>
          </p:cNvPr>
          <p:cNvSpPr txBox="1"/>
          <p:nvPr/>
        </p:nvSpPr>
        <p:spPr>
          <a:xfrm>
            <a:off x="2009140" y="2581430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E7BC-07DA-FC0C-92F1-A5F460ED1E53}"/>
              </a:ext>
            </a:extLst>
          </p:cNvPr>
          <p:cNvSpPr txBox="1"/>
          <p:nvPr/>
        </p:nvSpPr>
        <p:spPr>
          <a:xfrm>
            <a:off x="2009140" y="4872002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Compiling</a:t>
            </a:r>
          </a:p>
        </p:txBody>
      </p:sp>
    </p:spTree>
    <p:extLst>
      <p:ext uri="{BB962C8B-B14F-4D97-AF65-F5344CB8AC3E}">
        <p14:creationId xmlns:p14="http://schemas.microsoft.com/office/powerpoint/2010/main" val="26870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Ins and Outs of</a:t>
            </a:r>
            <a:br>
              <a:rPr lang="en-US" sz="4500" b="1" dirty="0">
                <a:latin typeface="+mj-lt"/>
              </a:rPr>
            </a:br>
            <a:r>
              <a:rPr lang="en-US" sz="4500" b="1" dirty="0">
                <a:latin typeface="+mj-lt"/>
              </a:rPr>
              <a:t>IBM i Project Explorer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2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6DFCCF-D6E6-822E-D5DF-7EA439D68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943985"/>
            <a:ext cx="11473226" cy="394374"/>
          </a:xfrm>
        </p:spPr>
        <p:txBody>
          <a:bodyPr/>
          <a:lstStyle/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The ultimate tool for local development on IBM i!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E264FBD-7CFB-A2F8-CCBA-EA006D45995F}"/>
              </a:ext>
            </a:extLst>
          </p:cNvPr>
          <p:cNvSpPr txBox="1">
            <a:spLocks/>
          </p:cNvSpPr>
          <p:nvPr/>
        </p:nvSpPr>
        <p:spPr>
          <a:xfrm>
            <a:off x="10237787" y="4864758"/>
            <a:ext cx="1906589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View job logs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002021F-48CC-3754-81E5-748B1A14E483}"/>
              </a:ext>
            </a:extLst>
          </p:cNvPr>
          <p:cNvSpPr txBox="1">
            <a:spLocks/>
          </p:cNvSpPr>
          <p:nvPr/>
        </p:nvSpPr>
        <p:spPr>
          <a:xfrm>
            <a:off x="10237788" y="3117162"/>
            <a:ext cx="1906589" cy="94845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Local source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vs.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IFS source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96991CC-4A02-9F60-8171-1A695F034335}"/>
              </a:ext>
            </a:extLst>
          </p:cNvPr>
          <p:cNvSpPr txBox="1">
            <a:spLocks/>
          </p:cNvSpPr>
          <p:nvPr/>
        </p:nvSpPr>
        <p:spPr>
          <a:xfrm>
            <a:off x="228474" y="3255681"/>
            <a:ext cx="1643063" cy="67141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Manage library list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37F036-F212-0E78-2760-0960F388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0" y="1444753"/>
            <a:ext cx="7906840" cy="469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9FF1199-1DE4-15B2-0A5D-BBD3317791AE}"/>
              </a:ext>
            </a:extLst>
          </p:cNvPr>
          <p:cNvSpPr txBox="1">
            <a:spLocks/>
          </p:cNvSpPr>
          <p:nvPr/>
        </p:nvSpPr>
        <p:spPr>
          <a:xfrm>
            <a:off x="228475" y="4667571"/>
            <a:ext cx="1643063" cy="67141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Modify include paths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B99A6392-6CC0-6295-3142-3D9D89958F05}"/>
              </a:ext>
            </a:extLst>
          </p:cNvPr>
          <p:cNvSpPr txBox="1">
            <a:spLocks/>
          </p:cNvSpPr>
          <p:nvPr/>
        </p:nvSpPr>
        <p:spPr>
          <a:xfrm>
            <a:off x="228474" y="2024112"/>
            <a:ext cx="1643063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Set variables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44868099-6FE7-FAD8-2310-AB8FCFA1E045}"/>
              </a:ext>
            </a:extLst>
          </p:cNvPr>
          <p:cNvSpPr txBox="1">
            <a:spLocks/>
          </p:cNvSpPr>
          <p:nvPr/>
        </p:nvSpPr>
        <p:spPr>
          <a:xfrm>
            <a:off x="10237787" y="2048704"/>
            <a:ext cx="1906589" cy="63258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Build and Compile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586008-0DDD-6A6F-D73A-4C53409505B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1537" y="2221299"/>
            <a:ext cx="729741" cy="175348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EBAF22-EB16-0992-5D04-9AD17819A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71537" y="3591388"/>
            <a:ext cx="689735" cy="655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C937E1-B0DE-DE81-F097-7FB7898B15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1538" y="5003277"/>
            <a:ext cx="689735" cy="74109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3C979-1233-4FD2-6BC5-B54648530DF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49678" y="1833563"/>
            <a:ext cx="1388109" cy="531433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C7F218-1329-CE33-D53D-469064E6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479030" y="3480431"/>
            <a:ext cx="2758758" cy="11095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CB8139-D5B3-6C86-6493-640C8810EE5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038273" y="4592955"/>
            <a:ext cx="1199514" cy="46899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2930568"/>
            <a:ext cx="4155271" cy="1495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IBM i Project Explorer</a:t>
            </a:r>
          </a:p>
          <a:p>
            <a:pPr marL="0" indent="0" algn="ctr">
              <a:buNone/>
            </a:pPr>
            <a:r>
              <a:rPr lang="en-CA" i="1" dirty="0">
                <a:latin typeface="+mj-lt"/>
              </a:rPr>
              <a:t>and</a:t>
            </a:r>
            <a:br>
              <a:rPr lang="en-CA" i="1" dirty="0">
                <a:latin typeface="+mj-lt"/>
              </a:rPr>
            </a:br>
            <a:r>
              <a:rPr lang="en-CA" i="1" dirty="0">
                <a:solidFill>
                  <a:srgbClr val="1670FF"/>
                </a:solidFill>
                <a:latin typeface="+mj-lt"/>
              </a:rPr>
              <a:t>Code for IBM i</a:t>
            </a:r>
            <a:endParaRPr lang="en-CA" i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801C1B-D875-AFDD-992A-87D84816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62" y="2930568"/>
            <a:ext cx="5760000" cy="1495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C61B9B4-D7D8-0462-16F8-6158D3E143F0}"/>
              </a:ext>
            </a:extLst>
          </p:cNvPr>
          <p:cNvSpPr txBox="1">
            <a:spLocks/>
          </p:cNvSpPr>
          <p:nvPr/>
        </p:nvSpPr>
        <p:spPr>
          <a:xfrm>
            <a:off x="524256" y="4672339"/>
            <a:ext cx="4155271" cy="183389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Run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254FF"/>
                </a:solidFill>
                <a:latin typeface="+mj-lt"/>
              </a:rPr>
              <a:t>yum install bob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on IBM i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EA85338-7C9D-FFF9-561F-A1A41906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56" y="1636946"/>
            <a:ext cx="304800" cy="304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A2EEDDA-20A2-C1F5-D586-97539D2D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256" y="352611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74A4-A534-B83A-9B28-E0FDA9BFD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362" y="894010"/>
            <a:ext cx="5760000" cy="1790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37D2BE-6498-B69F-F225-A826CC8BB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5436885"/>
            <a:ext cx="304800" cy="3048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D935AB4-3B72-45C8-C510-6EC7605F62D8}"/>
              </a:ext>
            </a:extLst>
          </p:cNvPr>
          <p:cNvSpPr txBox="1">
            <a:spLocks/>
          </p:cNvSpPr>
          <p:nvPr/>
        </p:nvSpPr>
        <p:spPr>
          <a:xfrm>
            <a:off x="524256" y="1041403"/>
            <a:ext cx="4155271" cy="1495886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Visual Studio Code</a:t>
            </a:r>
            <a:endParaRPr lang="en-CA" i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C5B7-2578-074B-3A57-0CC4DBF89B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2725" y="4672339"/>
            <a:ext cx="4546955" cy="1833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13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360025"/>
            <a:ext cx="5734304" cy="2019369"/>
          </a:xfrm>
        </p:spPr>
        <p:txBody>
          <a:bodyPr/>
          <a:lstStyle/>
          <a:p>
            <a:r>
              <a:rPr lang="en-CA" dirty="0">
                <a:latin typeface="+mj-lt"/>
              </a:rPr>
              <a:t>Create and open a folder for your project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Create an iproj.json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the project description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Connect to an IBM i (using Code for IBM i)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D07A9-A9BA-2E22-1D47-409ADD7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" y="3832612"/>
            <a:ext cx="6480000" cy="21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40080-9ED7-3660-7D41-306FD0A68D25}"/>
              </a:ext>
            </a:extLst>
          </p:cNvPr>
          <p:cNvCxnSpPr>
            <a:cxnSpLocks/>
          </p:cNvCxnSpPr>
          <p:nvPr/>
        </p:nvCxnSpPr>
        <p:spPr>
          <a:xfrm flipV="1">
            <a:off x="2889885" y="4276344"/>
            <a:ext cx="395859" cy="146151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7F350-11B5-EE55-6191-A4839BFFB6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90897" y="4931113"/>
            <a:ext cx="61193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14145A3-0E16-08E4-2F87-2527D792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6" y="1360025"/>
            <a:ext cx="4434579" cy="4669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Migrate Source from QSYS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Source and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4401132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Set deploy location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Where source gets uploaded to</a:t>
            </a:r>
          </a:p>
          <a:p>
            <a:pPr lvl="1"/>
            <a:r>
              <a:rPr lang="en-CA" dirty="0">
                <a:latin typeface="+mj-lt"/>
              </a:rPr>
              <a:t>Typically set one</a:t>
            </a:r>
          </a:p>
          <a:p>
            <a:pPr lvl="1"/>
            <a:r>
              <a:rPr lang="en-CA" dirty="0">
                <a:latin typeface="+mj-lt"/>
              </a:rPr>
              <a:t>Each developer gets a unique location</a:t>
            </a:r>
          </a:p>
          <a:p>
            <a:pPr lvl="1"/>
            <a:r>
              <a:rPr lang="en-CA" dirty="0">
                <a:latin typeface="+mj-lt"/>
              </a:rPr>
              <a:t>Each repository gets a unique location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deployment method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Compare (typically the safest)</a:t>
            </a:r>
          </a:p>
          <a:p>
            <a:pPr lvl="1"/>
            <a:r>
              <a:rPr lang="en-CA" dirty="0">
                <a:latin typeface="+mj-lt"/>
              </a:rPr>
              <a:t>Changes</a:t>
            </a:r>
          </a:p>
          <a:p>
            <a:pPr lvl="1"/>
            <a:r>
              <a:rPr lang="en-CA" dirty="0">
                <a:latin typeface="+mj-lt"/>
              </a:rPr>
              <a:t>Working Changes</a:t>
            </a:r>
          </a:p>
          <a:p>
            <a:pPr lvl="1"/>
            <a:r>
              <a:rPr lang="en-CA" dirty="0">
                <a:latin typeface="+mj-lt"/>
              </a:rPr>
              <a:t>Staged Changes</a:t>
            </a:r>
          </a:p>
          <a:p>
            <a:pPr lvl="1"/>
            <a:r>
              <a:rPr lang="en-CA" dirty="0">
                <a:latin typeface="+mj-lt"/>
              </a:rPr>
              <a:t>All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Deploy project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Moves files to deploy location based on deployment method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AD06-0535-3E7D-EB61-FA794DBB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70" y="1282126"/>
            <a:ext cx="720000" cy="720000"/>
          </a:xfrm>
          <a:prstGeom prst="rect">
            <a:avLst/>
          </a:prstGeom>
          <a:effectLst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9A9534-87C2-1F98-7973-A638B83A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179" y="1312811"/>
            <a:ext cx="720000" cy="7200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45B3-E46E-9D85-A58F-165D95090D2E}"/>
              </a:ext>
            </a:extLst>
          </p:cNvPr>
          <p:cNvSpPr txBox="1"/>
          <p:nvPr/>
        </p:nvSpPr>
        <p:spPr>
          <a:xfrm>
            <a:off x="7602427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IBM i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0D21E-80F2-7CA3-E247-AE2ABE1A4D07}"/>
              </a:ext>
            </a:extLst>
          </p:cNvPr>
          <p:cNvSpPr txBox="1"/>
          <p:nvPr/>
        </p:nvSpPr>
        <p:spPr>
          <a:xfrm>
            <a:off x="6948870" y="1431114"/>
            <a:ext cx="104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AC20B-2DBF-678C-6162-7E6077124497}"/>
              </a:ext>
            </a:extLst>
          </p:cNvPr>
          <p:cNvCxnSpPr>
            <a:cxnSpLocks/>
          </p:cNvCxnSpPr>
          <p:nvPr/>
        </p:nvCxnSpPr>
        <p:spPr>
          <a:xfrm>
            <a:off x="7038196" y="1803543"/>
            <a:ext cx="8673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A8988-06AE-7868-A00D-95F804C02E91}"/>
              </a:ext>
            </a:extLst>
          </p:cNvPr>
          <p:cNvCxnSpPr>
            <a:cxnSpLocks/>
          </p:cNvCxnSpPr>
          <p:nvPr/>
        </p:nvCxnSpPr>
        <p:spPr>
          <a:xfrm flipV="1">
            <a:off x="8805505" y="1800446"/>
            <a:ext cx="867309" cy="309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9C9A68-42AF-DA44-E3D7-833101C5A8D4}"/>
              </a:ext>
            </a:extLst>
          </p:cNvPr>
          <p:cNvSpPr txBox="1"/>
          <p:nvPr/>
        </p:nvSpPr>
        <p:spPr>
          <a:xfrm>
            <a:off x="5835118" y="2147893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Local Project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A3CDD0-FACB-CA9C-DA2D-D5DA0EE3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14" y="1312811"/>
            <a:ext cx="720000" cy="720000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474655-0DAD-3F5A-815F-05D13B7CED5C}"/>
              </a:ext>
            </a:extLst>
          </p:cNvPr>
          <p:cNvSpPr txBox="1"/>
          <p:nvPr/>
        </p:nvSpPr>
        <p:spPr>
          <a:xfrm>
            <a:off x="9369736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Target Library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C1E2E-DB97-96C3-DC2A-CF9343166A89}"/>
              </a:ext>
            </a:extLst>
          </p:cNvPr>
          <p:cNvSpPr txBox="1"/>
          <p:nvPr/>
        </p:nvSpPr>
        <p:spPr>
          <a:xfrm>
            <a:off x="8715506" y="1431114"/>
            <a:ext cx="10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1670FF"/>
                </a:solidFill>
                <a:latin typeface="+mj-lt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CD34B4-AB97-00C0-BAA4-A8BA7DC1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32" y="2885185"/>
            <a:ext cx="7052946" cy="33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6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D746EA-804C-737C-61CC-2D2CCCD6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55" y="1136240"/>
            <a:ext cx="7740000" cy="484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Work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136239"/>
            <a:ext cx="3462451" cy="484208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View and set variables (for libraries, include paths, or build/compile commands)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for libraries and assign values to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Configure hardcoded values as variables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 algn="ctr">
              <a:buNone/>
            </a:pPr>
            <a:r>
              <a:rPr lang="en-CA" b="1" u="sng" dirty="0">
                <a:latin typeface="+mj-lt"/>
              </a:rPr>
              <a:t>Do not push .env file to Git!</a:t>
            </a:r>
          </a:p>
          <a:p>
            <a:endParaRPr lang="en-CA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407AA-FE10-2678-EF46-D9D9A9526FB6}"/>
              </a:ext>
            </a:extLst>
          </p:cNvPr>
          <p:cNvCxnSpPr>
            <a:cxnSpLocks/>
          </p:cNvCxnSpPr>
          <p:nvPr/>
        </p:nvCxnSpPr>
        <p:spPr>
          <a:xfrm flipH="1" flipV="1">
            <a:off x="5663184" y="4133088"/>
            <a:ext cx="2770632" cy="128625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069B3-1E30-8A63-EE9A-4AC8ADDC3CB4}"/>
              </a:ext>
            </a:extLst>
          </p:cNvPr>
          <p:cNvCxnSpPr>
            <a:cxnSpLocks/>
          </p:cNvCxnSpPr>
          <p:nvPr/>
        </p:nvCxnSpPr>
        <p:spPr>
          <a:xfrm flipV="1">
            <a:off x="5032248" y="2185416"/>
            <a:ext cx="3157728" cy="944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6C83-9B35-475B-8C3B-0108134A0F84}"/>
              </a:ext>
            </a:extLst>
          </p:cNvPr>
          <p:cNvCxnSpPr>
            <a:cxnSpLocks/>
          </p:cNvCxnSpPr>
          <p:nvPr/>
        </p:nvCxnSpPr>
        <p:spPr>
          <a:xfrm flipH="1" flipV="1">
            <a:off x="4907280" y="2364105"/>
            <a:ext cx="217170" cy="13639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the Library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36819"/>
            <a:ext cx="4696300" cy="520471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 to beginning/end of library list (preUsrlibl and postUsrlibl) and set current library (curlib in iproj.json)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Reorder library list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objects and members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B3E3-CBD6-9723-3627-1BA2F0AC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87" y="936819"/>
            <a:ext cx="4803504" cy="54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Challenges with Building on IBM </a:t>
            </a:r>
            <a:r>
              <a:rPr lang="en-CA" dirty="0" err="1">
                <a:latin typeface="+mj-lt"/>
              </a:rPr>
              <a:t>i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How do IBM i Projects and Bob overcome this?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Ins and Outs of IBM i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Browse Object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275517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Another place to manage libraries in iproj.json (curlib, objlib, preUsrlibl, postUsrLibl)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09F-F58D-93E7-D7AA-6916260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832104"/>
            <a:ext cx="4869655" cy="5414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91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Include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011906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Add, remove, and reorder include paths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Visualize if includes resolve locally or to remote IFS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C617-6347-FFA5-EDF3-7FD149A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2" y="832105"/>
            <a:ext cx="5714983" cy="552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94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Build and Compile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670FF"/>
                </a:solidFill>
                <a:latin typeface="+mj-lt"/>
              </a:rPr>
              <a:t>Run build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Download logs and evfevent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Run Actions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60675"/>
            <a:ext cx="11376278" cy="71497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IBM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Project Explorer also still supports running Code for IBM i’s custom workspace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B644C-8645-EE51-1DBE-9E33F91A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3222783"/>
            <a:ext cx="3506556" cy="1964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80FA9-8421-7664-DBC1-7C3EF764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000372"/>
            <a:ext cx="7543800" cy="40547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17452" y="3429000"/>
            <a:ext cx="2560199" cy="7758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8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8680BCA-6795-031B-FC61-52444C1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416900"/>
            <a:ext cx="8280000" cy="4450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Diagnostics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422849"/>
            <a:ext cx="3158744" cy="4444551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Evfevent file diagnostics are dumped in .evfevent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Visualize diagnostics in the Problems view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Diagnostics are also rendered inline in the source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85BC6-C578-1892-8866-19C20E125A69}"/>
              </a:ext>
            </a:extLst>
          </p:cNvPr>
          <p:cNvCxnSpPr>
            <a:cxnSpLocks/>
          </p:cNvCxnSpPr>
          <p:nvPr/>
        </p:nvCxnSpPr>
        <p:spPr>
          <a:xfrm>
            <a:off x="4471035" y="2196465"/>
            <a:ext cx="2356485" cy="20497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Job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376363"/>
            <a:ext cx="3193226" cy="4450500"/>
          </a:xfrm>
        </p:spPr>
        <p:txBody>
          <a:bodyPr/>
          <a:lstStyle/>
          <a:p>
            <a:r>
              <a:rPr lang="en-CA" dirty="0">
                <a:latin typeface="+mj-lt"/>
              </a:rPr>
              <a:t>Job log and spool files are dumped in .logs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Job log view is used to visualize and manage these logs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Track up to 10 of the previous logs in memory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Organized by the ILE objects being built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Filter by failed objects or severity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1048-BE3D-7854-DCED-1ECB0B4F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2" y="1376363"/>
            <a:ext cx="8280000" cy="4450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36DC5-F309-1FD0-E0AA-C69FF480AF6E}"/>
              </a:ext>
            </a:extLst>
          </p:cNvPr>
          <p:cNvCxnSpPr>
            <a:cxnSpLocks/>
          </p:cNvCxnSpPr>
          <p:nvPr/>
        </p:nvCxnSpPr>
        <p:spPr>
          <a:xfrm>
            <a:off x="4269740" y="2425700"/>
            <a:ext cx="5618480" cy="26416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5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1490" y="703822"/>
            <a:ext cx="1602571" cy="899999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Source Orbit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629DB-7D8A-AEFB-FE16-6C41655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0" y="1603822"/>
            <a:ext cx="3820269" cy="4838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B5DB8-C87A-5648-0404-897E9C5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1560386"/>
            <a:ext cx="6442689" cy="246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ARCAD-Elias">
            <a:extLst>
              <a:ext uri="{FF2B5EF4-FFF2-40B4-BE49-F238E27FC236}">
                <a16:creationId xmlns:a16="http://schemas.microsoft.com/office/drawing/2014/main" id="{2BA02CC2-BE6E-E67B-BB87-2E796E9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57" y="750390"/>
            <a:ext cx="716872" cy="7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CA8CC-D1C4-E5C5-0466-EAD6FE060CCB}"/>
              </a:ext>
            </a:extLst>
          </p:cNvPr>
          <p:cNvSpPr txBox="1">
            <a:spLocks/>
          </p:cNvSpPr>
          <p:nvPr/>
        </p:nvSpPr>
        <p:spPr>
          <a:xfrm>
            <a:off x="7725577" y="750390"/>
            <a:ext cx="1602571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ARCAD-Elias</a:t>
            </a:r>
          </a:p>
        </p:txBody>
      </p:sp>
      <p:pic>
        <p:nvPicPr>
          <p:cNvPr id="13" name="Picture 12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854FDEEE-80E3-384E-BAAC-9E9B82632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22" y="703822"/>
            <a:ext cx="900000" cy="9000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31C072C-3E64-85C4-18E9-4E07F3376656}"/>
              </a:ext>
            </a:extLst>
          </p:cNvPr>
          <p:cNvSpPr txBox="1">
            <a:spLocks/>
          </p:cNvSpPr>
          <p:nvPr/>
        </p:nvSpPr>
        <p:spPr>
          <a:xfrm>
            <a:off x="4852988" y="4237288"/>
            <a:ext cx="1738311" cy="2201027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What can </a:t>
            </a:r>
            <a:r>
              <a:rPr lang="en-CA" i="1" u="sng" dirty="0">
                <a:solidFill>
                  <a:srgbClr val="1670FF"/>
                </a:solidFill>
                <a:latin typeface="+mj-lt"/>
              </a:rPr>
              <a:t>you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integrate with IBM i Project Explorer’s API?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32053-7F0E-4531-24E0-ED9AA794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093" y="4237288"/>
            <a:ext cx="4530583" cy="2201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IBM i Project Explorer</a:t>
            </a:r>
          </a:p>
          <a:p>
            <a:r>
              <a:rPr lang="en-CA" sz="1600" dirty="0">
                <a:latin typeface="+mj-lt"/>
              </a:rPr>
              <a:t>VS Code Marketplace		</a:t>
            </a:r>
            <a:r>
              <a:rPr lang="en-CA" sz="1600" dirty="0">
                <a:latin typeface="+mj-lt"/>
                <a:hlinkClick r:id="rId2"/>
              </a:rPr>
              <a:t>https://marketplace.visualstudio.com/items?itemName=IBM.vscode-ibmi-projectexplorer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3"/>
              </a:rPr>
              <a:t>https://ibm.github.io/vscode-ibmi-projectexplorer/#/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 		</a:t>
            </a:r>
            <a:r>
              <a:rPr lang="en-CA" sz="1600" dirty="0">
                <a:latin typeface="+mj-lt"/>
                <a:hlinkClick r:id="rId4"/>
              </a:rPr>
              <a:t>https://github.com/IBM/vscode-ibmi-projectexplorer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5"/>
              </a:rPr>
              <a:t>https://www.npmjs.com/package/@ibm/vscode-ibmi-projectexplorer-types</a:t>
            </a:r>
            <a:endParaRPr lang="en-CA" sz="16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Bob</a:t>
            </a: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6"/>
              </a:rPr>
              <a:t>https://ibm.github.io/ibmi-bob/#/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7"/>
              </a:rPr>
              <a:t>https://github.com/IBM/ibmi-bob</a:t>
            </a:r>
            <a:endParaRPr lang="en-CA" sz="1600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Code for IBM i</a:t>
            </a:r>
          </a:p>
          <a:p>
            <a:r>
              <a:rPr lang="en-CA" sz="1600" dirty="0">
                <a:latin typeface="+mj-lt"/>
              </a:rPr>
              <a:t>VS Code Marketplace 		</a:t>
            </a:r>
            <a:r>
              <a:rPr lang="en-CA" sz="1600" dirty="0">
                <a:latin typeface="+mj-lt"/>
                <a:hlinkClick r:id="rId8"/>
              </a:rPr>
              <a:t>https://marketplace.visualstudio.com/items?itemName=HalcyonTechLtd.code-for-ibmi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9"/>
              </a:rPr>
              <a:t>https://codefori.github.io/docs/#/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10"/>
              </a:rPr>
              <a:t>https://github.com/codefori/vscode-ibmi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11"/>
              </a:rPr>
              <a:t>https://www.npmjs.com/package/@halcyontech/vscode-ibmi-types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Challenges with Building on IBM 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Building on IBM i is hard…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320" y="832104"/>
            <a:ext cx="11001802" cy="541414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+mj-lt"/>
              </a:rPr>
              <a:t>SRC-PF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10 char names</a:t>
            </a:r>
          </a:p>
          <a:p>
            <a:pPr lvl="1"/>
            <a:r>
              <a:rPr lang="en-US" sz="1700" dirty="0">
                <a:latin typeface="+mj-lt"/>
              </a:rPr>
              <a:t>Fixed record length</a:t>
            </a:r>
          </a:p>
          <a:p>
            <a:pPr lvl="1"/>
            <a:r>
              <a:rPr lang="en-US" sz="1700" dirty="0">
                <a:latin typeface="+mj-lt"/>
              </a:rPr>
              <a:t>Not accessible to open ecosystem, including Git and Make</a:t>
            </a:r>
          </a:p>
          <a:p>
            <a:pPr lvl="1"/>
            <a:r>
              <a:rPr lang="en-US" sz="1700" dirty="0">
                <a:latin typeface="+mj-lt"/>
              </a:rPr>
              <a:t>Source of the same type stored in QxxxSRC to avoid name conflicts (member type does not disambiguate)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Libraries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Only 2 level hierarchy to organize, with only short 10 char names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Source control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None (sequence number dates)</a:t>
            </a:r>
          </a:p>
          <a:p>
            <a:pPr lvl="1"/>
            <a:r>
              <a:rPr lang="en-US" sz="1700" dirty="0">
                <a:latin typeface="+mj-lt"/>
              </a:rPr>
              <a:t>Home grown</a:t>
            </a:r>
          </a:p>
          <a:p>
            <a:pPr lvl="1"/>
            <a:r>
              <a:rPr lang="en-US" sz="1700" dirty="0">
                <a:latin typeface="+mj-lt"/>
              </a:rPr>
              <a:t>Proprietary IBM i systems</a:t>
            </a:r>
          </a:p>
          <a:p>
            <a:pPr lvl="2"/>
            <a:r>
              <a:rPr lang="en-US" sz="1700" dirty="0">
                <a:latin typeface="+mj-lt"/>
              </a:rPr>
              <a:t>Cost</a:t>
            </a:r>
          </a:p>
          <a:p>
            <a:pPr lvl="2"/>
            <a:r>
              <a:rPr lang="en-US" sz="1700" dirty="0">
                <a:latin typeface="+mj-lt"/>
              </a:rPr>
              <a:t>Smaller market = less investment</a:t>
            </a:r>
          </a:p>
          <a:p>
            <a:pPr lvl="1"/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Build system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Individual CRTXXXMOD + CRTPGM</a:t>
            </a:r>
          </a:p>
          <a:p>
            <a:pPr lvl="1"/>
            <a:r>
              <a:rPr lang="en-US" sz="1700" dirty="0">
                <a:latin typeface="+mj-lt"/>
              </a:rPr>
              <a:t>CL Scripts</a:t>
            </a:r>
          </a:p>
          <a:p>
            <a:pPr lvl="1"/>
            <a:r>
              <a:rPr lang="en-US" sz="1700" dirty="0">
                <a:latin typeface="+mj-lt"/>
              </a:rPr>
              <a:t>A couple of vendors have dependency-based build</a:t>
            </a:r>
            <a:endParaRPr lang="en-CA" sz="1700" dirty="0">
              <a:latin typeface="+mj-l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80C5D13-93A2-0C96-54E8-440F8E65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857504"/>
            <a:ext cx="304800" cy="3048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B8CDAA-C28F-76F3-8BC5-E657F72D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16" y="2676193"/>
            <a:ext cx="304800" cy="304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421FA22-105A-7562-D47D-FCC53BD2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216" y="3459480"/>
            <a:ext cx="304800" cy="304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D3F4F52-D8F4-D2D6-DA02-75EF52963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216" y="52730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How do IBM i Projects and Bob overcome this?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7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B0F62B-5331-9437-2D34-852E207065C1}"/>
              </a:ext>
            </a:extLst>
          </p:cNvPr>
          <p:cNvSpPr/>
          <p:nvPr/>
        </p:nvSpPr>
        <p:spPr>
          <a:xfrm>
            <a:off x="992715" y="1833033"/>
            <a:ext cx="3263899" cy="3742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Let's use a different (but similar) file system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44742C8-6E8E-7227-148F-39CC860163F2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183213" y="1833033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MYPROJECT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8A03-906A-5C0C-592D-2CA1273219BF}"/>
              </a:ext>
            </a:extLst>
          </p:cNvPr>
          <p:cNvSpPr txBox="1"/>
          <p:nvPr/>
        </p:nvSpPr>
        <p:spPr>
          <a:xfrm>
            <a:off x="992715" y="557529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b="1" i="1" dirty="0">
                <a:latin typeface="+mj-lt"/>
              </a:rPr>
              <a:t>QSYS.LIB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A44B6-F1E6-F7E0-C9F9-3FC33672F782}"/>
              </a:ext>
            </a:extLst>
          </p:cNvPr>
          <p:cNvSpPr/>
          <p:nvPr/>
        </p:nvSpPr>
        <p:spPr>
          <a:xfrm>
            <a:off x="7770283" y="1833034"/>
            <a:ext cx="3263899" cy="3742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7037B1-4B06-DF5F-BD0B-02E3E9A87C23}"/>
              </a:ext>
            </a:extLst>
          </p:cNvPr>
          <p:cNvSpPr txBox="1">
            <a:spLocks/>
          </p:cNvSpPr>
          <p:nvPr/>
        </p:nvSpPr>
        <p:spPr>
          <a:xfrm>
            <a:off x="7960781" y="1833034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/my-project</a:t>
            </a:r>
          </a:p>
          <a:p>
            <a:pPr fontAlgn="auto"/>
            <a:r>
              <a:rPr lang="en-CA" dirty="0">
                <a:latin typeface="+mj-lt"/>
              </a:rPr>
              <a:t>/.git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29AF6-E5C8-0912-40F6-3D980A5F9949}"/>
              </a:ext>
            </a:extLst>
          </p:cNvPr>
          <p:cNvSpPr txBox="1"/>
          <p:nvPr/>
        </p:nvSpPr>
        <p:spPr>
          <a:xfrm>
            <a:off x="7770283" y="5575299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b="1" i="1" dirty="0">
                <a:latin typeface="+mj-lt"/>
              </a:rPr>
              <a:t>I</a:t>
            </a:r>
            <a:r>
              <a:rPr lang="en-CA" b="1" i="1" dirty="0">
                <a:latin typeface="+mj-lt"/>
              </a:rPr>
              <a:t>FS/Local File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DB5065-551A-1C0E-8E2A-127695DCEE19}"/>
              </a:ext>
            </a:extLst>
          </p:cNvPr>
          <p:cNvCxnSpPr>
            <a:cxnSpLocks/>
          </p:cNvCxnSpPr>
          <p:nvPr/>
        </p:nvCxnSpPr>
        <p:spPr>
          <a:xfrm>
            <a:off x="4256614" y="4821762"/>
            <a:ext cx="3513669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8C2E4-F665-1820-4A38-9ABEEFEC3823}"/>
              </a:ext>
            </a:extLst>
          </p:cNvPr>
          <p:cNvSpPr txBox="1"/>
          <p:nvPr/>
        </p:nvSpPr>
        <p:spPr>
          <a:xfrm>
            <a:off x="4929714" y="2434161"/>
            <a:ext cx="21674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 more character name restrictions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Now usable with Git and Make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Flexible directory structure </a:t>
            </a:r>
          </a:p>
        </p:txBody>
      </p:sp>
    </p:spTree>
    <p:extLst>
      <p:ext uri="{BB962C8B-B14F-4D97-AF65-F5344CB8AC3E}">
        <p14:creationId xmlns:p14="http://schemas.microsoft.com/office/powerpoint/2010/main" val="32446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Unlocking source control with Git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B8FC2B3-4DC3-7DC3-0CC1-5BDBA3FE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6197" y="1817504"/>
            <a:ext cx="630000" cy="63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AEAED-BD0F-C219-659F-8F8447953ACE}"/>
              </a:ext>
            </a:extLst>
          </p:cNvPr>
          <p:cNvSpPr txBox="1"/>
          <p:nvPr/>
        </p:nvSpPr>
        <p:spPr>
          <a:xfrm>
            <a:off x="1184426" y="2447504"/>
            <a:ext cx="2513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Remote Git Repo (GitHub, GitLab, Azure, BitBucket,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09963-5735-7C87-6068-F3E7631C6A3B}"/>
              </a:ext>
            </a:extLst>
          </p:cNvPr>
          <p:cNvSpPr txBox="1"/>
          <p:nvPr/>
        </p:nvSpPr>
        <p:spPr>
          <a:xfrm>
            <a:off x="921277" y="120660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Distributed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EB861-FE59-00BB-589D-6EB91E094E53}"/>
              </a:ext>
            </a:extLst>
          </p:cNvPr>
          <p:cNvSpPr txBox="1"/>
          <p:nvPr/>
        </p:nvSpPr>
        <p:spPr>
          <a:xfrm>
            <a:off x="4907280" y="1205403"/>
            <a:ext cx="665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Version Control and Git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96A68-6302-8F07-6A66-28E6428F7863}"/>
              </a:ext>
            </a:extLst>
          </p:cNvPr>
          <p:cNvSpPr txBox="1"/>
          <p:nvPr/>
        </p:nvSpPr>
        <p:spPr>
          <a:xfrm>
            <a:off x="3930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A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AE36794-8F8E-10E3-C1F9-06655A314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63" y="4978969"/>
            <a:ext cx="630000" cy="63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0FD035-5FAE-E263-1AB0-5E3B23672A5E}"/>
              </a:ext>
            </a:extLst>
          </p:cNvPr>
          <p:cNvSpPr txBox="1"/>
          <p:nvPr/>
        </p:nvSpPr>
        <p:spPr>
          <a:xfrm>
            <a:off x="23742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08A1E85-5EE6-B523-7B17-38A79D275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2263" y="4978969"/>
            <a:ext cx="630000" cy="63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086ED-753C-37B0-A013-22B0B409B98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446063" y="3370834"/>
            <a:ext cx="995134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CC2C1-AC4D-0ED7-1F17-D31625D6C67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2441197" y="3370834"/>
            <a:ext cx="986066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564895-6B1E-F0FC-9306-1686C73B6614}"/>
              </a:ext>
            </a:extLst>
          </p:cNvPr>
          <p:cNvSpPr txBox="1"/>
          <p:nvPr/>
        </p:nvSpPr>
        <p:spPr>
          <a:xfrm>
            <a:off x="4775582" y="2104444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9B4C9C"/>
                </a:solidFill>
                <a:latin typeface="+mj-lt"/>
              </a:rPr>
              <a:t>master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76E89-EA08-DE3C-08AF-3D1171F18A3D}"/>
              </a:ext>
            </a:extLst>
          </p:cNvPr>
          <p:cNvSpPr txBox="1"/>
          <p:nvPr/>
        </p:nvSpPr>
        <p:spPr>
          <a:xfrm>
            <a:off x="4775582" y="3219256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05A28"/>
                </a:solidFill>
                <a:latin typeface="+mj-lt"/>
              </a:rPr>
              <a:t>develop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46AF25-F592-68CB-A93E-D42DF6BCF7E7}"/>
              </a:ext>
            </a:extLst>
          </p:cNvPr>
          <p:cNvSpPr txBox="1"/>
          <p:nvPr/>
        </p:nvSpPr>
        <p:spPr>
          <a:xfrm>
            <a:off x="4708905" y="4346128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FB600"/>
                </a:solidFill>
                <a:latin typeface="+mj-lt"/>
              </a:rPr>
              <a:t>feature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62008-34AA-9233-D66B-C4932A71F68F}"/>
              </a:ext>
            </a:extLst>
          </p:cNvPr>
          <p:cNvSpPr txBox="1"/>
          <p:nvPr/>
        </p:nvSpPr>
        <p:spPr>
          <a:xfrm>
            <a:off x="4708906" y="5466971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6DC8D7"/>
                </a:solidFill>
                <a:latin typeface="+mj-lt"/>
              </a:rPr>
              <a:t>feature B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DE9A7D6-BC12-C745-0BFD-56ED126F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537316" y="2010065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C4961A41-27B0-C902-AD3A-6E5CC2F7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628807" y="2019110"/>
            <a:ext cx="540000" cy="54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03BAE1CE-B911-0872-55BE-E15AD39B4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720298" y="2019110"/>
            <a:ext cx="540000" cy="54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D0AE1D3-BDD2-1D0C-1899-14F944412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811789" y="2019110"/>
            <a:ext cx="540000" cy="540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6CC2B63-622F-793C-79FE-AEBB5D0CB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903280" y="2010065"/>
            <a:ext cx="5400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E1B840E-69F8-7DD0-8EC5-6D3684CE7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628807" y="3141459"/>
            <a:ext cx="540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97FFFCB-E8C0-2764-2B4C-EB7E6A684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720298" y="3141459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74A644D-FBE9-B2BE-3E7F-AAEE88E59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811789" y="3141459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A20F30C-196B-F84D-5641-05A4D7E44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903280" y="3139085"/>
            <a:ext cx="5400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74B9E23B-6B33-F9CA-6A4C-DCA66446B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811789" y="4263537"/>
            <a:ext cx="540000" cy="54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9FCBE853-7178-0761-5529-0FC7EC7AF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720298" y="5384728"/>
            <a:ext cx="540000" cy="540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C81F9E58-83A3-A0D6-3F52-E2B567CE0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9811789" y="5384728"/>
            <a:ext cx="540000" cy="5400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F92632-7BB2-5E6D-E0B7-446DC9C100D8}"/>
              </a:ext>
            </a:extLst>
          </p:cNvPr>
          <p:cNvCxnSpPr>
            <a:cxnSpLocks/>
          </p:cNvCxnSpPr>
          <p:nvPr/>
        </p:nvCxnSpPr>
        <p:spPr>
          <a:xfrm>
            <a:off x="6914198" y="2280064"/>
            <a:ext cx="878205" cy="9045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27DBB-1539-3721-CDF8-47D5CE2A4A9E}"/>
              </a:ext>
            </a:extLst>
          </p:cNvPr>
          <p:cNvCxnSpPr>
            <a:cxnSpLocks/>
          </p:cNvCxnSpPr>
          <p:nvPr/>
        </p:nvCxnSpPr>
        <p:spPr>
          <a:xfrm>
            <a:off x="8009573" y="3411459"/>
            <a:ext cx="871537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D521FA8-6BF0-7E82-3680-29DB47C236C1}"/>
              </a:ext>
            </a:extLst>
          </p:cNvPr>
          <p:cNvCxnSpPr>
            <a:cxnSpLocks/>
          </p:cNvCxnSpPr>
          <p:nvPr/>
        </p:nvCxnSpPr>
        <p:spPr>
          <a:xfrm flipV="1">
            <a:off x="8009573" y="2289108"/>
            <a:ext cx="871537" cy="1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7B292C-94F4-7EB8-92EB-33CA2FA0A5BA}"/>
              </a:ext>
            </a:extLst>
          </p:cNvPr>
          <p:cNvCxnSpPr>
            <a:cxnSpLocks/>
          </p:cNvCxnSpPr>
          <p:nvPr/>
        </p:nvCxnSpPr>
        <p:spPr>
          <a:xfrm>
            <a:off x="9104948" y="2289108"/>
            <a:ext cx="869632" cy="0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A59119-47A1-A570-9C82-B5EC3872F798}"/>
              </a:ext>
            </a:extLst>
          </p:cNvPr>
          <p:cNvCxnSpPr>
            <a:cxnSpLocks/>
          </p:cNvCxnSpPr>
          <p:nvPr/>
        </p:nvCxnSpPr>
        <p:spPr>
          <a:xfrm flipV="1">
            <a:off x="10191750" y="2280064"/>
            <a:ext cx="872490" cy="9044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4E3B3-7280-3E14-CDC7-D0548F59F3E3}"/>
              </a:ext>
            </a:extLst>
          </p:cNvPr>
          <p:cNvCxnSpPr>
            <a:cxnSpLocks/>
          </p:cNvCxnSpPr>
          <p:nvPr/>
        </p:nvCxnSpPr>
        <p:spPr>
          <a:xfrm flipH="1">
            <a:off x="10191750" y="3411459"/>
            <a:ext cx="872490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108771-3ABB-6AFA-B5F5-E8350DBB247F}"/>
              </a:ext>
            </a:extLst>
          </p:cNvPr>
          <p:cNvCxnSpPr>
            <a:cxnSpLocks/>
          </p:cNvCxnSpPr>
          <p:nvPr/>
        </p:nvCxnSpPr>
        <p:spPr>
          <a:xfrm flipH="1">
            <a:off x="9104948" y="3411459"/>
            <a:ext cx="869632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E1F309-3DEE-0288-C023-A5B5090E0804}"/>
              </a:ext>
            </a:extLst>
          </p:cNvPr>
          <p:cNvCxnSpPr>
            <a:cxnSpLocks/>
          </p:cNvCxnSpPr>
          <p:nvPr/>
        </p:nvCxnSpPr>
        <p:spPr>
          <a:xfrm flipH="1">
            <a:off x="9098280" y="5654728"/>
            <a:ext cx="868680" cy="0"/>
          </a:xfrm>
          <a:prstGeom prst="line">
            <a:avLst/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7637A27-09F2-B5FD-ADDB-8F48C35608DF}"/>
              </a:ext>
            </a:extLst>
          </p:cNvPr>
          <p:cNvCxnSpPr>
            <a:cxnSpLocks/>
            <a:stCxn id="54" idx="3"/>
          </p:cNvCxnSpPr>
          <p:nvPr/>
        </p:nvCxnSpPr>
        <p:spPr>
          <a:xfrm rot="16200000" flipH="1">
            <a:off x="6869162" y="2488219"/>
            <a:ext cx="861396" cy="985088"/>
          </a:xfrm>
          <a:prstGeom prst="bentConnector2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4E27B0F-D1D0-2499-EEEF-49F9D1266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5959" y="4176487"/>
            <a:ext cx="1970181" cy="980122"/>
          </a:xfrm>
          <a:prstGeom prst="bentConnector3">
            <a:avLst>
              <a:gd name="adj1" fmla="val 100135"/>
            </a:avLst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F63A81-C525-F0A7-B723-730C9547E928}"/>
              </a:ext>
            </a:extLst>
          </p:cNvPr>
          <p:cNvCxnSpPr>
            <a:endCxn id="67" idx="2"/>
          </p:cNvCxnSpPr>
          <p:nvPr/>
        </p:nvCxnSpPr>
        <p:spPr>
          <a:xfrm rot="16200000" flipH="1">
            <a:off x="8978037" y="3699784"/>
            <a:ext cx="852079" cy="815426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4086DF0-D0A0-814D-36E3-6FEEAE017F17}"/>
              </a:ext>
            </a:extLst>
          </p:cNvPr>
          <p:cNvCxnSpPr>
            <a:stCxn id="67" idx="0"/>
            <a:endCxn id="63" idx="3"/>
          </p:cNvCxnSpPr>
          <p:nvPr/>
        </p:nvCxnSpPr>
        <p:spPr>
          <a:xfrm flipV="1">
            <a:off x="10351789" y="3679085"/>
            <a:ext cx="821491" cy="854452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FE98163-0E79-8000-EAD1-D69911231A71}"/>
              </a:ext>
            </a:extLst>
          </p:cNvPr>
          <p:cNvCxnSpPr>
            <a:cxnSpLocks/>
          </p:cNvCxnSpPr>
          <p:nvPr/>
        </p:nvCxnSpPr>
        <p:spPr>
          <a:xfrm>
            <a:off x="11293793" y="3408798"/>
            <a:ext cx="263494" cy="0"/>
          </a:xfrm>
          <a:prstGeom prst="straightConnector1">
            <a:avLst/>
          </a:prstGeom>
          <a:ln w="38100">
            <a:solidFill>
              <a:srgbClr val="F05A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5A2CC9-D664-412A-E710-AB90044F2B8B}"/>
              </a:ext>
            </a:extLst>
          </p:cNvPr>
          <p:cNvCxnSpPr>
            <a:cxnSpLocks/>
          </p:cNvCxnSpPr>
          <p:nvPr/>
        </p:nvCxnSpPr>
        <p:spPr>
          <a:xfrm>
            <a:off x="10202462" y="5650972"/>
            <a:ext cx="263494" cy="0"/>
          </a:xfrm>
          <a:prstGeom prst="straightConnector1">
            <a:avLst/>
          </a:prstGeom>
          <a:ln w="38100">
            <a:solidFill>
              <a:srgbClr val="6DC8D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93B6289-6EED-887C-364E-C504FD2F5E4A}"/>
              </a:ext>
            </a:extLst>
          </p:cNvPr>
          <p:cNvCxnSpPr>
            <a:cxnSpLocks/>
          </p:cNvCxnSpPr>
          <p:nvPr/>
        </p:nvCxnSpPr>
        <p:spPr>
          <a:xfrm>
            <a:off x="11294022" y="2278943"/>
            <a:ext cx="263494" cy="0"/>
          </a:xfrm>
          <a:prstGeom prst="straightConnector1">
            <a:avLst/>
          </a:prstGeom>
          <a:ln w="38100">
            <a:solidFill>
              <a:srgbClr val="9B4C9C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1254FF"/>
                </a:solidFill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9D7276-9074-D712-0433-614A0B29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85" y="1589882"/>
            <a:ext cx="6120721" cy="4036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11C06F-EFB1-A3E9-962A-5D403FC4EAAA}"/>
              </a:ext>
            </a:extLst>
          </p:cNvPr>
          <p:cNvSpPr txBox="1"/>
          <p:nvPr/>
        </p:nvSpPr>
        <p:spPr>
          <a:xfrm>
            <a:off x="2511517" y="1864680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Project Information</a:t>
            </a:r>
            <a:endParaRPr lang="en-CA" sz="1300" dirty="0">
              <a:latin typeface="+mj-lt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5A5227-7271-A02D-C4AB-5246F6353ED5}"/>
              </a:ext>
            </a:extLst>
          </p:cNvPr>
          <p:cNvSpPr txBox="1"/>
          <p:nvPr/>
        </p:nvSpPr>
        <p:spPr>
          <a:xfrm>
            <a:off x="2517633" y="3428226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library list</a:t>
            </a:r>
            <a:endParaRPr lang="en-CA" sz="1300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DEAA86-2F32-1948-4F5A-7748546E5087}"/>
              </a:ext>
            </a:extLst>
          </p:cNvPr>
          <p:cNvSpPr txBox="1"/>
          <p:nvPr/>
        </p:nvSpPr>
        <p:spPr>
          <a:xfrm>
            <a:off x="10434318" y="4088232"/>
            <a:ext cx="131322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Set build/compile command</a:t>
            </a:r>
            <a:endParaRPr lang="en-CA" sz="1300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10260018" y="2349576"/>
            <a:ext cx="166182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Standardized metadata format with variables (&amp;…)</a:t>
            </a:r>
            <a:endParaRPr lang="en-CA" sz="1300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2517633" y="4723832"/>
            <a:ext cx="13431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build/compile environment</a:t>
            </a:r>
            <a:endParaRPr lang="en-CA" sz="1300" dirty="0">
              <a:latin typeface="+mj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2FF514-91B9-067B-E2C9-5A09C4B327B3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860777" y="5043170"/>
            <a:ext cx="965223" cy="269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1EA624-1946-C308-A716-7D4FA859A66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860776" y="3674448"/>
            <a:ext cx="939824" cy="36542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C03634A-8DCC-0419-9537-BE5DD127B7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854660" y="2110902"/>
            <a:ext cx="961180" cy="3998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44590" y="2695825"/>
            <a:ext cx="4015428" cy="29490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8FEBD0-EF7C-FF76-E9C8-F81B3E5452F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7749540" y="4434481"/>
            <a:ext cx="2684778" cy="76616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3860B7-6281-02EC-DBC9-F9A0AF52322A}"/>
              </a:ext>
            </a:extLst>
          </p:cNvPr>
          <p:cNvSpPr txBox="1"/>
          <p:nvPr/>
        </p:nvSpPr>
        <p:spPr>
          <a:xfrm>
            <a:off x="4008585" y="5642869"/>
            <a:ext cx="6120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iproj.json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</p:spTree>
    <p:extLst>
      <p:ext uri="{BB962C8B-B14F-4D97-AF65-F5344CB8AC3E}">
        <p14:creationId xmlns:p14="http://schemas.microsoft.com/office/powerpoint/2010/main" val="33332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Flexible subdirectories and build customization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00B050"/>
                </a:solidFill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8898226" y="1409982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/>
            <a:r>
              <a:rPr lang="en-CA" sz="1300" dirty="0">
                <a:latin typeface="+mj-lt"/>
              </a:rPr>
              <a:t>EBCDIC encoding for compiler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8938166" y="4522606"/>
            <a:ext cx="16261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Custom variable values so that each developer can customize build</a:t>
            </a:r>
            <a:endParaRPr lang="en-CA" sz="13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5AA10-1416-BD1D-2513-5DE56B4EB550}"/>
              </a:ext>
            </a:extLst>
          </p:cNvPr>
          <p:cNvSpPr txBox="1"/>
          <p:nvPr/>
        </p:nvSpPr>
        <p:spPr>
          <a:xfrm>
            <a:off x="4809509" y="3372065"/>
            <a:ext cx="2106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.ibmi.json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E0889-1EBC-B9E7-08BF-D203D53AC55A}"/>
              </a:ext>
            </a:extLst>
          </p:cNvPr>
          <p:cNvSpPr txBox="1"/>
          <p:nvPr/>
        </p:nvSpPr>
        <p:spPr>
          <a:xfrm>
            <a:off x="4802560" y="5773789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00B050"/>
                </a:solidFill>
                <a:latin typeface="+mj-lt"/>
              </a:rPr>
              <a:t>.env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DC45C-3E04-9A88-7A8E-D942A19F0B6A}"/>
              </a:ext>
            </a:extLst>
          </p:cNvPr>
          <p:cNvSpPr txBox="1"/>
          <p:nvPr/>
        </p:nvSpPr>
        <p:spPr>
          <a:xfrm>
            <a:off x="8938165" y="2717200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Target object library for directory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69F8FD-001D-FAFA-C67C-9DBBBC62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719" y="1265307"/>
            <a:ext cx="2989666" cy="2085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8111E6-51E1-40C5-9C9A-4826A62E0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496" y="4182637"/>
            <a:ext cx="4036110" cy="1572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7DBD5-0ECC-F753-5FB0-DAE984D94BF6}"/>
              </a:ext>
            </a:extLst>
          </p:cNvPr>
          <p:cNvCxnSpPr>
            <a:cxnSpLocks/>
          </p:cNvCxnSpPr>
          <p:nvPr/>
        </p:nvCxnSpPr>
        <p:spPr>
          <a:xfrm flipH="1" flipV="1">
            <a:off x="7234238" y="2826068"/>
            <a:ext cx="1703927" cy="13544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48D2C-CA43-73F7-0C2E-9040F104123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880606" y="4966025"/>
            <a:ext cx="1057560" cy="282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52335" y="1656204"/>
            <a:ext cx="1645891" cy="93650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2031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5575</TotalTime>
  <Words>1341</Words>
  <Application>Microsoft Office PowerPoint</Application>
  <PresentationFormat>Widescreen</PresentationFormat>
  <Paragraphs>337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.AppleSystemUIFont</vt:lpstr>
      <vt:lpstr>Arial</vt:lpstr>
      <vt:lpstr>Calibri</vt:lpstr>
      <vt:lpstr>IBM Plex Sans</vt:lpstr>
      <vt:lpstr>Wingdings</vt:lpstr>
      <vt:lpstr>2021 Layouts</vt:lpstr>
      <vt:lpstr>Modern, Buildable Projects with IBM i Project Explorer and Bob</vt:lpstr>
      <vt:lpstr>Agenda</vt:lpstr>
      <vt:lpstr>Challenges with Building on IBM i</vt:lpstr>
      <vt:lpstr>Building on IBM i is hard…</vt:lpstr>
      <vt:lpstr>How do IBM i Projects and Bob overcome this?</vt:lpstr>
      <vt:lpstr>Let's use a different (but similar) file system</vt:lpstr>
      <vt:lpstr>Unlocking source control with Git</vt:lpstr>
      <vt:lpstr>Projects that self-describe how to build themselves!?</vt:lpstr>
      <vt:lpstr>Flexible subdirectories and build customization</vt:lpstr>
      <vt:lpstr>Control what objects to build and how to build them</vt:lpstr>
      <vt:lpstr>Build and Compile Process</vt:lpstr>
      <vt:lpstr>Ins and Outs of IBM i Project Explorer</vt:lpstr>
      <vt:lpstr>Overview</vt:lpstr>
      <vt:lpstr>Installation</vt:lpstr>
      <vt:lpstr>Create a New Project</vt:lpstr>
      <vt:lpstr>Migrate Source from QSYS</vt:lpstr>
      <vt:lpstr>Source and Deployment</vt:lpstr>
      <vt:lpstr>Work with Variables</vt:lpstr>
      <vt:lpstr>Manage the Library List</vt:lpstr>
      <vt:lpstr>Browse Object Libraries</vt:lpstr>
      <vt:lpstr>Manage Include Paths</vt:lpstr>
      <vt:lpstr>Build and Compile</vt:lpstr>
      <vt:lpstr>Run Actions</vt:lpstr>
      <vt:lpstr>View Diagnostics</vt:lpstr>
      <vt:lpstr>View Job Logs</vt:lpstr>
      <vt:lpstr>Integration</vt:lpstr>
      <vt:lpstr>Demo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77</cp:revision>
  <dcterms:created xsi:type="dcterms:W3CDTF">2021-01-11T03:24:53Z</dcterms:created>
  <dcterms:modified xsi:type="dcterms:W3CDTF">2024-09-06T18:58:05Z</dcterms:modified>
</cp:coreProperties>
</file>