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616" r:id="rId1"/>
  </p:sldMasterIdLst>
  <p:notesMasterIdLst>
    <p:notesMasterId r:id="rId38"/>
  </p:notesMasterIdLst>
  <p:handoutMasterIdLst>
    <p:handoutMasterId r:id="rId39"/>
  </p:handoutMasterIdLst>
  <p:sldIdLst>
    <p:sldId id="2142534296" r:id="rId2"/>
    <p:sldId id="2142534305" r:id="rId3"/>
    <p:sldId id="2142534323" r:id="rId4"/>
    <p:sldId id="2142534324" r:id="rId5"/>
    <p:sldId id="2142534325" r:id="rId6"/>
    <p:sldId id="2142534306" r:id="rId7"/>
    <p:sldId id="2142534302" r:id="rId8"/>
    <p:sldId id="2142534326" r:id="rId9"/>
    <p:sldId id="2142534322" r:id="rId10"/>
    <p:sldId id="2142534337" r:id="rId11"/>
    <p:sldId id="2142534338" r:id="rId12"/>
    <p:sldId id="2142534339" r:id="rId13"/>
    <p:sldId id="2142534328" r:id="rId14"/>
    <p:sldId id="2142534304" r:id="rId15"/>
    <p:sldId id="2142534307" r:id="rId16"/>
    <p:sldId id="2142534309" r:id="rId17"/>
    <p:sldId id="2142534310" r:id="rId18"/>
    <p:sldId id="2142534311" r:id="rId19"/>
    <p:sldId id="2142534312" r:id="rId20"/>
    <p:sldId id="2142534303" r:id="rId21"/>
    <p:sldId id="2142534308" r:id="rId22"/>
    <p:sldId id="2142534333" r:id="rId23"/>
    <p:sldId id="2142534331" r:id="rId24"/>
    <p:sldId id="2142534332" r:id="rId25"/>
    <p:sldId id="2142534313" r:id="rId26"/>
    <p:sldId id="2142534314" r:id="rId27"/>
    <p:sldId id="2142534315" r:id="rId28"/>
    <p:sldId id="2142534316" r:id="rId29"/>
    <p:sldId id="2142534317" r:id="rId30"/>
    <p:sldId id="2142534318" r:id="rId31"/>
    <p:sldId id="2142534336" r:id="rId32"/>
    <p:sldId id="2142534319" r:id="rId33"/>
    <p:sldId id="2142534335" r:id="rId34"/>
    <p:sldId id="2142534334" r:id="rId35"/>
    <p:sldId id="2142534321" r:id="rId36"/>
    <p:sldId id="2142534301" r:id="rId37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3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670FF"/>
    <a:srgbClr val="1254FF"/>
    <a:srgbClr val="4E87C0"/>
    <a:srgbClr val="244E95"/>
    <a:srgbClr val="387FF9"/>
    <a:srgbClr val="244EFF"/>
    <a:srgbClr val="214695"/>
    <a:srgbClr val="456395"/>
    <a:srgbClr val="1254BA"/>
    <a:srgbClr val="125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244" autoAdjust="0"/>
  </p:normalViewPr>
  <p:slideViewPr>
    <p:cSldViewPr snapToGrid="0">
      <p:cViewPr varScale="1">
        <p:scale>
          <a:sx n="80" d="100"/>
          <a:sy n="80" d="100"/>
        </p:scale>
        <p:origin x="55" y="247"/>
      </p:cViewPr>
      <p:guideLst>
        <p:guide orient="horz" pos="2160"/>
        <p:guide pos="3840"/>
        <p:guide pos="38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3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1C4C-FF3F-0C4F-8795-A2475369391B}" type="datetime1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C8FA6-76A5-8E40-8BFE-0F3985BCA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15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575E4D0F-365E-634C-91A3-A7A1E50E5DCF}" type="datetime1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A7F235BB-2532-4321-A1BC-BCA4D9D1C2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4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1D831F22-FA3A-D57A-45FA-41418B0D3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17" y="2326384"/>
            <a:ext cx="2651682" cy="150460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F9E90-2CBC-160C-A456-B82ED3D2D5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5C22D1-A9D3-948F-32F8-6DC852126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9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B98BC-539F-B355-1AD7-A6DB5727F5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E870BD-D606-E12D-38CF-F8B8950A1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86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CAB283C-4D7C-B92A-C063-44E9DD38AD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D5EFA40-F3E6-E1DD-4087-2D2E2D76B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8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54ED0F-9EF5-3A2A-A48F-864020C31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755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10BA43D-0E52-1935-1DCB-E424DD430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39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662963E-CB68-80F5-7A98-4FA4326E54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879A0EC-581D-0E13-472B-DA750CA3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984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593BE-1E80-1AEB-0F86-F4FD051639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4C814B-C0E5-19B7-36B2-339859D9829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8EE377-7754-E11F-C876-3597E7C5D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7152" y="2307955"/>
            <a:ext cx="2705097" cy="15282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4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902C1C-BD78-1AA4-00C8-9109FF37DE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4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IB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0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69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40EE0B4-00C1-A9AA-8F7C-78528CC3B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496774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1889F7D-7E76-8863-FE5F-7534A9F515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052234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2A06584-4A8D-70B2-1AA4-0295EACC0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163667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8B7290-E609-FE2A-C98F-1469A1D578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3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BC80EF-5DBF-BF25-8DE9-8C904DC344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64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BD02337-AECD-27CC-0491-B67FFB644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886442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5BC8BC3-D36B-925A-0413-23D35BBA7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376846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2021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06D4300-02F4-F1EF-D576-0B7C50BFA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2FD141-8134-F3DB-E476-8FADEF4AC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F3420-6D52-3D30-094D-4B781CE6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875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326FA1-EB48-8D63-F60D-9CB5E22D6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4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42A2AE-3E39-0B5D-3C8D-5F1043BCE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9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DF66989-43F4-A600-E0B2-72AF31ED5D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89718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A6569A-B3E2-406F-FCD4-2634820190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06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54C9BD-2141-0C1B-D066-32EFCAE59A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5437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76CD34B-B673-84BF-EA5A-E903F8F78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001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26474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36B9D94-C60C-2E78-9539-1E758871A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45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E1C17DA0-170C-5390-C3C5-18A71EE087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7625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1C5A5E-218B-BC39-04F0-C0BA69E05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5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C59DB1-FC9C-849C-E343-FD25C3FD96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56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DDAFE0-8F15-5E46-5CAE-A71684960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57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5FF0B22-C17B-5711-6B41-3813303D1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30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65938A9-3541-91F7-C413-DBF835C25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7730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9F702-C36B-A252-EB3F-D45278B77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2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4F9124B-137D-BE00-37DF-B2F1D04C9E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77015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72F69B0-3568-5491-5895-61F6B5920A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1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406FE4C5-A7F8-00EA-18CB-1CA76CB6B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6133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2001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A0BFF5B-FFF3-EEC5-043B-119DEEBD9E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660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0D720B1-0C52-3911-0A8A-18242F23B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7378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C7E4B2B-4CBD-1785-1A76-D8C64FF91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33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26480" y="0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71432" y="0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F83DBD2-00A3-854E-96F6-5E38FF4C0458}"/>
              </a:ext>
            </a:extLst>
          </p:cNvPr>
          <p:cNvSpPr txBox="1">
            <a:spLocks/>
          </p:cNvSpPr>
          <p:nvPr userDrawn="1"/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Slide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A9F01EB-A423-5742-9F6B-9BD2B204E8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6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CD0D1E-6CA6-18E1-141E-06679FB23D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0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31052" y="-1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81881" y="-1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2BC28-3D8F-4848-85C9-A1B154F68C80}"/>
              </a:ext>
            </a:extLst>
          </p:cNvPr>
          <p:cNvSpPr/>
          <p:nvPr userDrawn="1"/>
        </p:nvSpPr>
        <p:spPr>
          <a:xfrm>
            <a:off x="0" y="-1"/>
            <a:ext cx="6126480" cy="685800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1B323F-CBFC-9F4D-B6C1-905775A4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7" y="219456"/>
            <a:ext cx="5477256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0A69A66-003D-5B41-8BAF-49BF0C0C8D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0896" y="832104"/>
            <a:ext cx="5477256" cy="5603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F77-936A-0D42-BF6B-FA42F36D0C9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8342390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EAB59F22-63CC-4768-E836-A0B001D35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327129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FEB824-21AB-3145-A3C7-4ADA36A4B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78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A616A4-C36A-B95E-9391-9B7E2C0F1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936096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7ACF1B-469A-3FCA-68DF-9F5527E4D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4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810DA460-CE90-2827-09D3-0672C3C31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6563641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1EBB3C9-F565-1B74-21D3-03B85EA72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70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7A34A3B-DAD6-8340-9A21-8F1B221CF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296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B12783-095D-B053-B0E7-EB2459705C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9391007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; title &amp; others - image or text remainder image or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5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83809" y="0"/>
            <a:ext cx="3044952" cy="3428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077713" y="3424673"/>
            <a:ext cx="6095998" cy="3429002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1" y="3429001"/>
            <a:ext cx="6095999" cy="3429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9125712" y="-5"/>
            <a:ext cx="3054096" cy="3428998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DD54-6398-4141-8062-DF36139F6FB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7839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D4075E-60E0-45EE-94F9-39ED7AE331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3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A1B650E-A408-869F-FB85-CCF621260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33B78CF-3A51-1266-DFC6-C69FCFB63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43E6A9-0034-D1A0-F9BA-2CB5F146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29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D422022-6CDA-8D45-8A8C-3AD6BBA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5" y="173339"/>
            <a:ext cx="10515600" cy="41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2955A-E0A9-C941-9DDE-22306C61263F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/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41368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3" r:id="rId1"/>
    <p:sldLayoutId id="2147486677" r:id="rId2"/>
    <p:sldLayoutId id="2147486618" r:id="rId3"/>
    <p:sldLayoutId id="2147486678" r:id="rId4"/>
    <p:sldLayoutId id="2147486654" r:id="rId5"/>
    <p:sldLayoutId id="2147486641" r:id="rId6"/>
    <p:sldLayoutId id="2147486679" r:id="rId7"/>
    <p:sldLayoutId id="2147486655" r:id="rId8"/>
    <p:sldLayoutId id="2147486619" r:id="rId9"/>
    <p:sldLayoutId id="2147486680" r:id="rId10"/>
    <p:sldLayoutId id="2147486656" r:id="rId11"/>
    <p:sldLayoutId id="2147486620" r:id="rId12"/>
    <p:sldLayoutId id="2147486681" r:id="rId13"/>
    <p:sldLayoutId id="2147486657" r:id="rId14"/>
    <p:sldLayoutId id="2147486621" r:id="rId15"/>
    <p:sldLayoutId id="2147486682" r:id="rId16"/>
    <p:sldLayoutId id="2147486658" r:id="rId17"/>
    <p:sldLayoutId id="2147486622" r:id="rId18"/>
    <p:sldLayoutId id="2147486683" r:id="rId19"/>
    <p:sldLayoutId id="2147486659" r:id="rId20"/>
    <p:sldLayoutId id="2147486623" r:id="rId21"/>
    <p:sldLayoutId id="2147486625" r:id="rId22"/>
    <p:sldLayoutId id="2147486684" r:id="rId23"/>
    <p:sldLayoutId id="2147486669" r:id="rId24"/>
    <p:sldLayoutId id="2147486660" r:id="rId25"/>
    <p:sldLayoutId id="2147486648" r:id="rId26"/>
    <p:sldLayoutId id="2147486685" r:id="rId27"/>
    <p:sldLayoutId id="2147486670" r:id="rId28"/>
    <p:sldLayoutId id="2147486661" r:id="rId29"/>
    <p:sldLayoutId id="2147486651" r:id="rId30"/>
    <p:sldLayoutId id="2147486686" r:id="rId31"/>
    <p:sldLayoutId id="2147486671" r:id="rId32"/>
    <p:sldLayoutId id="2147486662" r:id="rId33"/>
    <p:sldLayoutId id="2147486627" r:id="rId34"/>
    <p:sldLayoutId id="2147486687" r:id="rId35"/>
    <p:sldLayoutId id="2147486663" r:id="rId36"/>
    <p:sldLayoutId id="2147486629" r:id="rId37"/>
    <p:sldLayoutId id="2147486688" r:id="rId38"/>
    <p:sldLayoutId id="2147486672" r:id="rId39"/>
    <p:sldLayoutId id="2147486664" r:id="rId40"/>
    <p:sldLayoutId id="2147486630" r:id="rId41"/>
    <p:sldLayoutId id="2147486689" r:id="rId42"/>
    <p:sldLayoutId id="2147486673" r:id="rId43"/>
    <p:sldLayoutId id="2147486665" r:id="rId44"/>
    <p:sldLayoutId id="2147486639" r:id="rId45"/>
    <p:sldLayoutId id="2147486690" r:id="rId46"/>
    <p:sldLayoutId id="2147486674" r:id="rId47"/>
    <p:sldLayoutId id="2147486666" r:id="rId48"/>
    <p:sldLayoutId id="2147486644" r:id="rId49"/>
    <p:sldLayoutId id="2147486647" r:id="rId50"/>
    <p:sldLayoutId id="2147486642" r:id="rId51"/>
    <p:sldLayoutId id="2147486691" r:id="rId52"/>
    <p:sldLayoutId id="2147486675" r:id="rId53"/>
    <p:sldLayoutId id="2147486667" r:id="rId54"/>
    <p:sldLayoutId id="2147486646" r:id="rId55"/>
    <p:sldLayoutId id="2147486692" r:id="rId56"/>
    <p:sldLayoutId id="2147486668" r:id="rId57"/>
    <p:sldLayoutId id="2147486676" r:id="rId58"/>
    <p:sldLayoutId id="2147486643" r:id="rId59"/>
  </p:sldLayoutIdLst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230706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52914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833926" indent="-22435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07098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jula.Ganepola@ibm.com" TargetMode="External"/><Relationship Id="rId2" Type="http://schemas.openxmlformats.org/officeDocument/2006/relationships/hyperlink" Target="mailto:edmund.reinhardt@ca.ib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10" Type="http://schemas.openxmlformats.org/officeDocument/2006/relationships/image" Target="../media/image30.sv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4.png"/><Relationship Id="rId7" Type="http://schemas.openxmlformats.org/officeDocument/2006/relationships/image" Target="../media/image27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30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44.png"/><Relationship Id="rId7" Type="http://schemas.openxmlformats.org/officeDocument/2006/relationships/image" Target="../media/image27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30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4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hyperlink" Target="https://github.com/s4isystems/Bob" TargetMode="Externa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D383-3FF1-6A0D-E44D-D6A62CC6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2286000"/>
            <a:ext cx="5596465" cy="952500"/>
          </a:xfrm>
        </p:spPr>
        <p:txBody>
          <a:bodyPr>
            <a:normAutofit fontScale="90000"/>
          </a:bodyPr>
          <a:lstStyle/>
          <a:p>
            <a:r>
              <a:rPr lang="en-US" sz="3700" b="1" dirty="0">
                <a:latin typeface="+mj-lt"/>
              </a:rPr>
              <a:t>Modern, Buildable Projects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with IBM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Project Explorer and Bob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B24C2-481F-74AB-DF16-DD6C8ED758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2" y="4718049"/>
            <a:ext cx="5596465" cy="1744135"/>
          </a:xfrm>
        </p:spPr>
        <p:txBody>
          <a:bodyPr/>
          <a:lstStyle/>
          <a:p>
            <a:r>
              <a:rPr lang="en-US" sz="1400" dirty="0">
                <a:latin typeface="+mj-lt"/>
              </a:rPr>
              <a:t>Edmund Reinhardt</a:t>
            </a:r>
          </a:p>
          <a:p>
            <a:r>
              <a:rPr lang="en-US" sz="1400" dirty="0">
                <a:latin typeface="+mj-lt"/>
              </a:rPr>
              <a:t>Product Architect - IBM </a:t>
            </a:r>
            <a:r>
              <a:rPr lang="en-US" sz="1400" dirty="0" err="1">
                <a:latin typeface="+mj-lt"/>
              </a:rPr>
              <a:t>i</a:t>
            </a:r>
            <a:r>
              <a:rPr lang="en-US" sz="1400" dirty="0">
                <a:latin typeface="+mj-lt"/>
              </a:rPr>
              <a:t> Application Development</a:t>
            </a:r>
          </a:p>
          <a:p>
            <a:r>
              <a:rPr lang="en-US" sz="1400" dirty="0">
                <a:latin typeface="+mj-lt"/>
                <a:hlinkClick r:id="rId2"/>
              </a:rPr>
              <a:t>edmund.reinhardt@ca.ibm.com</a:t>
            </a:r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Sanjula Ganepola</a:t>
            </a:r>
          </a:p>
          <a:p>
            <a:r>
              <a:rPr lang="en-US" sz="1400" dirty="0">
                <a:latin typeface="+mj-lt"/>
              </a:rPr>
              <a:t>Software Developer</a:t>
            </a:r>
          </a:p>
          <a:p>
            <a:r>
              <a:rPr lang="en-US" sz="1400" dirty="0">
                <a:latin typeface="+mj-lt"/>
                <a:hlinkClick r:id="rId3"/>
              </a:rPr>
              <a:t>Sanjula.Ganepola@ibm.com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40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Project Structure (Metadata)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138007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850897" y="138007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6708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158483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850897" y="158483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11534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850897" y="211534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6708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32010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850897" y="232010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52487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850897" y="252487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6" y="305838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850896" y="305838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6708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58888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850895" y="358888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</a:t>
            </a:r>
            <a:r>
              <a:rPr lang="en-CA" sz="1300" dirty="0" err="1">
                <a:latin typeface="+mj-lt"/>
              </a:rPr>
              <a:t>ibmi.json</a:t>
            </a:r>
            <a:endParaRPr lang="en-CA" sz="1300" dirty="0">
              <a:latin typeface="+mj-lt"/>
            </a:endParaRP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6708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79365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850895" y="379365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99841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850895" y="399841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4" y="452891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850894" y="452891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6708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4" y="473368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850894" y="473368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6708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27312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670894" y="527312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47756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670894" y="547756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68232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670894" y="568232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88709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670894" y="588709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48613" y="1029569"/>
            <a:ext cx="52284" cy="49549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</p:cNvCxnSpPr>
          <p:nvPr/>
        </p:nvCxnSpPr>
        <p:spPr>
          <a:xfrm>
            <a:off x="348614" y="5978497"/>
            <a:ext cx="142279" cy="346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/>
          <p:nvPr/>
        </p:nvCxnSpPr>
        <p:spPr>
          <a:xfrm flipH="1">
            <a:off x="350520" y="5774055"/>
            <a:ext cx="140374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</p:cNvCxnSpPr>
          <p:nvPr/>
        </p:nvCxnSpPr>
        <p:spPr>
          <a:xfrm flipH="1">
            <a:off x="350520" y="5568315"/>
            <a:ext cx="14037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</p:cNvCxnSpPr>
          <p:nvPr/>
        </p:nvCxnSpPr>
        <p:spPr>
          <a:xfrm flipH="1">
            <a:off x="355896" y="5368290"/>
            <a:ext cx="134997" cy="156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360998" y="5165408"/>
            <a:ext cx="129895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366713" y="4414154"/>
            <a:ext cx="12418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375708" y="3474121"/>
            <a:ext cx="115187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382905" y="2943618"/>
            <a:ext cx="10799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391134" y="2000575"/>
            <a:ext cx="9976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00897" y="1265307"/>
            <a:ext cx="90000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580894" y="1470072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580894" y="1674837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573402" y="3148383"/>
            <a:ext cx="97494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573405" y="2410105"/>
            <a:ext cx="97492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580894" y="2205340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</p:cNvCxnSpPr>
          <p:nvPr/>
        </p:nvCxnSpPr>
        <p:spPr>
          <a:xfrm flipH="1" flipV="1">
            <a:off x="573405" y="2613751"/>
            <a:ext cx="97489" cy="1119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80894" y="3678886"/>
            <a:ext cx="9000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580894" y="3883651"/>
            <a:ext cx="9000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573402" y="4088416"/>
            <a:ext cx="9749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580894" y="4617036"/>
            <a:ext cx="90000" cy="1883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573402" y="4823684"/>
            <a:ext cx="97492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577148" y="4504154"/>
            <a:ext cx="3746" cy="327101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580895" y="3564121"/>
            <a:ext cx="0" cy="52429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580896" y="3033618"/>
            <a:ext cx="0" cy="11476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573402" y="2090575"/>
            <a:ext cx="7495" cy="52730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580897" y="1355307"/>
            <a:ext cx="0" cy="324764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34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Project Structure (Build/Compile Output)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138007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850897" y="138007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6708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158483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850897" y="158483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11534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850897" y="211534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6708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32010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850897" y="232010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52487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850897" y="252487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6" y="305838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850896" y="305838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6708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58888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850895" y="358888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</a:t>
            </a:r>
            <a:r>
              <a:rPr lang="en-CA" sz="1300" dirty="0" err="1">
                <a:latin typeface="+mj-lt"/>
              </a:rPr>
              <a:t>ibmi.json</a:t>
            </a:r>
            <a:endParaRPr lang="en-CA" sz="1300" dirty="0">
              <a:latin typeface="+mj-lt"/>
            </a:endParaRP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6708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79365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850895" y="379365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99841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850895" y="399841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4" y="452891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850894" y="452891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6708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4" y="473368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850894" y="473368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6708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27312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670894" y="527312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47756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670894" y="547756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68232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670894" y="568232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88709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670894" y="588709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48613" y="1029569"/>
            <a:ext cx="52284" cy="49549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</p:cNvCxnSpPr>
          <p:nvPr/>
        </p:nvCxnSpPr>
        <p:spPr>
          <a:xfrm>
            <a:off x="348614" y="5978497"/>
            <a:ext cx="142279" cy="346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/>
          <p:nvPr/>
        </p:nvCxnSpPr>
        <p:spPr>
          <a:xfrm flipH="1">
            <a:off x="350520" y="5774055"/>
            <a:ext cx="140374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</p:cNvCxnSpPr>
          <p:nvPr/>
        </p:nvCxnSpPr>
        <p:spPr>
          <a:xfrm flipH="1">
            <a:off x="350520" y="5568315"/>
            <a:ext cx="14037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</p:cNvCxnSpPr>
          <p:nvPr/>
        </p:nvCxnSpPr>
        <p:spPr>
          <a:xfrm flipH="1">
            <a:off x="355896" y="5368290"/>
            <a:ext cx="134997" cy="156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360998" y="5165408"/>
            <a:ext cx="129895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366713" y="4414154"/>
            <a:ext cx="12418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375708" y="3474121"/>
            <a:ext cx="115187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382905" y="2943618"/>
            <a:ext cx="10799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391134" y="2000575"/>
            <a:ext cx="9976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00897" y="1265307"/>
            <a:ext cx="90000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580894" y="1470072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580894" y="1674837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573402" y="3148383"/>
            <a:ext cx="97494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573405" y="2410105"/>
            <a:ext cx="97492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580894" y="2205340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</p:cNvCxnSpPr>
          <p:nvPr/>
        </p:nvCxnSpPr>
        <p:spPr>
          <a:xfrm flipH="1" flipV="1">
            <a:off x="573405" y="2613751"/>
            <a:ext cx="97489" cy="1119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80894" y="3678886"/>
            <a:ext cx="9000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580894" y="3883651"/>
            <a:ext cx="9000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573402" y="4088416"/>
            <a:ext cx="9749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580894" y="4617036"/>
            <a:ext cx="90000" cy="1883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573402" y="4823684"/>
            <a:ext cx="97492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577148" y="4504154"/>
            <a:ext cx="3746" cy="327101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580895" y="3564121"/>
            <a:ext cx="0" cy="52429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580896" y="3033618"/>
            <a:ext cx="0" cy="11476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573402" y="2090575"/>
            <a:ext cx="7495" cy="52730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580897" y="1355307"/>
            <a:ext cx="0" cy="324764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294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Project Structure (Rules.mk)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138007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850897" y="138007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6708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158483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850897" y="158483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11534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850897" y="211534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6708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32010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850897" y="232010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52487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850897" y="252487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6" y="305838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850896" y="305838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6708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58888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850895" y="358888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</a:t>
            </a:r>
            <a:r>
              <a:rPr lang="en-CA" sz="1300" dirty="0" err="1">
                <a:latin typeface="+mj-lt"/>
              </a:rPr>
              <a:t>ibmi.json</a:t>
            </a:r>
            <a:endParaRPr lang="en-CA" sz="1300" dirty="0">
              <a:latin typeface="+mj-lt"/>
            </a:endParaRP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6708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79365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850895" y="379365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99841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850895" y="399841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4" y="452891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850894" y="452891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6708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4" y="473368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850894" y="473368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6708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27312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670894" y="527312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47756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670894" y="547756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68232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670894" y="568232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88709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670894" y="588709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48613" y="1029569"/>
            <a:ext cx="52284" cy="49549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</p:cNvCxnSpPr>
          <p:nvPr/>
        </p:nvCxnSpPr>
        <p:spPr>
          <a:xfrm>
            <a:off x="348614" y="5978497"/>
            <a:ext cx="142279" cy="346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/>
          <p:nvPr/>
        </p:nvCxnSpPr>
        <p:spPr>
          <a:xfrm flipH="1">
            <a:off x="350520" y="5774055"/>
            <a:ext cx="140374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</p:cNvCxnSpPr>
          <p:nvPr/>
        </p:nvCxnSpPr>
        <p:spPr>
          <a:xfrm flipH="1">
            <a:off x="350520" y="5568315"/>
            <a:ext cx="14037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</p:cNvCxnSpPr>
          <p:nvPr/>
        </p:nvCxnSpPr>
        <p:spPr>
          <a:xfrm flipH="1">
            <a:off x="355896" y="5368290"/>
            <a:ext cx="134997" cy="156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360998" y="5165408"/>
            <a:ext cx="129895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366713" y="4414154"/>
            <a:ext cx="12418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375708" y="3474121"/>
            <a:ext cx="115187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382905" y="2943618"/>
            <a:ext cx="10799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391134" y="2000575"/>
            <a:ext cx="9976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00897" y="1265307"/>
            <a:ext cx="90000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580894" y="1470072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580894" y="1674837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573402" y="3148383"/>
            <a:ext cx="97494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573405" y="2410105"/>
            <a:ext cx="97492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580894" y="2205340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</p:cNvCxnSpPr>
          <p:nvPr/>
        </p:nvCxnSpPr>
        <p:spPr>
          <a:xfrm flipH="1" flipV="1">
            <a:off x="573405" y="2613751"/>
            <a:ext cx="97489" cy="1119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80894" y="3678886"/>
            <a:ext cx="9000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580894" y="3883651"/>
            <a:ext cx="9000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573402" y="4088416"/>
            <a:ext cx="9749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580894" y="4617036"/>
            <a:ext cx="90000" cy="1883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573402" y="4823684"/>
            <a:ext cx="97492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577148" y="4504154"/>
            <a:ext cx="3746" cy="327101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580895" y="3564121"/>
            <a:ext cx="0" cy="52429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580896" y="3033618"/>
            <a:ext cx="0" cy="11476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573402" y="2090575"/>
            <a:ext cx="7495" cy="52730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580897" y="1355307"/>
            <a:ext cx="0" cy="324764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5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Build and Compile Process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A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5812CB-472D-8C7D-BF30-86A1ED993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10430"/>
              </p:ext>
            </p:extLst>
          </p:nvPr>
        </p:nvGraphicFramePr>
        <p:xfrm>
          <a:off x="2044700" y="832104"/>
          <a:ext cx="8102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70670707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53916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Command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1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+mj-lt"/>
                        </a:rPr>
                        <a:t>makei</a:t>
                      </a:r>
                      <a:r>
                        <a:rPr lang="en-CA" sz="1400" dirty="0">
                          <a:latin typeface="+mj-lt"/>
                        </a:rPr>
                        <a:t> </a:t>
                      </a:r>
                      <a:r>
                        <a:rPr lang="en-CA" sz="1400" dirty="0" err="1">
                          <a:latin typeface="+mj-lt"/>
                        </a:rPr>
                        <a:t>init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Create </a:t>
                      </a:r>
                      <a:r>
                        <a:rPr lang="en-CA" sz="1400" dirty="0" err="1">
                          <a:latin typeface="+mj-lt"/>
                          <a:cs typeface="Arial" panose="020B0604020202020204" pitchFamily="34" charset="0"/>
                        </a:rPr>
                        <a:t>iproj.json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69380"/>
                  </a:ext>
                </a:extLst>
              </a:tr>
              <a:tr h="122597"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+mj-lt"/>
                        </a:rPr>
                        <a:t>makei</a:t>
                      </a:r>
                      <a:r>
                        <a:rPr lang="en-CA" sz="1400" dirty="0">
                          <a:latin typeface="+mj-lt"/>
                        </a:rPr>
                        <a:t> </a:t>
                      </a:r>
                      <a:r>
                        <a:rPr lang="en-CA" sz="1400" dirty="0" err="1">
                          <a:latin typeface="+mj-lt"/>
                        </a:rPr>
                        <a:t>cvtsrcpf</a:t>
                      </a:r>
                      <a:r>
                        <a:rPr lang="en-CA" sz="1400" dirty="0">
                          <a:latin typeface="+mj-lt"/>
                        </a:rPr>
                        <a:t> 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Convert QSYS members to Unicode IFS stream files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0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+mj-lt"/>
                        </a:rPr>
                        <a:t>makei</a:t>
                      </a:r>
                      <a:r>
                        <a:rPr lang="en-CA" sz="1400" dirty="0">
                          <a:latin typeface="+mj-lt"/>
                        </a:rPr>
                        <a:t> build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Build the entire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453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+mj-lt"/>
                        </a:rPr>
                        <a:t>makei</a:t>
                      </a:r>
                      <a:r>
                        <a:rPr lang="en-CA" sz="1400" dirty="0">
                          <a:latin typeface="+mj-lt"/>
                        </a:rPr>
                        <a:t> b –t &lt;object&gt;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Build target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740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 err="1">
                          <a:latin typeface="+mj-lt"/>
                        </a:rPr>
                        <a:t>makei</a:t>
                      </a:r>
                      <a:r>
                        <a:rPr lang="en-CA" sz="1400" dirty="0">
                          <a:latin typeface="+mj-lt"/>
                        </a:rPr>
                        <a:t> b –d &lt;directory&gt;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Build all objects in the specified directory (based on Rules.mk)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8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+mj-lt"/>
                        </a:rPr>
                        <a:t>makei</a:t>
                      </a:r>
                      <a:r>
                        <a:rPr lang="en-US" sz="1400" dirty="0">
                          <a:latin typeface="+mj-lt"/>
                        </a:rPr>
                        <a:t> compile -f &lt;stream file&gt;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Compile target object of specified stream file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4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 err="1">
                          <a:latin typeface="+mj-lt"/>
                        </a:rPr>
                        <a:t>makei</a:t>
                      </a:r>
                      <a:r>
                        <a:rPr lang="fr-FR" sz="1400" dirty="0">
                          <a:latin typeface="+mj-lt"/>
                        </a:rPr>
                        <a:t> compile –files file1: file2: … 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Compile target objects of all specified stream files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0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860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Local Development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3870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Different (But Similar) File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MYLIB</a:t>
            </a:r>
          </a:p>
          <a:p>
            <a:r>
              <a:rPr lang="en-CA" dirty="0">
                <a:latin typeface="+mj-lt"/>
              </a:rPr>
              <a:t>QRPGLESRC</a:t>
            </a:r>
          </a:p>
          <a:p>
            <a:pPr lvl="1"/>
            <a:r>
              <a:rPr lang="en-CA" dirty="0">
                <a:latin typeface="+mj-lt"/>
              </a:rPr>
              <a:t>PROGRAMA.RPGLE</a:t>
            </a:r>
          </a:p>
          <a:p>
            <a:pPr lvl="1"/>
            <a:r>
              <a:rPr lang="en-CA" dirty="0">
                <a:latin typeface="+mj-lt"/>
              </a:rPr>
              <a:t>PROGRAMB.RPGLE</a:t>
            </a:r>
          </a:p>
          <a:p>
            <a:pPr lvl="1"/>
            <a:r>
              <a:rPr lang="en-CA" dirty="0">
                <a:latin typeface="+mj-lt"/>
              </a:rPr>
              <a:t>PROGRAMC.RPGLE</a:t>
            </a:r>
          </a:p>
          <a:p>
            <a:r>
              <a:rPr lang="en-CA" dirty="0">
                <a:latin typeface="+mj-lt"/>
              </a:rPr>
              <a:t>QSQLSRC</a:t>
            </a:r>
          </a:p>
          <a:p>
            <a:pPr lvl="1"/>
            <a:r>
              <a:rPr lang="en-CA" dirty="0">
                <a:latin typeface="+mj-lt"/>
              </a:rPr>
              <a:t>CUSTOMERS.SQL</a:t>
            </a:r>
          </a:p>
          <a:p>
            <a:pPr lvl="1"/>
            <a:r>
              <a:rPr lang="en-CA" dirty="0">
                <a:latin typeface="+mj-lt"/>
              </a:rPr>
              <a:t>INVENTORY.SQL</a:t>
            </a:r>
          </a:p>
          <a:p>
            <a:r>
              <a:rPr lang="en-CA" dirty="0">
                <a:latin typeface="+mj-lt"/>
              </a:rPr>
              <a:t>QCLLESRC</a:t>
            </a:r>
          </a:p>
          <a:p>
            <a:pPr lvl="1"/>
            <a:r>
              <a:rPr lang="en-CA" dirty="0">
                <a:latin typeface="+mj-lt"/>
              </a:rPr>
              <a:t>STARTJOB.CLLE</a:t>
            </a:r>
          </a:p>
          <a:p>
            <a:r>
              <a:rPr lang="en-CA" dirty="0">
                <a:latin typeface="+mj-lt"/>
              </a:rPr>
              <a:t>QCMDSRC</a:t>
            </a:r>
          </a:p>
          <a:p>
            <a:pPr lvl="1"/>
            <a:r>
              <a:rPr lang="en-CA" dirty="0">
                <a:latin typeface="+mj-lt"/>
              </a:rPr>
              <a:t>STARTJOB.CMD</a:t>
            </a:r>
          </a:p>
        </p:txBody>
      </p:sp>
    </p:spTree>
    <p:extLst>
      <p:ext uri="{BB962C8B-B14F-4D97-AF65-F5344CB8AC3E}">
        <p14:creationId xmlns:p14="http://schemas.microsoft.com/office/powerpoint/2010/main" val="19945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/COPY and /INCLUDE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4286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Distributed Development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072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Version Control with Git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755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Development with Git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52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Challenges with Building on IBM I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Bob (Better Object Builder) for IBM I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Local Development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IBM </a:t>
            </a:r>
            <a:r>
              <a:rPr lang="en-CA" dirty="0" err="1">
                <a:latin typeface="+mj-lt"/>
              </a:rPr>
              <a:t>i</a:t>
            </a:r>
            <a:r>
              <a:rPr lang="en-CA" dirty="0">
                <a:latin typeface="+mj-lt"/>
              </a:rPr>
              <a:t> Project Explorer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1230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IBM </a:t>
            </a:r>
            <a:r>
              <a:rPr lang="en-US" sz="4500" b="1" dirty="0" err="1">
                <a:latin typeface="+mj-lt"/>
              </a:rPr>
              <a:t>i</a:t>
            </a:r>
            <a:r>
              <a:rPr lang="en-US" sz="4500" b="1" dirty="0">
                <a:latin typeface="+mj-lt"/>
              </a:rPr>
              <a:t> Project Explorer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3326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Overview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D6DFCCF-D6E6-822E-D5DF-7EA439D687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7" y="943985"/>
            <a:ext cx="11473226" cy="394374"/>
          </a:xfrm>
        </p:spPr>
        <p:txBody>
          <a:bodyPr/>
          <a:lstStyle/>
          <a:p>
            <a:pPr marL="0" indent="0" algn="ctr"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The ultimate tool for local development on IBM </a:t>
            </a:r>
            <a:r>
              <a:rPr lang="en-CA" i="1" dirty="0" err="1">
                <a:solidFill>
                  <a:srgbClr val="1670FF"/>
                </a:solidFill>
                <a:latin typeface="+mj-lt"/>
              </a:rPr>
              <a:t>i</a:t>
            </a:r>
            <a:r>
              <a:rPr lang="en-CA" i="1" dirty="0">
                <a:solidFill>
                  <a:srgbClr val="1670FF"/>
                </a:solidFill>
                <a:latin typeface="+mj-lt"/>
              </a:rPr>
              <a:t>!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2E264FBD-7CFB-A2F8-CCBA-EA006D45995F}"/>
              </a:ext>
            </a:extLst>
          </p:cNvPr>
          <p:cNvSpPr txBox="1">
            <a:spLocks/>
          </p:cNvSpPr>
          <p:nvPr/>
        </p:nvSpPr>
        <p:spPr>
          <a:xfrm>
            <a:off x="10237787" y="4864758"/>
            <a:ext cx="1906589" cy="394374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View job logs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002021F-48CC-3754-81E5-748B1A14E483}"/>
              </a:ext>
            </a:extLst>
          </p:cNvPr>
          <p:cNvSpPr txBox="1">
            <a:spLocks/>
          </p:cNvSpPr>
          <p:nvPr/>
        </p:nvSpPr>
        <p:spPr>
          <a:xfrm>
            <a:off x="10237788" y="3117162"/>
            <a:ext cx="1906589" cy="948452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Local source</a:t>
            </a:r>
            <a:br>
              <a:rPr lang="en-CA" dirty="0">
                <a:latin typeface="+mj-lt"/>
              </a:rPr>
            </a:br>
            <a:r>
              <a:rPr lang="en-CA" dirty="0">
                <a:latin typeface="+mj-lt"/>
              </a:rPr>
              <a:t>vs.</a:t>
            </a:r>
            <a:br>
              <a:rPr lang="en-CA" dirty="0">
                <a:latin typeface="+mj-lt"/>
              </a:rPr>
            </a:br>
            <a:r>
              <a:rPr lang="en-CA" dirty="0">
                <a:latin typeface="+mj-lt"/>
              </a:rPr>
              <a:t>IFS source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D96991CC-4A02-9F60-8171-1A695F034335}"/>
              </a:ext>
            </a:extLst>
          </p:cNvPr>
          <p:cNvSpPr txBox="1">
            <a:spLocks/>
          </p:cNvSpPr>
          <p:nvPr/>
        </p:nvSpPr>
        <p:spPr>
          <a:xfrm>
            <a:off x="228474" y="3255681"/>
            <a:ext cx="1643063" cy="671413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Manage library list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737F036-F212-0E78-2760-0960F388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80" y="1444753"/>
            <a:ext cx="7906840" cy="4694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9FF1199-1DE4-15B2-0A5D-BBD3317791AE}"/>
              </a:ext>
            </a:extLst>
          </p:cNvPr>
          <p:cNvSpPr txBox="1">
            <a:spLocks/>
          </p:cNvSpPr>
          <p:nvPr/>
        </p:nvSpPr>
        <p:spPr>
          <a:xfrm>
            <a:off x="228475" y="4667571"/>
            <a:ext cx="1643063" cy="671412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Modify include paths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B99A6392-6CC0-6295-3142-3D9D89958F05}"/>
              </a:ext>
            </a:extLst>
          </p:cNvPr>
          <p:cNvSpPr txBox="1">
            <a:spLocks/>
          </p:cNvSpPr>
          <p:nvPr/>
        </p:nvSpPr>
        <p:spPr>
          <a:xfrm>
            <a:off x="228474" y="2024112"/>
            <a:ext cx="1643063" cy="394374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Set variables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44868099-6FE7-FAD8-2310-AB8FCFA1E045}"/>
              </a:ext>
            </a:extLst>
          </p:cNvPr>
          <p:cNvSpPr txBox="1">
            <a:spLocks/>
          </p:cNvSpPr>
          <p:nvPr/>
        </p:nvSpPr>
        <p:spPr>
          <a:xfrm>
            <a:off x="10237787" y="2048704"/>
            <a:ext cx="1906589" cy="632583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Build and Compile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586008-0DDD-6A6F-D73A-4C53409505B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871537" y="2221299"/>
            <a:ext cx="729741" cy="1753484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EBAF22-EB16-0992-5D04-9AD17819A070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871537" y="3591388"/>
            <a:ext cx="689735" cy="65581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C937E1-B0DE-DE81-F097-7FB7898B155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871538" y="5003277"/>
            <a:ext cx="689735" cy="741095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F3C979-1233-4FD2-6BC5-B54648530DF7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8849678" y="1833563"/>
            <a:ext cx="1388109" cy="531433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C7F218-1329-CE33-D53D-469064E66948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479030" y="3480431"/>
            <a:ext cx="2758758" cy="110957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CB8139-D5B3-6C86-6493-640C8810EE52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9038273" y="4592955"/>
            <a:ext cx="1199514" cy="46899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50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Installation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6" y="3134556"/>
            <a:ext cx="4155271" cy="149588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i="1" dirty="0">
                <a:latin typeface="+mj-lt"/>
              </a:rPr>
              <a:t>Download</a:t>
            </a:r>
          </a:p>
          <a:p>
            <a:pPr marL="0" indent="0" algn="ctr"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IBM </a:t>
            </a:r>
            <a:r>
              <a:rPr lang="en-CA" i="1" dirty="0" err="1">
                <a:solidFill>
                  <a:srgbClr val="1670FF"/>
                </a:solidFill>
                <a:latin typeface="+mj-lt"/>
              </a:rPr>
              <a:t>i</a:t>
            </a:r>
            <a:r>
              <a:rPr lang="en-CA" i="1" dirty="0">
                <a:solidFill>
                  <a:srgbClr val="1670FF"/>
                </a:solidFill>
                <a:latin typeface="+mj-lt"/>
              </a:rPr>
              <a:t> Project Explorer</a:t>
            </a:r>
            <a:endParaRPr lang="en-CA" i="1" dirty="0">
              <a:latin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F994F6-071F-B018-D81C-CDE782852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62" y="5080315"/>
            <a:ext cx="5760000" cy="12918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801C1B-D875-AFDD-992A-87D84816D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362" y="3134556"/>
            <a:ext cx="5760000" cy="1495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C61B9B4-D7D8-0462-16F8-6158D3E143F0}"/>
              </a:ext>
            </a:extLst>
          </p:cNvPr>
          <p:cNvSpPr txBox="1">
            <a:spLocks/>
          </p:cNvSpPr>
          <p:nvPr/>
        </p:nvSpPr>
        <p:spPr>
          <a:xfrm>
            <a:off x="524256" y="5080315"/>
            <a:ext cx="4155271" cy="1291898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latin typeface="+mj-lt"/>
              </a:rPr>
              <a:t>Download</a:t>
            </a:r>
          </a:p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Code for IBM </a:t>
            </a:r>
            <a:r>
              <a:rPr lang="en-CA" i="1" dirty="0" err="1">
                <a:solidFill>
                  <a:srgbClr val="1670FF"/>
                </a:solidFill>
                <a:latin typeface="+mj-lt"/>
              </a:rPr>
              <a:t>i</a:t>
            </a:r>
            <a:endParaRPr lang="en-CA" i="1" dirty="0">
              <a:latin typeface="+mj-lt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EA85338-7C9D-FFF9-561F-A1A4190664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256" y="1636946"/>
            <a:ext cx="304800" cy="3048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A2EEDDA-20A2-C1F5-D586-97539D2DAD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256" y="3730099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F574A4-A534-B83A-9B28-E0FDA9BFD7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0362" y="894010"/>
            <a:ext cx="5760000" cy="1790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637D2BE-6498-B69F-F225-A826CC8BBC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4256" y="5573864"/>
            <a:ext cx="304800" cy="30480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D935AB4-3B72-45C8-C510-6EC7605F62D8}"/>
              </a:ext>
            </a:extLst>
          </p:cNvPr>
          <p:cNvSpPr txBox="1">
            <a:spLocks/>
          </p:cNvSpPr>
          <p:nvPr/>
        </p:nvSpPr>
        <p:spPr>
          <a:xfrm>
            <a:off x="524256" y="1041403"/>
            <a:ext cx="4155271" cy="1495886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latin typeface="+mj-lt"/>
              </a:rPr>
              <a:t>Download</a:t>
            </a:r>
          </a:p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Visual Studio Code</a:t>
            </a:r>
            <a:endParaRPr lang="en-CA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1131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a New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7" y="1360025"/>
            <a:ext cx="5734304" cy="2019369"/>
          </a:xfrm>
        </p:spPr>
        <p:txBody>
          <a:bodyPr/>
          <a:lstStyle/>
          <a:p>
            <a:r>
              <a:rPr lang="en-CA" dirty="0">
                <a:latin typeface="+mj-lt"/>
              </a:rPr>
              <a:t>Create and open a folder for your project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Create an </a:t>
            </a:r>
            <a:r>
              <a:rPr lang="en-CA" dirty="0" err="1">
                <a:latin typeface="+mj-lt"/>
              </a:rPr>
              <a:t>iproj.json</a:t>
            </a:r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Set the project description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Connect to an IBM </a:t>
            </a:r>
            <a:r>
              <a:rPr lang="en-CA" dirty="0" err="1">
                <a:latin typeface="+mj-lt"/>
              </a:rPr>
              <a:t>i</a:t>
            </a:r>
            <a:r>
              <a:rPr lang="en-CA" dirty="0">
                <a:latin typeface="+mj-lt"/>
              </a:rPr>
              <a:t> (using Code for IBM </a:t>
            </a:r>
            <a:r>
              <a:rPr lang="en-CA" dirty="0" err="1">
                <a:latin typeface="+mj-lt"/>
              </a:rPr>
              <a:t>i</a:t>
            </a:r>
            <a:r>
              <a:rPr lang="en-CA" dirty="0">
                <a:latin typeface="+mj-lt"/>
              </a:rPr>
              <a:t>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0D07A9-A9BA-2E22-1D47-409ADD7A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7" y="3832612"/>
            <a:ext cx="6480000" cy="2197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C40080-9ED7-3660-7D41-306FD0A68D25}"/>
              </a:ext>
            </a:extLst>
          </p:cNvPr>
          <p:cNvCxnSpPr>
            <a:cxnSpLocks/>
          </p:cNvCxnSpPr>
          <p:nvPr/>
        </p:nvCxnSpPr>
        <p:spPr>
          <a:xfrm flipV="1">
            <a:off x="2889885" y="4276344"/>
            <a:ext cx="395859" cy="1461516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37F350-11B5-EE55-6191-A4839BFFB6E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90897" y="4931113"/>
            <a:ext cx="611939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14145A3-0E16-08E4-2F87-2527D7924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36" y="1360025"/>
            <a:ext cx="4434579" cy="46691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909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Migrate Source from QSYS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6863" y="1304924"/>
            <a:ext cx="2733675" cy="45407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QSYS members in source physical files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Properly encoded, terminated, and named source files in an IFS directory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Download to local project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Rename extensions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Convert includes/copy directives to Unix style paths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F8A9A-29C4-BEF9-7042-D3EE18E7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49" y="1304924"/>
            <a:ext cx="7413879" cy="4540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8A5747-5A99-A5C3-F007-1263C614A9D8}"/>
              </a:ext>
            </a:extLst>
          </p:cNvPr>
          <p:cNvSpPr txBox="1"/>
          <p:nvPr/>
        </p:nvSpPr>
        <p:spPr>
          <a:xfrm>
            <a:off x="115489" y="1698531"/>
            <a:ext cx="1581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CA" dirty="0">
                <a:solidFill>
                  <a:srgbClr val="00B050"/>
                </a:solidFill>
                <a:latin typeface="+mj-lt"/>
              </a:rPr>
              <a:t>CVTSRCPF from 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D14F9-10FE-6C38-6E55-CE72DC70011F}"/>
              </a:ext>
            </a:extLst>
          </p:cNvPr>
          <p:cNvSpPr txBox="1"/>
          <p:nvPr/>
        </p:nvSpPr>
        <p:spPr>
          <a:xfrm>
            <a:off x="115489" y="4532759"/>
            <a:ext cx="1581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Source Orbit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F5FED-E884-5419-09E5-F2C73439E589}"/>
              </a:ext>
            </a:extLst>
          </p:cNvPr>
          <p:cNvSpPr/>
          <p:nvPr/>
        </p:nvSpPr>
        <p:spPr>
          <a:xfrm>
            <a:off x="1697830" y="1366521"/>
            <a:ext cx="2474120" cy="194818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 err="1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FFF1E6-0B80-31AF-DBB0-75F3BE407AED}"/>
              </a:ext>
            </a:extLst>
          </p:cNvPr>
          <p:cNvSpPr/>
          <p:nvPr/>
        </p:nvSpPr>
        <p:spPr>
          <a:xfrm>
            <a:off x="1696640" y="4389120"/>
            <a:ext cx="2474120" cy="1410779"/>
          </a:xfrm>
          <a:prstGeom prst="rect">
            <a:avLst/>
          </a:prstGeom>
          <a:ln>
            <a:solidFill>
              <a:srgbClr val="167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 err="1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25" name="Picture 24" descr="A blue circle with black lines and a black circle with a black line around it&#10;&#10;Description automatically generated">
            <a:extLst>
              <a:ext uri="{FF2B5EF4-FFF2-40B4-BE49-F238E27FC236}">
                <a16:creationId xmlns:a16="http://schemas.microsoft.com/office/drawing/2014/main" id="{CEEB719A-381D-5EC3-D8E2-DF4F56D97A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4" y="4902091"/>
            <a:ext cx="900000" cy="9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98A7A9-F310-4DEE-D51D-BA49E6517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4" y="2346043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89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Source and Deployment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4401132" cy="5414147"/>
          </a:xfrm>
        </p:spPr>
        <p:txBody>
          <a:bodyPr/>
          <a:lstStyle/>
          <a:p>
            <a:r>
              <a:rPr lang="en-CA" dirty="0">
                <a:latin typeface="+mj-lt"/>
              </a:rPr>
              <a:t>Set deploy location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Where source gets uploaded to</a:t>
            </a:r>
          </a:p>
          <a:p>
            <a:pPr lvl="1"/>
            <a:r>
              <a:rPr lang="en-CA" dirty="0">
                <a:latin typeface="+mj-lt"/>
              </a:rPr>
              <a:t>Typically set one</a:t>
            </a:r>
          </a:p>
          <a:p>
            <a:pPr lvl="1"/>
            <a:r>
              <a:rPr lang="en-CA" dirty="0">
                <a:latin typeface="+mj-lt"/>
              </a:rPr>
              <a:t>Each developer gets a unique location</a:t>
            </a:r>
          </a:p>
          <a:p>
            <a:pPr lvl="1"/>
            <a:r>
              <a:rPr lang="en-CA" dirty="0">
                <a:latin typeface="+mj-lt"/>
              </a:rPr>
              <a:t>Each repository gets a unique location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Set deployment method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Compare</a:t>
            </a:r>
          </a:p>
          <a:p>
            <a:pPr lvl="1"/>
            <a:r>
              <a:rPr lang="en-CA" dirty="0">
                <a:latin typeface="+mj-lt"/>
              </a:rPr>
              <a:t>Changes</a:t>
            </a:r>
          </a:p>
          <a:p>
            <a:pPr lvl="1"/>
            <a:r>
              <a:rPr lang="en-CA" dirty="0">
                <a:latin typeface="+mj-lt"/>
              </a:rPr>
              <a:t>Working Changes</a:t>
            </a:r>
          </a:p>
          <a:p>
            <a:pPr lvl="1"/>
            <a:r>
              <a:rPr lang="en-CA" dirty="0">
                <a:latin typeface="+mj-lt"/>
              </a:rPr>
              <a:t>Staged Changes</a:t>
            </a:r>
          </a:p>
          <a:p>
            <a:pPr lvl="1"/>
            <a:r>
              <a:rPr lang="en-CA" dirty="0">
                <a:latin typeface="+mj-lt"/>
              </a:rPr>
              <a:t>All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Deploy project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Moves files to deploy location based on deployment method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75AD06-0535-3E7D-EB61-FA794DBBC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8870" y="1282126"/>
            <a:ext cx="720000" cy="720000"/>
          </a:xfrm>
          <a:prstGeom prst="rect">
            <a:avLst/>
          </a:prstGeom>
          <a:effectLst/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19A9534-87C2-1F98-7973-A638B83A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6179" y="1312811"/>
            <a:ext cx="720000" cy="720000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6C45B3-E46E-9D85-A58F-165D95090D2E}"/>
              </a:ext>
            </a:extLst>
          </p:cNvPr>
          <p:cNvSpPr txBox="1"/>
          <p:nvPr/>
        </p:nvSpPr>
        <p:spPr>
          <a:xfrm>
            <a:off x="7602427" y="2023751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IBM </a:t>
            </a:r>
            <a:r>
              <a:rPr lang="en-CA" dirty="0" err="1">
                <a:latin typeface="+mj-lt"/>
                <a:cs typeface="Arial" panose="020B0604020202020204" pitchFamily="34" charset="0"/>
              </a:rPr>
              <a:t>i</a:t>
            </a:r>
            <a:r>
              <a:rPr lang="en-CA" dirty="0">
                <a:latin typeface="+mj-lt"/>
                <a:cs typeface="Arial" panose="020B0604020202020204" pitchFamily="34" charset="0"/>
              </a:rPr>
              <a:t> Directory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0D21E-80F2-7CA3-E247-AE2ABE1A4D07}"/>
              </a:ext>
            </a:extLst>
          </p:cNvPr>
          <p:cNvSpPr txBox="1"/>
          <p:nvPr/>
        </p:nvSpPr>
        <p:spPr>
          <a:xfrm>
            <a:off x="6948870" y="1431114"/>
            <a:ext cx="1046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Deploy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BAC20B-2DBF-678C-6162-7E6077124497}"/>
              </a:ext>
            </a:extLst>
          </p:cNvPr>
          <p:cNvCxnSpPr>
            <a:cxnSpLocks/>
          </p:cNvCxnSpPr>
          <p:nvPr/>
        </p:nvCxnSpPr>
        <p:spPr>
          <a:xfrm>
            <a:off x="7038196" y="1803543"/>
            <a:ext cx="8673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3A8988-06AE-7868-A00D-95F804C02E91}"/>
              </a:ext>
            </a:extLst>
          </p:cNvPr>
          <p:cNvCxnSpPr>
            <a:cxnSpLocks/>
          </p:cNvCxnSpPr>
          <p:nvPr/>
        </p:nvCxnSpPr>
        <p:spPr>
          <a:xfrm flipV="1">
            <a:off x="8805505" y="1800446"/>
            <a:ext cx="867309" cy="3097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9C9A68-42AF-DA44-E3D7-833101C5A8D4}"/>
              </a:ext>
            </a:extLst>
          </p:cNvPr>
          <p:cNvSpPr txBox="1"/>
          <p:nvPr/>
        </p:nvSpPr>
        <p:spPr>
          <a:xfrm>
            <a:off x="5835118" y="2147893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Local Project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BA3CDD0-FACB-CA9C-DA2D-D5DA0EE31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2814" y="1312811"/>
            <a:ext cx="720000" cy="720000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474655-0DAD-3F5A-815F-05D13B7CED5C}"/>
              </a:ext>
            </a:extLst>
          </p:cNvPr>
          <p:cNvSpPr txBox="1"/>
          <p:nvPr/>
        </p:nvSpPr>
        <p:spPr>
          <a:xfrm>
            <a:off x="9369736" y="2023751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Target Library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AC1E2E-DB97-96C3-DC2A-CF9343166A89}"/>
              </a:ext>
            </a:extLst>
          </p:cNvPr>
          <p:cNvSpPr txBox="1"/>
          <p:nvPr/>
        </p:nvSpPr>
        <p:spPr>
          <a:xfrm>
            <a:off x="8715506" y="1431114"/>
            <a:ext cx="104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rgbClr val="1670FF"/>
                </a:solidFill>
                <a:latin typeface="+mj-lt"/>
                <a:cs typeface="Arial" panose="020B0604020202020204" pitchFamily="34" charset="0"/>
              </a:rPr>
              <a:t>Build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CCD34B4-AB97-00C0-BAA4-A8BA7DC15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132" y="2885185"/>
            <a:ext cx="7052946" cy="3361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268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D746EA-804C-737C-61CC-2D2CCCD6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55" y="1136240"/>
            <a:ext cx="7740000" cy="4842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Work with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136239"/>
            <a:ext cx="3462451" cy="4842085"/>
          </a:xfrm>
        </p:spPr>
        <p:txBody>
          <a:bodyPr anchor="ctr"/>
          <a:lstStyle/>
          <a:p>
            <a:r>
              <a:rPr lang="en-CA" dirty="0">
                <a:latin typeface="+mj-lt"/>
              </a:rPr>
              <a:t>Manage variables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Browse for libraries and assign values to variables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Configure hardcoded values as variables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 algn="ctr">
              <a:buNone/>
            </a:pPr>
            <a:r>
              <a:rPr lang="en-CA" b="1" u="sng" dirty="0">
                <a:latin typeface="+mj-lt"/>
              </a:rPr>
              <a:t>Do not push .env file to Git!</a:t>
            </a:r>
          </a:p>
          <a:p>
            <a:endParaRPr lang="en-CA" dirty="0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B407AA-FE10-2678-EF46-D9D9A9526FB6}"/>
              </a:ext>
            </a:extLst>
          </p:cNvPr>
          <p:cNvCxnSpPr>
            <a:cxnSpLocks/>
          </p:cNvCxnSpPr>
          <p:nvPr/>
        </p:nvCxnSpPr>
        <p:spPr>
          <a:xfrm flipH="1" flipV="1">
            <a:off x="5663184" y="4133088"/>
            <a:ext cx="2770632" cy="1286256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9069B3-1E30-8A63-EE9A-4AC8ADDC3CB4}"/>
              </a:ext>
            </a:extLst>
          </p:cNvPr>
          <p:cNvCxnSpPr>
            <a:cxnSpLocks/>
          </p:cNvCxnSpPr>
          <p:nvPr/>
        </p:nvCxnSpPr>
        <p:spPr>
          <a:xfrm flipV="1">
            <a:off x="5032248" y="2185416"/>
            <a:ext cx="3157728" cy="94488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DE6C83-9B35-475B-8C3B-0108134A0F84}"/>
              </a:ext>
            </a:extLst>
          </p:cNvPr>
          <p:cNvCxnSpPr>
            <a:cxnSpLocks/>
          </p:cNvCxnSpPr>
          <p:nvPr/>
        </p:nvCxnSpPr>
        <p:spPr>
          <a:xfrm flipH="1" flipV="1">
            <a:off x="4907280" y="2364105"/>
            <a:ext cx="217170" cy="136398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58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Manage the Library 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936819"/>
            <a:ext cx="4696300" cy="5204715"/>
          </a:xfrm>
        </p:spPr>
        <p:txBody>
          <a:bodyPr anchor="ctr"/>
          <a:lstStyle/>
          <a:p>
            <a:r>
              <a:rPr lang="en-CA" dirty="0">
                <a:latin typeface="+mj-lt"/>
              </a:rPr>
              <a:t>Add to library list (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preUsrlibl</a:t>
            </a:r>
            <a:r>
              <a:rPr lang="en-CA" dirty="0">
                <a:latin typeface="+mj-lt"/>
              </a:rPr>
              <a:t> and 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postUsrlibl</a:t>
            </a:r>
            <a:r>
              <a:rPr lang="en-CA" dirty="0">
                <a:latin typeface="+mj-lt"/>
              </a:rPr>
              <a:t> in </a:t>
            </a:r>
            <a:r>
              <a:rPr lang="en-CA" dirty="0" err="1">
                <a:latin typeface="+mj-lt"/>
              </a:rPr>
              <a:t>iproj.json</a:t>
            </a:r>
            <a:r>
              <a:rPr lang="en-CA" dirty="0">
                <a:latin typeface="+mj-lt"/>
              </a:rPr>
              <a:t>)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Set current library (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curlib</a:t>
            </a:r>
            <a:r>
              <a:rPr lang="en-CA" dirty="0">
                <a:latin typeface="+mj-lt"/>
              </a:rPr>
              <a:t> in </a:t>
            </a:r>
            <a:r>
              <a:rPr lang="en-CA" dirty="0" err="1">
                <a:latin typeface="+mj-lt"/>
              </a:rPr>
              <a:t>iproj.json</a:t>
            </a:r>
            <a:r>
              <a:rPr lang="en-CA" dirty="0">
                <a:latin typeface="+mj-lt"/>
              </a:rPr>
              <a:t>)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Reorder library list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Browse objects and members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Manage libraries, objects, and members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AB3E3-CBD6-9723-3627-1BA2F0AC5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487" y="936819"/>
            <a:ext cx="4803504" cy="54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16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Browse Object Libraries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5275517" cy="5414147"/>
          </a:xfrm>
        </p:spPr>
        <p:txBody>
          <a:bodyPr anchor="ctr"/>
          <a:lstStyle/>
          <a:p>
            <a:r>
              <a:rPr lang="en-CA" dirty="0">
                <a:latin typeface="+mj-lt"/>
              </a:rPr>
              <a:t>Another place to manage libraries in </a:t>
            </a:r>
            <a:r>
              <a:rPr lang="en-CA" dirty="0" err="1">
                <a:latin typeface="+mj-lt"/>
              </a:rPr>
              <a:t>iproj.json</a:t>
            </a:r>
            <a:r>
              <a:rPr lang="en-CA" dirty="0">
                <a:latin typeface="+mj-lt"/>
              </a:rPr>
              <a:t> (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curlib</a:t>
            </a:r>
            <a:r>
              <a:rPr lang="en-CA" dirty="0">
                <a:latin typeface="+mj-lt"/>
              </a:rPr>
              <a:t>, 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objlib</a:t>
            </a:r>
            <a:r>
              <a:rPr lang="en-CA" dirty="0">
                <a:latin typeface="+mj-lt"/>
              </a:rPr>
              <a:t>, 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preUsrlibl</a:t>
            </a:r>
            <a:r>
              <a:rPr lang="en-CA" dirty="0">
                <a:latin typeface="+mj-lt"/>
              </a:rPr>
              <a:t>, 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postUsrLibl</a:t>
            </a:r>
            <a:r>
              <a:rPr lang="en-CA" dirty="0">
                <a:latin typeface="+mj-lt"/>
              </a:rPr>
              <a:t>)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Manage libraries, objects, and members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DC09F-F58D-93E7-D7AA-69162600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988" y="832104"/>
            <a:ext cx="4869655" cy="5414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09108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Manage Include Paths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5011906" cy="5414147"/>
          </a:xfrm>
        </p:spPr>
        <p:txBody>
          <a:bodyPr anchor="ctr"/>
          <a:lstStyle/>
          <a:p>
            <a:r>
              <a:rPr lang="en-CA" dirty="0">
                <a:latin typeface="+mj-lt"/>
              </a:rPr>
              <a:t>Add, remove, and reorder include paths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Visualize if includes resolve locally or to remote IFS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FC617-6347-FFA5-EDF3-7FD149AE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02" y="832105"/>
            <a:ext cx="5714983" cy="55258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994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Challenges with Building on IBM </a:t>
            </a:r>
            <a:r>
              <a:rPr lang="en-US" sz="4500" b="1" dirty="0" err="1">
                <a:latin typeface="+mj-lt"/>
              </a:rPr>
              <a:t>i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2693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Building and Compiling</a:t>
            </a:r>
            <a:endParaRPr lang="en-CA" b="1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66174"/>
            <a:ext cx="4616704" cy="213861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>
                <a:latin typeface="+mj-lt"/>
              </a:rPr>
              <a:t>Deploy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Run b</a:t>
            </a:r>
            <a:r>
              <a:rPr lang="en-CA" dirty="0" err="1">
                <a:latin typeface="+mj-lt"/>
              </a:rPr>
              <a:t>uild</a:t>
            </a:r>
            <a:r>
              <a:rPr lang="en-CA" dirty="0">
                <a:latin typeface="+mj-lt"/>
              </a:rPr>
              <a:t> or compile command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CA" dirty="0">
                <a:latin typeface="+mj-lt"/>
              </a:rPr>
              <a:t>Download logs and </a:t>
            </a:r>
            <a:r>
              <a:rPr lang="en-CA" dirty="0" err="1">
                <a:latin typeface="+mj-lt"/>
              </a:rPr>
              <a:t>evfevent</a:t>
            </a:r>
            <a:r>
              <a:rPr lang="en-CA" dirty="0">
                <a:latin typeface="+mj-lt"/>
              </a:rPr>
              <a:t>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40014-5DF2-8E2B-5958-61D540D7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03" y="866174"/>
            <a:ext cx="6552000" cy="2138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053A70-A460-0E1E-1774-EA1726487D20}"/>
              </a:ext>
            </a:extLst>
          </p:cNvPr>
          <p:cNvCxnSpPr>
            <a:cxnSpLocks/>
          </p:cNvCxnSpPr>
          <p:nvPr/>
        </p:nvCxnSpPr>
        <p:spPr>
          <a:xfrm>
            <a:off x="8442008" y="1935480"/>
            <a:ext cx="483870" cy="38481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9BB9031-641E-8574-EF67-3C4DA594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3" y="3246199"/>
            <a:ext cx="6552000" cy="3183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8FE64B-D4BC-9154-186F-6BEA76CBEC1A}"/>
              </a:ext>
            </a:extLst>
          </p:cNvPr>
          <p:cNvCxnSpPr>
            <a:cxnSpLocks/>
          </p:cNvCxnSpPr>
          <p:nvPr/>
        </p:nvCxnSpPr>
        <p:spPr>
          <a:xfrm>
            <a:off x="8980170" y="4629150"/>
            <a:ext cx="1852612" cy="541972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F3E50C-9168-3E93-DEE9-799E61D71329}"/>
              </a:ext>
            </a:extLst>
          </p:cNvPr>
          <p:cNvSpPr txBox="1"/>
          <p:nvPr/>
        </p:nvSpPr>
        <p:spPr>
          <a:xfrm>
            <a:off x="310896" y="3257128"/>
            <a:ext cx="47019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Building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Set build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Run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Compiling 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Set compile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Run compile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active editor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file or directory in File Explorer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file or directory in Source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A8D0FA00-6532-4E5D-6AA0-22B1A83E4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256" y="1245520"/>
            <a:ext cx="304800" cy="3048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2F869EA-3DAC-A9BF-6509-65F3EB984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256" y="1787775"/>
            <a:ext cx="304800" cy="3048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97A18B6-3754-5803-8B6D-DC48A760E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256" y="234569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7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Running Actions</a:t>
            </a:r>
            <a:endParaRPr lang="en-CA" b="1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66174"/>
            <a:ext cx="4616704" cy="213861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>
                <a:latin typeface="+mj-lt"/>
              </a:rPr>
              <a:t>Deploy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Run b</a:t>
            </a:r>
            <a:r>
              <a:rPr lang="en-CA" dirty="0" err="1">
                <a:latin typeface="+mj-lt"/>
              </a:rPr>
              <a:t>uild</a:t>
            </a:r>
            <a:r>
              <a:rPr lang="en-CA" dirty="0">
                <a:latin typeface="+mj-lt"/>
              </a:rPr>
              <a:t> or compile command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CA" dirty="0">
                <a:latin typeface="+mj-lt"/>
              </a:rPr>
              <a:t>Download logs and </a:t>
            </a:r>
            <a:r>
              <a:rPr lang="en-CA" dirty="0" err="1">
                <a:latin typeface="+mj-lt"/>
              </a:rPr>
              <a:t>evfevent</a:t>
            </a:r>
            <a:r>
              <a:rPr lang="en-CA" dirty="0">
                <a:latin typeface="+mj-lt"/>
              </a:rPr>
              <a:t>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40014-5DF2-8E2B-5958-61D540D7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03" y="866174"/>
            <a:ext cx="6552000" cy="2138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053A70-A460-0E1E-1774-EA1726487D20}"/>
              </a:ext>
            </a:extLst>
          </p:cNvPr>
          <p:cNvCxnSpPr>
            <a:cxnSpLocks/>
          </p:cNvCxnSpPr>
          <p:nvPr/>
        </p:nvCxnSpPr>
        <p:spPr>
          <a:xfrm>
            <a:off x="8442008" y="1935480"/>
            <a:ext cx="483870" cy="38481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9BB9031-641E-8574-EF67-3C4DA594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3" y="3246199"/>
            <a:ext cx="6552000" cy="3183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8FE64B-D4BC-9154-186F-6BEA76CBEC1A}"/>
              </a:ext>
            </a:extLst>
          </p:cNvPr>
          <p:cNvCxnSpPr>
            <a:cxnSpLocks/>
          </p:cNvCxnSpPr>
          <p:nvPr/>
        </p:nvCxnSpPr>
        <p:spPr>
          <a:xfrm>
            <a:off x="8980170" y="4629150"/>
            <a:ext cx="1852612" cy="541972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F3E50C-9168-3E93-DEE9-799E61D71329}"/>
              </a:ext>
            </a:extLst>
          </p:cNvPr>
          <p:cNvSpPr txBox="1"/>
          <p:nvPr/>
        </p:nvSpPr>
        <p:spPr>
          <a:xfrm>
            <a:off x="310896" y="3257128"/>
            <a:ext cx="47019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Building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Set build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Run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Compiling 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Set compile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Run compile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active editor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file or directory in File Explorer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file or directory in Source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A8D0FA00-6532-4E5D-6AA0-22B1A83E4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256" y="1245520"/>
            <a:ext cx="304800" cy="3048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2F869EA-3DAC-A9BF-6509-65F3EB984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256" y="1787775"/>
            <a:ext cx="304800" cy="3048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97A18B6-3754-5803-8B6D-DC48A760E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256" y="234569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85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8680BCA-6795-031B-FC61-52444C1A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20" y="1416900"/>
            <a:ext cx="8280000" cy="4450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View Diagnostics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422849"/>
            <a:ext cx="3158744" cy="4444551"/>
          </a:xfrm>
        </p:spPr>
        <p:txBody>
          <a:bodyPr anchor="ctr"/>
          <a:lstStyle/>
          <a:p>
            <a:r>
              <a:rPr lang="en-CA" dirty="0" err="1">
                <a:latin typeface="+mj-lt"/>
              </a:rPr>
              <a:t>Evfevent</a:t>
            </a:r>
            <a:r>
              <a:rPr lang="en-CA" dirty="0">
                <a:latin typeface="+mj-lt"/>
              </a:rPr>
              <a:t> file diagnostics are dumped in .</a:t>
            </a:r>
            <a:r>
              <a:rPr lang="en-CA" dirty="0" err="1">
                <a:latin typeface="+mj-lt"/>
              </a:rPr>
              <a:t>evfevent</a:t>
            </a:r>
            <a:r>
              <a:rPr lang="en-CA" dirty="0">
                <a:latin typeface="+mj-lt"/>
              </a:rPr>
              <a:t> directory after a build or compile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Code for IBM </a:t>
            </a:r>
            <a:r>
              <a:rPr lang="en-CA" dirty="0" err="1">
                <a:latin typeface="+mj-lt"/>
              </a:rPr>
              <a:t>i</a:t>
            </a:r>
            <a:r>
              <a:rPr lang="en-CA" dirty="0">
                <a:latin typeface="+mj-lt"/>
              </a:rPr>
              <a:t> parses and renders them in the Problems view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Diagnostics are also rendered inline in the source 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985BC6-C578-1892-8866-19C20E125A69}"/>
              </a:ext>
            </a:extLst>
          </p:cNvPr>
          <p:cNvCxnSpPr>
            <a:cxnSpLocks/>
          </p:cNvCxnSpPr>
          <p:nvPr/>
        </p:nvCxnSpPr>
        <p:spPr>
          <a:xfrm>
            <a:off x="4471035" y="2196465"/>
            <a:ext cx="2356485" cy="204978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38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View Job Logs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376363"/>
            <a:ext cx="3193226" cy="4450500"/>
          </a:xfrm>
        </p:spPr>
        <p:txBody>
          <a:bodyPr/>
          <a:lstStyle/>
          <a:p>
            <a:r>
              <a:rPr lang="en-CA" dirty="0">
                <a:latin typeface="+mj-lt"/>
              </a:rPr>
              <a:t>Job log and spool files are dumped in .logs directory after a build or compile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Job log view is used to visualize and </a:t>
            </a:r>
            <a:r>
              <a:rPr lang="en-CA" dirty="0" err="1">
                <a:latin typeface="+mj-lt"/>
              </a:rPr>
              <a:t>mangae</a:t>
            </a:r>
            <a:r>
              <a:rPr lang="en-CA" dirty="0">
                <a:latin typeface="+mj-lt"/>
              </a:rPr>
              <a:t> these logs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Track up to 10 of the previous logs in memory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Organized by the ILE objects being built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Filter by failed objects or severity</a:t>
            </a: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71048-BE3D-7854-DCED-1ECB0B4F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122" y="1376363"/>
            <a:ext cx="8280000" cy="4450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36DC5-F309-1FD0-E0AA-C69FF480AF6E}"/>
              </a:ext>
            </a:extLst>
          </p:cNvPr>
          <p:cNvCxnSpPr>
            <a:cxnSpLocks/>
          </p:cNvCxnSpPr>
          <p:nvPr/>
        </p:nvCxnSpPr>
        <p:spPr>
          <a:xfrm>
            <a:off x="4269740" y="2425700"/>
            <a:ext cx="5618480" cy="26416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59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Integration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62428" y="883283"/>
            <a:ext cx="1602571" cy="899999"/>
          </a:xfrm>
        </p:spPr>
        <p:txBody>
          <a:bodyPr anchor="ctr"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Source Orbit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629DB-7D8A-AEFB-FE16-6C41655C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16" y="1826148"/>
            <a:ext cx="3403162" cy="43102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B5DB8-C87A-5648-0404-897E9C5F8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217" y="2495414"/>
            <a:ext cx="6952992" cy="26577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ARCAD-Elias">
            <a:extLst>
              <a:ext uri="{FF2B5EF4-FFF2-40B4-BE49-F238E27FC236}">
                <a16:creationId xmlns:a16="http://schemas.microsoft.com/office/drawing/2014/main" id="{2BA02CC2-BE6E-E67B-BB87-2E796E9D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546" y="1658508"/>
            <a:ext cx="716872" cy="71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A0CA8CC-D1C4-E5C5-0466-EAD6FE060CCB}"/>
              </a:ext>
            </a:extLst>
          </p:cNvPr>
          <p:cNvSpPr txBox="1">
            <a:spLocks/>
          </p:cNvSpPr>
          <p:nvPr/>
        </p:nvSpPr>
        <p:spPr>
          <a:xfrm>
            <a:off x="7930366" y="1658508"/>
            <a:ext cx="1602571" cy="716872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dirty="0">
                <a:latin typeface="+mj-lt"/>
              </a:rPr>
              <a:t>ARCAD-Elias</a:t>
            </a:r>
          </a:p>
        </p:txBody>
      </p:sp>
      <p:pic>
        <p:nvPicPr>
          <p:cNvPr id="13" name="Picture 12" descr="A blue circle with black lines and a black circle with a black line around it&#10;&#10;Description automatically generated">
            <a:extLst>
              <a:ext uri="{FF2B5EF4-FFF2-40B4-BE49-F238E27FC236}">
                <a16:creationId xmlns:a16="http://schemas.microsoft.com/office/drawing/2014/main" id="{854FDEEE-80E3-384E-BAAC-9E9B82632D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860" y="883283"/>
            <a:ext cx="900000" cy="900000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31C072C-3E64-85C4-18E9-4E07F3376656}"/>
              </a:ext>
            </a:extLst>
          </p:cNvPr>
          <p:cNvSpPr txBox="1">
            <a:spLocks/>
          </p:cNvSpPr>
          <p:nvPr/>
        </p:nvSpPr>
        <p:spPr>
          <a:xfrm>
            <a:off x="7053264" y="5321744"/>
            <a:ext cx="2916578" cy="716872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What can you integrate?</a:t>
            </a:r>
          </a:p>
        </p:txBody>
      </p:sp>
    </p:spTree>
    <p:extLst>
      <p:ext uri="{BB962C8B-B14F-4D97-AF65-F5344CB8AC3E}">
        <p14:creationId xmlns:p14="http://schemas.microsoft.com/office/powerpoint/2010/main" val="2953026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Demo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27344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5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General Challenges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700" dirty="0">
                <a:latin typeface="+mj-lt"/>
              </a:rPr>
              <a:t>SRC-PF</a:t>
            </a:r>
          </a:p>
          <a:p>
            <a:pPr lvl="1"/>
            <a:r>
              <a:rPr lang="en-US" sz="1700" dirty="0">
                <a:latin typeface="+mj-lt"/>
              </a:rPr>
              <a:t>10 char names</a:t>
            </a:r>
          </a:p>
          <a:p>
            <a:pPr lvl="1"/>
            <a:r>
              <a:rPr lang="en-US" sz="1700" dirty="0">
                <a:latin typeface="+mj-lt"/>
              </a:rPr>
              <a:t>Fixed record length</a:t>
            </a:r>
          </a:p>
          <a:p>
            <a:pPr lvl="1"/>
            <a:r>
              <a:rPr lang="en-US" sz="1700" dirty="0">
                <a:latin typeface="+mj-lt"/>
              </a:rPr>
              <a:t>Not accessible to open ecosystem, including Git and Make</a:t>
            </a:r>
          </a:p>
          <a:p>
            <a:pPr lvl="1"/>
            <a:r>
              <a:rPr lang="en-US" sz="1700" dirty="0">
                <a:latin typeface="+mj-lt"/>
              </a:rPr>
              <a:t>Source of the same type stored in </a:t>
            </a:r>
            <a:r>
              <a:rPr lang="en-US" sz="1700" dirty="0" err="1">
                <a:latin typeface="+mj-lt"/>
              </a:rPr>
              <a:t>QxxxSRC</a:t>
            </a:r>
            <a:r>
              <a:rPr lang="en-US" sz="1700" dirty="0">
                <a:latin typeface="+mj-lt"/>
              </a:rPr>
              <a:t> to avoid name conflicts (member type does not disambiguate)</a:t>
            </a:r>
          </a:p>
          <a:p>
            <a:pPr lvl="1"/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</a:rPr>
              <a:t>Libraries</a:t>
            </a:r>
          </a:p>
          <a:p>
            <a:pPr lvl="1"/>
            <a:r>
              <a:rPr lang="en-US" sz="1700" dirty="0">
                <a:latin typeface="+mj-lt"/>
              </a:rPr>
              <a:t>Only 2 level hierarchy to organize, with only short 10 char names</a:t>
            </a:r>
          </a:p>
          <a:p>
            <a:pPr lvl="1"/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</a:rPr>
              <a:t>Source control</a:t>
            </a:r>
          </a:p>
          <a:p>
            <a:pPr lvl="1"/>
            <a:r>
              <a:rPr lang="en-US" sz="1700" dirty="0">
                <a:latin typeface="+mj-lt"/>
              </a:rPr>
              <a:t>None (sequence number dates)</a:t>
            </a:r>
          </a:p>
          <a:p>
            <a:pPr lvl="1"/>
            <a:r>
              <a:rPr lang="en-US" sz="1700" dirty="0">
                <a:latin typeface="+mj-lt"/>
              </a:rPr>
              <a:t>Home grown</a:t>
            </a:r>
          </a:p>
          <a:p>
            <a:pPr lvl="1"/>
            <a:r>
              <a:rPr lang="en-US" sz="1700" dirty="0">
                <a:latin typeface="+mj-lt"/>
              </a:rPr>
              <a:t>Proprietary IBM </a:t>
            </a:r>
            <a:r>
              <a:rPr lang="en-US" sz="1700" dirty="0" err="1">
                <a:latin typeface="+mj-lt"/>
              </a:rPr>
              <a:t>i</a:t>
            </a:r>
            <a:r>
              <a:rPr lang="en-US" sz="1700" dirty="0">
                <a:latin typeface="+mj-lt"/>
              </a:rPr>
              <a:t> systems</a:t>
            </a:r>
          </a:p>
          <a:p>
            <a:pPr lvl="2"/>
            <a:r>
              <a:rPr lang="en-US" sz="1700" dirty="0">
                <a:latin typeface="+mj-lt"/>
              </a:rPr>
              <a:t>Cost</a:t>
            </a:r>
          </a:p>
          <a:p>
            <a:pPr lvl="2"/>
            <a:r>
              <a:rPr lang="en-US" sz="1700" dirty="0">
                <a:latin typeface="+mj-lt"/>
              </a:rPr>
              <a:t>Smaller market = less investment</a:t>
            </a:r>
          </a:p>
          <a:p>
            <a:pPr lvl="1"/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</a:rPr>
              <a:t>Build system</a:t>
            </a:r>
          </a:p>
          <a:p>
            <a:pPr lvl="1"/>
            <a:r>
              <a:rPr lang="en-US" sz="1700" dirty="0">
                <a:latin typeface="+mj-lt"/>
              </a:rPr>
              <a:t>Individual CRTXXXMOD + CRTPGM</a:t>
            </a:r>
          </a:p>
          <a:p>
            <a:pPr lvl="1"/>
            <a:r>
              <a:rPr lang="en-US" sz="1700" dirty="0">
                <a:latin typeface="+mj-lt"/>
              </a:rPr>
              <a:t>CL Scripts</a:t>
            </a:r>
          </a:p>
          <a:p>
            <a:pPr lvl="1"/>
            <a:r>
              <a:rPr lang="en-US" sz="1700" dirty="0">
                <a:latin typeface="+mj-lt"/>
              </a:rPr>
              <a:t>A couple of vendors have dependency-based build</a:t>
            </a:r>
            <a:endParaRPr lang="en-CA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893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err="1">
                <a:latin typeface="+mj-lt"/>
              </a:rPr>
              <a:t>RDi</a:t>
            </a:r>
            <a:r>
              <a:rPr lang="en-CA" b="1" dirty="0">
                <a:latin typeface="+mj-lt"/>
              </a:rPr>
              <a:t> Projects – Lessons Learned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7338737" cy="5414147"/>
          </a:xfrm>
        </p:spPr>
        <p:txBody>
          <a:bodyPr/>
          <a:lstStyle/>
          <a:p>
            <a:r>
              <a:rPr lang="en-US" sz="1700" dirty="0">
                <a:latin typeface="+mj-lt"/>
              </a:rPr>
              <a:t>Supports git but …</a:t>
            </a:r>
          </a:p>
          <a:p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</a:rPr>
              <a:t>Mapping from </a:t>
            </a:r>
            <a:r>
              <a:rPr lang="en-US" sz="1700" dirty="0" err="1">
                <a:latin typeface="+mj-lt"/>
              </a:rPr>
              <a:t>i</a:t>
            </a:r>
            <a:r>
              <a:rPr lang="en-US" sz="1700" dirty="0">
                <a:latin typeface="+mj-lt"/>
              </a:rPr>
              <a:t> Project to exactly one library was too inflexible</a:t>
            </a:r>
          </a:p>
          <a:p>
            <a:pPr lvl="1"/>
            <a:r>
              <a:rPr lang="en-US" sz="1700" dirty="0">
                <a:latin typeface="+mj-lt"/>
              </a:rPr>
              <a:t>Some customers target many libraries from one project (program / data / source)</a:t>
            </a:r>
          </a:p>
          <a:p>
            <a:pPr lvl="1"/>
            <a:r>
              <a:rPr lang="en-US" sz="1700" dirty="0">
                <a:latin typeface="+mj-lt"/>
              </a:rPr>
              <a:t>Other customers have huge libraries</a:t>
            </a:r>
          </a:p>
          <a:p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</a:rPr>
              <a:t>Metadata was very hard to maintain</a:t>
            </a:r>
          </a:p>
          <a:p>
            <a:pPr lvl="1"/>
            <a:r>
              <a:rPr lang="en-US" sz="1700" dirty="0">
                <a:latin typeface="+mj-lt"/>
              </a:rPr>
              <a:t>Having a parallel directory hierarchy under .</a:t>
            </a:r>
            <a:r>
              <a:rPr lang="en-US" sz="1700" dirty="0" err="1">
                <a:latin typeface="+mj-lt"/>
              </a:rPr>
              <a:t>ibmi</a:t>
            </a:r>
            <a:r>
              <a:rPr lang="en-US" sz="1700" dirty="0">
                <a:latin typeface="+mj-lt"/>
              </a:rPr>
              <a:t> meant that any time a SRC-PF or member changed names the metadata was lost</a:t>
            </a:r>
          </a:p>
          <a:p>
            <a:pPr lvl="1"/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</a:rPr>
              <a:t>Mapping rigidly to SRC-PF meant inheriting all its limitations</a:t>
            </a:r>
          </a:p>
          <a:p>
            <a:pPr lvl="1"/>
            <a:r>
              <a:rPr lang="en-US" sz="1700" dirty="0">
                <a:latin typeface="+mj-lt"/>
              </a:rPr>
              <a:t>Fixed line length</a:t>
            </a:r>
          </a:p>
          <a:p>
            <a:pPr lvl="1"/>
            <a:r>
              <a:rPr lang="en-US" sz="1700" dirty="0">
                <a:latin typeface="+mj-lt"/>
              </a:rPr>
              <a:t>Fixed directory hierarchy of basically 1 level with only 10 characters</a:t>
            </a:r>
          </a:p>
          <a:p>
            <a:pPr lvl="1"/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</a:rPr>
              <a:t>Build was very limited</a:t>
            </a:r>
          </a:p>
          <a:p>
            <a:pPr lvl="1"/>
            <a:r>
              <a:rPr lang="en-US" sz="1700" dirty="0">
                <a:latin typeface="+mj-lt"/>
              </a:rPr>
              <a:t>No disambiguating of PGM vs MOD</a:t>
            </a:r>
          </a:p>
          <a:p>
            <a:pPr lvl="1"/>
            <a:r>
              <a:rPr lang="en-US" sz="1700" dirty="0">
                <a:latin typeface="+mj-lt"/>
              </a:rPr>
              <a:t>No understanding of binding relationships</a:t>
            </a:r>
          </a:p>
          <a:p>
            <a:pPr lvl="1"/>
            <a:r>
              <a:rPr lang="en-US" sz="1700" dirty="0">
                <a:latin typeface="+mj-lt"/>
              </a:rPr>
              <a:t>No incremental ability (i.e. only build what had changed)</a:t>
            </a:r>
            <a:endParaRPr lang="en-CA" sz="1700" dirty="0">
              <a:latin typeface="+mj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CDF17-4DD5-911B-8297-E0E4C7C9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090" y="1651916"/>
            <a:ext cx="2897810" cy="43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Existing Bob By S4i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5" y="832104"/>
            <a:ext cx="6081437" cy="5767663"/>
          </a:xfrm>
        </p:spPr>
        <p:txBody>
          <a:bodyPr/>
          <a:lstStyle/>
          <a:p>
            <a:r>
              <a:rPr lang="en-US" sz="1700" dirty="0">
                <a:latin typeface="+mj-lt"/>
              </a:rPr>
              <a:t>Open-source project by Jeff Berman </a:t>
            </a:r>
            <a:r>
              <a:rPr lang="en-CA" sz="1700" dirty="0">
                <a:latin typeface="+mj-lt"/>
              </a:rPr>
              <a:t>(</a:t>
            </a:r>
            <a:r>
              <a:rPr lang="en-CA" sz="1700" dirty="0">
                <a:latin typeface="+mj-lt"/>
                <a:hlinkClick r:id="rId2"/>
              </a:rPr>
              <a:t>https://github.com/s4isystems/Bob</a:t>
            </a:r>
            <a:r>
              <a:rPr lang="en-CA" sz="1700" dirty="0">
                <a:latin typeface="+mj-lt"/>
              </a:rPr>
              <a:t>)</a:t>
            </a:r>
          </a:p>
          <a:p>
            <a:pPr lvl="1"/>
            <a:r>
              <a:rPr lang="en-US" sz="1700" dirty="0">
                <a:latin typeface="+mj-lt"/>
              </a:rPr>
              <a:t>Incremental compile ability based on </a:t>
            </a:r>
            <a:r>
              <a:rPr lang="en-US" sz="1700" dirty="0" err="1">
                <a:latin typeface="+mj-lt"/>
              </a:rPr>
              <a:t>gmake</a:t>
            </a:r>
            <a:endParaRPr lang="en-US" sz="1700" dirty="0">
              <a:latin typeface="+mj-lt"/>
            </a:endParaRPr>
          </a:p>
          <a:p>
            <a:pPr lvl="1"/>
            <a:r>
              <a:rPr lang="en-US" sz="1700" dirty="0">
                <a:latin typeface="+mj-lt"/>
              </a:rPr>
              <a:t>Some level of ILE binding understanding</a:t>
            </a:r>
          </a:p>
          <a:p>
            <a:pPr lvl="1"/>
            <a:r>
              <a:rPr lang="en-US" sz="1700" dirty="0">
                <a:latin typeface="+mj-lt"/>
              </a:rPr>
              <a:t>Not bound to library and SRC-PF structure/naming</a:t>
            </a:r>
          </a:p>
          <a:p>
            <a:pPr lvl="1"/>
            <a:r>
              <a:rPr lang="en-US" sz="1700" dirty="0">
                <a:latin typeface="+mj-lt"/>
              </a:rPr>
              <a:t>Member level specific metadata using </a:t>
            </a:r>
            <a:r>
              <a:rPr lang="en-US" sz="1700" dirty="0" err="1">
                <a:latin typeface="+mj-lt"/>
              </a:rPr>
              <a:t>gmake</a:t>
            </a:r>
            <a:r>
              <a:rPr lang="en-US" sz="1700" dirty="0">
                <a:latin typeface="+mj-lt"/>
              </a:rPr>
              <a:t> variable</a:t>
            </a:r>
          </a:p>
          <a:p>
            <a:pPr lvl="1"/>
            <a:r>
              <a:rPr lang="en-US" sz="1700" dirty="0">
                <a:latin typeface="+mj-lt"/>
              </a:rPr>
              <a:t>Consideration of target EBCDIC CCSID for compiler</a:t>
            </a:r>
          </a:p>
          <a:p>
            <a:pPr lvl="1"/>
            <a:r>
              <a:rPr lang="en-US" sz="1700" dirty="0">
                <a:latin typeface="+mj-lt"/>
              </a:rPr>
              <a:t>Support of old languages whose compilers do not have IFS support yet (DDS, UIM)</a:t>
            </a:r>
          </a:p>
          <a:p>
            <a:pPr lvl="1"/>
            <a:r>
              <a:rPr lang="en-US" sz="1700" dirty="0">
                <a:latin typeface="+mj-lt"/>
              </a:rPr>
              <a:t>Retrieval of all EVFEVENT files to enable compiler feedback</a:t>
            </a:r>
          </a:p>
          <a:p>
            <a:pPr lvl="1"/>
            <a:endParaRPr lang="en-US" sz="1700" dirty="0">
              <a:latin typeface="+mj-lt"/>
            </a:endParaRPr>
          </a:p>
          <a:p>
            <a:r>
              <a:rPr lang="en-US" sz="1700" dirty="0">
                <a:latin typeface="+mj-lt"/>
              </a:rPr>
              <a:t>Limitations</a:t>
            </a:r>
          </a:p>
          <a:p>
            <a:pPr lvl="1"/>
            <a:r>
              <a:rPr lang="en-US" sz="1700" dirty="0">
                <a:latin typeface="+mj-lt"/>
              </a:rPr>
              <a:t>Uppercase names required</a:t>
            </a:r>
          </a:p>
          <a:p>
            <a:pPr lvl="1"/>
            <a:r>
              <a:rPr lang="en-US" sz="1700" dirty="0">
                <a:latin typeface="+mj-lt"/>
              </a:rPr>
              <a:t>Single target library</a:t>
            </a:r>
          </a:p>
          <a:p>
            <a:pPr lvl="1"/>
            <a:r>
              <a:rPr lang="en-US" sz="1700" dirty="0">
                <a:latin typeface="+mj-lt"/>
              </a:rPr>
              <a:t>Single directory containing source</a:t>
            </a:r>
          </a:p>
          <a:p>
            <a:pPr lvl="1"/>
            <a:r>
              <a:rPr lang="en-US" sz="1700" dirty="0">
                <a:latin typeface="+mj-lt"/>
              </a:rPr>
              <a:t>No metadata on environment prerequisites (i.e. LIBL, ASP, where to find includes, etc.)</a:t>
            </a:r>
          </a:p>
          <a:p>
            <a:pPr lvl="1"/>
            <a:r>
              <a:rPr lang="en-US" sz="1700" dirty="0">
                <a:latin typeface="+mj-lt"/>
              </a:rPr>
              <a:t>Install was complex – not yum-enabled</a:t>
            </a:r>
          </a:p>
          <a:p>
            <a:pPr lvl="1"/>
            <a:r>
              <a:rPr lang="en-US" sz="1700" dirty="0">
                <a:latin typeface="+mj-lt"/>
              </a:rPr>
              <a:t>No 1 to 1 mapping of file extensions to compile (i.e. are we targeting MOD or PGM)</a:t>
            </a:r>
            <a:endParaRPr lang="en-CA" sz="17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3F93B2-ADEF-BA21-A075-F2B314ADC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98" y="2091266"/>
            <a:ext cx="5247989" cy="330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5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Bob (Better Object Builder) for IBM </a:t>
            </a:r>
            <a:r>
              <a:rPr lang="en-US" sz="4500" b="1" dirty="0" err="1">
                <a:latin typeface="+mj-lt"/>
              </a:rPr>
              <a:t>i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253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IBM </a:t>
            </a:r>
            <a:r>
              <a:rPr lang="en-CA" b="1" dirty="0" err="1">
                <a:latin typeface="+mj-lt"/>
              </a:rPr>
              <a:t>i</a:t>
            </a:r>
            <a:r>
              <a:rPr lang="en-CA" b="1" dirty="0">
                <a:latin typeface="+mj-lt"/>
              </a:rPr>
              <a:t> Bob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6504771" cy="5414147"/>
          </a:xfrm>
        </p:spPr>
        <p:txBody>
          <a:bodyPr/>
          <a:lstStyle/>
          <a:p>
            <a:r>
              <a:rPr lang="en-CA" dirty="0">
                <a:latin typeface="+mj-lt"/>
              </a:rPr>
              <a:t>Enhancements</a:t>
            </a:r>
          </a:p>
          <a:p>
            <a:pPr lvl="1"/>
            <a:r>
              <a:rPr lang="en-US" dirty="0">
                <a:latin typeface="+mj-lt"/>
              </a:rPr>
              <a:t>Project definition</a:t>
            </a:r>
          </a:p>
          <a:p>
            <a:pPr lvl="2"/>
            <a:r>
              <a:rPr lang="en-US" dirty="0">
                <a:latin typeface="+mj-lt"/>
              </a:rPr>
              <a:t>Know how to build yourself</a:t>
            </a:r>
          </a:p>
          <a:p>
            <a:pPr lvl="2"/>
            <a:r>
              <a:rPr lang="en-US" dirty="0">
                <a:latin typeface="+mj-lt"/>
              </a:rPr>
              <a:t>Know where to resolve includes</a:t>
            </a:r>
          </a:p>
          <a:p>
            <a:pPr lvl="2"/>
            <a:r>
              <a:rPr lang="en-US" dirty="0">
                <a:latin typeface="+mj-lt"/>
              </a:rPr>
              <a:t>Know how to set up environment</a:t>
            </a:r>
          </a:p>
          <a:p>
            <a:pPr lvl="2"/>
            <a:r>
              <a:rPr lang="en-US" dirty="0">
                <a:latin typeface="+mj-lt"/>
              </a:rPr>
              <a:t>Still flexible so that what is stored in Git does not have to be modified for each developer or deployment scenario</a:t>
            </a:r>
          </a:p>
          <a:p>
            <a:pPr lvl="1"/>
            <a:r>
              <a:rPr lang="en-US" dirty="0">
                <a:latin typeface="+mj-lt"/>
              </a:rPr>
              <a:t>No limit on number of directories and their nesting</a:t>
            </a:r>
          </a:p>
          <a:p>
            <a:pPr lvl="1"/>
            <a:r>
              <a:rPr lang="en-US" dirty="0">
                <a:latin typeface="+mj-lt"/>
              </a:rPr>
              <a:t>No limit on directory naming</a:t>
            </a:r>
          </a:p>
          <a:p>
            <a:pPr lvl="1"/>
            <a:r>
              <a:rPr lang="en-US" dirty="0">
                <a:latin typeface="+mj-lt"/>
              </a:rPr>
              <a:t>No limit on number of object libraries</a:t>
            </a:r>
          </a:p>
          <a:p>
            <a:pPr lvl="1"/>
            <a:r>
              <a:rPr lang="en-US" dirty="0">
                <a:latin typeface="+mj-lt"/>
              </a:rPr>
              <a:t>Unambiguous mapping from file name to compile type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Usability</a:t>
            </a:r>
          </a:p>
          <a:p>
            <a:pPr lvl="1"/>
            <a:r>
              <a:rPr lang="en-US" dirty="0">
                <a:latin typeface="+mj-lt"/>
              </a:rPr>
              <a:t>PASE command line</a:t>
            </a:r>
          </a:p>
          <a:p>
            <a:pPr lvl="1"/>
            <a:r>
              <a:rPr lang="en-US" dirty="0">
                <a:latin typeface="+mj-lt"/>
              </a:rPr>
              <a:t>Windows/Mac command line with </a:t>
            </a:r>
            <a:r>
              <a:rPr lang="en-US" dirty="0" err="1">
                <a:latin typeface="+mj-lt"/>
              </a:rPr>
              <a:t>rsync</a:t>
            </a:r>
            <a:r>
              <a:rPr lang="en-US" dirty="0">
                <a:latin typeface="+mj-lt"/>
              </a:rPr>
              <a:t>/</a:t>
            </a:r>
            <a:r>
              <a:rPr lang="en-US" dirty="0" err="1">
                <a:latin typeface="+mj-lt"/>
              </a:rPr>
              <a:t>scp</a:t>
            </a:r>
            <a:r>
              <a:rPr lang="en-US" dirty="0">
                <a:latin typeface="+mj-lt"/>
              </a:rPr>
              <a:t> to do file transfer</a:t>
            </a:r>
          </a:p>
          <a:p>
            <a:pPr lvl="1"/>
            <a:r>
              <a:rPr lang="en-US" dirty="0">
                <a:latin typeface="+mj-lt"/>
              </a:rPr>
              <a:t>Any VS Code extension for IBM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development (</a:t>
            </a:r>
            <a:r>
              <a:rPr lang="en-US" dirty="0" err="1">
                <a:latin typeface="+mj-lt"/>
              </a:rPr>
              <a:t>ie</a:t>
            </a:r>
            <a:r>
              <a:rPr lang="en-US" dirty="0">
                <a:latin typeface="+mj-lt"/>
              </a:rPr>
              <a:t>. Code for IBM I and Project Explorer)</a:t>
            </a:r>
          </a:p>
          <a:p>
            <a:pPr lvl="1"/>
            <a:r>
              <a:rPr lang="en-US" dirty="0" err="1">
                <a:latin typeface="+mj-lt"/>
              </a:rPr>
              <a:t>RDi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996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Project Structure (Source Code)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08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08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138007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850897" y="138007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6708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158483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850897" y="158483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11534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850897" y="211534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6708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32010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850897" y="232010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7" y="252487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850897" y="252487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6" y="305838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850896" y="305838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6708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58888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850895" y="358888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</a:t>
            </a:r>
            <a:r>
              <a:rPr lang="en-CA" sz="1300" dirty="0" err="1">
                <a:latin typeface="+mj-lt"/>
              </a:rPr>
              <a:t>ibmi.json</a:t>
            </a:r>
            <a:endParaRPr lang="en-CA" sz="1300" dirty="0">
              <a:latin typeface="+mj-lt"/>
            </a:endParaRP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6708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79365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850895" y="379365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5" y="399841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850895" y="399841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4" y="452891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850894" y="452891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6708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8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94" y="473368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850894" y="473368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6708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27312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670894" y="527312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47756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670894" y="547756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68232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670894" y="568232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4" y="588709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670894" y="588709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48613" y="1029569"/>
            <a:ext cx="52284" cy="495498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</p:cNvCxnSpPr>
          <p:nvPr/>
        </p:nvCxnSpPr>
        <p:spPr>
          <a:xfrm>
            <a:off x="348614" y="5978497"/>
            <a:ext cx="142279" cy="346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/>
          <p:nvPr/>
        </p:nvCxnSpPr>
        <p:spPr>
          <a:xfrm flipH="1">
            <a:off x="350520" y="5774055"/>
            <a:ext cx="140374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</p:cNvCxnSpPr>
          <p:nvPr/>
        </p:nvCxnSpPr>
        <p:spPr>
          <a:xfrm flipH="1">
            <a:off x="350520" y="5568315"/>
            <a:ext cx="14037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</p:cNvCxnSpPr>
          <p:nvPr/>
        </p:nvCxnSpPr>
        <p:spPr>
          <a:xfrm flipH="1">
            <a:off x="355896" y="5368290"/>
            <a:ext cx="134997" cy="156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360998" y="5165408"/>
            <a:ext cx="129895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366713" y="4414154"/>
            <a:ext cx="12418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375708" y="3474121"/>
            <a:ext cx="115187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382905" y="2943618"/>
            <a:ext cx="10799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391134" y="2000575"/>
            <a:ext cx="9976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00897" y="1265307"/>
            <a:ext cx="90000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580894" y="1470072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580894" y="1674837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573402" y="3148383"/>
            <a:ext cx="97494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573405" y="2410105"/>
            <a:ext cx="97492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580894" y="2205340"/>
            <a:ext cx="9000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</p:cNvCxnSpPr>
          <p:nvPr/>
        </p:nvCxnSpPr>
        <p:spPr>
          <a:xfrm flipH="1" flipV="1">
            <a:off x="573405" y="2613751"/>
            <a:ext cx="97489" cy="1119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580894" y="3678886"/>
            <a:ext cx="9000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580894" y="3883651"/>
            <a:ext cx="90001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573402" y="4088416"/>
            <a:ext cx="97493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580894" y="4617036"/>
            <a:ext cx="90000" cy="1883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573402" y="4823684"/>
            <a:ext cx="97492" cy="0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577148" y="4504154"/>
            <a:ext cx="3746" cy="327101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580895" y="3564121"/>
            <a:ext cx="0" cy="52429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580896" y="3033618"/>
            <a:ext cx="0" cy="11476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573402" y="2090575"/>
            <a:ext cx="7495" cy="527305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580897" y="1355307"/>
            <a:ext cx="0" cy="324764"/>
          </a:xfrm>
          <a:prstGeom prst="line">
            <a:avLst/>
          </a:prstGeom>
          <a:ln w="12700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2" name="Text Placeholder 5">
            <a:extLst>
              <a:ext uri="{FF2B5EF4-FFF2-40B4-BE49-F238E27FC236}">
                <a16:creationId xmlns:a16="http://schemas.microsoft.com/office/drawing/2014/main" id="{EB2F30A2-1168-070B-486C-504DAD3AE356}"/>
              </a:ext>
            </a:extLst>
          </p:cNvPr>
          <p:cNvSpPr txBox="1">
            <a:spLocks/>
          </p:cNvSpPr>
          <p:nvPr/>
        </p:nvSpPr>
        <p:spPr>
          <a:xfrm>
            <a:off x="7819899" y="3033618"/>
            <a:ext cx="3956304" cy="3467107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dirty="0">
                <a:latin typeface="+mj-lt"/>
              </a:rPr>
              <a:t>MYLIB</a:t>
            </a:r>
          </a:p>
          <a:p>
            <a:pPr fontAlgn="auto"/>
            <a:r>
              <a:rPr lang="en-CA" dirty="0">
                <a:latin typeface="+mj-lt"/>
              </a:rPr>
              <a:t>QRPGLESRC</a:t>
            </a:r>
          </a:p>
          <a:p>
            <a:pPr lvl="1" fontAlgn="auto"/>
            <a:r>
              <a:rPr lang="en-CA" dirty="0">
                <a:latin typeface="+mj-lt"/>
              </a:rPr>
              <a:t>PROGRAMA.RPGLE</a:t>
            </a:r>
          </a:p>
          <a:p>
            <a:pPr lvl="1" fontAlgn="auto"/>
            <a:r>
              <a:rPr lang="en-CA" dirty="0">
                <a:latin typeface="+mj-lt"/>
              </a:rPr>
              <a:t>PROGRAMB.RPGLE</a:t>
            </a:r>
          </a:p>
          <a:p>
            <a:pPr lvl="1" fontAlgn="auto"/>
            <a:r>
              <a:rPr lang="en-CA" dirty="0">
                <a:latin typeface="+mj-lt"/>
              </a:rPr>
              <a:t>PROGRAMC.RPGLE</a:t>
            </a:r>
          </a:p>
          <a:p>
            <a:pPr fontAlgn="auto"/>
            <a:r>
              <a:rPr lang="en-CA" dirty="0">
                <a:latin typeface="+mj-lt"/>
              </a:rPr>
              <a:t>QSQLSRC</a:t>
            </a:r>
          </a:p>
          <a:p>
            <a:pPr lvl="1" fontAlgn="auto"/>
            <a:r>
              <a:rPr lang="en-CA" dirty="0">
                <a:latin typeface="+mj-lt"/>
              </a:rPr>
              <a:t>CUSTOMERS.SQL</a:t>
            </a:r>
          </a:p>
          <a:p>
            <a:pPr lvl="1" fontAlgn="auto"/>
            <a:r>
              <a:rPr lang="en-CA" dirty="0">
                <a:latin typeface="+mj-lt"/>
              </a:rPr>
              <a:t>INVENTORY.SQL</a:t>
            </a:r>
          </a:p>
          <a:p>
            <a:pPr fontAlgn="auto"/>
            <a:r>
              <a:rPr lang="en-CA" dirty="0">
                <a:latin typeface="+mj-lt"/>
              </a:rPr>
              <a:t>QCLLESRC</a:t>
            </a:r>
          </a:p>
          <a:p>
            <a:pPr lvl="1" fontAlgn="auto"/>
            <a:r>
              <a:rPr lang="en-CA" dirty="0">
                <a:latin typeface="+mj-lt"/>
              </a:rPr>
              <a:t>STARTJOB.CLLE</a:t>
            </a:r>
          </a:p>
          <a:p>
            <a:pPr fontAlgn="auto"/>
            <a:r>
              <a:rPr lang="en-CA" dirty="0">
                <a:latin typeface="+mj-lt"/>
              </a:rPr>
              <a:t>QCMDSRC</a:t>
            </a:r>
          </a:p>
          <a:p>
            <a:pPr lvl="1" fontAlgn="auto"/>
            <a:r>
              <a:rPr lang="en-CA" dirty="0">
                <a:latin typeface="+mj-lt"/>
              </a:rPr>
              <a:t>STARTJOB.CMD</a:t>
            </a:r>
          </a:p>
        </p:txBody>
      </p:sp>
    </p:spTree>
    <p:extLst>
      <p:ext uri="{BB962C8B-B14F-4D97-AF65-F5344CB8AC3E}">
        <p14:creationId xmlns:p14="http://schemas.microsoft.com/office/powerpoint/2010/main" val="1601148928"/>
      </p:ext>
    </p:extLst>
  </p:cSld>
  <p:clrMapOvr>
    <a:masterClrMapping/>
  </p:clrMapOvr>
</p:sld>
</file>

<file path=ppt/theme/theme1.xml><?xml version="1.0" encoding="utf-8"?>
<a:theme xmlns:a="http://schemas.openxmlformats.org/drawingml/2006/main" name="2021 Layouts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 Template" id="{944F3D93-08F7-2645-AE1A-0F73B8EAB8BC}" vid="{95C3C7E3-996D-EC48-94CF-D6CBFFDFE1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1_New IBM template</Template>
  <TotalTime>5232</TotalTime>
  <Words>1446</Words>
  <Application>Microsoft Office PowerPoint</Application>
  <PresentationFormat>Widescreen</PresentationFormat>
  <Paragraphs>382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.AppleSystemUIFont</vt:lpstr>
      <vt:lpstr>Arial</vt:lpstr>
      <vt:lpstr>Calibri</vt:lpstr>
      <vt:lpstr>IBM Plex Sans</vt:lpstr>
      <vt:lpstr>Wingdings</vt:lpstr>
      <vt:lpstr>2021 Layouts</vt:lpstr>
      <vt:lpstr>Modern, Buildable Projects with IBM i Project Explorer and Bob</vt:lpstr>
      <vt:lpstr>Agenda</vt:lpstr>
      <vt:lpstr>Challenges with Building on IBM i</vt:lpstr>
      <vt:lpstr>General Challenges</vt:lpstr>
      <vt:lpstr>RDi Projects – Lessons Learned</vt:lpstr>
      <vt:lpstr>Existing Bob By S4i</vt:lpstr>
      <vt:lpstr>Bob (Better Object Builder) for IBM i</vt:lpstr>
      <vt:lpstr>IBM i Bob</vt:lpstr>
      <vt:lpstr>Project Structure (Source Code)</vt:lpstr>
      <vt:lpstr>Project Structure (Metadata)</vt:lpstr>
      <vt:lpstr>Project Structure (Build/Compile Output)</vt:lpstr>
      <vt:lpstr>Project Structure (Rules.mk)</vt:lpstr>
      <vt:lpstr>Build and Compile Process</vt:lpstr>
      <vt:lpstr>Local Development</vt:lpstr>
      <vt:lpstr>Different (But Similar) File System</vt:lpstr>
      <vt:lpstr>/COPY and /INCLUDE</vt:lpstr>
      <vt:lpstr>Distributed Development</vt:lpstr>
      <vt:lpstr>Version Control with Git</vt:lpstr>
      <vt:lpstr>Development with Git</vt:lpstr>
      <vt:lpstr>IBM i Project Explorer</vt:lpstr>
      <vt:lpstr>Overview</vt:lpstr>
      <vt:lpstr>Installation</vt:lpstr>
      <vt:lpstr>Create a New Project</vt:lpstr>
      <vt:lpstr>Migrate Source from QSYS</vt:lpstr>
      <vt:lpstr>Source and Deployment</vt:lpstr>
      <vt:lpstr>Work with Variables</vt:lpstr>
      <vt:lpstr>Manage the Library List</vt:lpstr>
      <vt:lpstr>Browse Object Libraries</vt:lpstr>
      <vt:lpstr>Manage Include Paths</vt:lpstr>
      <vt:lpstr>Building and Compiling</vt:lpstr>
      <vt:lpstr>Running Actions</vt:lpstr>
      <vt:lpstr>View Diagnostics</vt:lpstr>
      <vt:lpstr>View Job Logs</vt:lpstr>
      <vt:lpstr>Integration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Alison Butterill</dc:creator>
  <cp:lastModifiedBy>Sanjula Ganepola</cp:lastModifiedBy>
  <cp:revision>51</cp:revision>
  <dcterms:created xsi:type="dcterms:W3CDTF">2021-01-11T03:24:53Z</dcterms:created>
  <dcterms:modified xsi:type="dcterms:W3CDTF">2024-09-05T21:37:15Z</dcterms:modified>
</cp:coreProperties>
</file>