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28"/>
  </p:notesMasterIdLst>
  <p:handoutMasterIdLst>
    <p:handoutMasterId r:id="rId29"/>
  </p:handoutMasterIdLst>
  <p:sldIdLst>
    <p:sldId id="2142534296" r:id="rId2"/>
    <p:sldId id="2142534305" r:id="rId3"/>
    <p:sldId id="2142534323" r:id="rId4"/>
    <p:sldId id="2142534341" r:id="rId5"/>
    <p:sldId id="2142534346" r:id="rId6"/>
    <p:sldId id="2142534347" r:id="rId7"/>
    <p:sldId id="2142534348" r:id="rId8"/>
    <p:sldId id="2142534342" r:id="rId9"/>
    <p:sldId id="2142534350" r:id="rId10"/>
    <p:sldId id="2142534349" r:id="rId11"/>
    <p:sldId id="2142534343" r:id="rId12"/>
    <p:sldId id="2142534355" r:id="rId13"/>
    <p:sldId id="2142534356" r:id="rId14"/>
    <p:sldId id="2142534344" r:id="rId15"/>
    <p:sldId id="2142534345" r:id="rId16"/>
    <p:sldId id="2142534351" r:id="rId17"/>
    <p:sldId id="2142534357" r:id="rId18"/>
    <p:sldId id="2142534352" r:id="rId19"/>
    <p:sldId id="2142534358" r:id="rId20"/>
    <p:sldId id="2142534332" r:id="rId21"/>
    <p:sldId id="2142534353" r:id="rId22"/>
    <p:sldId id="2142534354" r:id="rId23"/>
    <p:sldId id="2142534321" r:id="rId24"/>
    <p:sldId id="2142534340" r:id="rId25"/>
    <p:sldId id="2626" r:id="rId26"/>
    <p:sldId id="2142534301" r:id="rId2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70FF"/>
    <a:srgbClr val="244EFF"/>
    <a:srgbClr val="1254FF"/>
    <a:srgbClr val="F05A28"/>
    <a:srgbClr val="9B4C9C"/>
    <a:srgbClr val="6DC8D7"/>
    <a:srgbClr val="FFB600"/>
    <a:srgbClr val="4E87C0"/>
    <a:srgbClr val="244E95"/>
    <a:srgbClr val="387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2978" autoAdjust="0"/>
  </p:normalViewPr>
  <p:slideViewPr>
    <p:cSldViewPr snapToGrid="0">
      <p:cViewPr varScale="1">
        <p:scale>
          <a:sx n="99" d="100"/>
          <a:sy n="99" d="100"/>
        </p:scale>
        <p:origin x="936" y="78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ibmi-ci" TargetMode="External"/><Relationship Id="rId2" Type="http://schemas.openxmlformats.org/officeDocument/2006/relationships/hyperlink" Target="https://www.npmjs.com/package/@ibm/ibmi-ci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IBM/sourceorbit" TargetMode="External"/><Relationship Id="rId4" Type="http://schemas.openxmlformats.org/officeDocument/2006/relationships/hyperlink" Target="https://ibm.github.io/sourceorbit/#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BMSystems" TargetMode="External"/><Relationship Id="rId13" Type="http://schemas.openxmlformats.org/officeDocument/2006/relationships/hyperlink" Target="https://twitter.com/ITJungleNews" TargetMode="External"/><Relationship Id="rId3" Type="http://schemas.openxmlformats.org/officeDocument/2006/relationships/hyperlink" Target="https://www.ibm.com/it-infrastructure/us-en/resources/power/i-strategy-roadmap/" TargetMode="External"/><Relationship Id="rId7" Type="http://schemas.openxmlformats.org/officeDocument/2006/relationships/hyperlink" Target="https://www.fortra.com/resources/guides/ibm-i-marketplace-survey-results" TargetMode="External"/><Relationship Id="rId12" Type="http://schemas.openxmlformats.org/officeDocument/2006/relationships/hyperlink" Target="https://twitter.com/IBMimag" TargetMode="External"/><Relationship Id="rId2" Type="http://schemas.openxmlformats.org/officeDocument/2006/relationships/hyperlink" Target="https://www.ibm.com/it-infrastructure/power/os/ibm-i" TargetMode="Externa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-01.ibm.com/support/docview.wss?uid=nas8N1022087" TargetMode="External"/><Relationship Id="rId11" Type="http://schemas.openxmlformats.org/officeDocument/2006/relationships/hyperlink" Target="https://twitter.com/IBMSystemsISVs" TargetMode="External"/><Relationship Id="rId5" Type="http://schemas.openxmlformats.org/officeDocument/2006/relationships/hyperlink" Target="https://www.ibm.com/support/lifecycle/" TargetMode="External"/><Relationship Id="rId15" Type="http://schemas.openxmlformats.org/officeDocument/2006/relationships/hyperlink" Target="https://twitter.com/SiDforIBMi" TargetMode="External"/><Relationship Id="rId10" Type="http://schemas.openxmlformats.org/officeDocument/2006/relationships/hyperlink" Target="https://twitter.com/IBMChampions" TargetMode="External"/><Relationship Id="rId4" Type="http://schemas.openxmlformats.org/officeDocument/2006/relationships/hyperlink" Target="https://www.ibm.com/it-infrastructure/us-en/resources/power/ibm-i-customer-stories/" TargetMode="External"/><Relationship Id="rId9" Type="http://schemas.openxmlformats.org/officeDocument/2006/relationships/hyperlink" Target="https://twitter.com/COMMONug" TargetMode="External"/><Relationship Id="rId14" Type="http://schemas.openxmlformats.org/officeDocument/2006/relationships/hyperlink" Target="https://twitter.com/SAPonIBM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Automating Builds</a:t>
            </a:r>
            <a:br>
              <a:rPr lang="en-US" sz="3700" b="1" dirty="0">
                <a:latin typeface="+mj-lt"/>
              </a:rPr>
            </a:br>
            <a:r>
              <a:rPr lang="en-US" dirty="0">
                <a:latin typeface="+mj-lt"/>
              </a:rPr>
              <a:t>in Git on IBM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5665612"/>
            <a:ext cx="5596465" cy="952500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2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Unlock Automated Builds with</a:t>
            </a:r>
            <a:br>
              <a:rPr lang="en-US" sz="4500" b="1" dirty="0">
                <a:latin typeface="+mj-lt"/>
              </a:rPr>
            </a:br>
            <a:r>
              <a:rPr lang="en-US" sz="4500" b="1" dirty="0" err="1">
                <a:latin typeface="+mj-lt"/>
              </a:rPr>
              <a:t>ibmi</a:t>
            </a:r>
            <a:r>
              <a:rPr lang="en-US" sz="4500" b="1" dirty="0">
                <a:latin typeface="+mj-lt"/>
              </a:rPr>
              <a:t>-ci</a:t>
            </a:r>
          </a:p>
        </p:txBody>
      </p:sp>
    </p:spTree>
    <p:extLst>
      <p:ext uri="{BB962C8B-B14F-4D97-AF65-F5344CB8AC3E}">
        <p14:creationId xmlns:p14="http://schemas.microsoft.com/office/powerpoint/2010/main" val="6280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823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CLI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6050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GitHub Action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7169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ILE Dependency Analysis with Source Orbit</a:t>
            </a:r>
          </a:p>
        </p:txBody>
      </p:sp>
    </p:spTree>
    <p:extLst>
      <p:ext uri="{BB962C8B-B14F-4D97-AF65-F5344CB8AC3E}">
        <p14:creationId xmlns:p14="http://schemas.microsoft.com/office/powerpoint/2010/main" val="211461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427917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A dependency management CLI tool</a:t>
            </a:r>
          </a:p>
          <a:p>
            <a:pPr lvl="1"/>
            <a:r>
              <a:rPr lang="en-CA" dirty="0">
                <a:latin typeface="+mj-lt"/>
              </a:rPr>
              <a:t>Build </a:t>
            </a:r>
            <a:r>
              <a:rPr lang="en-US" dirty="0">
                <a:latin typeface="+mj-lt"/>
              </a:rPr>
              <a:t>dependency tree for RPGLE, DDS, SQL, CL, etc.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Generates impact analysis information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Generate scripts to automate builds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Clean up project</a:t>
            </a:r>
          </a:p>
          <a:p>
            <a:endParaRPr lang="en-US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BD49F-2998-C5DE-BF8F-F01C000F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96" y="3612651"/>
            <a:ext cx="4885684" cy="27357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1B27D-71C8-706B-0F40-B0ADA7A8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58" y="984504"/>
            <a:ext cx="5919146" cy="53639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0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Let’s Dissect a Dependency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9611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There is a Source Orbit VS Code Extension for Visualization!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785104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Builds on top of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 err="1">
                <a:latin typeface="+mj-lt"/>
              </a:rPr>
              <a:t>Visulize</a:t>
            </a:r>
            <a:r>
              <a:rPr lang="en-CA" dirty="0">
                <a:latin typeface="+mj-lt"/>
              </a:rPr>
              <a:t> dependency tree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977253E-DDEC-0C82-038B-F82E12B26C06}"/>
              </a:ext>
            </a:extLst>
          </p:cNvPr>
          <p:cNvSpPr txBox="1">
            <a:spLocks/>
          </p:cNvSpPr>
          <p:nvPr/>
        </p:nvSpPr>
        <p:spPr>
          <a:xfrm>
            <a:off x="9273598" y="721406"/>
            <a:ext cx="1602571" cy="899999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>
                <a:latin typeface="+mj-lt"/>
              </a:rPr>
              <a:t>Source Orbit</a:t>
            </a:r>
            <a:endParaRPr lang="en-C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0DEAD-96FE-4341-919B-37B4EC94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58" y="1621406"/>
            <a:ext cx="3820269" cy="48384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E7BB5FA3-E0AF-9BEA-0D68-4B3A33F180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30" y="721406"/>
            <a:ext cx="900000" cy="9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02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Impact Analysis…What Objects am I Affecting?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81397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Repository Cleanup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4290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The Modern Development Lifecycle with Git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Git Tooling and Automation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Unlock Automated Builds with </a:t>
            </a:r>
            <a:r>
              <a:rPr lang="en-CA" dirty="0" err="1">
                <a:latin typeface="+mj-lt"/>
              </a:rPr>
              <a:t>ibmi</a:t>
            </a:r>
            <a:r>
              <a:rPr lang="en-CA" dirty="0">
                <a:latin typeface="+mj-lt"/>
              </a:rPr>
              <a:t>-ci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ILE Dependency Analysis with Source Orbit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Integrated into IBM </a:t>
            </a:r>
            <a:r>
              <a:rPr lang="en-CA" b="1" dirty="0" err="1">
                <a:latin typeface="+mj-lt"/>
              </a:rPr>
              <a:t>i</a:t>
            </a:r>
            <a:r>
              <a:rPr lang="en-CA" b="1" dirty="0">
                <a:latin typeface="+mj-lt"/>
              </a:rPr>
              <a:t> Project Explorer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 w="15875"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 w="15875"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CLI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19560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Usage in GitHub Action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30017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Important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>
                <a:latin typeface="+mj-lt"/>
              </a:rPr>
              <a:t>ibmi</a:t>
            </a:r>
            <a:r>
              <a:rPr lang="en-CA" b="1" dirty="0">
                <a:latin typeface="+mj-lt"/>
              </a:rPr>
              <a:t>-ci</a:t>
            </a:r>
          </a:p>
          <a:p>
            <a:r>
              <a:rPr lang="en-CA" sz="1600" dirty="0">
                <a:latin typeface="+mj-lt"/>
              </a:rPr>
              <a:t>NPM				</a:t>
            </a:r>
            <a:r>
              <a:rPr lang="en-CA" sz="1600" dirty="0">
                <a:latin typeface="+mj-lt"/>
                <a:hlinkClick r:id="rId2"/>
              </a:rPr>
              <a:t>https://www.npmjs.com/package/@ibm/ibmi-ci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3"/>
              </a:rPr>
              <a:t>https://github.com/IBM/ibmi-ci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Source Orbit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4"/>
              </a:rPr>
              <a:t>https://ibm.github.io/sourceorbit/#/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5"/>
              </a:rPr>
              <a:t>https://github.com/IBM/sourceorbit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2" y="221657"/>
            <a:ext cx="10210800" cy="442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For More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C86DB6BA-D2A3-0548-99DE-7EA3F6D8C65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defTabSz="914377"/>
              <a:t>25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86178" y="809977"/>
          <a:ext cx="11241666" cy="5659344"/>
        </p:xfrm>
        <a:graphic>
          <a:graphicData uri="http://schemas.openxmlformats.org/drawingml/2006/table">
            <a:tbl>
              <a:tblPr/>
              <a:tblGrid>
                <a:gridCol w="733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523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Links You Need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Twitter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#Hashtags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8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i Home Page: 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2"/>
                        </a:rPr>
                        <a:t>https://www.ibm.com/it-infrastructure/power/os/ibm-i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(find link to Forrester Study and updated IBM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Strategy Whitepaper)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Strategy Whitepaper: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3"/>
                        </a:rPr>
                        <a:t>https://www.ibm.com/it-infrastructure/us-en/resources/power/i-strategy-roadmap/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Client Success:   </a:t>
                      </a:r>
                      <a:r>
                        <a:rPr lang="en-US" sz="1500" u="sng" dirty="0">
                          <a:latin typeface="+mj-lt"/>
                          <a:hlinkClick r:id="rId4"/>
                        </a:rPr>
                        <a:t>https://www.ibm.com/it-infrastructure/us-en/resources/power/ibm-i-customer-stories/</a:t>
                      </a:r>
                      <a:endParaRPr lang="en-US" sz="1500" u="sng" dirty="0">
                        <a:latin typeface="+mj-lt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Support Life Cycle: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5"/>
                        </a:rPr>
                        <a:t>https://www.ibm.com/support/lifecycle/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License Topics: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6"/>
                        </a:rPr>
                        <a:t>https://www-01.ibm.com/support/docview.wss?uid=nas8N1022087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Fortra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IBM i Marketplace Survey 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https://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www.fortra.com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/resources/guides/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ibm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-i-marketplace-survey-results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1927" marR="121927"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8"/>
                        </a:rPr>
                        <a:t>@IBMSystems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COMMONug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IBMChampions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IBMSystemsISVs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2"/>
                        </a:rPr>
                        <a:t>@IBMiMag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3"/>
                        </a:rPr>
                        <a:t>@ITJungleNews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4"/>
                        </a:rPr>
                        <a:t>@SAPonIBMi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SiDforIBMi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PowerSystems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IBMi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#IBMAIX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#POWER9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LinuxonPower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HANAonPower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ITinfrastructure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OpenSource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HybridCloud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BigData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700" y="1851948"/>
            <a:ext cx="540144" cy="4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The Modern Development Lifecycle with Git</a:t>
            </a: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What Does Modern Development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1B9ABCB-3BE1-C533-13D7-4B2E0613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901" y="1615281"/>
            <a:ext cx="630000" cy="63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3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Git Repository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39907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Local Development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2598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Server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4218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Git Tooling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32105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Available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459336342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7296</TotalTime>
  <Words>476</Words>
  <Application>Microsoft Office PowerPoint</Application>
  <PresentationFormat>Widescreen</PresentationFormat>
  <Paragraphs>112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.AppleSystemUIFont</vt:lpstr>
      <vt:lpstr>Arial</vt:lpstr>
      <vt:lpstr>Calibri</vt:lpstr>
      <vt:lpstr>IBM Plex Sans</vt:lpstr>
      <vt:lpstr>Wingdings</vt:lpstr>
      <vt:lpstr>2021 Layouts</vt:lpstr>
      <vt:lpstr>Automating Builds in Git on IBM i</vt:lpstr>
      <vt:lpstr>Agenda</vt:lpstr>
      <vt:lpstr>The Modern Development Lifecycle with Git</vt:lpstr>
      <vt:lpstr>What Does Modern Development Look Like?</vt:lpstr>
      <vt:lpstr>Git Repository</vt:lpstr>
      <vt:lpstr>Local Development Experience</vt:lpstr>
      <vt:lpstr>Build Server</vt:lpstr>
      <vt:lpstr>Git Tooling and Automation</vt:lpstr>
      <vt:lpstr>Available Tools</vt:lpstr>
      <vt:lpstr>Unlock Automated Builds with ibmi-ci</vt:lpstr>
      <vt:lpstr>Overview</vt:lpstr>
      <vt:lpstr>CLI Usage</vt:lpstr>
      <vt:lpstr>GitHub Action Usage</vt:lpstr>
      <vt:lpstr>ILE Dependency Analysis with Source Orbit</vt:lpstr>
      <vt:lpstr>Overview</vt:lpstr>
      <vt:lpstr>Let’s Dissect a Dependency Tree</vt:lpstr>
      <vt:lpstr>There is a Source Orbit VS Code Extension for Visualization!</vt:lpstr>
      <vt:lpstr>Impact Analysis…What Objects am I Affecting?</vt:lpstr>
      <vt:lpstr>Repository Cleanup</vt:lpstr>
      <vt:lpstr>Integrated into IBM i Project Explorer</vt:lpstr>
      <vt:lpstr>CLI Usage</vt:lpstr>
      <vt:lpstr>Usage in GitHub Action</vt:lpstr>
      <vt:lpstr>Demo</vt:lpstr>
      <vt:lpstr>Important Links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131</cp:revision>
  <dcterms:created xsi:type="dcterms:W3CDTF">2021-01-11T03:24:53Z</dcterms:created>
  <dcterms:modified xsi:type="dcterms:W3CDTF">2024-09-12T20:17:33Z</dcterms:modified>
</cp:coreProperties>
</file>