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  <p:sldMasterId id="2147486733" r:id="rId2"/>
  </p:sldMasterIdLst>
  <p:notesMasterIdLst>
    <p:notesMasterId r:id="rId51"/>
  </p:notesMasterIdLst>
  <p:handoutMasterIdLst>
    <p:handoutMasterId r:id="rId52"/>
  </p:handoutMasterIdLst>
  <p:sldIdLst>
    <p:sldId id="2142534304" r:id="rId3"/>
    <p:sldId id="2142534305" r:id="rId4"/>
    <p:sldId id="2142534360" r:id="rId5"/>
    <p:sldId id="2142534364" r:id="rId6"/>
    <p:sldId id="2142534391" r:id="rId7"/>
    <p:sldId id="2142534390" r:id="rId8"/>
    <p:sldId id="2142534361" r:id="rId9"/>
    <p:sldId id="2142534365" r:id="rId10"/>
    <p:sldId id="2142534392" r:id="rId11"/>
    <p:sldId id="2142534394" r:id="rId12"/>
    <p:sldId id="2142534378" r:id="rId13"/>
    <p:sldId id="2142534395" r:id="rId14"/>
    <p:sldId id="2142534398" r:id="rId15"/>
    <p:sldId id="2142534393" r:id="rId16"/>
    <p:sldId id="2142534367" r:id="rId17"/>
    <p:sldId id="2142534399" r:id="rId18"/>
    <p:sldId id="2142534369" r:id="rId19"/>
    <p:sldId id="2142534362" r:id="rId20"/>
    <p:sldId id="2142534368" r:id="rId21"/>
    <p:sldId id="2142534379" r:id="rId22"/>
    <p:sldId id="2142534400" r:id="rId23"/>
    <p:sldId id="2142534401" r:id="rId24"/>
    <p:sldId id="2142534402" r:id="rId25"/>
    <p:sldId id="2142534363" r:id="rId26"/>
    <p:sldId id="2142534372" r:id="rId27"/>
    <p:sldId id="2142534373" r:id="rId28"/>
    <p:sldId id="2142534383" r:id="rId29"/>
    <p:sldId id="2142534403" r:id="rId30"/>
    <p:sldId id="2142534384" r:id="rId31"/>
    <p:sldId id="2142534404" r:id="rId32"/>
    <p:sldId id="2142534375" r:id="rId33"/>
    <p:sldId id="2142534376" r:id="rId34"/>
    <p:sldId id="2142534405" r:id="rId35"/>
    <p:sldId id="2142534409" r:id="rId36"/>
    <p:sldId id="2142534410" r:id="rId37"/>
    <p:sldId id="2142534411" r:id="rId38"/>
    <p:sldId id="2142534407" r:id="rId39"/>
    <p:sldId id="2142534406" r:id="rId40"/>
    <p:sldId id="2142534412" r:id="rId41"/>
    <p:sldId id="2142534388" r:id="rId42"/>
    <p:sldId id="2142534385" r:id="rId43"/>
    <p:sldId id="2142534386" r:id="rId44"/>
    <p:sldId id="2142534387" r:id="rId45"/>
    <p:sldId id="2142534381" r:id="rId46"/>
    <p:sldId id="2142534380" r:id="rId47"/>
    <p:sldId id="2142534340" r:id="rId48"/>
    <p:sldId id="2626" r:id="rId49"/>
    <p:sldId id="2142534301" r:id="rId50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87FF9"/>
    <a:srgbClr val="1670FF"/>
    <a:srgbClr val="F05A28"/>
    <a:srgbClr val="FFB600"/>
    <a:srgbClr val="244EFF"/>
    <a:srgbClr val="1254FF"/>
    <a:srgbClr val="9B4C9C"/>
    <a:srgbClr val="6DC8D7"/>
    <a:srgbClr val="4E87C0"/>
    <a:srgbClr val="244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2978" autoAdjust="0"/>
  </p:normalViewPr>
  <p:slideViewPr>
    <p:cSldViewPr snapToGrid="0">
      <p:cViewPr varScale="1">
        <p:scale>
          <a:sx n="87" d="100"/>
          <a:sy n="87" d="100"/>
        </p:scale>
        <p:origin x="478" y="46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54909F-5D33-4304-B9D2-83801954858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5EA514-A89D-4627-B9BB-E9ECCE616E25}">
      <dgm:prSet phldrT="[Text]"/>
      <dgm:spPr/>
      <dgm:t>
        <a:bodyPr/>
        <a:lstStyle/>
        <a:p>
          <a:r>
            <a:rPr lang="en-US" dirty="0"/>
            <a:t>Application crashes</a:t>
          </a:r>
        </a:p>
      </dgm:t>
    </dgm:pt>
    <dgm:pt modelId="{61233A16-1163-430C-A590-DE765793A040}" type="parTrans" cxnId="{D96A8199-320A-4FE0-9A68-16A50D50C9F9}">
      <dgm:prSet/>
      <dgm:spPr/>
      <dgm:t>
        <a:bodyPr/>
        <a:lstStyle/>
        <a:p>
          <a:endParaRPr lang="en-US"/>
        </a:p>
      </dgm:t>
    </dgm:pt>
    <dgm:pt modelId="{2B8074FF-0DE6-414F-A35D-058026E0684C}" type="sibTrans" cxnId="{D96A8199-320A-4FE0-9A68-16A50D50C9F9}">
      <dgm:prSet/>
      <dgm:spPr/>
      <dgm:t>
        <a:bodyPr/>
        <a:lstStyle/>
        <a:p>
          <a:endParaRPr lang="en-US"/>
        </a:p>
      </dgm:t>
    </dgm:pt>
    <dgm:pt modelId="{7AAF2314-D21F-4135-BC00-425F063043CC}">
      <dgm:prSet phldrT="[Text]"/>
      <dgm:spPr/>
      <dgm:t>
        <a:bodyPr/>
        <a:lstStyle/>
        <a:p>
          <a:r>
            <a:rPr lang="en-US" dirty="0"/>
            <a:t>History Log entries</a:t>
          </a:r>
        </a:p>
      </dgm:t>
    </dgm:pt>
    <dgm:pt modelId="{A10A8819-2EC2-4CFF-A08C-DE3B167D4204}" type="parTrans" cxnId="{D536C204-31F0-4618-A08E-8C4A9843F076}">
      <dgm:prSet/>
      <dgm:spPr/>
      <dgm:t>
        <a:bodyPr/>
        <a:lstStyle/>
        <a:p>
          <a:endParaRPr lang="en-US"/>
        </a:p>
      </dgm:t>
    </dgm:pt>
    <dgm:pt modelId="{E071F2F0-CD0B-41E4-BAAD-CD92188037B9}" type="sibTrans" cxnId="{D536C204-31F0-4618-A08E-8C4A9843F076}">
      <dgm:prSet/>
      <dgm:spPr/>
      <dgm:t>
        <a:bodyPr/>
        <a:lstStyle/>
        <a:p>
          <a:endParaRPr lang="en-US"/>
        </a:p>
      </dgm:t>
    </dgm:pt>
    <dgm:pt modelId="{332BEA67-ED9B-44EE-81E1-E0739A75B2AF}">
      <dgm:prSet phldrT="[Text]"/>
      <dgm:spPr/>
      <dgm:t>
        <a:bodyPr/>
        <a:lstStyle/>
        <a:p>
          <a:r>
            <a:rPr lang="en-US" dirty="0"/>
            <a:t>Log data</a:t>
          </a:r>
        </a:p>
      </dgm:t>
    </dgm:pt>
    <dgm:pt modelId="{2C9FC55E-5CF2-40BA-B94F-65A9BD3ADD79}" type="parTrans" cxnId="{45183269-3554-498C-AAD4-FC410FCBE407}">
      <dgm:prSet/>
      <dgm:spPr/>
      <dgm:t>
        <a:bodyPr/>
        <a:lstStyle/>
        <a:p>
          <a:endParaRPr lang="en-US"/>
        </a:p>
      </dgm:t>
    </dgm:pt>
    <dgm:pt modelId="{2220FDD3-72D9-4232-AED8-6C69EF326C4C}" type="sibTrans" cxnId="{45183269-3554-498C-AAD4-FC410FCBE407}">
      <dgm:prSet/>
      <dgm:spPr/>
      <dgm:t>
        <a:bodyPr/>
        <a:lstStyle/>
        <a:p>
          <a:endParaRPr lang="en-US"/>
        </a:p>
      </dgm:t>
    </dgm:pt>
    <dgm:pt modelId="{F20F4213-968F-4662-B84F-1B3C0AE09BCF}">
      <dgm:prSet phldrT="[Text]"/>
      <dgm:spPr/>
      <dgm:t>
        <a:bodyPr/>
        <a:lstStyle/>
        <a:p>
          <a:r>
            <a:rPr lang="en-US" dirty="0"/>
            <a:t>Specific entries in log data</a:t>
          </a:r>
        </a:p>
      </dgm:t>
    </dgm:pt>
    <dgm:pt modelId="{849CD1D3-95F7-4F5A-8BFF-B81CB8AF4B97}" type="parTrans" cxnId="{C8342556-3858-4E96-8BD1-6AAB620F9F93}">
      <dgm:prSet/>
      <dgm:spPr/>
      <dgm:t>
        <a:bodyPr/>
        <a:lstStyle/>
        <a:p>
          <a:endParaRPr lang="en-US"/>
        </a:p>
      </dgm:t>
    </dgm:pt>
    <dgm:pt modelId="{FCD3E104-78B2-4713-812C-161675AB68A6}" type="sibTrans" cxnId="{C8342556-3858-4E96-8BD1-6AAB620F9F93}">
      <dgm:prSet/>
      <dgm:spPr/>
      <dgm:t>
        <a:bodyPr/>
        <a:lstStyle/>
        <a:p>
          <a:endParaRPr lang="en-US"/>
        </a:p>
      </dgm:t>
    </dgm:pt>
    <dgm:pt modelId="{CB843D2B-B6A4-4195-9C1D-CC3203D73D8E}">
      <dgm:prSet phldrT="[Text]"/>
      <dgm:spPr/>
      <dgm:t>
        <a:bodyPr/>
        <a:lstStyle/>
        <a:p>
          <a:r>
            <a:rPr lang="en-US" dirty="0"/>
            <a:t>System Limits alerts</a:t>
          </a:r>
        </a:p>
      </dgm:t>
    </dgm:pt>
    <dgm:pt modelId="{491E29B3-C08B-4CA8-ABC0-B1545E91748A}" type="parTrans" cxnId="{5BFE59A3-F4C7-4E9F-B4E5-3B3D94F741D9}">
      <dgm:prSet/>
      <dgm:spPr/>
      <dgm:t>
        <a:bodyPr/>
        <a:lstStyle/>
        <a:p>
          <a:endParaRPr lang="en-US"/>
        </a:p>
      </dgm:t>
    </dgm:pt>
    <dgm:pt modelId="{60CDE99A-D66B-48EF-B738-BF6DBBB0382D}" type="sibTrans" cxnId="{5BFE59A3-F4C7-4E9F-B4E5-3B3D94F741D9}">
      <dgm:prSet/>
      <dgm:spPr/>
      <dgm:t>
        <a:bodyPr/>
        <a:lstStyle/>
        <a:p>
          <a:endParaRPr lang="en-US"/>
        </a:p>
      </dgm:t>
    </dgm:pt>
    <dgm:pt modelId="{2DA2668C-B16A-46B8-AC5E-175B64EAFB7D}">
      <dgm:prSet phldrT="[Text]"/>
      <dgm:spPr/>
      <dgm:t>
        <a:bodyPr/>
        <a:lstStyle/>
        <a:p>
          <a:r>
            <a:rPr lang="en-US" dirty="0"/>
            <a:t>Problem log entries</a:t>
          </a:r>
        </a:p>
      </dgm:t>
    </dgm:pt>
    <dgm:pt modelId="{E51D249B-71D6-468A-BE95-36FBC00688BE}" type="parTrans" cxnId="{57AB4FF1-2C05-4118-AC32-CAE7D2619D96}">
      <dgm:prSet/>
      <dgm:spPr/>
      <dgm:t>
        <a:bodyPr/>
        <a:lstStyle/>
        <a:p>
          <a:endParaRPr lang="en-US"/>
        </a:p>
      </dgm:t>
    </dgm:pt>
    <dgm:pt modelId="{7BD4414C-D091-4011-B062-0511019E6E2C}" type="sibTrans" cxnId="{57AB4FF1-2C05-4118-AC32-CAE7D2619D96}">
      <dgm:prSet/>
      <dgm:spPr/>
      <dgm:t>
        <a:bodyPr/>
        <a:lstStyle/>
        <a:p>
          <a:endParaRPr lang="en-US"/>
        </a:p>
      </dgm:t>
    </dgm:pt>
    <dgm:pt modelId="{ABA198EF-C8F9-4913-99B2-BC26E7EFA6CE}">
      <dgm:prSet phldrT="[Text]"/>
      <dgm:spPr/>
      <dgm:t>
        <a:bodyPr/>
        <a:lstStyle/>
        <a:p>
          <a:r>
            <a:rPr lang="en-US" dirty="0"/>
            <a:t>*SYSOPR messages</a:t>
          </a:r>
        </a:p>
      </dgm:t>
    </dgm:pt>
    <dgm:pt modelId="{AAEFA6A1-B02D-4B1F-80B5-5B1833EE64D4}" type="parTrans" cxnId="{4BEF074D-C7E0-4F81-95CB-6968DC3F0B89}">
      <dgm:prSet/>
      <dgm:spPr/>
      <dgm:t>
        <a:bodyPr/>
        <a:lstStyle/>
        <a:p>
          <a:endParaRPr lang="en-US"/>
        </a:p>
      </dgm:t>
    </dgm:pt>
    <dgm:pt modelId="{030451F1-71B0-4063-BEBE-B753A6EA29C6}" type="sibTrans" cxnId="{4BEF074D-C7E0-4F81-95CB-6968DC3F0B89}">
      <dgm:prSet/>
      <dgm:spPr/>
      <dgm:t>
        <a:bodyPr/>
        <a:lstStyle/>
        <a:p>
          <a:endParaRPr lang="en-US"/>
        </a:p>
      </dgm:t>
    </dgm:pt>
    <dgm:pt modelId="{A869AA7B-615E-4321-BFBC-087E7842718A}">
      <dgm:prSet phldrT="[Text]"/>
      <dgm:spPr/>
      <dgm:t>
        <a:bodyPr/>
        <a:lstStyle/>
        <a:p>
          <a:r>
            <a:rPr lang="en-US" dirty="0"/>
            <a:t>Specific job log messages</a:t>
          </a:r>
        </a:p>
      </dgm:t>
    </dgm:pt>
    <dgm:pt modelId="{E8401C59-4B9C-4E27-BE23-A932FE648AE6}" type="parTrans" cxnId="{9D35CE27-82B4-4943-A6CB-C0AD9FE00BB8}">
      <dgm:prSet/>
      <dgm:spPr/>
      <dgm:t>
        <a:bodyPr/>
        <a:lstStyle/>
        <a:p>
          <a:endParaRPr lang="en-US"/>
        </a:p>
      </dgm:t>
    </dgm:pt>
    <dgm:pt modelId="{696A6475-DD71-449A-9242-85845E0D4EB9}" type="sibTrans" cxnId="{9D35CE27-82B4-4943-A6CB-C0AD9FE00BB8}">
      <dgm:prSet/>
      <dgm:spPr/>
      <dgm:t>
        <a:bodyPr/>
        <a:lstStyle/>
        <a:p>
          <a:endParaRPr lang="en-US"/>
        </a:p>
      </dgm:t>
    </dgm:pt>
    <dgm:pt modelId="{348F8CCF-B784-452F-A2EB-F84CF0A0C59A}">
      <dgm:prSet phldrT="[Text]"/>
      <dgm:spPr/>
      <dgm:t>
        <a:bodyPr/>
        <a:lstStyle/>
        <a:p>
          <a:r>
            <a:rPr lang="en-US" dirty="0"/>
            <a:t>Audit journal events (future)</a:t>
          </a:r>
        </a:p>
      </dgm:t>
    </dgm:pt>
    <dgm:pt modelId="{94DBA611-5752-4D7B-9A5D-4BA0DFFEB6E5}" type="parTrans" cxnId="{29BDFD78-94B8-4A90-A698-DDD7BA37C569}">
      <dgm:prSet/>
      <dgm:spPr/>
      <dgm:t>
        <a:bodyPr/>
        <a:lstStyle/>
        <a:p>
          <a:endParaRPr lang="en-CA"/>
        </a:p>
      </dgm:t>
    </dgm:pt>
    <dgm:pt modelId="{B33063D2-E911-43F7-85B5-4516BA0E6B2A}" type="sibTrans" cxnId="{29BDFD78-94B8-4A90-A698-DDD7BA37C569}">
      <dgm:prSet/>
      <dgm:spPr/>
      <dgm:t>
        <a:bodyPr/>
        <a:lstStyle/>
        <a:p>
          <a:endParaRPr lang="en-CA"/>
        </a:p>
      </dgm:t>
    </dgm:pt>
    <dgm:pt modelId="{4C43C89F-9493-42BE-A878-B71CD29FD5E3}">
      <dgm:prSet phldrT="[Text]"/>
      <dgm:spPr/>
      <dgm:t>
        <a:bodyPr/>
        <a:lstStyle/>
        <a:p>
          <a:r>
            <a:rPr lang="en-US" dirty="0"/>
            <a:t>PAL entries</a:t>
          </a:r>
        </a:p>
      </dgm:t>
    </dgm:pt>
    <dgm:pt modelId="{C8405B6B-1F4E-498F-BDC8-EEEA67E790FC}" type="parTrans" cxnId="{04D5DA9A-68F3-4623-8D8C-52CA7FB42CEA}">
      <dgm:prSet/>
      <dgm:spPr/>
      <dgm:t>
        <a:bodyPr/>
        <a:lstStyle/>
        <a:p>
          <a:endParaRPr lang="en-CA"/>
        </a:p>
      </dgm:t>
    </dgm:pt>
    <dgm:pt modelId="{BA554C59-5F11-4095-89C2-CB0BFB7F59A2}" type="sibTrans" cxnId="{04D5DA9A-68F3-4623-8D8C-52CA7FB42CEA}">
      <dgm:prSet/>
      <dgm:spPr/>
      <dgm:t>
        <a:bodyPr/>
        <a:lstStyle/>
        <a:p>
          <a:endParaRPr lang="en-CA"/>
        </a:p>
      </dgm:t>
    </dgm:pt>
    <dgm:pt modelId="{86313682-CBB7-4536-B5BE-757DDAAE4343}">
      <dgm:prSet phldrT="[Text]"/>
      <dgm:spPr/>
      <dgm:t>
        <a:bodyPr/>
        <a:lstStyle/>
        <a:p>
          <a:r>
            <a:rPr lang="en-US" dirty="0"/>
            <a:t>Fishy TCP connections (future)</a:t>
          </a:r>
        </a:p>
      </dgm:t>
    </dgm:pt>
    <dgm:pt modelId="{8B5894CF-5803-4803-89C3-48E99753B016}" type="parTrans" cxnId="{3DBA5996-7E4A-470A-9363-1C55E520BFEB}">
      <dgm:prSet/>
      <dgm:spPr/>
      <dgm:t>
        <a:bodyPr/>
        <a:lstStyle/>
        <a:p>
          <a:endParaRPr lang="en-CA"/>
        </a:p>
      </dgm:t>
    </dgm:pt>
    <dgm:pt modelId="{E06F908F-7C3B-4416-B6CA-41092D5A2387}" type="sibTrans" cxnId="{3DBA5996-7E4A-470A-9363-1C55E520BFEB}">
      <dgm:prSet/>
      <dgm:spPr/>
      <dgm:t>
        <a:bodyPr/>
        <a:lstStyle/>
        <a:p>
          <a:endParaRPr lang="en-CA"/>
        </a:p>
      </dgm:t>
    </dgm:pt>
    <dgm:pt modelId="{C43240DE-FAD7-4AB9-84B5-285D569C342E}">
      <dgm:prSet phldrT="[Text]"/>
      <dgm:spPr/>
      <dgm:t>
        <a:bodyPr/>
        <a:lstStyle/>
        <a:p>
          <a:r>
            <a:rPr lang="en-US" dirty="0"/>
            <a:t>VLOGs</a:t>
          </a:r>
        </a:p>
      </dgm:t>
    </dgm:pt>
    <dgm:pt modelId="{3E72D13D-09A6-44D7-BC58-67461550AA97}" type="parTrans" cxnId="{4E578AC1-95C0-4B60-BFF3-DE1B2EF787B4}">
      <dgm:prSet/>
      <dgm:spPr/>
      <dgm:t>
        <a:bodyPr/>
        <a:lstStyle/>
        <a:p>
          <a:endParaRPr lang="en-CA"/>
        </a:p>
      </dgm:t>
    </dgm:pt>
    <dgm:pt modelId="{8FF4413F-5B84-4780-9B71-43E050FE6319}" type="sibTrans" cxnId="{4E578AC1-95C0-4B60-BFF3-DE1B2EF787B4}">
      <dgm:prSet/>
      <dgm:spPr/>
      <dgm:t>
        <a:bodyPr/>
        <a:lstStyle/>
        <a:p>
          <a:endParaRPr lang="en-CA"/>
        </a:p>
      </dgm:t>
    </dgm:pt>
    <dgm:pt modelId="{CB65472A-93A1-424E-8848-C21E20D84D7E}" type="pres">
      <dgm:prSet presAssocID="{5C54909F-5D33-4304-B9D2-838019548589}" presName="diagram" presStyleCnt="0">
        <dgm:presLayoutVars>
          <dgm:dir/>
          <dgm:resizeHandles val="exact"/>
        </dgm:presLayoutVars>
      </dgm:prSet>
      <dgm:spPr/>
    </dgm:pt>
    <dgm:pt modelId="{CF0B4A87-1F85-4C59-8449-6AB147F86C5A}" type="pres">
      <dgm:prSet presAssocID="{8A5EA514-A89D-4627-B9BB-E9ECCE616E25}" presName="node" presStyleLbl="node1" presStyleIdx="0" presStyleCnt="12">
        <dgm:presLayoutVars>
          <dgm:bulletEnabled val="1"/>
        </dgm:presLayoutVars>
      </dgm:prSet>
      <dgm:spPr/>
    </dgm:pt>
    <dgm:pt modelId="{C83DBB53-50C3-406A-B891-685CF69EC285}" type="pres">
      <dgm:prSet presAssocID="{2B8074FF-0DE6-414F-A35D-058026E0684C}" presName="sibTrans" presStyleCnt="0"/>
      <dgm:spPr/>
    </dgm:pt>
    <dgm:pt modelId="{02B40A20-CA5A-49B2-84B7-770FC5AE6CB4}" type="pres">
      <dgm:prSet presAssocID="{332BEA67-ED9B-44EE-81E1-E0739A75B2AF}" presName="node" presStyleLbl="node1" presStyleIdx="1" presStyleCnt="12">
        <dgm:presLayoutVars>
          <dgm:bulletEnabled val="1"/>
        </dgm:presLayoutVars>
      </dgm:prSet>
      <dgm:spPr/>
    </dgm:pt>
    <dgm:pt modelId="{03F0A5B7-9FB1-411F-A794-FEE919DEE10A}" type="pres">
      <dgm:prSet presAssocID="{2220FDD3-72D9-4232-AED8-6C69EF326C4C}" presName="sibTrans" presStyleCnt="0"/>
      <dgm:spPr/>
    </dgm:pt>
    <dgm:pt modelId="{9008C7D7-15D6-40A1-BCFE-BB8E0023BED2}" type="pres">
      <dgm:prSet presAssocID="{F20F4213-968F-4662-B84F-1B3C0AE09BCF}" presName="node" presStyleLbl="node1" presStyleIdx="2" presStyleCnt="12">
        <dgm:presLayoutVars>
          <dgm:bulletEnabled val="1"/>
        </dgm:presLayoutVars>
      </dgm:prSet>
      <dgm:spPr/>
    </dgm:pt>
    <dgm:pt modelId="{11E76E21-8462-4107-BD51-3D19B000C6EA}" type="pres">
      <dgm:prSet presAssocID="{FCD3E104-78B2-4713-812C-161675AB68A6}" presName="sibTrans" presStyleCnt="0"/>
      <dgm:spPr/>
    </dgm:pt>
    <dgm:pt modelId="{4A08BDB7-FD76-496F-9533-061C14E21375}" type="pres">
      <dgm:prSet presAssocID="{CB843D2B-B6A4-4195-9C1D-CC3203D73D8E}" presName="node" presStyleLbl="node1" presStyleIdx="3" presStyleCnt="12">
        <dgm:presLayoutVars>
          <dgm:bulletEnabled val="1"/>
        </dgm:presLayoutVars>
      </dgm:prSet>
      <dgm:spPr/>
    </dgm:pt>
    <dgm:pt modelId="{96A854AE-3D5D-4704-97B7-EEDC28B050E8}" type="pres">
      <dgm:prSet presAssocID="{60CDE99A-D66B-48EF-B738-BF6DBBB0382D}" presName="sibTrans" presStyleCnt="0"/>
      <dgm:spPr/>
    </dgm:pt>
    <dgm:pt modelId="{AB2AED8F-B316-4D32-A567-89C8B4B57A91}" type="pres">
      <dgm:prSet presAssocID="{7AAF2314-D21F-4135-BC00-425F063043CC}" presName="node" presStyleLbl="node1" presStyleIdx="4" presStyleCnt="12">
        <dgm:presLayoutVars>
          <dgm:bulletEnabled val="1"/>
        </dgm:presLayoutVars>
      </dgm:prSet>
      <dgm:spPr/>
    </dgm:pt>
    <dgm:pt modelId="{E568898B-F41A-47A2-8277-89E55BB3FFD1}" type="pres">
      <dgm:prSet presAssocID="{E071F2F0-CD0B-41E4-BAAD-CD92188037B9}" presName="sibTrans" presStyleCnt="0"/>
      <dgm:spPr/>
    </dgm:pt>
    <dgm:pt modelId="{0BD7F247-E676-460F-A36D-BCE4BDECC49E}" type="pres">
      <dgm:prSet presAssocID="{2DA2668C-B16A-46B8-AC5E-175B64EAFB7D}" presName="node" presStyleLbl="node1" presStyleIdx="5" presStyleCnt="12">
        <dgm:presLayoutVars>
          <dgm:bulletEnabled val="1"/>
        </dgm:presLayoutVars>
      </dgm:prSet>
      <dgm:spPr/>
    </dgm:pt>
    <dgm:pt modelId="{5095FC8C-9460-49CC-B991-91540AF22778}" type="pres">
      <dgm:prSet presAssocID="{7BD4414C-D091-4011-B062-0511019E6E2C}" presName="sibTrans" presStyleCnt="0"/>
      <dgm:spPr/>
    </dgm:pt>
    <dgm:pt modelId="{A3F66A34-83F4-4CE7-8E3E-FA695AC6D411}" type="pres">
      <dgm:prSet presAssocID="{ABA198EF-C8F9-4913-99B2-BC26E7EFA6CE}" presName="node" presStyleLbl="node1" presStyleIdx="6" presStyleCnt="12">
        <dgm:presLayoutVars>
          <dgm:bulletEnabled val="1"/>
        </dgm:presLayoutVars>
      </dgm:prSet>
      <dgm:spPr/>
    </dgm:pt>
    <dgm:pt modelId="{B7D656E7-EE43-4190-9126-C4EF8ED9D8C1}" type="pres">
      <dgm:prSet presAssocID="{030451F1-71B0-4063-BEBE-B753A6EA29C6}" presName="sibTrans" presStyleCnt="0"/>
      <dgm:spPr/>
    </dgm:pt>
    <dgm:pt modelId="{933EDF72-E402-4060-99EC-6786E770CB01}" type="pres">
      <dgm:prSet presAssocID="{A869AA7B-615E-4321-BFBC-087E7842718A}" presName="node" presStyleLbl="node1" presStyleIdx="7" presStyleCnt="12">
        <dgm:presLayoutVars>
          <dgm:bulletEnabled val="1"/>
        </dgm:presLayoutVars>
      </dgm:prSet>
      <dgm:spPr/>
    </dgm:pt>
    <dgm:pt modelId="{A5624DF8-C837-4EE1-A43C-A0B96E205C12}" type="pres">
      <dgm:prSet presAssocID="{696A6475-DD71-449A-9242-85845E0D4EB9}" presName="sibTrans" presStyleCnt="0"/>
      <dgm:spPr/>
    </dgm:pt>
    <dgm:pt modelId="{0BF69857-FBB9-480F-9C3D-FE711CE67DEC}" type="pres">
      <dgm:prSet presAssocID="{348F8CCF-B784-452F-A2EB-F84CF0A0C59A}" presName="node" presStyleLbl="node1" presStyleIdx="8" presStyleCnt="12">
        <dgm:presLayoutVars>
          <dgm:bulletEnabled val="1"/>
        </dgm:presLayoutVars>
      </dgm:prSet>
      <dgm:spPr/>
    </dgm:pt>
    <dgm:pt modelId="{0231AB84-6FAF-451D-BD7C-AFB3FD9BA352}" type="pres">
      <dgm:prSet presAssocID="{B33063D2-E911-43F7-85B5-4516BA0E6B2A}" presName="sibTrans" presStyleCnt="0"/>
      <dgm:spPr/>
    </dgm:pt>
    <dgm:pt modelId="{C5E30057-B50C-440E-80D8-78D8CD525427}" type="pres">
      <dgm:prSet presAssocID="{4C43C89F-9493-42BE-A878-B71CD29FD5E3}" presName="node" presStyleLbl="node1" presStyleIdx="9" presStyleCnt="12">
        <dgm:presLayoutVars>
          <dgm:bulletEnabled val="1"/>
        </dgm:presLayoutVars>
      </dgm:prSet>
      <dgm:spPr/>
    </dgm:pt>
    <dgm:pt modelId="{69A8BE1D-46CB-4770-A016-A12ECFAD813E}" type="pres">
      <dgm:prSet presAssocID="{BA554C59-5F11-4095-89C2-CB0BFB7F59A2}" presName="sibTrans" presStyleCnt="0"/>
      <dgm:spPr/>
    </dgm:pt>
    <dgm:pt modelId="{689DAECE-0830-4F24-8CE1-8AD7E5754CB1}" type="pres">
      <dgm:prSet presAssocID="{C43240DE-FAD7-4AB9-84B5-285D569C342E}" presName="node" presStyleLbl="node1" presStyleIdx="10" presStyleCnt="12">
        <dgm:presLayoutVars>
          <dgm:bulletEnabled val="1"/>
        </dgm:presLayoutVars>
      </dgm:prSet>
      <dgm:spPr/>
    </dgm:pt>
    <dgm:pt modelId="{32C4A131-0815-4D59-AAD0-7C6C6DDC96A2}" type="pres">
      <dgm:prSet presAssocID="{8FF4413F-5B84-4780-9B71-43E050FE6319}" presName="sibTrans" presStyleCnt="0"/>
      <dgm:spPr/>
    </dgm:pt>
    <dgm:pt modelId="{F29DC022-4AC6-4C5D-BD24-0FFBAA67F9D7}" type="pres">
      <dgm:prSet presAssocID="{86313682-CBB7-4536-B5BE-757DDAAE4343}" presName="node" presStyleLbl="node1" presStyleIdx="11" presStyleCnt="12">
        <dgm:presLayoutVars>
          <dgm:bulletEnabled val="1"/>
        </dgm:presLayoutVars>
      </dgm:prSet>
      <dgm:spPr/>
    </dgm:pt>
  </dgm:ptLst>
  <dgm:cxnLst>
    <dgm:cxn modelId="{0C0BE403-3332-4955-ABC6-9CDF93A22EE8}" type="presOf" srcId="{332BEA67-ED9B-44EE-81E1-E0739A75B2AF}" destId="{02B40A20-CA5A-49B2-84B7-770FC5AE6CB4}" srcOrd="0" destOrd="0" presId="urn:microsoft.com/office/officeart/2005/8/layout/default"/>
    <dgm:cxn modelId="{D536C204-31F0-4618-A08E-8C4A9843F076}" srcId="{5C54909F-5D33-4304-B9D2-838019548589}" destId="{7AAF2314-D21F-4135-BC00-425F063043CC}" srcOrd="4" destOrd="0" parTransId="{A10A8819-2EC2-4CFF-A08C-DE3B167D4204}" sibTransId="{E071F2F0-CD0B-41E4-BAAD-CD92188037B9}"/>
    <dgm:cxn modelId="{318C470B-7E94-43B0-8579-8ADCFFABDB58}" type="presOf" srcId="{A869AA7B-615E-4321-BFBC-087E7842718A}" destId="{933EDF72-E402-4060-99EC-6786E770CB01}" srcOrd="0" destOrd="0" presId="urn:microsoft.com/office/officeart/2005/8/layout/default"/>
    <dgm:cxn modelId="{9D35CE27-82B4-4943-A6CB-C0AD9FE00BB8}" srcId="{5C54909F-5D33-4304-B9D2-838019548589}" destId="{A869AA7B-615E-4321-BFBC-087E7842718A}" srcOrd="7" destOrd="0" parTransId="{E8401C59-4B9C-4E27-BE23-A932FE648AE6}" sibTransId="{696A6475-DD71-449A-9242-85845E0D4EB9}"/>
    <dgm:cxn modelId="{12B0172F-C7B8-4EFE-BDE7-50A2C66EC333}" type="presOf" srcId="{7AAF2314-D21F-4135-BC00-425F063043CC}" destId="{AB2AED8F-B316-4D32-A567-89C8B4B57A91}" srcOrd="0" destOrd="0" presId="urn:microsoft.com/office/officeart/2005/8/layout/default"/>
    <dgm:cxn modelId="{632B423A-E6E3-4B95-BCA6-7C62F9B9C212}" type="presOf" srcId="{4C43C89F-9493-42BE-A878-B71CD29FD5E3}" destId="{C5E30057-B50C-440E-80D8-78D8CD525427}" srcOrd="0" destOrd="0" presId="urn:microsoft.com/office/officeart/2005/8/layout/default"/>
    <dgm:cxn modelId="{E7C77765-6182-43B9-B0D9-C9236462FD46}" type="presOf" srcId="{5C54909F-5D33-4304-B9D2-838019548589}" destId="{CB65472A-93A1-424E-8848-C21E20D84D7E}" srcOrd="0" destOrd="0" presId="urn:microsoft.com/office/officeart/2005/8/layout/default"/>
    <dgm:cxn modelId="{45183269-3554-498C-AAD4-FC410FCBE407}" srcId="{5C54909F-5D33-4304-B9D2-838019548589}" destId="{332BEA67-ED9B-44EE-81E1-E0739A75B2AF}" srcOrd="1" destOrd="0" parTransId="{2C9FC55E-5CF2-40BA-B94F-65A9BD3ADD79}" sibTransId="{2220FDD3-72D9-4232-AED8-6C69EF326C4C}"/>
    <dgm:cxn modelId="{4BEF074D-C7E0-4F81-95CB-6968DC3F0B89}" srcId="{5C54909F-5D33-4304-B9D2-838019548589}" destId="{ABA198EF-C8F9-4913-99B2-BC26E7EFA6CE}" srcOrd="6" destOrd="0" parTransId="{AAEFA6A1-B02D-4B1F-80B5-5B1833EE64D4}" sibTransId="{030451F1-71B0-4063-BEBE-B753A6EA29C6}"/>
    <dgm:cxn modelId="{C8342556-3858-4E96-8BD1-6AAB620F9F93}" srcId="{5C54909F-5D33-4304-B9D2-838019548589}" destId="{F20F4213-968F-4662-B84F-1B3C0AE09BCF}" srcOrd="2" destOrd="0" parTransId="{849CD1D3-95F7-4F5A-8BFF-B81CB8AF4B97}" sibTransId="{FCD3E104-78B2-4713-812C-161675AB68A6}"/>
    <dgm:cxn modelId="{29BDFD78-94B8-4A90-A698-DDD7BA37C569}" srcId="{5C54909F-5D33-4304-B9D2-838019548589}" destId="{348F8CCF-B784-452F-A2EB-F84CF0A0C59A}" srcOrd="8" destOrd="0" parTransId="{94DBA611-5752-4D7B-9A5D-4BA0DFFEB6E5}" sibTransId="{B33063D2-E911-43F7-85B5-4516BA0E6B2A}"/>
    <dgm:cxn modelId="{F87BD990-BCC3-448E-AF81-7247A36A17F5}" type="presOf" srcId="{F20F4213-968F-4662-B84F-1B3C0AE09BCF}" destId="{9008C7D7-15D6-40A1-BCFE-BB8E0023BED2}" srcOrd="0" destOrd="0" presId="urn:microsoft.com/office/officeart/2005/8/layout/default"/>
    <dgm:cxn modelId="{3DBA5996-7E4A-470A-9363-1C55E520BFEB}" srcId="{5C54909F-5D33-4304-B9D2-838019548589}" destId="{86313682-CBB7-4536-B5BE-757DDAAE4343}" srcOrd="11" destOrd="0" parTransId="{8B5894CF-5803-4803-89C3-48E99753B016}" sibTransId="{E06F908F-7C3B-4416-B6CA-41092D5A2387}"/>
    <dgm:cxn modelId="{D96A8199-320A-4FE0-9A68-16A50D50C9F9}" srcId="{5C54909F-5D33-4304-B9D2-838019548589}" destId="{8A5EA514-A89D-4627-B9BB-E9ECCE616E25}" srcOrd="0" destOrd="0" parTransId="{61233A16-1163-430C-A590-DE765793A040}" sibTransId="{2B8074FF-0DE6-414F-A35D-058026E0684C}"/>
    <dgm:cxn modelId="{04D5DA9A-68F3-4623-8D8C-52CA7FB42CEA}" srcId="{5C54909F-5D33-4304-B9D2-838019548589}" destId="{4C43C89F-9493-42BE-A878-B71CD29FD5E3}" srcOrd="9" destOrd="0" parTransId="{C8405B6B-1F4E-498F-BDC8-EEEA67E790FC}" sibTransId="{BA554C59-5F11-4095-89C2-CB0BFB7F59A2}"/>
    <dgm:cxn modelId="{5BFE59A3-F4C7-4E9F-B4E5-3B3D94F741D9}" srcId="{5C54909F-5D33-4304-B9D2-838019548589}" destId="{CB843D2B-B6A4-4195-9C1D-CC3203D73D8E}" srcOrd="3" destOrd="0" parTransId="{491E29B3-C08B-4CA8-ABC0-B1545E91748A}" sibTransId="{60CDE99A-D66B-48EF-B738-BF6DBBB0382D}"/>
    <dgm:cxn modelId="{697F05AA-9EAF-4F90-AE6E-246BC9EE267C}" type="presOf" srcId="{8A5EA514-A89D-4627-B9BB-E9ECCE616E25}" destId="{CF0B4A87-1F85-4C59-8449-6AB147F86C5A}" srcOrd="0" destOrd="0" presId="urn:microsoft.com/office/officeart/2005/8/layout/default"/>
    <dgm:cxn modelId="{98EC2EB4-51E1-4754-8F67-BC51284387C1}" type="presOf" srcId="{C43240DE-FAD7-4AB9-84B5-285D569C342E}" destId="{689DAECE-0830-4F24-8CE1-8AD7E5754CB1}" srcOrd="0" destOrd="0" presId="urn:microsoft.com/office/officeart/2005/8/layout/default"/>
    <dgm:cxn modelId="{6A0FA7BF-E91D-4696-A096-595B625326E3}" type="presOf" srcId="{ABA198EF-C8F9-4913-99B2-BC26E7EFA6CE}" destId="{A3F66A34-83F4-4CE7-8E3E-FA695AC6D411}" srcOrd="0" destOrd="0" presId="urn:microsoft.com/office/officeart/2005/8/layout/default"/>
    <dgm:cxn modelId="{4E578AC1-95C0-4B60-BFF3-DE1B2EF787B4}" srcId="{5C54909F-5D33-4304-B9D2-838019548589}" destId="{C43240DE-FAD7-4AB9-84B5-285D569C342E}" srcOrd="10" destOrd="0" parTransId="{3E72D13D-09A6-44D7-BC58-67461550AA97}" sibTransId="{8FF4413F-5B84-4780-9B71-43E050FE6319}"/>
    <dgm:cxn modelId="{DC235EC6-336C-471B-A9D7-FDBFDFF09FCD}" type="presOf" srcId="{86313682-CBB7-4536-B5BE-757DDAAE4343}" destId="{F29DC022-4AC6-4C5D-BD24-0FFBAA67F9D7}" srcOrd="0" destOrd="0" presId="urn:microsoft.com/office/officeart/2005/8/layout/default"/>
    <dgm:cxn modelId="{CF662BCB-54A7-4FC4-8872-BCAA5A9D1AF8}" type="presOf" srcId="{CB843D2B-B6A4-4195-9C1D-CC3203D73D8E}" destId="{4A08BDB7-FD76-496F-9533-061C14E21375}" srcOrd="0" destOrd="0" presId="urn:microsoft.com/office/officeart/2005/8/layout/default"/>
    <dgm:cxn modelId="{61A0D1EB-B2A1-41B3-80B0-107DE2A23D45}" type="presOf" srcId="{2DA2668C-B16A-46B8-AC5E-175B64EAFB7D}" destId="{0BD7F247-E676-460F-A36D-BCE4BDECC49E}" srcOrd="0" destOrd="0" presId="urn:microsoft.com/office/officeart/2005/8/layout/default"/>
    <dgm:cxn modelId="{57AB4FF1-2C05-4118-AC32-CAE7D2619D96}" srcId="{5C54909F-5D33-4304-B9D2-838019548589}" destId="{2DA2668C-B16A-46B8-AC5E-175B64EAFB7D}" srcOrd="5" destOrd="0" parTransId="{E51D249B-71D6-468A-BE95-36FBC00688BE}" sibTransId="{7BD4414C-D091-4011-B062-0511019E6E2C}"/>
    <dgm:cxn modelId="{FAC3D5F3-0690-4126-9C54-EABA1ED520AF}" type="presOf" srcId="{348F8CCF-B784-452F-A2EB-F84CF0A0C59A}" destId="{0BF69857-FBB9-480F-9C3D-FE711CE67DEC}" srcOrd="0" destOrd="0" presId="urn:microsoft.com/office/officeart/2005/8/layout/default"/>
    <dgm:cxn modelId="{9FA3B250-FE4A-49D8-A465-175FA12DA32D}" type="presParOf" srcId="{CB65472A-93A1-424E-8848-C21E20D84D7E}" destId="{CF0B4A87-1F85-4C59-8449-6AB147F86C5A}" srcOrd="0" destOrd="0" presId="urn:microsoft.com/office/officeart/2005/8/layout/default"/>
    <dgm:cxn modelId="{51C9B18B-4353-4AC4-B65F-1C6E72D77608}" type="presParOf" srcId="{CB65472A-93A1-424E-8848-C21E20D84D7E}" destId="{C83DBB53-50C3-406A-B891-685CF69EC285}" srcOrd="1" destOrd="0" presId="urn:microsoft.com/office/officeart/2005/8/layout/default"/>
    <dgm:cxn modelId="{22551759-FE6C-47BD-AB07-207C1718D70B}" type="presParOf" srcId="{CB65472A-93A1-424E-8848-C21E20D84D7E}" destId="{02B40A20-CA5A-49B2-84B7-770FC5AE6CB4}" srcOrd="2" destOrd="0" presId="urn:microsoft.com/office/officeart/2005/8/layout/default"/>
    <dgm:cxn modelId="{C27FDA9C-3058-4AB9-8863-AF90316D486C}" type="presParOf" srcId="{CB65472A-93A1-424E-8848-C21E20D84D7E}" destId="{03F0A5B7-9FB1-411F-A794-FEE919DEE10A}" srcOrd="3" destOrd="0" presId="urn:microsoft.com/office/officeart/2005/8/layout/default"/>
    <dgm:cxn modelId="{6796FD40-D9EC-4462-B6E9-7CAA07754149}" type="presParOf" srcId="{CB65472A-93A1-424E-8848-C21E20D84D7E}" destId="{9008C7D7-15D6-40A1-BCFE-BB8E0023BED2}" srcOrd="4" destOrd="0" presId="urn:microsoft.com/office/officeart/2005/8/layout/default"/>
    <dgm:cxn modelId="{F2243BCB-1092-4ED4-B1E9-0F83D38E98DB}" type="presParOf" srcId="{CB65472A-93A1-424E-8848-C21E20D84D7E}" destId="{11E76E21-8462-4107-BD51-3D19B000C6EA}" srcOrd="5" destOrd="0" presId="urn:microsoft.com/office/officeart/2005/8/layout/default"/>
    <dgm:cxn modelId="{D53CE35D-CE6E-4A06-82ED-EC757E81238E}" type="presParOf" srcId="{CB65472A-93A1-424E-8848-C21E20D84D7E}" destId="{4A08BDB7-FD76-496F-9533-061C14E21375}" srcOrd="6" destOrd="0" presId="urn:microsoft.com/office/officeart/2005/8/layout/default"/>
    <dgm:cxn modelId="{DBDAD009-91F6-4906-B733-FD957E7A4FA6}" type="presParOf" srcId="{CB65472A-93A1-424E-8848-C21E20D84D7E}" destId="{96A854AE-3D5D-4704-97B7-EEDC28B050E8}" srcOrd="7" destOrd="0" presId="urn:microsoft.com/office/officeart/2005/8/layout/default"/>
    <dgm:cxn modelId="{3BB7936A-2C49-4F99-B1D4-42C41C7E7665}" type="presParOf" srcId="{CB65472A-93A1-424E-8848-C21E20D84D7E}" destId="{AB2AED8F-B316-4D32-A567-89C8B4B57A91}" srcOrd="8" destOrd="0" presId="urn:microsoft.com/office/officeart/2005/8/layout/default"/>
    <dgm:cxn modelId="{269E9DA5-DBCB-4D4A-8422-4DCD73B4F0B4}" type="presParOf" srcId="{CB65472A-93A1-424E-8848-C21E20D84D7E}" destId="{E568898B-F41A-47A2-8277-89E55BB3FFD1}" srcOrd="9" destOrd="0" presId="urn:microsoft.com/office/officeart/2005/8/layout/default"/>
    <dgm:cxn modelId="{F4ABB56A-B747-4B52-A28F-3914BFA53331}" type="presParOf" srcId="{CB65472A-93A1-424E-8848-C21E20D84D7E}" destId="{0BD7F247-E676-460F-A36D-BCE4BDECC49E}" srcOrd="10" destOrd="0" presId="urn:microsoft.com/office/officeart/2005/8/layout/default"/>
    <dgm:cxn modelId="{09C6620B-CC10-4B5C-83D6-4B7B3E8B5003}" type="presParOf" srcId="{CB65472A-93A1-424E-8848-C21E20D84D7E}" destId="{5095FC8C-9460-49CC-B991-91540AF22778}" srcOrd="11" destOrd="0" presId="urn:microsoft.com/office/officeart/2005/8/layout/default"/>
    <dgm:cxn modelId="{7FBEEE65-0A31-487C-8A75-980EFB184464}" type="presParOf" srcId="{CB65472A-93A1-424E-8848-C21E20D84D7E}" destId="{A3F66A34-83F4-4CE7-8E3E-FA695AC6D411}" srcOrd="12" destOrd="0" presId="urn:microsoft.com/office/officeart/2005/8/layout/default"/>
    <dgm:cxn modelId="{7D33BDE0-614F-4D80-827E-A821294CE35F}" type="presParOf" srcId="{CB65472A-93A1-424E-8848-C21E20D84D7E}" destId="{B7D656E7-EE43-4190-9126-C4EF8ED9D8C1}" srcOrd="13" destOrd="0" presId="urn:microsoft.com/office/officeart/2005/8/layout/default"/>
    <dgm:cxn modelId="{1ED24481-ABD0-4EC3-95A9-CAE4C4307FE5}" type="presParOf" srcId="{CB65472A-93A1-424E-8848-C21E20D84D7E}" destId="{933EDF72-E402-4060-99EC-6786E770CB01}" srcOrd="14" destOrd="0" presId="urn:microsoft.com/office/officeart/2005/8/layout/default"/>
    <dgm:cxn modelId="{10E06DF8-2ECE-433B-9886-ACF2EB644B03}" type="presParOf" srcId="{CB65472A-93A1-424E-8848-C21E20D84D7E}" destId="{A5624DF8-C837-4EE1-A43C-A0B96E205C12}" srcOrd="15" destOrd="0" presId="urn:microsoft.com/office/officeart/2005/8/layout/default"/>
    <dgm:cxn modelId="{CDB5189F-52DD-40B1-9DC2-60C6326F8DC1}" type="presParOf" srcId="{CB65472A-93A1-424E-8848-C21E20D84D7E}" destId="{0BF69857-FBB9-480F-9C3D-FE711CE67DEC}" srcOrd="16" destOrd="0" presId="urn:microsoft.com/office/officeart/2005/8/layout/default"/>
    <dgm:cxn modelId="{BFEA455C-F80F-491D-BE32-EB62D254C958}" type="presParOf" srcId="{CB65472A-93A1-424E-8848-C21E20D84D7E}" destId="{0231AB84-6FAF-451D-BD7C-AFB3FD9BA352}" srcOrd="17" destOrd="0" presId="urn:microsoft.com/office/officeart/2005/8/layout/default"/>
    <dgm:cxn modelId="{A5865B80-11E4-474B-B26A-9986863D3576}" type="presParOf" srcId="{CB65472A-93A1-424E-8848-C21E20D84D7E}" destId="{C5E30057-B50C-440E-80D8-78D8CD525427}" srcOrd="18" destOrd="0" presId="urn:microsoft.com/office/officeart/2005/8/layout/default"/>
    <dgm:cxn modelId="{F243A549-D4BE-4378-8CD1-427AF3F4EAB9}" type="presParOf" srcId="{CB65472A-93A1-424E-8848-C21E20D84D7E}" destId="{69A8BE1D-46CB-4770-A016-A12ECFAD813E}" srcOrd="19" destOrd="0" presId="urn:microsoft.com/office/officeart/2005/8/layout/default"/>
    <dgm:cxn modelId="{CBBA79DB-9327-4C63-988C-26D5B51A9444}" type="presParOf" srcId="{CB65472A-93A1-424E-8848-C21E20D84D7E}" destId="{689DAECE-0830-4F24-8CE1-8AD7E5754CB1}" srcOrd="20" destOrd="0" presId="urn:microsoft.com/office/officeart/2005/8/layout/default"/>
    <dgm:cxn modelId="{A75A77ED-83E8-4751-81C9-FDD2C2533502}" type="presParOf" srcId="{CB65472A-93A1-424E-8848-C21E20D84D7E}" destId="{32C4A131-0815-4D59-AAD0-7C6C6DDC96A2}" srcOrd="21" destOrd="0" presId="urn:microsoft.com/office/officeart/2005/8/layout/default"/>
    <dgm:cxn modelId="{BB426A79-1D5A-4ADD-9604-3785F67EC42E}" type="presParOf" srcId="{CB65472A-93A1-424E-8848-C21E20D84D7E}" destId="{F29DC022-4AC6-4C5D-BD24-0FFBAA67F9D7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0E8523-A9DE-4E5F-B13A-207618BA258D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386C1E7-4F95-4C64-98CB-DA672A200C81}">
      <dgm:prSet/>
      <dgm:spPr/>
      <dgm:t>
        <a:bodyPr/>
        <a:lstStyle/>
        <a:p>
          <a:r>
            <a:rPr lang="en-US" baseline="0" dirty="0"/>
            <a:t>Grafana is a must-have technology</a:t>
          </a:r>
          <a:endParaRPr lang="en-US" dirty="0"/>
        </a:p>
      </dgm:t>
    </dgm:pt>
    <dgm:pt modelId="{BD9688C9-C2B3-40DA-8216-1055E892C5FB}" type="parTrans" cxnId="{DFC4CDC1-DF11-4789-BD57-AF72E462774F}">
      <dgm:prSet/>
      <dgm:spPr/>
      <dgm:t>
        <a:bodyPr/>
        <a:lstStyle/>
        <a:p>
          <a:endParaRPr lang="en-US"/>
        </a:p>
      </dgm:t>
    </dgm:pt>
    <dgm:pt modelId="{C0BC1E6D-8578-415F-AEB6-80EC14842EA5}" type="sibTrans" cxnId="{DFC4CDC1-DF11-4789-BD57-AF72E462774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9BB3556E-CD18-4F95-A272-440F31F57D5F}">
      <dgm:prSet/>
      <dgm:spPr/>
      <dgm:t>
        <a:bodyPr/>
        <a:lstStyle/>
        <a:p>
          <a:r>
            <a:rPr lang="en-US" baseline="0"/>
            <a:t>Prometheus is a great way to enable ongoing monitoring</a:t>
          </a:r>
          <a:endParaRPr lang="en-US"/>
        </a:p>
      </dgm:t>
    </dgm:pt>
    <dgm:pt modelId="{96B4AB10-8F6B-4E8C-A13F-61357A27BBE9}" type="parTrans" cxnId="{C634ED62-1EF5-465E-B4DB-BB65BDED0DE9}">
      <dgm:prSet/>
      <dgm:spPr/>
      <dgm:t>
        <a:bodyPr/>
        <a:lstStyle/>
        <a:p>
          <a:endParaRPr lang="en-US"/>
        </a:p>
      </dgm:t>
    </dgm:pt>
    <dgm:pt modelId="{8B8BC0A7-E2F6-447D-8188-90ABCD6002D3}" type="sibTrans" cxnId="{C634ED62-1EF5-465E-B4DB-BB65BDED0DE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B05B86E-0E5B-437F-A476-757B49945FF2}">
      <dgm:prSet/>
      <dgm:spPr/>
      <dgm:t>
        <a:bodyPr/>
        <a:lstStyle/>
        <a:p>
          <a:r>
            <a:rPr lang="en-US" baseline="0"/>
            <a:t>Manzan is a great way to handle various events and integrate with tons of solutions</a:t>
          </a:r>
          <a:endParaRPr lang="en-US"/>
        </a:p>
      </dgm:t>
    </dgm:pt>
    <dgm:pt modelId="{805B07A1-E347-409E-BFFE-9B776EE35849}" type="parTrans" cxnId="{96AD49EE-BC88-4E30-A0DC-A2EEAE6E9D88}">
      <dgm:prSet/>
      <dgm:spPr/>
      <dgm:t>
        <a:bodyPr/>
        <a:lstStyle/>
        <a:p>
          <a:endParaRPr lang="en-US"/>
        </a:p>
      </dgm:t>
    </dgm:pt>
    <dgm:pt modelId="{80C22E92-4F36-4B15-85CA-D75C3AC39738}" type="sibTrans" cxnId="{96AD49EE-BC88-4E30-A0DC-A2EEAE6E9D8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1AA1EA8-11F3-4A9D-B354-59A9A0360CBA}" type="pres">
      <dgm:prSet presAssocID="{3E0E8523-A9DE-4E5F-B13A-207618BA258D}" presName="Name0" presStyleCnt="0">
        <dgm:presLayoutVars>
          <dgm:animLvl val="lvl"/>
          <dgm:resizeHandles val="exact"/>
        </dgm:presLayoutVars>
      </dgm:prSet>
      <dgm:spPr/>
    </dgm:pt>
    <dgm:pt modelId="{E677FC6F-CB68-49A4-BF1F-4FA3B9A3F13B}" type="pres">
      <dgm:prSet presAssocID="{E386C1E7-4F95-4C64-98CB-DA672A200C81}" presName="compositeNode" presStyleCnt="0">
        <dgm:presLayoutVars>
          <dgm:bulletEnabled val="1"/>
        </dgm:presLayoutVars>
      </dgm:prSet>
      <dgm:spPr/>
    </dgm:pt>
    <dgm:pt modelId="{16CF44FD-1B08-43C1-9202-161FB4D0E0D4}" type="pres">
      <dgm:prSet presAssocID="{E386C1E7-4F95-4C64-98CB-DA672A200C81}" presName="bgRect" presStyleLbl="alignNode1" presStyleIdx="0" presStyleCnt="3"/>
      <dgm:spPr/>
    </dgm:pt>
    <dgm:pt modelId="{C6A349A0-FCB9-41B5-83B2-3DF4F39530B6}" type="pres">
      <dgm:prSet presAssocID="{C0BC1E6D-8578-415F-AEB6-80EC14842EA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2754157-ED9C-412B-8998-A053A44972F7}" type="pres">
      <dgm:prSet presAssocID="{E386C1E7-4F95-4C64-98CB-DA672A200C81}" presName="nodeRect" presStyleLbl="alignNode1" presStyleIdx="0" presStyleCnt="3">
        <dgm:presLayoutVars>
          <dgm:bulletEnabled val="1"/>
        </dgm:presLayoutVars>
      </dgm:prSet>
      <dgm:spPr/>
    </dgm:pt>
    <dgm:pt modelId="{59341EEB-7CF5-447E-B2F8-9F4BD36DE2DC}" type="pres">
      <dgm:prSet presAssocID="{C0BC1E6D-8578-415F-AEB6-80EC14842EA5}" presName="sibTrans" presStyleCnt="0"/>
      <dgm:spPr/>
    </dgm:pt>
    <dgm:pt modelId="{9ED0D3A0-13E7-4BC0-8308-F31B4F3311B9}" type="pres">
      <dgm:prSet presAssocID="{9BB3556E-CD18-4F95-A272-440F31F57D5F}" presName="compositeNode" presStyleCnt="0">
        <dgm:presLayoutVars>
          <dgm:bulletEnabled val="1"/>
        </dgm:presLayoutVars>
      </dgm:prSet>
      <dgm:spPr/>
    </dgm:pt>
    <dgm:pt modelId="{D4422F4A-EC47-41CC-BFF0-1F8234B8E432}" type="pres">
      <dgm:prSet presAssocID="{9BB3556E-CD18-4F95-A272-440F31F57D5F}" presName="bgRect" presStyleLbl="alignNode1" presStyleIdx="1" presStyleCnt="3"/>
      <dgm:spPr/>
    </dgm:pt>
    <dgm:pt modelId="{1CE6B0AC-B515-4166-A2D5-83CC27E86175}" type="pres">
      <dgm:prSet presAssocID="{8B8BC0A7-E2F6-447D-8188-90ABCD6002D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86DECF1-BEFC-4064-A51F-08BACF749890}" type="pres">
      <dgm:prSet presAssocID="{9BB3556E-CD18-4F95-A272-440F31F57D5F}" presName="nodeRect" presStyleLbl="alignNode1" presStyleIdx="1" presStyleCnt="3">
        <dgm:presLayoutVars>
          <dgm:bulletEnabled val="1"/>
        </dgm:presLayoutVars>
      </dgm:prSet>
      <dgm:spPr/>
    </dgm:pt>
    <dgm:pt modelId="{7211CA21-5AB5-4783-A860-B569A5834A2C}" type="pres">
      <dgm:prSet presAssocID="{8B8BC0A7-E2F6-447D-8188-90ABCD6002D3}" presName="sibTrans" presStyleCnt="0"/>
      <dgm:spPr/>
    </dgm:pt>
    <dgm:pt modelId="{CD9A40FD-0896-4399-BB8C-EDFC2EA24556}" type="pres">
      <dgm:prSet presAssocID="{BB05B86E-0E5B-437F-A476-757B49945FF2}" presName="compositeNode" presStyleCnt="0">
        <dgm:presLayoutVars>
          <dgm:bulletEnabled val="1"/>
        </dgm:presLayoutVars>
      </dgm:prSet>
      <dgm:spPr/>
    </dgm:pt>
    <dgm:pt modelId="{4AFAEB97-4971-4697-8DA6-6EC180C11518}" type="pres">
      <dgm:prSet presAssocID="{BB05B86E-0E5B-437F-A476-757B49945FF2}" presName="bgRect" presStyleLbl="alignNode1" presStyleIdx="2" presStyleCnt="3"/>
      <dgm:spPr/>
    </dgm:pt>
    <dgm:pt modelId="{DE1A2178-79F1-456E-BC1D-7BF47FAC83EC}" type="pres">
      <dgm:prSet presAssocID="{80C22E92-4F36-4B15-85CA-D75C3AC3973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150C468-3EA8-4D04-A488-CD6D0E2C37DF}" type="pres">
      <dgm:prSet presAssocID="{BB05B86E-0E5B-437F-A476-757B49945FF2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5EBE12C-FEB4-4078-9A65-2A8E61F35DBB}" type="presOf" srcId="{E386C1E7-4F95-4C64-98CB-DA672A200C81}" destId="{B2754157-ED9C-412B-8998-A053A44972F7}" srcOrd="1" destOrd="0" presId="urn:microsoft.com/office/officeart/2016/7/layout/LinearBlockProcessNumbered"/>
    <dgm:cxn modelId="{10FD2835-06BC-41B5-9BB5-8A512CD16F0B}" type="presOf" srcId="{C0BC1E6D-8578-415F-AEB6-80EC14842EA5}" destId="{C6A349A0-FCB9-41B5-83B2-3DF4F39530B6}" srcOrd="0" destOrd="0" presId="urn:microsoft.com/office/officeart/2016/7/layout/LinearBlockProcessNumbered"/>
    <dgm:cxn modelId="{2216AB35-ED29-4081-92FE-9B510D0DD7F0}" type="presOf" srcId="{9BB3556E-CD18-4F95-A272-440F31F57D5F}" destId="{D4422F4A-EC47-41CC-BFF0-1F8234B8E432}" srcOrd="0" destOrd="0" presId="urn:microsoft.com/office/officeart/2016/7/layout/LinearBlockProcessNumbered"/>
    <dgm:cxn modelId="{49467C5B-BD4F-4D9E-8E3F-FE1386EF88D4}" type="presOf" srcId="{80C22E92-4F36-4B15-85CA-D75C3AC39738}" destId="{DE1A2178-79F1-456E-BC1D-7BF47FAC83EC}" srcOrd="0" destOrd="0" presId="urn:microsoft.com/office/officeart/2016/7/layout/LinearBlockProcessNumbered"/>
    <dgm:cxn modelId="{C634ED62-1EF5-465E-B4DB-BB65BDED0DE9}" srcId="{3E0E8523-A9DE-4E5F-B13A-207618BA258D}" destId="{9BB3556E-CD18-4F95-A272-440F31F57D5F}" srcOrd="1" destOrd="0" parTransId="{96B4AB10-8F6B-4E8C-A13F-61357A27BBE9}" sibTransId="{8B8BC0A7-E2F6-447D-8188-90ABCD6002D3}"/>
    <dgm:cxn modelId="{5894534E-BA8D-4EA8-8C17-C22901B4F917}" type="presOf" srcId="{9BB3556E-CD18-4F95-A272-440F31F57D5F}" destId="{086DECF1-BEFC-4064-A51F-08BACF749890}" srcOrd="1" destOrd="0" presId="urn:microsoft.com/office/officeart/2016/7/layout/LinearBlockProcessNumbered"/>
    <dgm:cxn modelId="{6DA3744F-8E1E-4E78-AA2B-3DF5DF1EB6D9}" type="presOf" srcId="{E386C1E7-4F95-4C64-98CB-DA672A200C81}" destId="{16CF44FD-1B08-43C1-9202-161FB4D0E0D4}" srcOrd="0" destOrd="0" presId="urn:microsoft.com/office/officeart/2016/7/layout/LinearBlockProcessNumbered"/>
    <dgm:cxn modelId="{039FD19B-4199-4C1C-9322-2F339670D755}" type="presOf" srcId="{8B8BC0A7-E2F6-447D-8188-90ABCD6002D3}" destId="{1CE6B0AC-B515-4166-A2D5-83CC27E86175}" srcOrd="0" destOrd="0" presId="urn:microsoft.com/office/officeart/2016/7/layout/LinearBlockProcessNumbered"/>
    <dgm:cxn modelId="{23BF7EBB-2927-475B-B10D-B5481D74AC2E}" type="presOf" srcId="{BB05B86E-0E5B-437F-A476-757B49945FF2}" destId="{B150C468-3EA8-4D04-A488-CD6D0E2C37DF}" srcOrd="1" destOrd="0" presId="urn:microsoft.com/office/officeart/2016/7/layout/LinearBlockProcessNumbered"/>
    <dgm:cxn modelId="{DFC4CDC1-DF11-4789-BD57-AF72E462774F}" srcId="{3E0E8523-A9DE-4E5F-B13A-207618BA258D}" destId="{E386C1E7-4F95-4C64-98CB-DA672A200C81}" srcOrd="0" destOrd="0" parTransId="{BD9688C9-C2B3-40DA-8216-1055E892C5FB}" sibTransId="{C0BC1E6D-8578-415F-AEB6-80EC14842EA5}"/>
    <dgm:cxn modelId="{8E7B54C5-664F-43D3-BDB6-922D2EBAEF7D}" type="presOf" srcId="{BB05B86E-0E5B-437F-A476-757B49945FF2}" destId="{4AFAEB97-4971-4697-8DA6-6EC180C11518}" srcOrd="0" destOrd="0" presId="urn:microsoft.com/office/officeart/2016/7/layout/LinearBlockProcessNumbered"/>
    <dgm:cxn modelId="{9AD0F1D8-6EF0-4787-8FF6-0BFC5D9CEA4E}" type="presOf" srcId="{3E0E8523-A9DE-4E5F-B13A-207618BA258D}" destId="{A1AA1EA8-11F3-4A9D-B354-59A9A0360CBA}" srcOrd="0" destOrd="0" presId="urn:microsoft.com/office/officeart/2016/7/layout/LinearBlockProcessNumbered"/>
    <dgm:cxn modelId="{96AD49EE-BC88-4E30-A0DC-A2EEAE6E9D88}" srcId="{3E0E8523-A9DE-4E5F-B13A-207618BA258D}" destId="{BB05B86E-0E5B-437F-A476-757B49945FF2}" srcOrd="2" destOrd="0" parTransId="{805B07A1-E347-409E-BFFE-9B776EE35849}" sibTransId="{80C22E92-4F36-4B15-85CA-D75C3AC39738}"/>
    <dgm:cxn modelId="{BF64BEF1-CD45-4BCB-B4AD-4AC4ADE67FF8}" type="presParOf" srcId="{A1AA1EA8-11F3-4A9D-B354-59A9A0360CBA}" destId="{E677FC6F-CB68-49A4-BF1F-4FA3B9A3F13B}" srcOrd="0" destOrd="0" presId="urn:microsoft.com/office/officeart/2016/7/layout/LinearBlockProcessNumbered"/>
    <dgm:cxn modelId="{C410ACEF-E2D5-4644-AC9D-0F1B0BD82C64}" type="presParOf" srcId="{E677FC6F-CB68-49A4-BF1F-4FA3B9A3F13B}" destId="{16CF44FD-1B08-43C1-9202-161FB4D0E0D4}" srcOrd="0" destOrd="0" presId="urn:microsoft.com/office/officeart/2016/7/layout/LinearBlockProcessNumbered"/>
    <dgm:cxn modelId="{E99F4FF7-D254-4E00-B2C8-BD7774F0F2DF}" type="presParOf" srcId="{E677FC6F-CB68-49A4-BF1F-4FA3B9A3F13B}" destId="{C6A349A0-FCB9-41B5-83B2-3DF4F39530B6}" srcOrd="1" destOrd="0" presId="urn:microsoft.com/office/officeart/2016/7/layout/LinearBlockProcessNumbered"/>
    <dgm:cxn modelId="{12AC6998-35F2-4BA0-8989-F60587A8EE45}" type="presParOf" srcId="{E677FC6F-CB68-49A4-BF1F-4FA3B9A3F13B}" destId="{B2754157-ED9C-412B-8998-A053A44972F7}" srcOrd="2" destOrd="0" presId="urn:microsoft.com/office/officeart/2016/7/layout/LinearBlockProcessNumbered"/>
    <dgm:cxn modelId="{6C9B6431-3EC9-42D3-8C97-B2282D4BEFD9}" type="presParOf" srcId="{A1AA1EA8-11F3-4A9D-B354-59A9A0360CBA}" destId="{59341EEB-7CF5-447E-B2F8-9F4BD36DE2DC}" srcOrd="1" destOrd="0" presId="urn:microsoft.com/office/officeart/2016/7/layout/LinearBlockProcessNumbered"/>
    <dgm:cxn modelId="{F286B697-F08B-4303-9596-2D3782B8A90C}" type="presParOf" srcId="{A1AA1EA8-11F3-4A9D-B354-59A9A0360CBA}" destId="{9ED0D3A0-13E7-4BC0-8308-F31B4F3311B9}" srcOrd="2" destOrd="0" presId="urn:microsoft.com/office/officeart/2016/7/layout/LinearBlockProcessNumbered"/>
    <dgm:cxn modelId="{6AD99970-CA12-4790-91D3-2249D31E8E62}" type="presParOf" srcId="{9ED0D3A0-13E7-4BC0-8308-F31B4F3311B9}" destId="{D4422F4A-EC47-41CC-BFF0-1F8234B8E432}" srcOrd="0" destOrd="0" presId="urn:microsoft.com/office/officeart/2016/7/layout/LinearBlockProcessNumbered"/>
    <dgm:cxn modelId="{0DAC528F-0E93-4FCF-B82E-9F28AB7E406C}" type="presParOf" srcId="{9ED0D3A0-13E7-4BC0-8308-F31B4F3311B9}" destId="{1CE6B0AC-B515-4166-A2D5-83CC27E86175}" srcOrd="1" destOrd="0" presId="urn:microsoft.com/office/officeart/2016/7/layout/LinearBlockProcessNumbered"/>
    <dgm:cxn modelId="{B4E2FC0B-E705-4F72-9042-BAA6155DAB9E}" type="presParOf" srcId="{9ED0D3A0-13E7-4BC0-8308-F31B4F3311B9}" destId="{086DECF1-BEFC-4064-A51F-08BACF749890}" srcOrd="2" destOrd="0" presId="urn:microsoft.com/office/officeart/2016/7/layout/LinearBlockProcessNumbered"/>
    <dgm:cxn modelId="{6A22E703-188F-426F-B3C5-1BCEC84CAC55}" type="presParOf" srcId="{A1AA1EA8-11F3-4A9D-B354-59A9A0360CBA}" destId="{7211CA21-5AB5-4783-A860-B569A5834A2C}" srcOrd="3" destOrd="0" presId="urn:microsoft.com/office/officeart/2016/7/layout/LinearBlockProcessNumbered"/>
    <dgm:cxn modelId="{1EDC9EC5-2C48-4DDE-8716-3E6C8336D0C5}" type="presParOf" srcId="{A1AA1EA8-11F3-4A9D-B354-59A9A0360CBA}" destId="{CD9A40FD-0896-4399-BB8C-EDFC2EA24556}" srcOrd="4" destOrd="0" presId="urn:microsoft.com/office/officeart/2016/7/layout/LinearBlockProcessNumbered"/>
    <dgm:cxn modelId="{115FB71C-7C06-4B71-9570-1483126C2B93}" type="presParOf" srcId="{CD9A40FD-0896-4399-BB8C-EDFC2EA24556}" destId="{4AFAEB97-4971-4697-8DA6-6EC180C11518}" srcOrd="0" destOrd="0" presId="urn:microsoft.com/office/officeart/2016/7/layout/LinearBlockProcessNumbered"/>
    <dgm:cxn modelId="{5E5A47E0-32AC-4366-BE51-753ECE84BE8C}" type="presParOf" srcId="{CD9A40FD-0896-4399-BB8C-EDFC2EA24556}" destId="{DE1A2178-79F1-456E-BC1D-7BF47FAC83EC}" srcOrd="1" destOrd="0" presId="urn:microsoft.com/office/officeart/2016/7/layout/LinearBlockProcessNumbered"/>
    <dgm:cxn modelId="{9CEE22A9-4510-48D6-BBD0-96A958217E48}" type="presParOf" srcId="{CD9A40FD-0896-4399-BB8C-EDFC2EA24556}" destId="{B150C468-3EA8-4D04-A488-CD6D0E2C37D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0B4A87-1F85-4C59-8449-6AB147F86C5A}">
      <dsp:nvSpPr>
        <dsp:cNvPr id="0" name=""/>
        <dsp:cNvSpPr/>
      </dsp:nvSpPr>
      <dsp:spPr>
        <a:xfrm>
          <a:off x="3182" y="35467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Application crashes</a:t>
          </a:r>
        </a:p>
      </dsp:txBody>
      <dsp:txXfrm>
        <a:off x="3182" y="35467"/>
        <a:ext cx="2524990" cy="1514994"/>
      </dsp:txXfrm>
    </dsp:sp>
    <dsp:sp modelId="{02B40A20-CA5A-49B2-84B7-770FC5AE6CB4}">
      <dsp:nvSpPr>
        <dsp:cNvPr id="0" name=""/>
        <dsp:cNvSpPr/>
      </dsp:nvSpPr>
      <dsp:spPr>
        <a:xfrm>
          <a:off x="2780672" y="35467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Log data</a:t>
          </a:r>
        </a:p>
      </dsp:txBody>
      <dsp:txXfrm>
        <a:off x="2780672" y="35467"/>
        <a:ext cx="2524990" cy="1514994"/>
      </dsp:txXfrm>
    </dsp:sp>
    <dsp:sp modelId="{9008C7D7-15D6-40A1-BCFE-BB8E0023BED2}">
      <dsp:nvSpPr>
        <dsp:cNvPr id="0" name=""/>
        <dsp:cNvSpPr/>
      </dsp:nvSpPr>
      <dsp:spPr>
        <a:xfrm>
          <a:off x="5558162" y="35467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Specific entries in log data</a:t>
          </a:r>
        </a:p>
      </dsp:txBody>
      <dsp:txXfrm>
        <a:off x="5558162" y="35467"/>
        <a:ext cx="2524990" cy="1514994"/>
      </dsp:txXfrm>
    </dsp:sp>
    <dsp:sp modelId="{4A08BDB7-FD76-496F-9533-061C14E21375}">
      <dsp:nvSpPr>
        <dsp:cNvPr id="0" name=""/>
        <dsp:cNvSpPr/>
      </dsp:nvSpPr>
      <dsp:spPr>
        <a:xfrm>
          <a:off x="8335652" y="35467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System Limits alerts</a:t>
          </a:r>
        </a:p>
      </dsp:txBody>
      <dsp:txXfrm>
        <a:off x="8335652" y="35467"/>
        <a:ext cx="2524990" cy="1514994"/>
      </dsp:txXfrm>
    </dsp:sp>
    <dsp:sp modelId="{AB2AED8F-B316-4D32-A567-89C8B4B57A91}">
      <dsp:nvSpPr>
        <dsp:cNvPr id="0" name=""/>
        <dsp:cNvSpPr/>
      </dsp:nvSpPr>
      <dsp:spPr>
        <a:xfrm>
          <a:off x="3182" y="1802960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History Log entries</a:t>
          </a:r>
        </a:p>
      </dsp:txBody>
      <dsp:txXfrm>
        <a:off x="3182" y="1802960"/>
        <a:ext cx="2524990" cy="1514994"/>
      </dsp:txXfrm>
    </dsp:sp>
    <dsp:sp modelId="{0BD7F247-E676-460F-A36D-BCE4BDECC49E}">
      <dsp:nvSpPr>
        <dsp:cNvPr id="0" name=""/>
        <dsp:cNvSpPr/>
      </dsp:nvSpPr>
      <dsp:spPr>
        <a:xfrm>
          <a:off x="2780672" y="1802960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Problem log entries</a:t>
          </a:r>
        </a:p>
      </dsp:txBody>
      <dsp:txXfrm>
        <a:off x="2780672" y="1802960"/>
        <a:ext cx="2524990" cy="1514994"/>
      </dsp:txXfrm>
    </dsp:sp>
    <dsp:sp modelId="{A3F66A34-83F4-4CE7-8E3E-FA695AC6D411}">
      <dsp:nvSpPr>
        <dsp:cNvPr id="0" name=""/>
        <dsp:cNvSpPr/>
      </dsp:nvSpPr>
      <dsp:spPr>
        <a:xfrm>
          <a:off x="5558162" y="1802960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*SYSOPR messages</a:t>
          </a:r>
        </a:p>
      </dsp:txBody>
      <dsp:txXfrm>
        <a:off x="5558162" y="1802960"/>
        <a:ext cx="2524990" cy="1514994"/>
      </dsp:txXfrm>
    </dsp:sp>
    <dsp:sp modelId="{933EDF72-E402-4060-99EC-6786E770CB01}">
      <dsp:nvSpPr>
        <dsp:cNvPr id="0" name=""/>
        <dsp:cNvSpPr/>
      </dsp:nvSpPr>
      <dsp:spPr>
        <a:xfrm>
          <a:off x="8335652" y="1802960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Specific job log messages</a:t>
          </a:r>
        </a:p>
      </dsp:txBody>
      <dsp:txXfrm>
        <a:off x="8335652" y="1802960"/>
        <a:ext cx="2524990" cy="1514994"/>
      </dsp:txXfrm>
    </dsp:sp>
    <dsp:sp modelId="{0BF69857-FBB9-480F-9C3D-FE711CE67DEC}">
      <dsp:nvSpPr>
        <dsp:cNvPr id="0" name=""/>
        <dsp:cNvSpPr/>
      </dsp:nvSpPr>
      <dsp:spPr>
        <a:xfrm>
          <a:off x="3182" y="3570454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Audit journal events (future)</a:t>
          </a:r>
        </a:p>
      </dsp:txBody>
      <dsp:txXfrm>
        <a:off x="3182" y="3570454"/>
        <a:ext cx="2524990" cy="1514994"/>
      </dsp:txXfrm>
    </dsp:sp>
    <dsp:sp modelId="{C5E30057-B50C-440E-80D8-78D8CD525427}">
      <dsp:nvSpPr>
        <dsp:cNvPr id="0" name=""/>
        <dsp:cNvSpPr/>
      </dsp:nvSpPr>
      <dsp:spPr>
        <a:xfrm>
          <a:off x="2780672" y="3570454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PAL entries</a:t>
          </a:r>
        </a:p>
      </dsp:txBody>
      <dsp:txXfrm>
        <a:off x="2780672" y="3570454"/>
        <a:ext cx="2524990" cy="1514994"/>
      </dsp:txXfrm>
    </dsp:sp>
    <dsp:sp modelId="{689DAECE-0830-4F24-8CE1-8AD7E5754CB1}">
      <dsp:nvSpPr>
        <dsp:cNvPr id="0" name=""/>
        <dsp:cNvSpPr/>
      </dsp:nvSpPr>
      <dsp:spPr>
        <a:xfrm>
          <a:off x="5558162" y="3570454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VLOGs</a:t>
          </a:r>
        </a:p>
      </dsp:txBody>
      <dsp:txXfrm>
        <a:off x="5558162" y="3570454"/>
        <a:ext cx="2524990" cy="1514994"/>
      </dsp:txXfrm>
    </dsp:sp>
    <dsp:sp modelId="{F29DC022-4AC6-4C5D-BD24-0FFBAA67F9D7}">
      <dsp:nvSpPr>
        <dsp:cNvPr id="0" name=""/>
        <dsp:cNvSpPr/>
      </dsp:nvSpPr>
      <dsp:spPr>
        <a:xfrm>
          <a:off x="8335652" y="3570454"/>
          <a:ext cx="2524990" cy="15149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Fishy TCP connections (future)</a:t>
          </a:r>
        </a:p>
      </dsp:txBody>
      <dsp:txXfrm>
        <a:off x="8335652" y="3570454"/>
        <a:ext cx="2524990" cy="15149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CF44FD-1B08-43C1-9202-161FB4D0E0D4}">
      <dsp:nvSpPr>
        <dsp:cNvPr id="0" name=""/>
        <dsp:cNvSpPr/>
      </dsp:nvSpPr>
      <dsp:spPr>
        <a:xfrm>
          <a:off x="889" y="167085"/>
          <a:ext cx="3602961" cy="43235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893" tIns="0" rIns="3558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Grafana is a must-have technology</a:t>
          </a:r>
          <a:endParaRPr lang="en-US" sz="2600" kern="1200" dirty="0"/>
        </a:p>
      </dsp:txBody>
      <dsp:txXfrm>
        <a:off x="889" y="1896507"/>
        <a:ext cx="3602961" cy="2594132"/>
      </dsp:txXfrm>
    </dsp:sp>
    <dsp:sp modelId="{C6A349A0-FCB9-41B5-83B2-3DF4F39530B6}">
      <dsp:nvSpPr>
        <dsp:cNvPr id="0" name=""/>
        <dsp:cNvSpPr/>
      </dsp:nvSpPr>
      <dsp:spPr>
        <a:xfrm>
          <a:off x="889" y="167085"/>
          <a:ext cx="3602961" cy="172942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893" tIns="165100" rIns="3558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89" y="167085"/>
        <a:ext cx="3602961" cy="1729421"/>
      </dsp:txXfrm>
    </dsp:sp>
    <dsp:sp modelId="{D4422F4A-EC47-41CC-BFF0-1F8234B8E432}">
      <dsp:nvSpPr>
        <dsp:cNvPr id="0" name=""/>
        <dsp:cNvSpPr/>
      </dsp:nvSpPr>
      <dsp:spPr>
        <a:xfrm>
          <a:off x="3892088" y="167085"/>
          <a:ext cx="3602961" cy="43235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893" tIns="0" rIns="3558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Prometheus is a great way to enable ongoing monitoring</a:t>
          </a:r>
          <a:endParaRPr lang="en-US" sz="2600" kern="1200"/>
        </a:p>
      </dsp:txBody>
      <dsp:txXfrm>
        <a:off x="3892088" y="1896507"/>
        <a:ext cx="3602961" cy="2594132"/>
      </dsp:txXfrm>
    </dsp:sp>
    <dsp:sp modelId="{1CE6B0AC-B515-4166-A2D5-83CC27E86175}">
      <dsp:nvSpPr>
        <dsp:cNvPr id="0" name=""/>
        <dsp:cNvSpPr/>
      </dsp:nvSpPr>
      <dsp:spPr>
        <a:xfrm>
          <a:off x="3892088" y="167085"/>
          <a:ext cx="3602961" cy="172942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893" tIns="165100" rIns="3558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892088" y="167085"/>
        <a:ext cx="3602961" cy="1729421"/>
      </dsp:txXfrm>
    </dsp:sp>
    <dsp:sp modelId="{4AFAEB97-4971-4697-8DA6-6EC180C11518}">
      <dsp:nvSpPr>
        <dsp:cNvPr id="0" name=""/>
        <dsp:cNvSpPr/>
      </dsp:nvSpPr>
      <dsp:spPr>
        <a:xfrm>
          <a:off x="7783286" y="167085"/>
          <a:ext cx="3602961" cy="432355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893" tIns="0" rIns="35589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/>
            <a:t>Manzan is a great way to handle various events and integrate with tons of solutions</a:t>
          </a:r>
          <a:endParaRPr lang="en-US" sz="2600" kern="1200"/>
        </a:p>
      </dsp:txBody>
      <dsp:txXfrm>
        <a:off x="7783286" y="1896507"/>
        <a:ext cx="3602961" cy="2594132"/>
      </dsp:txXfrm>
    </dsp:sp>
    <dsp:sp modelId="{DE1A2178-79F1-456E-BC1D-7BF47FAC83EC}">
      <dsp:nvSpPr>
        <dsp:cNvPr id="0" name=""/>
        <dsp:cNvSpPr/>
      </dsp:nvSpPr>
      <dsp:spPr>
        <a:xfrm>
          <a:off x="7783286" y="167085"/>
          <a:ext cx="3602961" cy="1729421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893" tIns="165100" rIns="355893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783286" y="167085"/>
        <a:ext cx="3602961" cy="1729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1/27/2025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174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69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419" sz="10000" b="1" dirty="0">
                <a:solidFill>
                  <a:srgbClr val="FFFFFF"/>
                </a:solidFill>
                <a:latin typeface="+mj-lt"/>
                <a:cs typeface="Arial"/>
              </a:rPr>
              <a:t>IBM i</a:t>
            </a:r>
            <a:endParaRPr lang="en-US" sz="10000" b="1" dirty="0">
              <a:solidFill>
                <a:srgbClr val="FFFFFF"/>
              </a:solidFill>
              <a:latin typeface="+mj-lt"/>
              <a:cs typeface="Arial"/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89C50A89-777F-E8D1-8B68-DE734E799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7548113" y="2893514"/>
            <a:ext cx="3295291" cy="119437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392505D-A251-513B-678F-113E1A0F6F90}"/>
              </a:ext>
            </a:extLst>
          </p:cNvPr>
          <p:cNvGrpSpPr/>
          <p:nvPr userDrawn="1"/>
        </p:nvGrpSpPr>
        <p:grpSpPr>
          <a:xfrm>
            <a:off x="7496358" y="2661422"/>
            <a:ext cx="3209018" cy="1711886"/>
            <a:chOff x="7496358" y="2661422"/>
            <a:chExt cx="3209018" cy="17118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50A946-A653-4AE0-F012-EB243CB60DB9}"/>
                </a:ext>
              </a:extLst>
            </p:cNvPr>
            <p:cNvSpPr txBox="1"/>
            <p:nvPr userDrawn="1"/>
          </p:nvSpPr>
          <p:spPr>
            <a:xfrm>
              <a:off x="10215827" y="2665148"/>
              <a:ext cx="489549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05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10500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801E53-4495-DCBB-B55C-35323C3C0011}"/>
                </a:ext>
              </a:extLst>
            </p:cNvPr>
            <p:cNvSpPr txBox="1"/>
            <p:nvPr userDrawn="1"/>
          </p:nvSpPr>
          <p:spPr>
            <a:xfrm>
              <a:off x="7496358" y="2661422"/>
              <a:ext cx="2889846" cy="17081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419" sz="105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105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64554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s-419" sz="10000" b="1" dirty="0">
                <a:solidFill>
                  <a:srgbClr val="FFFFFF"/>
                </a:solidFill>
                <a:latin typeface="+mj-lt"/>
                <a:cs typeface="Arial"/>
              </a:rPr>
              <a:t>IBM i</a:t>
            </a:r>
            <a:endParaRPr lang="en-US" sz="10000" b="1" dirty="0">
              <a:solidFill>
                <a:srgbClr val="FFFFFF"/>
              </a:solidFill>
              <a:latin typeface="+mj-lt"/>
              <a:cs typeface="Arial"/>
            </a:endParaRPr>
          </a:p>
        </p:txBody>
      </p:sp>
      <p:pic>
        <p:nvPicPr>
          <p:cNvPr id="5" name="Picture 4" descr="A blue and black logo&#10;&#10;Description automatically generated">
            <a:extLst>
              <a:ext uri="{FF2B5EF4-FFF2-40B4-BE49-F238E27FC236}">
                <a16:creationId xmlns:a16="http://schemas.microsoft.com/office/drawing/2014/main" id="{89C50A89-777F-E8D1-8B68-DE734E799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7548113" y="2893514"/>
            <a:ext cx="3295291" cy="1194377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4755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2021 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black logo">
            <a:extLst>
              <a:ext uri="{FF2B5EF4-FFF2-40B4-BE49-F238E27FC236}">
                <a16:creationId xmlns:a16="http://schemas.microsoft.com/office/drawing/2014/main" id="{99934ED3-63BE-CC66-4363-2B65BC685E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3703569" y="2566440"/>
            <a:ext cx="4797634" cy="17389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329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B166FE9A-3B18-993C-5870-62E8D9E355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4181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05DBFBB-BC6D-5E1D-D329-DD5B1CEB544E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C5F89C-D380-D8F2-FDD0-92C762B451E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329217-6707-34A0-4A67-5D6D06DCAE1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0880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A14FDAC8-398B-22BE-304A-9EE36589FF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411956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12302C4-77E2-CE95-3EA8-3B389755DA3D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434BAEE-3A28-F884-AF96-DBBF1B69BE8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2D85F-08A9-37F3-2034-C9A5666FCB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6460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FF571AA8-56E7-1C80-9799-CEBC3CCEC6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49708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3331627-CC68-639B-C277-A82A3876930D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84A6800-39C4-8499-7955-74B23768AF6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C38FA7-C87C-BD18-19AE-1E3930DCF45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5574925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07062911-9D4D-ECDF-5F7F-9B101CF08C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8233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CAC47BB-0D36-2A4D-4F5A-B1A955A76DA2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E13E471-0864-9FE8-C77D-9D9E506C8A8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446C37-E660-EF10-727A-D9199FB4BE4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050884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312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A228465-C92B-846F-6571-9DDB3BEE9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87617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09A50F2-F0FB-80EB-4BEA-4F482BACDE74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66581EF-B71B-272D-F210-041535D2CA8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1ECFE4-B819-2BA9-D1A0-0D53ECEDA98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77003451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CC68E60C-26FE-5573-D46A-CDA518BBA9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7253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8F5001D-59DF-35DE-634A-078D0477655F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C36C12-861D-0A25-AF4D-41A52EE0C4D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5D29803-7359-0D59-E94A-75591130FBA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38416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C8AD97A1-173F-12BC-27B5-811B235759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5292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F6D441-9CE3-578C-E671-E04D34F46230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5EAA75-3DB0-2D94-0689-6A1F31F344B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3B848F-7890-24CE-B5FC-B8976A027E0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8557627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DB0D9BF1-12A7-8A5A-0F9F-3AFD3E6FBF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5734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CECF6FD-B38A-B8F9-45A4-6FF678F3C74B}"/>
              </a:ext>
            </a:extLst>
          </p:cNvPr>
          <p:cNvGrpSpPr/>
          <p:nvPr userDrawn="1"/>
        </p:nvGrpSpPr>
        <p:grpSpPr>
          <a:xfrm>
            <a:off x="10434121" y="110332"/>
            <a:ext cx="1425575" cy="665446"/>
            <a:chOff x="7456610" y="2652369"/>
            <a:chExt cx="3129524" cy="66544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D8C30A-BF17-9A4E-63DE-DF98AC8D083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D9F9C0-1C15-3A93-2CAB-77A1A2B9E68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tx1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21940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27BA538-D0D4-2697-AC64-B3295C173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5492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Picture 6" descr="A blue and black logo&#10;&#10;Description automatically generated">
            <a:extLst>
              <a:ext uri="{FF2B5EF4-FFF2-40B4-BE49-F238E27FC236}">
                <a16:creationId xmlns:a16="http://schemas.microsoft.com/office/drawing/2014/main" id="{427BA538-D0D4-2697-AC64-B3295C173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2F62DEF-C695-2786-B35F-7C1E51A5926F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EA9FD3-805D-5C53-96BD-F5D927D64C8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96F858A-7235-3432-CA26-53259499EB8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43476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-2189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34906EC3-A3EA-96FD-E9EA-8765BAC05B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016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BF3D68-7377-58C7-7BB3-F949F254C4DA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AAA65-25FE-139C-5249-EED96CE3CF4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255207-B581-0E67-26E9-66EC8F7ED8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24482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103173-E8DB-D32C-0379-E7184DFA10B6}"/>
              </a:ext>
            </a:extLst>
          </p:cNvPr>
          <p:cNvGrpSpPr/>
          <p:nvPr userDrawn="1"/>
        </p:nvGrpSpPr>
        <p:grpSpPr>
          <a:xfrm>
            <a:off x="10434122" y="110332"/>
            <a:ext cx="1425574" cy="665446"/>
            <a:chOff x="7456612" y="2652369"/>
            <a:chExt cx="3129522" cy="6654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D3205F-E6B3-C022-AD55-4487613581F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096584" y="2656095"/>
              <a:ext cx="489550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8DA6C-145D-1254-F90F-4AB79D6D45BB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456610" y="2652369"/>
              <a:ext cx="2889846" cy="6617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s-419" sz="3700" b="1" dirty="0">
                  <a:solidFill>
                    <a:schemeClr val="bg2"/>
                  </a:solidFill>
                  <a:latin typeface="+mj-lt"/>
                  <a:cs typeface="Arial"/>
                </a:rPr>
                <a:t>IBM</a:t>
              </a:r>
              <a:endParaRPr lang="en-US" sz="3700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6637654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Picture 1" descr="A blue and black logo&#10;&#10;Description automatically generated">
            <a:extLst>
              <a:ext uri="{FF2B5EF4-FFF2-40B4-BE49-F238E27FC236}">
                <a16:creationId xmlns:a16="http://schemas.microsoft.com/office/drawing/2014/main" id="{DF99B876-C749-CF7A-27AC-AFC29EE2EE9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9551" b="60645" l="17676" r="80469">
                        <a14:foregroundMark x1="20703" y1="46777" x2="20703" y2="46777"/>
                        <a14:foregroundMark x1="17676" y1="42188" x2="17676" y2="42188"/>
                        <a14:foregroundMark x1="35449" y1="48535" x2="35449" y2="48535"/>
                        <a14:foregroundMark x1="79492" y1="50098" x2="79492" y2="50098"/>
                        <a14:foregroundMark x1="80469" y1="41602" x2="80469" y2="416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868" t="37107" r="12600" b="36604"/>
          <a:stretch/>
        </p:blipFill>
        <p:spPr>
          <a:xfrm>
            <a:off x="10741937" y="218953"/>
            <a:ext cx="1170969" cy="42441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1968962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0376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608857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4634064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17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8765422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4936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79152225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5612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5189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66801215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07027068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1272605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82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2.xml"/><Relationship Id="rId18" Type="http://schemas.openxmlformats.org/officeDocument/2006/relationships/slideLayout" Target="../slideLayouts/slideLayout77.xml"/><Relationship Id="rId26" Type="http://schemas.openxmlformats.org/officeDocument/2006/relationships/slideLayout" Target="../slideLayouts/slideLayout85.xml"/><Relationship Id="rId39" Type="http://schemas.openxmlformats.org/officeDocument/2006/relationships/slideLayout" Target="../slideLayouts/slideLayout98.xml"/><Relationship Id="rId21" Type="http://schemas.openxmlformats.org/officeDocument/2006/relationships/slideLayout" Target="../slideLayouts/slideLayout80.xml"/><Relationship Id="rId34" Type="http://schemas.openxmlformats.org/officeDocument/2006/relationships/slideLayout" Target="../slideLayouts/slideLayout93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17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84.xml"/><Relationship Id="rId33" Type="http://schemas.openxmlformats.org/officeDocument/2006/relationships/slideLayout" Target="../slideLayouts/slideLayout92.xml"/><Relationship Id="rId38" Type="http://schemas.openxmlformats.org/officeDocument/2006/relationships/slideLayout" Target="../slideLayouts/slideLayout97.xml"/><Relationship Id="rId2" Type="http://schemas.openxmlformats.org/officeDocument/2006/relationships/slideLayout" Target="../slideLayouts/slideLayout61.xml"/><Relationship Id="rId16" Type="http://schemas.openxmlformats.org/officeDocument/2006/relationships/slideLayout" Target="../slideLayouts/slideLayout75.xml"/><Relationship Id="rId20" Type="http://schemas.openxmlformats.org/officeDocument/2006/relationships/slideLayout" Target="../slideLayouts/slideLayout79.xml"/><Relationship Id="rId29" Type="http://schemas.openxmlformats.org/officeDocument/2006/relationships/slideLayout" Target="../slideLayouts/slideLayout88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24" Type="http://schemas.openxmlformats.org/officeDocument/2006/relationships/slideLayout" Target="../slideLayouts/slideLayout83.xml"/><Relationship Id="rId32" Type="http://schemas.openxmlformats.org/officeDocument/2006/relationships/slideLayout" Target="../slideLayouts/slideLayout91.xml"/><Relationship Id="rId37" Type="http://schemas.openxmlformats.org/officeDocument/2006/relationships/slideLayout" Target="../slideLayouts/slideLayout96.xml"/><Relationship Id="rId40" Type="http://schemas.openxmlformats.org/officeDocument/2006/relationships/theme" Target="../theme/theme2.xml"/><Relationship Id="rId5" Type="http://schemas.openxmlformats.org/officeDocument/2006/relationships/slideLayout" Target="../slideLayouts/slideLayout64.xml"/><Relationship Id="rId15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82.xml"/><Relationship Id="rId28" Type="http://schemas.openxmlformats.org/officeDocument/2006/relationships/slideLayout" Target="../slideLayouts/slideLayout87.xml"/><Relationship Id="rId36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69.xml"/><Relationship Id="rId19" Type="http://schemas.openxmlformats.org/officeDocument/2006/relationships/slideLayout" Target="../slideLayouts/slideLayout78.xml"/><Relationship Id="rId31" Type="http://schemas.openxmlformats.org/officeDocument/2006/relationships/slideLayout" Target="../slideLayouts/slideLayout90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slideLayout" Target="../slideLayouts/slideLayout73.xml"/><Relationship Id="rId22" Type="http://schemas.openxmlformats.org/officeDocument/2006/relationships/slideLayout" Target="../slideLayouts/slideLayout81.xml"/><Relationship Id="rId27" Type="http://schemas.openxmlformats.org/officeDocument/2006/relationships/slideLayout" Target="../slideLayouts/slideLayout86.xml"/><Relationship Id="rId30" Type="http://schemas.openxmlformats.org/officeDocument/2006/relationships/slideLayout" Target="../slideLayouts/slideLayout89.xml"/><Relationship Id="rId35" Type="http://schemas.openxmlformats.org/officeDocument/2006/relationships/slideLayout" Target="../slideLayouts/slideLayout94.xml"/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2025</a:t>
            </a:r>
          </a:p>
        </p:txBody>
      </p:sp>
    </p:spTree>
    <p:extLst>
      <p:ext uri="{BB962C8B-B14F-4D97-AF65-F5344CB8AC3E}">
        <p14:creationId xmlns:p14="http://schemas.microsoft.com/office/powerpoint/2010/main" val="323858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734" r:id="rId1"/>
    <p:sldLayoutId id="2147486735" r:id="rId2"/>
    <p:sldLayoutId id="2147486736" r:id="rId3"/>
    <p:sldLayoutId id="2147486737" r:id="rId4"/>
    <p:sldLayoutId id="2147486738" r:id="rId5"/>
    <p:sldLayoutId id="2147486739" r:id="rId6"/>
    <p:sldLayoutId id="2147486740" r:id="rId7"/>
    <p:sldLayoutId id="2147486741" r:id="rId8"/>
    <p:sldLayoutId id="2147486742" r:id="rId9"/>
    <p:sldLayoutId id="2147486743" r:id="rId10"/>
    <p:sldLayoutId id="2147486744" r:id="rId11"/>
    <p:sldLayoutId id="2147486745" r:id="rId12"/>
    <p:sldLayoutId id="2147486746" r:id="rId13"/>
    <p:sldLayoutId id="2147486747" r:id="rId14"/>
    <p:sldLayoutId id="2147486748" r:id="rId15"/>
    <p:sldLayoutId id="2147486749" r:id="rId16"/>
    <p:sldLayoutId id="2147486750" r:id="rId17"/>
    <p:sldLayoutId id="2147486751" r:id="rId18"/>
    <p:sldLayoutId id="2147486752" r:id="rId19"/>
    <p:sldLayoutId id="2147486753" r:id="rId20"/>
    <p:sldLayoutId id="2147486754" r:id="rId21"/>
    <p:sldLayoutId id="2147486755" r:id="rId22"/>
    <p:sldLayoutId id="2147486756" r:id="rId23"/>
    <p:sldLayoutId id="2147486757" r:id="rId24"/>
    <p:sldLayoutId id="2147486758" r:id="rId25"/>
    <p:sldLayoutId id="2147486759" r:id="rId26"/>
    <p:sldLayoutId id="2147486760" r:id="rId27"/>
    <p:sldLayoutId id="2147486761" r:id="rId28"/>
    <p:sldLayoutId id="2147486762" r:id="rId29"/>
    <p:sldLayoutId id="2147486763" r:id="rId30"/>
    <p:sldLayoutId id="2147486764" r:id="rId31"/>
    <p:sldLayoutId id="2147486765" r:id="rId32"/>
    <p:sldLayoutId id="2147486766" r:id="rId33"/>
    <p:sldLayoutId id="2147486767" r:id="rId34"/>
    <p:sldLayoutId id="2147486768" r:id="rId35"/>
    <p:sldLayoutId id="2147486769" r:id="rId36"/>
    <p:sldLayoutId id="2147486770" r:id="rId37"/>
    <p:sldLayoutId id="2147486771" r:id="rId38"/>
    <p:sldLayoutId id="2147486772" r:id="rId3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jula.ganepola@ibm.com" TargetMode="External"/><Relationship Id="rId1" Type="http://schemas.openxmlformats.org/officeDocument/2006/relationships/slideLayout" Target="../slideLayouts/slideLayout6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techchannel.com/Trends/12/2022/ibm-i-prometheus" TargetMode="Externa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eg"/><Relationship Id="rId3" Type="http://schemas.openxmlformats.org/officeDocument/2006/relationships/image" Target="../media/image21.pn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ibm.biz/ibmi-prometheus" TargetMode="External"/><Relationship Id="rId2" Type="http://schemas.openxmlformats.org/officeDocument/2006/relationships/hyperlink" Target="https://github.com/ThePrez/prometheus-exporter-jdbc" TargetMode="Externa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theprez.github.io/Manzan/#/?id=where-can-i-send-these-events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IBMSystems" TargetMode="External"/><Relationship Id="rId13" Type="http://schemas.openxmlformats.org/officeDocument/2006/relationships/hyperlink" Target="https://twitter.com/ITJungleNews" TargetMode="External"/><Relationship Id="rId3" Type="http://schemas.openxmlformats.org/officeDocument/2006/relationships/hyperlink" Target="https://www.ibm.com/it-infrastructure/us-en/resources/power/i-strategy-roadmap/" TargetMode="External"/><Relationship Id="rId7" Type="http://schemas.openxmlformats.org/officeDocument/2006/relationships/hyperlink" Target="https://www.fortra.com/resources/guides/ibm-i-marketplace-survey-results" TargetMode="External"/><Relationship Id="rId12" Type="http://schemas.openxmlformats.org/officeDocument/2006/relationships/hyperlink" Target="https://twitter.com/IBMimag" TargetMode="External"/><Relationship Id="rId2" Type="http://schemas.openxmlformats.org/officeDocument/2006/relationships/hyperlink" Target="https://www.ibm.com/it-infrastructure/power/os/ibm-i" TargetMode="Externa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-01.ibm.com/support/docview.wss?uid=nas8N1022087" TargetMode="External"/><Relationship Id="rId11" Type="http://schemas.openxmlformats.org/officeDocument/2006/relationships/hyperlink" Target="https://twitter.com/IBMSystemsISVs" TargetMode="External"/><Relationship Id="rId5" Type="http://schemas.openxmlformats.org/officeDocument/2006/relationships/hyperlink" Target="https://www.ibm.com/support/lifecycle/" TargetMode="External"/><Relationship Id="rId15" Type="http://schemas.openxmlformats.org/officeDocument/2006/relationships/hyperlink" Target="https://twitter.com/SiDforIBMi" TargetMode="External"/><Relationship Id="rId10" Type="http://schemas.openxmlformats.org/officeDocument/2006/relationships/hyperlink" Target="https://twitter.com/IBMChampions" TargetMode="External"/><Relationship Id="rId4" Type="http://schemas.openxmlformats.org/officeDocument/2006/relationships/hyperlink" Target="https://www.ibm.com/it-infrastructure/us-en/resources/power/ibm-i-customer-stories/" TargetMode="External"/><Relationship Id="rId9" Type="http://schemas.openxmlformats.org/officeDocument/2006/relationships/hyperlink" Target="https://twitter.com/COMMONug" TargetMode="External"/><Relationship Id="rId14" Type="http://schemas.openxmlformats.org/officeDocument/2006/relationships/hyperlink" Target="https://twitter.com/SAPonIBMi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4830-202E-4898-7662-8CD9AA64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1733574"/>
            <a:ext cx="5486401" cy="1249719"/>
          </a:xfrm>
        </p:spPr>
        <p:txBody>
          <a:bodyPr>
            <a:normAutofit/>
          </a:bodyPr>
          <a:lstStyle/>
          <a:p>
            <a:r>
              <a:rPr lang="en-US" sz="3400" b="1" dirty="0">
                <a:latin typeface="+mj-lt"/>
              </a:rPr>
              <a:t>OSS Tools</a:t>
            </a:r>
            <a:br>
              <a:rPr lang="en-US" sz="3400" b="1" dirty="0">
                <a:latin typeface="+mj-lt"/>
              </a:rPr>
            </a:br>
            <a:r>
              <a:rPr lang="en-US" sz="3400" dirty="0">
                <a:latin typeface="+mj-lt"/>
              </a:rPr>
              <a:t>for System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E186D1-62F5-9957-BE3B-61201E6F17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5313143"/>
            <a:ext cx="4974263" cy="924025"/>
          </a:xfrm>
        </p:spPr>
        <p:txBody>
          <a:bodyPr/>
          <a:lstStyle/>
          <a:p>
            <a:r>
              <a:rPr lang="en-US" sz="1500" dirty="0">
                <a:latin typeface="+mj-lt"/>
              </a:rPr>
              <a:t>Sanjula Ganepola, IBM</a:t>
            </a:r>
          </a:p>
          <a:p>
            <a:r>
              <a:rPr lang="en-US" sz="1500" dirty="0">
                <a:latin typeface="+mj-lt"/>
              </a:rPr>
              <a:t>Software Developer</a:t>
            </a:r>
          </a:p>
          <a:p>
            <a:r>
              <a:rPr lang="en-US" sz="1500" dirty="0">
                <a:latin typeface="+mj-lt"/>
                <a:hlinkClick r:id="rId2"/>
              </a:rPr>
              <a:t>sanjula.ganepola@ibm.com</a:t>
            </a:r>
            <a:endParaRPr lang="en-US" sz="1500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908BB-D94E-4AB1-649B-0C6D37F7C9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BE6F14-FF48-0F4F-A8AA-2E3F25371E4A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19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E0F78-1107-B6C5-71D2-726F210F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99320F-07F1-2A19-F13C-381182B4EB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353D527-289A-C85E-BB68-88F468E3C3ED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Data Model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C397694-6AF8-3044-E153-F5B0493DF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latin typeface="+mj-lt"/>
              </a:rPr>
              <a:t>All data is stored as a time series: 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(timestamp, value)</a:t>
            </a: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endParaRPr lang="fr-FR" dirty="0">
              <a:solidFill>
                <a:srgbClr val="A31515"/>
              </a:solidFill>
              <a:latin typeface="+mj-lt"/>
              <a:ea typeface="+mn-ea"/>
              <a:cs typeface="+mn-cs"/>
            </a:endParaRPr>
          </a:p>
          <a:p>
            <a:r>
              <a:rPr lang="en-US" dirty="0">
                <a:latin typeface="+mj-lt"/>
              </a:rPr>
              <a:t>Each time series has a name (</a:t>
            </a:r>
            <a:r>
              <a:rPr lang="en-US" dirty="0">
                <a:solidFill>
                  <a:srgbClr val="387FF9"/>
                </a:solidFill>
                <a:latin typeface="+mj-lt"/>
              </a:rPr>
              <a:t>metric name</a:t>
            </a:r>
            <a:r>
              <a:rPr lang="en-US" dirty="0">
                <a:latin typeface="+mj-lt"/>
              </a:rPr>
              <a:t>)</a:t>
            </a:r>
          </a:p>
          <a:p>
            <a:pPr lvl="1"/>
            <a:r>
              <a:rPr lang="en-US" dirty="0">
                <a:latin typeface="+mj-lt"/>
              </a:rPr>
              <a:t>General feature of a system that is measured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Each time series can have key/value pairs (</a:t>
            </a:r>
            <a:r>
              <a:rPr lang="en-US" dirty="0">
                <a:solidFill>
                  <a:srgbClr val="00B050"/>
                </a:solidFill>
                <a:latin typeface="+mj-lt"/>
              </a:rPr>
              <a:t>metric labels</a:t>
            </a:r>
            <a:r>
              <a:rPr lang="en-US" dirty="0">
                <a:latin typeface="+mj-lt"/>
              </a:rPr>
              <a:t>)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pPr lvl="1"/>
            <a:r>
              <a:rPr lang="en-US" dirty="0">
                <a:solidFill>
                  <a:srgbClr val="333333"/>
                </a:solidFill>
                <a:latin typeface="+mj-lt"/>
              </a:rPr>
              <a:t>Identifies a particular dimension of the metric</a:t>
            </a:r>
          </a:p>
          <a:p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Notation: 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metric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&gt;{&lt;label </a:t>
            </a:r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name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&gt;=&lt;label value&gt;, ...}</a:t>
            </a:r>
          </a:p>
          <a:p>
            <a:pPr lvl="1"/>
            <a:r>
              <a:rPr kumimoji="0" lang="da-DK" b="0" u="none" strike="noStrike" kern="1200" cap="none" spc="0" normalizeH="0" baseline="0" noProof="0" dirty="0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api_http_requests_total</a:t>
            </a:r>
            <a:r>
              <a:rPr kumimoji="0" lang="da-DK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{method="POST", endpoint="/messages"}</a:t>
            </a:r>
            <a:endParaRPr lang="en-US" dirty="0">
              <a:solidFill>
                <a:srgbClr val="00B050"/>
              </a:solidFill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r>
              <a:rPr lang="en-US" dirty="0">
                <a:solidFill>
                  <a:srgbClr val="333333"/>
                </a:solidFill>
                <a:latin typeface="+mj-lt"/>
                <a:ea typeface="+mn-ea"/>
                <a:cs typeface="+mn-cs"/>
              </a:rPr>
              <a:t>Time series is uniquely identified by metric name + metric label</a:t>
            </a:r>
          </a:p>
          <a:p>
            <a:pPr lvl="1"/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temperature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{city="Toronto"}</a:t>
            </a:r>
            <a:endParaRPr kumimoji="0" lang="en-US" b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lvl="1"/>
            <a:r>
              <a:rPr kumimoji="0" lang="fr-FR" b="0" u="none" strike="noStrike" kern="1200" cap="none" spc="0" normalizeH="0" baseline="0" noProof="0" dirty="0" err="1">
                <a:ln>
                  <a:noFill/>
                </a:ln>
                <a:solidFill>
                  <a:srgbClr val="387FF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temperature</a:t>
            </a:r>
            <a:r>
              <a:rPr kumimoji="0" lang="fr-FR" b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{city="Rochester"}</a:t>
            </a:r>
          </a:p>
          <a:p>
            <a:pPr lvl="1"/>
            <a:endParaRPr lang="en-US" dirty="0">
              <a:solidFill>
                <a:srgbClr val="333333"/>
              </a:solidFill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kumimoji="0" lang="fr-FR" b="0" u="none" strike="noStrike" kern="1200" cap="none" spc="0" normalizeH="0" baseline="0" noProof="0" dirty="0">
              <a:ln>
                <a:noFill/>
              </a:ln>
              <a:solidFill>
                <a:srgbClr val="A31515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  <a:latin typeface="+mj-lt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1664E76-F91E-8FE9-8C36-1675ADF4880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4479419" y="1207292"/>
            <a:ext cx="527800" cy="44566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13D59B7-A76E-F9B4-7221-3EC236DFC57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150219" y="1207292"/>
            <a:ext cx="424415" cy="445662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CC44A6E-308B-B363-D972-99BF33F3DE0F}"/>
              </a:ext>
            </a:extLst>
          </p:cNvPr>
          <p:cNvSpPr txBox="1"/>
          <p:nvPr/>
        </p:nvSpPr>
        <p:spPr>
          <a:xfrm>
            <a:off x="3791197" y="1652954"/>
            <a:ext cx="13764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</a:rPr>
              <a:t>Ordered by timestamp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183808-4045-44A5-6049-762C2D8940FC}"/>
              </a:ext>
            </a:extLst>
          </p:cNvPr>
          <p:cNvSpPr txBox="1"/>
          <p:nvPr/>
        </p:nvSpPr>
        <p:spPr>
          <a:xfrm>
            <a:off x="5596676" y="1652954"/>
            <a:ext cx="1955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</a:rPr>
              <a:t>Integer or fractional value</a:t>
            </a:r>
          </a:p>
        </p:txBody>
      </p:sp>
    </p:spTree>
    <p:extLst>
      <p:ext uri="{BB962C8B-B14F-4D97-AF65-F5344CB8AC3E}">
        <p14:creationId xmlns:p14="http://schemas.microsoft.com/office/powerpoint/2010/main" val="222863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B0A4C-6C03-6D08-66EE-C6774B6F9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BE3758F-2AB4-FAA5-E143-5924C714AB19}"/>
              </a:ext>
            </a:extLst>
          </p:cNvPr>
          <p:cNvSpPr/>
          <p:nvPr/>
        </p:nvSpPr>
        <p:spPr>
          <a:xfrm>
            <a:off x="7099425" y="3994406"/>
            <a:ext cx="4185138" cy="1926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332C84-CC05-2C57-7542-855A69A8F790}"/>
              </a:ext>
            </a:extLst>
          </p:cNvPr>
          <p:cNvSpPr/>
          <p:nvPr/>
        </p:nvSpPr>
        <p:spPr>
          <a:xfrm>
            <a:off x="7104186" y="1050686"/>
            <a:ext cx="4185138" cy="19269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00B050"/>
              </a:solidFill>
              <a:latin typeface="Arial"/>
              <a:cs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A87482-4EFE-5144-5FD0-8A652CE309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2F4E65-8AFB-3D75-5A11-D2571E802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5" y="958409"/>
            <a:ext cx="5694305" cy="5213791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Functional query language that lets the user select and aggregate time series data in real time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Types:</a:t>
            </a:r>
          </a:p>
          <a:p>
            <a:r>
              <a:rPr lang="en-US" dirty="0">
                <a:latin typeface="+mj-lt"/>
              </a:rPr>
              <a:t>Instant query: Evaluated at one point in time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Range query: Evaluated at equally-spaced steps between a start and an end time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Usage:</a:t>
            </a:r>
          </a:p>
          <a:p>
            <a:r>
              <a:rPr lang="en-US" dirty="0">
                <a:latin typeface="+mj-lt"/>
              </a:rPr>
              <a:t>Get/filter metrics we are interested in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Aggregate metrics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Build dashboards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Setup alerts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A2FB01C-7BED-A900-434C-27BF89E17B99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latin typeface="+mj-lt"/>
              </a:rPr>
              <a:t>PromQL</a:t>
            </a:r>
            <a:r>
              <a:rPr lang="en-US" b="1" dirty="0">
                <a:latin typeface="+mj-lt"/>
              </a:rPr>
              <a:t> (Prometheus Query Language)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1342DF-F4CD-6D22-D5E4-AE3DA4715FB3}"/>
              </a:ext>
            </a:extLst>
          </p:cNvPr>
          <p:cNvSpPr txBox="1"/>
          <p:nvPr/>
        </p:nvSpPr>
        <p:spPr>
          <a:xfrm>
            <a:off x="6941160" y="1115625"/>
            <a:ext cx="1867266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7500" dirty="0">
                <a:latin typeface="+mj-lt"/>
              </a:rPr>
              <a:t>🛢️</a:t>
            </a:r>
          </a:p>
          <a:p>
            <a:pPr algn="ctr"/>
            <a:r>
              <a:rPr lang="en-CA" dirty="0">
                <a:latin typeface="+mj-lt"/>
              </a:rPr>
              <a:t>Relational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A92B8-C611-65FB-AEB7-1CA27B83A93F}"/>
              </a:ext>
            </a:extLst>
          </p:cNvPr>
          <p:cNvSpPr txBox="1"/>
          <p:nvPr/>
        </p:nvSpPr>
        <p:spPr>
          <a:xfrm>
            <a:off x="6941160" y="4057652"/>
            <a:ext cx="1867266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7500" dirty="0">
                <a:latin typeface="+mj-lt"/>
              </a:rPr>
              <a:t>🛢️</a:t>
            </a:r>
          </a:p>
          <a:p>
            <a:pPr algn="ctr"/>
            <a:r>
              <a:rPr lang="en-CA" dirty="0">
                <a:latin typeface="+mj-lt"/>
              </a:rPr>
              <a:t>Time Series Database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46DD4E-B052-BDAD-F665-358B810B8105}"/>
              </a:ext>
            </a:extLst>
          </p:cNvPr>
          <p:cNvCxnSpPr>
            <a:cxnSpLocks/>
          </p:cNvCxnSpPr>
          <p:nvPr/>
        </p:nvCxnSpPr>
        <p:spPr>
          <a:xfrm flipH="1">
            <a:off x="8645774" y="2046649"/>
            <a:ext cx="1500555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0BC2B4-5626-5563-EB04-0D025079DBF5}"/>
              </a:ext>
            </a:extLst>
          </p:cNvPr>
          <p:cNvSpPr txBox="1"/>
          <p:nvPr/>
        </p:nvSpPr>
        <p:spPr>
          <a:xfrm>
            <a:off x="10247437" y="1861983"/>
            <a:ext cx="850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>
                <a:latin typeface="+mj-lt"/>
              </a:rPr>
              <a:t>SQL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E0E4BC-547E-4015-6571-A9F136ADA5D2}"/>
              </a:ext>
            </a:extLst>
          </p:cNvPr>
          <p:cNvCxnSpPr>
            <a:cxnSpLocks/>
          </p:cNvCxnSpPr>
          <p:nvPr/>
        </p:nvCxnSpPr>
        <p:spPr>
          <a:xfrm flipH="1">
            <a:off x="8645774" y="4957898"/>
            <a:ext cx="1415177" cy="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9D42180-444F-B400-1ED1-85523DEED25C}"/>
              </a:ext>
            </a:extLst>
          </p:cNvPr>
          <p:cNvSpPr txBox="1"/>
          <p:nvPr/>
        </p:nvSpPr>
        <p:spPr>
          <a:xfrm>
            <a:off x="10162059" y="4773232"/>
            <a:ext cx="1021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dirty="0" err="1">
                <a:latin typeface="+mj-lt"/>
              </a:rPr>
              <a:t>PromQL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2486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CB7C2-A109-59A9-D9C8-AE927C760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1ED8E1-C988-E799-FC13-8654510016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92459AF-858C-2A49-25D2-AF8FE4C42BC0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latin typeface="+mj-lt"/>
              </a:rPr>
              <a:t>PromQL</a:t>
            </a:r>
            <a:r>
              <a:rPr lang="en-US" b="1" dirty="0">
                <a:latin typeface="+mj-lt"/>
              </a:rPr>
              <a:t> Basics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6B085CA-23DD-EFED-64CB-FDE18C3B4E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733326"/>
              </p:ext>
            </p:extLst>
          </p:nvPr>
        </p:nvGraphicFramePr>
        <p:xfrm>
          <a:off x="1521186" y="979074"/>
          <a:ext cx="9149628" cy="50909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4814">
                  <a:extLst>
                    <a:ext uri="{9D8B030D-6E8A-4147-A177-3AD203B41FA5}">
                      <a16:colId xmlns:a16="http://schemas.microsoft.com/office/drawing/2014/main" val="3071336297"/>
                    </a:ext>
                  </a:extLst>
                </a:gridCol>
                <a:gridCol w="4574814">
                  <a:extLst>
                    <a:ext uri="{9D8B030D-6E8A-4147-A177-3AD203B41FA5}">
                      <a16:colId xmlns:a16="http://schemas.microsoft.com/office/drawing/2014/main" val="2530115510"/>
                    </a:ext>
                  </a:extLst>
                </a:gridCol>
              </a:tblGrid>
              <a:tr h="622825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/>
                        <a:t>SQL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 err="1"/>
                        <a:t>PromQL</a:t>
                      </a:r>
                      <a:endParaRPr lang="en-CA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9106270"/>
                  </a:ext>
                </a:extLst>
              </a:tr>
              <a:tr h="111704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select * from </a:t>
                      </a:r>
                      <a:r>
                        <a:rPr lang="en-CA" sz="1600" dirty="0" err="1"/>
                        <a:t>http_server_request_count</a:t>
                      </a:r>
                      <a:endParaRPr lang="en-CA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 err="1"/>
                        <a:t>http_server_quest_count</a:t>
                      </a:r>
                      <a:endParaRPr lang="en-CA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612109"/>
                  </a:ext>
                </a:extLst>
              </a:tr>
              <a:tr h="111704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select * from </a:t>
                      </a:r>
                      <a:r>
                        <a:rPr lang="en-CA" sz="1600" dirty="0" err="1"/>
                        <a:t>http_server_request_count</a:t>
                      </a:r>
                      <a:br>
                        <a:rPr lang="en-CA" sz="1600" dirty="0"/>
                      </a:br>
                      <a:r>
                        <a:rPr lang="en-CA" sz="1600" dirty="0"/>
                        <a:t>where </a:t>
                      </a:r>
                      <a:r>
                        <a:rPr lang="en-CA" sz="1600" dirty="0" err="1"/>
                        <a:t>uri</a:t>
                      </a:r>
                      <a:r>
                        <a:rPr lang="en-CA" sz="1600" dirty="0"/>
                        <a:t>=“/</a:t>
                      </a:r>
                      <a:r>
                        <a:rPr lang="en-CA" sz="1600" dirty="0" err="1"/>
                        <a:t>api</a:t>
                      </a:r>
                      <a:r>
                        <a:rPr lang="en-CA" sz="1600" dirty="0"/>
                        <a:t>/people”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http_server_quest_count</a:t>
                      </a:r>
                      <a:r>
                        <a:rPr lang="en-CA" sz="1600" dirty="0"/>
                        <a:t>{</a:t>
                      </a:r>
                      <a:r>
                        <a:rPr lang="en-CA" sz="1600" dirty="0" err="1"/>
                        <a:t>uri</a:t>
                      </a:r>
                      <a:r>
                        <a:rPr lang="en-CA" sz="1600" dirty="0"/>
                        <a:t>=“/</a:t>
                      </a:r>
                      <a:r>
                        <a:rPr lang="en-CA" sz="1600" dirty="0" err="1"/>
                        <a:t>api</a:t>
                      </a:r>
                      <a:r>
                        <a:rPr lang="en-CA" sz="1600" dirty="0"/>
                        <a:t>/people”}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1304850"/>
                  </a:ext>
                </a:extLst>
              </a:tr>
              <a:tr h="111704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select * from </a:t>
                      </a:r>
                      <a:r>
                        <a:rPr lang="en-CA" sz="1600" dirty="0" err="1"/>
                        <a:t>http_server_request_count</a:t>
                      </a:r>
                      <a:br>
                        <a:rPr lang="en-CA" sz="1600" dirty="0"/>
                      </a:br>
                      <a:r>
                        <a:rPr lang="en-CA" sz="1600" dirty="0"/>
                        <a:t>where </a:t>
                      </a:r>
                      <a:r>
                        <a:rPr lang="en-CA" sz="1600" dirty="0" err="1"/>
                        <a:t>uri</a:t>
                      </a:r>
                      <a:r>
                        <a:rPr lang="en-CA" sz="1600" dirty="0"/>
                        <a:t>=“/</a:t>
                      </a:r>
                      <a:r>
                        <a:rPr lang="en-CA" sz="1600" dirty="0" err="1"/>
                        <a:t>api</a:t>
                      </a:r>
                      <a:r>
                        <a:rPr lang="en-CA" sz="1600" dirty="0"/>
                        <a:t>/people” and method=“GET”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http_server_quest_count</a:t>
                      </a:r>
                      <a:r>
                        <a:rPr lang="en-CA" sz="1600" dirty="0"/>
                        <a:t>{</a:t>
                      </a:r>
                      <a:r>
                        <a:rPr lang="en-CA" sz="1600" dirty="0" err="1"/>
                        <a:t>uri</a:t>
                      </a:r>
                      <a:r>
                        <a:rPr lang="en-CA" sz="1600" dirty="0"/>
                        <a:t>=“/</a:t>
                      </a:r>
                      <a:r>
                        <a:rPr lang="en-CA" sz="1600" dirty="0" err="1"/>
                        <a:t>api</a:t>
                      </a:r>
                      <a:r>
                        <a:rPr lang="en-CA" sz="1600" dirty="0"/>
                        <a:t>/</a:t>
                      </a:r>
                      <a:r>
                        <a:rPr lang="en-CA" sz="1600" dirty="0" err="1"/>
                        <a:t>people”,method</a:t>
                      </a:r>
                      <a:r>
                        <a:rPr lang="en-CA" sz="1600" dirty="0"/>
                        <a:t>=“GET”}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114149"/>
                  </a:ext>
                </a:extLst>
              </a:tr>
              <a:tr h="1117041"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select * from </a:t>
                      </a:r>
                      <a:r>
                        <a:rPr lang="en-CA" sz="1600" dirty="0" err="1"/>
                        <a:t>http_server_request_count</a:t>
                      </a:r>
                      <a:br>
                        <a:rPr lang="en-CA" sz="1600" dirty="0"/>
                      </a:br>
                      <a:r>
                        <a:rPr lang="en-CA" sz="1600" dirty="0"/>
                        <a:t>where status like ‘2%’ or status like ‘3%’ or status like ‘4%’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095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/>
                        <a:t>http_server_quest_count</a:t>
                      </a:r>
                      <a:r>
                        <a:rPr lang="en-CA" sz="1600" dirty="0"/>
                        <a:t>{status=~“2..|3..|4..”}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118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7978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BA04DA-23D8-B310-8E82-91615947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8ECAF9-93DB-12BD-9EF5-D00AAF2BC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C9CA68-65A4-0973-4140-E0AC0B926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5" y="958409"/>
            <a:ext cx="5694305" cy="5213791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Instant query → Instant vector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Range query → Range vector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5B354FAF-9EA5-1A92-E3EB-831583278783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More </a:t>
            </a:r>
            <a:r>
              <a:rPr lang="en-US" b="1" dirty="0" err="1">
                <a:latin typeface="+mj-lt"/>
              </a:rPr>
              <a:t>PromQL</a:t>
            </a:r>
            <a:r>
              <a:rPr lang="en-US" b="1" dirty="0">
                <a:latin typeface="+mj-lt"/>
              </a:rPr>
              <a:t> Basics</a:t>
            </a:r>
          </a:p>
        </p:txBody>
      </p:sp>
    </p:spTree>
    <p:extLst>
      <p:ext uri="{BB962C8B-B14F-4D97-AF65-F5344CB8AC3E}">
        <p14:creationId xmlns:p14="http://schemas.microsoft.com/office/powerpoint/2010/main" val="223536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CE7FC-B50D-472E-481B-D682B406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50E8DE-BB55-BB3F-E2E9-C84D73A18A53}"/>
              </a:ext>
            </a:extLst>
          </p:cNvPr>
          <p:cNvGrpSpPr/>
          <p:nvPr/>
        </p:nvGrpSpPr>
        <p:grpSpPr>
          <a:xfrm>
            <a:off x="873120" y="849386"/>
            <a:ext cx="9976271" cy="5725718"/>
            <a:chOff x="965438" y="1253067"/>
            <a:chExt cx="9801339" cy="5604933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54C3D28-5548-29FD-8865-E0FAEA3BE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25222" y="1253067"/>
              <a:ext cx="9341555" cy="5604933"/>
            </a:xfrm>
            <a:prstGeom prst="rect">
              <a:avLst/>
            </a:prstGeom>
            <a:noFill/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B157EE4-1EAE-0180-B299-EAC2346BF9CD}"/>
                </a:ext>
              </a:extLst>
            </p:cNvPr>
            <p:cNvSpPr/>
            <p:nvPr/>
          </p:nvSpPr>
          <p:spPr>
            <a:xfrm>
              <a:off x="1284051" y="5340108"/>
              <a:ext cx="1702340" cy="1449194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8B507D0-4FD4-2EBF-7C33-887585B89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5438" y="5376691"/>
              <a:ext cx="2256783" cy="7722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40728-DFDF-DBBA-D87C-9174FA516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9E1664B-4F49-349E-A008-2339B40DF2F2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How to use Prometheus with IBM </a:t>
            </a:r>
            <a:r>
              <a:rPr lang="en-US" b="1" dirty="0" err="1">
                <a:latin typeface="+mj-lt"/>
              </a:rPr>
              <a:t>i</a:t>
            </a:r>
            <a:endParaRPr lang="en-US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30873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00270-F1EB-8201-F0F4-C5E57C7AF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AA0E45-3056-0FD2-9E97-CF19CA4BDC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47CC7C-837C-FE0E-DB92-12A05D00E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3748555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latin typeface="+mj-lt"/>
              </a:rPr>
              <a:t>Blog post by Jesse </a:t>
            </a:r>
            <a:r>
              <a:rPr lang="en-US" dirty="0" err="1">
                <a:latin typeface="+mj-lt"/>
              </a:rPr>
              <a:t>Gorzinski</a:t>
            </a:r>
            <a:r>
              <a:rPr lang="en-US" dirty="0">
                <a:latin typeface="+mj-lt"/>
              </a:rPr>
              <a:t>: "Monitoring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with Prometheus“ </a:t>
            </a:r>
            <a:r>
              <a:rPr lang="en-US" dirty="0">
                <a:latin typeface="+mj-lt"/>
                <a:hlinkClick r:id="rId2"/>
              </a:rPr>
              <a:t>https://techchannel.com/Trends/12/2022/ibm-i-prometheus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Simplified view</a:t>
            </a:r>
          </a:p>
          <a:p>
            <a:pPr lvl="1"/>
            <a:r>
              <a:rPr lang="en-US" dirty="0">
                <a:latin typeface="+mj-lt"/>
              </a:rPr>
              <a:t>Passive exporter running on IBM I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Prometheus running on some central location, preferably Docker or </a:t>
            </a:r>
            <a:r>
              <a:rPr lang="en-US" dirty="0" err="1">
                <a:latin typeface="+mj-lt"/>
              </a:rPr>
              <a:t>Podman</a:t>
            </a:r>
            <a:endParaRPr lang="en-US" dirty="0">
              <a:latin typeface="+mj-lt"/>
            </a:endParaRP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Grafana running somewhere, preferably Docker or </a:t>
            </a:r>
            <a:r>
              <a:rPr lang="en-US" dirty="0" err="1">
                <a:latin typeface="+mj-lt"/>
              </a:rPr>
              <a:t>Podman</a:t>
            </a:r>
            <a:endParaRPr lang="en-US" dirty="0">
              <a:latin typeface="+mj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9D782CE-336B-71DC-0D78-45D29791A8C1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Monitoring IBM 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 with Prometheus</a:t>
            </a:r>
          </a:p>
        </p:txBody>
      </p:sp>
      <p:pic>
        <p:nvPicPr>
          <p:cNvPr id="3" name="Picture 2" descr="A picture containing text, font, logo, screenshot&#10;&#10;Description automatically generated">
            <a:extLst>
              <a:ext uri="{FF2B5EF4-FFF2-40B4-BE49-F238E27FC236}">
                <a16:creationId xmlns:a16="http://schemas.microsoft.com/office/drawing/2014/main" id="{FDB377D3-335C-2A29-2D95-96CAC7FE1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317" y="4161812"/>
            <a:ext cx="8205366" cy="199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0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E6F0B-EC9E-1852-0B01-F0650C871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A325F4-FE88-5EBA-BE9F-768F57690A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2643A09-4FC0-FD77-A168-571CE0693000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can be the bridge to other solutions</a:t>
            </a: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1492CE7-F297-271C-7360-C9452EE878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88" y="3058330"/>
            <a:ext cx="2629742" cy="1314871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792EB951-6CB7-D91F-C420-B2D1D7AFA9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409" y="3284349"/>
            <a:ext cx="2529992" cy="865732"/>
          </a:xfrm>
          <a:prstGeom prst="rect">
            <a:avLst/>
          </a:prstGeom>
        </p:spPr>
      </p:pic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433E2E02-2CB2-17B1-F899-917BAEB114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418" y="1991916"/>
            <a:ext cx="719859" cy="719859"/>
          </a:xfrm>
          <a:prstGeom prst="rect">
            <a:avLst/>
          </a:prstGeom>
        </p:spPr>
      </p:pic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BE42A7E-4305-AC62-E972-635BEA03762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890" y="3011606"/>
            <a:ext cx="806914" cy="798613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A9A0AC33-09AD-DCB3-8F75-8DCF5DCDD8D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885" y="3836049"/>
            <a:ext cx="1156924" cy="783790"/>
          </a:xfrm>
          <a:prstGeom prst="rect">
            <a:avLst/>
          </a:prstGeom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2517B160-BD60-6B03-355F-2AD1D268C0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9840" y="4507519"/>
            <a:ext cx="1397014" cy="783790"/>
          </a:xfrm>
          <a:prstGeom prst="rect">
            <a:avLst/>
          </a:prstGeom>
        </p:spPr>
      </p:pic>
      <p:pic>
        <p:nvPicPr>
          <p:cNvPr id="13" name="Picture 12" descr="Logo, company name&#10;&#10;Description automatically generated">
            <a:extLst>
              <a:ext uri="{FF2B5EF4-FFF2-40B4-BE49-F238E27FC236}">
                <a16:creationId xmlns:a16="http://schemas.microsoft.com/office/drawing/2014/main" id="{9D3E006A-E229-4197-D6F4-1B2DAFFE014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9715" y="968793"/>
            <a:ext cx="1497264" cy="8422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FDADD06-1020-44B0-0973-0DACAA830255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29840" y="5253935"/>
            <a:ext cx="1279563" cy="1105219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8B53F3-574C-F7CB-FDA0-6384E1333DAA}"/>
              </a:ext>
            </a:extLst>
          </p:cNvPr>
          <p:cNvCxnSpPr>
            <a:cxnSpLocks/>
          </p:cNvCxnSpPr>
          <p:nvPr/>
        </p:nvCxnSpPr>
        <p:spPr>
          <a:xfrm flipV="1">
            <a:off x="4165921" y="3714316"/>
            <a:ext cx="710887" cy="144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226434B-BBDC-F61B-F3CF-57708C336E0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7303030" y="1389899"/>
            <a:ext cx="976685" cy="232586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93DE539-9289-0657-92E1-5A766B963C7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03030" y="2252377"/>
            <a:ext cx="976685" cy="146338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5F5ED3-7EB1-588B-BA97-1A5B9916C08D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7303030" y="3347887"/>
            <a:ext cx="976685" cy="36787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A6DFE67-0954-8DF1-5B01-410E802EB32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03030" y="3715766"/>
            <a:ext cx="905906" cy="51217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73171A-E38B-8975-3F2F-EE3CD5C4E6C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303030" y="3715766"/>
            <a:ext cx="905906" cy="1183648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4AF0CD-5205-1F61-F685-C2678151A58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7303030" y="3715766"/>
            <a:ext cx="1026810" cy="2090779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44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06C1B-D9D4-D96B-63CE-0055EA35F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D936E4-831C-DDB3-E3EF-264DAC8ED6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456354-6B41-3327-24C6-6A74DDD9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1007389"/>
            <a:ext cx="4180640" cy="5610797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CA" dirty="0">
                <a:hlinkClick r:id="rId2"/>
              </a:rPr>
              <a:t>https://github.com/ThePrez/prometheus-exporter-jdbc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An interface for passive metric collection which allows Prometheus to scrape it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Deploys on IBM I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Exports over 400 metrics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Customizable metrics with SQL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Demo: </a:t>
            </a:r>
            <a:r>
              <a:rPr lang="en-CA" dirty="0">
                <a:latin typeface="+mj-lt"/>
                <a:hlinkClick r:id="rId3"/>
              </a:rPr>
              <a:t>http://ibm.biz/ibmi-prometheus</a:t>
            </a:r>
            <a:endParaRPr lang="en-CA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BB3B4968-8189-CAD3-34D6-798E96C0E0B0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JDBC Prometheus Exporter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58B7A-DF52-7C40-DBDB-E12B4E8D6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154" y="1090048"/>
            <a:ext cx="6464241" cy="50627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634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61D18-A047-E06A-915E-09C1E8E09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7C25E-3A44-05D2-F586-C4B65F21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Data Visualization with Grafana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067731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E79FE-D2FC-04AC-501A-98CC3BC8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EDBDB1-D10B-EF6D-B0FF-46B5DC78D9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E44708-8B16-D9EE-7F16-964C14F4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latin typeface="+mj-lt"/>
              </a:rPr>
              <a:t>Open-source analytics, visualization, and monitoring solution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Driven by Grafana Labs. Plenty of open-source components. See </a:t>
            </a:r>
            <a:r>
              <a:rPr lang="en-US" dirty="0">
                <a:latin typeface="+mj-lt"/>
                <a:hlinkClick r:id="rId2"/>
              </a:rPr>
              <a:t>https://grafana.com/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Over 300 plugins available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1C8D4B8-60DE-6A06-F8ED-120F71B6E60A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Grafana Overview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AE2E8F-4EE1-402B-EF9D-73D145545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082" y="2762414"/>
            <a:ext cx="9370019" cy="325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68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Current State of System Management on IBM </a:t>
            </a:r>
            <a:r>
              <a:rPr lang="en-CA" dirty="0" err="1">
                <a:latin typeface="+mj-lt"/>
              </a:rPr>
              <a:t>i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Operational Monitoring with Prometheus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Data Visualization with Grafana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Event Monitoring with </a:t>
            </a:r>
            <a:r>
              <a:rPr lang="en-CA" dirty="0" err="1">
                <a:latin typeface="+mj-lt"/>
              </a:rPr>
              <a:t>Manzan</a:t>
            </a:r>
            <a:endParaRPr lang="en-CA" dirty="0">
              <a:latin typeface="+mj-lt"/>
            </a:endParaRPr>
          </a:p>
          <a:p>
            <a:endParaRPr lang="en-CA" dirty="0">
              <a:latin typeface="+mj-lt"/>
            </a:endParaRPr>
          </a:p>
          <a:p>
            <a:r>
              <a:rPr lang="en-CA" dirty="0" err="1">
                <a:latin typeface="+mj-lt"/>
              </a:rPr>
              <a:t>Manzan</a:t>
            </a:r>
            <a:r>
              <a:rPr lang="en-CA" dirty="0">
                <a:latin typeface="+mj-lt"/>
              </a:rPr>
              <a:t> + AI</a:t>
            </a: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35A80B-8256-79C4-823A-594F08934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EC2817-42D7-6234-D95D-167C3B84E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664362-9B1A-28C7-4B27-6192B05D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WIP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1777E0C-B8BB-171A-AD33-25DD579EC08A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latin typeface="+mj-lt"/>
              </a:rPr>
              <a:t>LogQL</a:t>
            </a:r>
            <a:r>
              <a:rPr lang="en-US" b="1" dirty="0">
                <a:latin typeface="+mj-lt"/>
              </a:rPr>
              <a:t> Query Language</a:t>
            </a:r>
          </a:p>
        </p:txBody>
      </p:sp>
    </p:spTree>
    <p:extLst>
      <p:ext uri="{BB962C8B-B14F-4D97-AF65-F5344CB8AC3E}">
        <p14:creationId xmlns:p14="http://schemas.microsoft.com/office/powerpoint/2010/main" val="3868302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646EB-F6EB-DDDE-0092-1CB4D0DE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B5D24-3A45-61D0-1ADC-67B7ADDC3A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EAD8573-FD25-45E2-E693-E182EB12C719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Visualization with Grafana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434D71-86F5-5F73-1EFC-3C48E59B6B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41"/>
          <a:stretch/>
        </p:blipFill>
        <p:spPr>
          <a:xfrm>
            <a:off x="859120" y="873071"/>
            <a:ext cx="10729434" cy="5562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00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1DD19-98AF-703F-73E4-81547946C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38D4DE-6FCA-111F-58B5-CA4121752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8372696-83E2-E197-5815-9CE694594928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Grafana Backend (Direct, No Prometheus)</a:t>
            </a:r>
          </a:p>
        </p:txBody>
      </p:sp>
      <p:pic>
        <p:nvPicPr>
          <p:cNvPr id="3" name="Picture 2" descr="A screenshot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DE30CAD7-3CF0-03E5-834B-B956CC6975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94" y="981559"/>
            <a:ext cx="11108612" cy="519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1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F660C-E558-D7EC-BFC4-19AD61648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DC6CBB-1E39-AD2E-6361-B4D817CC5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E08ED67-1705-1F49-0718-C420A56FF32A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Grafana with or without Prometheus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96FA13-E641-C57C-A9B7-D28DCFD19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35117"/>
              </p:ext>
            </p:extLst>
          </p:nvPr>
        </p:nvGraphicFramePr>
        <p:xfrm>
          <a:off x="518153" y="950504"/>
          <a:ext cx="11063784" cy="5359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7928">
                  <a:extLst>
                    <a:ext uri="{9D8B030D-6E8A-4147-A177-3AD203B41FA5}">
                      <a16:colId xmlns:a16="http://schemas.microsoft.com/office/drawing/2014/main" val="2021502390"/>
                    </a:ext>
                  </a:extLst>
                </a:gridCol>
                <a:gridCol w="3687928">
                  <a:extLst>
                    <a:ext uri="{9D8B030D-6E8A-4147-A177-3AD203B41FA5}">
                      <a16:colId xmlns:a16="http://schemas.microsoft.com/office/drawing/2014/main" val="1105024085"/>
                    </a:ext>
                  </a:extLst>
                </a:gridCol>
                <a:gridCol w="3687928">
                  <a:extLst>
                    <a:ext uri="{9D8B030D-6E8A-4147-A177-3AD203B41FA5}">
                      <a16:colId xmlns:a16="http://schemas.microsoft.com/office/drawing/2014/main" val="1470337638"/>
                    </a:ext>
                  </a:extLst>
                </a:gridCol>
              </a:tblGrid>
              <a:tr h="100482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Prometheus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Straight to Grafana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0353828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Persistent storage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Prometheus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Grafana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862780"/>
                  </a:ext>
                </a:extLst>
              </a:tr>
              <a:tr h="1004822">
                <a:tc>
                  <a:txBody>
                    <a:bodyPr/>
                    <a:lstStyle/>
                    <a:p>
                      <a:r>
                        <a:rPr lang="en-US" dirty="0"/>
                        <a:t>Persistent storage of unused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Prometheus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6250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Metric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Numerics</a:t>
                      </a:r>
                      <a:r>
                        <a:rPr lang="en-US" dirty="0"/>
                        <a:t>/strings/other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407042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Extremely Broad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978073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5735470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IBM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requisites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Node.js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88279"/>
                  </a:ext>
                </a:extLst>
              </a:tr>
              <a:tr h="558235">
                <a:tc>
                  <a:txBody>
                    <a:bodyPr/>
                    <a:lstStyle/>
                    <a:p>
                      <a:r>
                        <a:rPr lang="en-US" dirty="0"/>
                        <a:t>Initial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759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409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A8812-266D-2941-BF3D-DA030A14F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A2A4AF-0B93-54E0-441D-D1A8775EA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Event Monitoring with </a:t>
            </a:r>
            <a:r>
              <a:rPr lang="en-US" sz="4500" b="1" dirty="0" err="1">
                <a:latin typeface="+mj-lt"/>
              </a:rPr>
              <a:t>Manzan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732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3C95-4E54-93C9-9963-DF26559D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40BF7B-2DE6-230D-421A-BC75F1199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B803BD-1BE7-A000-FADF-3F4DDC27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solidFill>
                  <a:srgbClr val="387FF9"/>
                </a:solidFill>
                <a:latin typeface="+mj-lt"/>
              </a:rPr>
              <a:t>Open-source event handling tool designed to simplify handling of system events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Serves as a gateway for publishing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events to a variety of endpoints:</a:t>
            </a:r>
          </a:p>
          <a:p>
            <a:pPr lvl="1"/>
            <a:r>
              <a:rPr lang="en-US" dirty="0">
                <a:latin typeface="+mj-lt"/>
              </a:rPr>
              <a:t>User applications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External resources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Open-source technologies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Example use cases:</a:t>
            </a:r>
          </a:p>
          <a:p>
            <a:pPr lvl="1"/>
            <a:r>
              <a:rPr lang="en-US" dirty="0">
                <a:latin typeface="+mj-lt"/>
              </a:rPr>
              <a:t>Monitoring system events with a third-party open source or proprietary tool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More comprehensive integration with syslog facilities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 err="1">
                <a:latin typeface="+mj-lt"/>
              </a:rPr>
              <a:t>Queryable</a:t>
            </a:r>
            <a:r>
              <a:rPr lang="en-US" dirty="0">
                <a:latin typeface="+mj-lt"/>
              </a:rPr>
              <a:t> system events</a:t>
            </a:r>
          </a:p>
          <a:p>
            <a:pPr lvl="1"/>
            <a:endParaRPr lang="en-US" dirty="0">
              <a:latin typeface="+mj-lt"/>
            </a:endParaRPr>
          </a:p>
          <a:p>
            <a:pPr lvl="1"/>
            <a:r>
              <a:rPr lang="en-US" dirty="0">
                <a:latin typeface="+mj-lt"/>
              </a:rPr>
              <a:t>Consolidated auditing/reporting activity.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D96D8E79-C039-9C28-8F9D-6D7D3CB2DE38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 err="1">
                <a:latin typeface="+mj-lt"/>
              </a:rPr>
              <a:t>Manzan</a:t>
            </a:r>
            <a:r>
              <a:rPr lang="en-US" b="1" dirty="0">
                <a:latin typeface="+mj-lt"/>
              </a:rPr>
              <a:t> Overview</a:t>
            </a:r>
          </a:p>
        </p:txBody>
      </p:sp>
    </p:spTree>
    <p:extLst>
      <p:ext uri="{BB962C8B-B14F-4D97-AF65-F5344CB8AC3E}">
        <p14:creationId xmlns:p14="http://schemas.microsoft.com/office/powerpoint/2010/main" val="13519837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D7446-0AD3-57D6-032E-1F376160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56D46C-8C90-3D8F-8412-011E81E9BE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F83806A-A770-CB1E-62ED-148033EA8439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Understanding the Architecture: Inputs</a:t>
            </a:r>
          </a:p>
        </p:txBody>
      </p:sp>
      <p:pic>
        <p:nvPicPr>
          <p:cNvPr id="8" name="Content Placeholder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26BE7B65-AD40-C5F2-786B-2DD4685A9F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345" y="1718181"/>
            <a:ext cx="8670160" cy="405464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6A35B62-EFF9-B6A4-3B33-D38B67DA3770}"/>
              </a:ext>
            </a:extLst>
          </p:cNvPr>
          <p:cNvCxnSpPr>
            <a:cxnSpLocks/>
          </p:cNvCxnSpPr>
          <p:nvPr/>
        </p:nvCxnSpPr>
        <p:spPr>
          <a:xfrm flipV="1">
            <a:off x="3451394" y="2682577"/>
            <a:ext cx="6173312" cy="1126210"/>
          </a:xfrm>
          <a:prstGeom prst="bentConnector3">
            <a:avLst>
              <a:gd name="adj1" fmla="val 2551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44F5AC9-3B6D-CB0F-AF88-C67B77AAE0E4}"/>
              </a:ext>
            </a:extLst>
          </p:cNvPr>
          <p:cNvCxnSpPr>
            <a:cxnSpLocks/>
          </p:cNvCxnSpPr>
          <p:nvPr/>
        </p:nvCxnSpPr>
        <p:spPr>
          <a:xfrm flipV="1">
            <a:off x="3451394" y="1718181"/>
            <a:ext cx="6173312" cy="2090606"/>
          </a:xfrm>
          <a:prstGeom prst="bentConnector3">
            <a:avLst>
              <a:gd name="adj1" fmla="val -1004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941D4B-3CF0-ED4D-4222-FC1E36C78718}"/>
              </a:ext>
            </a:extLst>
          </p:cNvPr>
          <p:cNvCxnSpPr/>
          <p:nvPr/>
        </p:nvCxnSpPr>
        <p:spPr>
          <a:xfrm>
            <a:off x="9614553" y="1718181"/>
            <a:ext cx="0" cy="9643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9EEE0C-A555-3E13-6EDC-83FC04311075}"/>
              </a:ext>
            </a:extLst>
          </p:cNvPr>
          <p:cNvSpPr txBox="1"/>
          <p:nvPr/>
        </p:nvSpPr>
        <p:spPr>
          <a:xfrm>
            <a:off x="282703" y="1570263"/>
            <a:ext cx="289111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7FF9"/>
                </a:solidFill>
                <a:latin typeface="+mj-lt"/>
              </a:rPr>
              <a:t>Inputs: Sources of your data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Stream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System watch facility (STRWCH)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MSGQ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LIC logs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PAL 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System exit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Audit journals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</a:t>
            </a:r>
            <a:r>
              <a:rPr lang="en-US" i="1" dirty="0">
                <a:latin typeface="+mj-lt"/>
              </a:rPr>
              <a:t>coming soon</a:t>
            </a:r>
            <a:r>
              <a:rPr 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73718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606E1-6E4D-10D4-6433-36D4FE988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84F3C8-705D-55A0-EBDC-D016C8566F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C165C540-2F82-3B15-F616-36295AB3A505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So practically what can </a:t>
            </a:r>
            <a:r>
              <a:rPr lang="en-US" b="1" dirty="0" err="1">
                <a:latin typeface="+mj-lt"/>
              </a:rPr>
              <a:t>Manzan</a:t>
            </a:r>
            <a:r>
              <a:rPr lang="en-US" b="1" dirty="0">
                <a:latin typeface="+mj-lt"/>
              </a:rPr>
              <a:t> monitor?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A4D8CD9-26AC-2895-96CB-B8F961347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045071"/>
              </p:ext>
            </p:extLst>
          </p:nvPr>
        </p:nvGraphicFramePr>
        <p:xfrm>
          <a:off x="664087" y="975084"/>
          <a:ext cx="10863826" cy="512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6685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4DBEA-B6F1-A074-BFEF-A950FB26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64418B-9E51-A50A-5C30-91D40C9DFD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4A7D058E-57AA-493F-577E-29967C5ECB0C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Understanding the Architecture: Destinations</a:t>
            </a:r>
          </a:p>
        </p:txBody>
      </p:sp>
      <p:pic>
        <p:nvPicPr>
          <p:cNvPr id="8" name="Content Placeholder 7" descr="A picture containing text, screenshot, diagram, line&#10;&#10;Description automatically generated">
            <a:extLst>
              <a:ext uri="{FF2B5EF4-FFF2-40B4-BE49-F238E27FC236}">
                <a16:creationId xmlns:a16="http://schemas.microsoft.com/office/drawing/2014/main" id="{8C3D07BF-5FA2-C83F-2F97-7B0D47F60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6345" y="1718181"/>
            <a:ext cx="8670160" cy="405464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38764526-F21F-1642-826A-5AF70AC7986D}"/>
              </a:ext>
            </a:extLst>
          </p:cNvPr>
          <p:cNvCxnSpPr>
            <a:cxnSpLocks/>
          </p:cNvCxnSpPr>
          <p:nvPr/>
        </p:nvCxnSpPr>
        <p:spPr>
          <a:xfrm>
            <a:off x="6701118" y="4410635"/>
            <a:ext cx="5235387" cy="699247"/>
          </a:xfrm>
          <a:prstGeom prst="bentConnector3">
            <a:avLst>
              <a:gd name="adj1" fmla="val -17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71B81D3-65BA-BBE5-7EC3-33B13E43B41F}"/>
              </a:ext>
            </a:extLst>
          </p:cNvPr>
          <p:cNvCxnSpPr>
            <a:cxnSpLocks/>
          </p:cNvCxnSpPr>
          <p:nvPr/>
        </p:nvCxnSpPr>
        <p:spPr>
          <a:xfrm flipV="1">
            <a:off x="6701118" y="1913965"/>
            <a:ext cx="5235387" cy="2496670"/>
          </a:xfrm>
          <a:prstGeom prst="bentConnector3">
            <a:avLst>
              <a:gd name="adj1" fmla="val 67209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A5CB0CD-5510-AC64-9B6A-530ED7CD147F}"/>
              </a:ext>
            </a:extLst>
          </p:cNvPr>
          <p:cNvCxnSpPr>
            <a:cxnSpLocks/>
          </p:cNvCxnSpPr>
          <p:nvPr/>
        </p:nvCxnSpPr>
        <p:spPr>
          <a:xfrm>
            <a:off x="11936505" y="1913965"/>
            <a:ext cx="0" cy="31959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1269C45-0C14-5849-3A6A-A7A9A1255E97}"/>
              </a:ext>
            </a:extLst>
          </p:cNvPr>
          <p:cNvSpPr txBox="1"/>
          <p:nvPr/>
        </p:nvSpPr>
        <p:spPr>
          <a:xfrm>
            <a:off x="255495" y="1079995"/>
            <a:ext cx="311523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7FF9"/>
                </a:solidFill>
                <a:latin typeface="+mj-lt"/>
              </a:rPr>
              <a:t>Destinations: Locations to send data</a:t>
            </a:r>
          </a:p>
          <a:p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Supported destinations: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HTTP/HTTPS endpoints (REST, </a:t>
            </a:r>
            <a:r>
              <a:rPr lang="en-US" dirty="0" err="1">
                <a:latin typeface="+mj-lt"/>
              </a:rPr>
              <a:t>etc</a:t>
            </a:r>
            <a:r>
              <a:rPr lang="en-US" dirty="0">
                <a:latin typeface="+mj-lt"/>
              </a:rPr>
              <a:t>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Email (SMTP/SMTPS)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SMS (via Twilio)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Slack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FluentD</a:t>
            </a:r>
            <a:endParaRPr lang="en-US" dirty="0">
              <a:latin typeface="+mj-lt"/>
            </a:endParaRP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Kafka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Sentry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Grafana Loki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Google Pub/Sub</a:t>
            </a:r>
          </a:p>
          <a:p>
            <a:pPr marL="742939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ActiveMQ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Custom ILE Code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8014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D7AF6-439F-E8D0-695D-89FBFC6CF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7967C9-6243-C796-6856-60C770FC79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69122382-E17E-7BDA-FEC3-4F7ABCAA7A74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So can </a:t>
            </a:r>
            <a:r>
              <a:rPr lang="en-US" b="1" dirty="0" err="1">
                <a:latin typeface="+mj-lt"/>
              </a:rPr>
              <a:t>Manzan</a:t>
            </a:r>
            <a:r>
              <a:rPr lang="en-US" b="1" dirty="0">
                <a:latin typeface="+mj-lt"/>
              </a:rPr>
              <a:t> send data anywhere?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751C3-0D87-8DA4-F81C-5CF0E344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85" y="834999"/>
            <a:ext cx="5473850" cy="5233840"/>
          </a:xfrm>
        </p:spPr>
        <p:txBody>
          <a:bodyPr/>
          <a:lstStyle/>
          <a:p>
            <a:r>
              <a:rPr lang="en-CA" dirty="0"/>
              <a:t>Many </a:t>
            </a:r>
            <a:r>
              <a:rPr lang="en-CA" dirty="0" err="1"/>
              <a:t>desitnations</a:t>
            </a:r>
            <a:r>
              <a:rPr lang="en-CA" dirty="0"/>
              <a:t> are already working, but there are more to come</a:t>
            </a:r>
          </a:p>
          <a:p>
            <a:pPr marL="0" indent="0">
              <a:buNone/>
            </a:pPr>
            <a:endParaRPr lang="en-CA" dirty="0"/>
          </a:p>
          <a:p>
            <a:r>
              <a:rPr lang="en-US" dirty="0"/>
              <a:t>Desired target not on the list? Please open an issue to the repository and let us know!</a:t>
            </a:r>
          </a:p>
          <a:p>
            <a:endParaRPr lang="en-US" dirty="0"/>
          </a:p>
          <a:p>
            <a:r>
              <a:rPr lang="en-CA" dirty="0"/>
              <a:t>Track supported destinations: </a:t>
            </a:r>
            <a:r>
              <a:rPr lang="en-CA" dirty="0">
                <a:hlinkClick r:id="rId2"/>
              </a:rPr>
              <a:t>https://theprez.github.io/Manzan/#/?id=where-can-i-send-these-events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CA5910-51C7-5EAC-0D08-C3AA47655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853" y="866375"/>
            <a:ext cx="4482994" cy="5510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8191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22FD9-1464-9C8C-DCB8-61C5856B1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37ADCD-F30F-408D-71E8-1F70B1A3A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Current State of System Management on IBM </a:t>
            </a:r>
            <a:r>
              <a:rPr lang="en-US" sz="4500" b="1" dirty="0" err="1">
                <a:latin typeface="+mj-lt"/>
              </a:rPr>
              <a:t>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494293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693BC4-E3C4-8145-1C01-F280FDC62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57E5A5-F9ED-A5C9-1734-FA538CBE39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BD13235-4B62-00D7-9CD7-058255CC9A91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Understanding the Architecture: Handler and Distributor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5B9DBC-CEB2-3FFA-8CDD-F03FAA748B93}"/>
              </a:ext>
            </a:extLst>
          </p:cNvPr>
          <p:cNvSpPr txBox="1"/>
          <p:nvPr/>
        </p:nvSpPr>
        <p:spPr>
          <a:xfrm>
            <a:off x="310897" y="976901"/>
            <a:ext cx="3115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87FF9"/>
                </a:solidFill>
                <a:latin typeface="+mj-lt"/>
              </a:rPr>
              <a:t>WIP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44935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B8795-357E-E026-0E1E-DD9C0DA56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6303FC-D24B-B394-2A8B-781B2770C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16722C6-ED6D-9EF6-32E1-ACECBC4BCA32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Configuring Inputs and Destinations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501570-D180-B18B-F2A5-55067950DC9F}"/>
              </a:ext>
            </a:extLst>
          </p:cNvPr>
          <p:cNvCxnSpPr>
            <a:cxnSpLocks/>
          </p:cNvCxnSpPr>
          <p:nvPr/>
        </p:nvCxnSpPr>
        <p:spPr>
          <a:xfrm flipH="1">
            <a:off x="3980290" y="1176020"/>
            <a:ext cx="42" cy="5300980"/>
          </a:xfrm>
          <a:prstGeom prst="line">
            <a:avLst/>
          </a:prstGeom>
          <a:ln>
            <a:solidFill>
              <a:srgbClr val="167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FD3157-F41B-1F95-8531-642B4BD134E2}"/>
              </a:ext>
            </a:extLst>
          </p:cNvPr>
          <p:cNvSpPr txBox="1"/>
          <p:nvPr/>
        </p:nvSpPr>
        <p:spPr>
          <a:xfrm>
            <a:off x="0" y="1142899"/>
            <a:ext cx="3980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u="sng" dirty="0">
                <a:latin typeface="+mj-lt"/>
              </a:rPr>
              <a:t>app.ini</a:t>
            </a:r>
            <a:endParaRPr lang="en-CA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261CBD-3D7B-0D7D-5E57-CE20A362D1EF}"/>
              </a:ext>
            </a:extLst>
          </p:cNvPr>
          <p:cNvSpPr txBox="1"/>
          <p:nvPr/>
        </p:nvSpPr>
        <p:spPr>
          <a:xfrm>
            <a:off x="8292340" y="1142899"/>
            <a:ext cx="3899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u="sng" dirty="0">
                <a:latin typeface="+mj-lt"/>
              </a:rPr>
              <a:t>dests.ini</a:t>
            </a:r>
            <a:endParaRPr lang="en-CA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664945-D148-B078-7CF5-F99C7B3ED68E}"/>
              </a:ext>
            </a:extLst>
          </p:cNvPr>
          <p:cNvCxnSpPr>
            <a:cxnSpLocks/>
          </p:cNvCxnSpPr>
          <p:nvPr/>
        </p:nvCxnSpPr>
        <p:spPr>
          <a:xfrm flipH="1">
            <a:off x="8292328" y="1176020"/>
            <a:ext cx="25" cy="5300980"/>
          </a:xfrm>
          <a:prstGeom prst="line">
            <a:avLst/>
          </a:prstGeom>
          <a:ln>
            <a:solidFill>
              <a:srgbClr val="167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7931108-53D9-2933-37A4-BA597C74BEA9}"/>
              </a:ext>
            </a:extLst>
          </p:cNvPr>
          <p:cNvSpPr txBox="1"/>
          <p:nvPr/>
        </p:nvSpPr>
        <p:spPr>
          <a:xfrm>
            <a:off x="3980315" y="1156248"/>
            <a:ext cx="4312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u="sng" dirty="0">
                <a:latin typeface="+mj-lt"/>
              </a:rPr>
              <a:t>data.ini</a:t>
            </a:r>
            <a:endParaRPr lang="en-CA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BBB60-1273-9D1B-022F-18745773F02C}"/>
              </a:ext>
            </a:extLst>
          </p:cNvPr>
          <p:cNvSpPr txBox="1"/>
          <p:nvPr/>
        </p:nvSpPr>
        <p:spPr>
          <a:xfrm>
            <a:off x="0" y="640362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800" dirty="0">
                <a:latin typeface="+mj-lt"/>
              </a:rPr>
              <a:t>Configuration files are located in </a:t>
            </a:r>
            <a:r>
              <a:rPr lang="en-CA" sz="1800" dirty="0">
                <a:solidFill>
                  <a:srgbClr val="387FF9"/>
                </a:solidFill>
                <a:latin typeface="+mj-lt"/>
              </a:rPr>
              <a:t>/</a:t>
            </a:r>
            <a:r>
              <a:rPr lang="en-CA" sz="1800" dirty="0" err="1">
                <a:solidFill>
                  <a:srgbClr val="387FF9"/>
                </a:solidFill>
                <a:latin typeface="+mj-lt"/>
              </a:rPr>
              <a:t>QOpenSys</a:t>
            </a:r>
            <a:r>
              <a:rPr lang="en-CA" sz="1800" dirty="0">
                <a:solidFill>
                  <a:srgbClr val="387FF9"/>
                </a:solidFill>
                <a:latin typeface="+mj-lt"/>
              </a:rPr>
              <a:t>/</a:t>
            </a:r>
            <a:r>
              <a:rPr lang="en-CA" sz="1800" dirty="0" err="1">
                <a:solidFill>
                  <a:srgbClr val="387FF9"/>
                </a:solidFill>
                <a:latin typeface="+mj-lt"/>
              </a:rPr>
              <a:t>etc</a:t>
            </a:r>
            <a:r>
              <a:rPr lang="en-CA" sz="1800" dirty="0">
                <a:solidFill>
                  <a:srgbClr val="387FF9"/>
                </a:solidFill>
                <a:latin typeface="+mj-lt"/>
              </a:rPr>
              <a:t>/</a:t>
            </a:r>
            <a:r>
              <a:rPr lang="en-CA" sz="1800" dirty="0" err="1">
                <a:solidFill>
                  <a:srgbClr val="387FF9"/>
                </a:solidFill>
                <a:latin typeface="+mj-lt"/>
              </a:rPr>
              <a:t>manzan</a:t>
            </a:r>
            <a:endParaRPr lang="en-CA" dirty="0">
              <a:solidFill>
                <a:srgbClr val="387FF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ACE3D-0A15-75C8-A3CD-6EBDEB262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22" y="3793610"/>
            <a:ext cx="3146215" cy="19081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10F079-FE36-D953-1825-019525F87D74}"/>
              </a:ext>
            </a:extLst>
          </p:cNvPr>
          <p:cNvSpPr txBox="1"/>
          <p:nvPr/>
        </p:nvSpPr>
        <p:spPr>
          <a:xfrm>
            <a:off x="310897" y="1987014"/>
            <a:ext cx="33246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Used for general </a:t>
            </a:r>
            <a:r>
              <a:rPr lang="en-US" dirty="0" err="1">
                <a:latin typeface="+mj-lt"/>
              </a:rPr>
              <a:t>Manzan</a:t>
            </a:r>
            <a:r>
              <a:rPr lang="en-US" dirty="0">
                <a:latin typeface="+mj-lt"/>
              </a:rPr>
              <a:t> configuration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(you can leave the default contents)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ED5376-2190-967C-1687-F4B188E3DCC1}"/>
              </a:ext>
            </a:extLst>
          </p:cNvPr>
          <p:cNvSpPr txBox="1"/>
          <p:nvPr/>
        </p:nvSpPr>
        <p:spPr>
          <a:xfrm>
            <a:off x="4473990" y="1987014"/>
            <a:ext cx="3324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Used for configuring different data sources (inputs)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31D683-EFA4-3E5C-D57C-03B47390BB1B}"/>
              </a:ext>
            </a:extLst>
          </p:cNvPr>
          <p:cNvSpPr txBox="1"/>
          <p:nvPr/>
        </p:nvSpPr>
        <p:spPr>
          <a:xfrm>
            <a:off x="8579836" y="1987014"/>
            <a:ext cx="33246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+mj-lt"/>
              </a:rPr>
              <a:t>Used for configuring different destinations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5E27024-94AC-42C2-B05B-E7E9C4263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2" y="3894991"/>
            <a:ext cx="2719568" cy="17147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73CD26-7BCC-6FF9-9EF0-AC27B32DD7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4667" y="3966726"/>
            <a:ext cx="3676393" cy="156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39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9189F-4BE3-B912-5296-90340DA74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E24C9-A5C7-4AA9-F03B-06C7EA7A87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2E451-7D86-34ED-35CE-72BD081EF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8"/>
            <a:ext cx="10972800" cy="1067779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Stream file</a:t>
            </a:r>
          </a:p>
          <a:p>
            <a:r>
              <a:rPr lang="en-US" dirty="0">
                <a:latin typeface="+mj-lt"/>
              </a:rPr>
              <a:t>Watch application log file (test.txt) and only take action when </a:t>
            </a:r>
            <a:r>
              <a:rPr lang="en-US" dirty="0"/>
              <a:t>a line written to the file contains the string "error"</a:t>
            </a:r>
            <a:endParaRPr lang="en-US" dirty="0">
              <a:latin typeface="+mj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F4E6FCB-3FDA-418D-99B8-C3C899B0EE46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Simple </a:t>
            </a:r>
            <a:r>
              <a:rPr lang="en-US" b="1" dirty="0" err="1">
                <a:latin typeface="+mj-lt"/>
              </a:rPr>
              <a:t>data.init</a:t>
            </a:r>
            <a:r>
              <a:rPr lang="en-US" b="1" dirty="0">
                <a:latin typeface="+mj-lt"/>
              </a:rPr>
              <a:t> configuration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C47206-81FD-1B94-7DA1-893496853A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531" b="40316"/>
          <a:stretch/>
        </p:blipFill>
        <p:spPr>
          <a:xfrm>
            <a:off x="468068" y="1911888"/>
            <a:ext cx="10906424" cy="17193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FC6A6-F4E5-32C9-9294-76FB7DD7A5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6" b="73861"/>
          <a:stretch/>
        </p:blipFill>
        <p:spPr>
          <a:xfrm>
            <a:off x="468068" y="4844804"/>
            <a:ext cx="10972800" cy="1404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86CB3B7-35E8-4E71-7B09-3B359B907EDD}"/>
              </a:ext>
            </a:extLst>
          </p:cNvPr>
          <p:cNvSpPr txBox="1">
            <a:spLocks/>
          </p:cNvSpPr>
          <p:nvPr/>
        </p:nvSpPr>
        <p:spPr>
          <a:xfrm>
            <a:off x="369453" y="4079628"/>
            <a:ext cx="10972800" cy="71608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286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System Watch</a:t>
            </a:r>
          </a:p>
          <a:p>
            <a:pPr fontAlgn="auto"/>
            <a:r>
              <a:rPr lang="en-US" dirty="0">
                <a:latin typeface="+mj-lt"/>
              </a:rPr>
              <a:t>Manage information from watch session with id "</a:t>
            </a:r>
            <a:r>
              <a:rPr lang="en-US" dirty="0" err="1">
                <a:latin typeface="+mj-lt"/>
              </a:rPr>
              <a:t>jesse</a:t>
            </a:r>
            <a:r>
              <a:rPr lang="en-US" dirty="0">
                <a:latin typeface="+mj-lt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81428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A627A-3F76-8FD0-4743-DD6D90999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81F1FD-32A8-458B-67FC-1067B0251A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54BFC9-5186-048C-4FDE-27E47A6D7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8"/>
            <a:ext cx="10972800" cy="2176050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System Watch</a:t>
            </a:r>
          </a:p>
          <a:p>
            <a:r>
              <a:rPr lang="en-US" dirty="0">
                <a:latin typeface="+mj-lt"/>
              </a:rPr>
              <a:t>Manage information from watch session with id "</a:t>
            </a:r>
            <a:r>
              <a:rPr lang="en-US" dirty="0" err="1">
                <a:latin typeface="+mj-lt"/>
              </a:rPr>
              <a:t>jesse</a:t>
            </a:r>
            <a:r>
              <a:rPr lang="en-US" dirty="0">
                <a:latin typeface="+mj-lt"/>
              </a:rPr>
              <a:t>", which is configured to watch all messages in the IBM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history log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Format the message into a human-sensible format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Automatically start the watch when </a:t>
            </a:r>
            <a:r>
              <a:rPr lang="en-US" dirty="0" err="1">
                <a:latin typeface="+mj-lt"/>
              </a:rPr>
              <a:t>Manzan</a:t>
            </a:r>
            <a:r>
              <a:rPr lang="en-US" dirty="0">
                <a:latin typeface="+mj-lt"/>
              </a:rPr>
              <a:t> is started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FE6B450-87FA-543F-656B-AC9D55A05682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Advanced </a:t>
            </a:r>
            <a:r>
              <a:rPr lang="en-US" b="1" dirty="0" err="1">
                <a:latin typeface="+mj-lt"/>
              </a:rPr>
              <a:t>data.init</a:t>
            </a:r>
            <a:r>
              <a:rPr lang="en-US" b="1" dirty="0">
                <a:latin typeface="+mj-lt"/>
              </a:rPr>
              <a:t> configuration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2BC446-C24F-089F-E9ED-EA750D9EF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979"/>
          <a:stretch/>
        </p:blipFill>
        <p:spPr>
          <a:xfrm>
            <a:off x="399995" y="3322392"/>
            <a:ext cx="11392010" cy="17868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739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A79F8-BA69-48A0-2317-D4EECDFC1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B983DE-FE46-5614-5023-4DC7295E02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1071F5-62C4-7E57-17D6-E35E8D4D5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8"/>
            <a:ext cx="10972800" cy="1067779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Send an email</a:t>
            </a:r>
            <a:endParaRPr lang="en-US" dirty="0">
              <a:latin typeface="+mj-l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3A5AEC1-8155-BB19-42DA-86D2D5BB4C61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Example dests.ini configuration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53705DBE-25BC-A629-CF7E-2EE1F86913B0}"/>
              </a:ext>
            </a:extLst>
          </p:cNvPr>
          <p:cNvSpPr txBox="1">
            <a:spLocks/>
          </p:cNvSpPr>
          <p:nvPr/>
        </p:nvSpPr>
        <p:spPr>
          <a:xfrm>
            <a:off x="401692" y="4621779"/>
            <a:ext cx="10972800" cy="71608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286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Send to Sentry</a:t>
            </a:r>
            <a:endParaRPr lang="en-US" dirty="0">
              <a:latin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33B2AB-B8FA-05EC-A982-A73FA928A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1451"/>
          <a:stretch/>
        </p:blipFill>
        <p:spPr>
          <a:xfrm>
            <a:off x="527100" y="1366271"/>
            <a:ext cx="10983170" cy="250306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FA209-3242-5631-813F-4CA204CC1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639" b="45273"/>
          <a:stretch/>
        </p:blipFill>
        <p:spPr>
          <a:xfrm>
            <a:off x="527100" y="5115824"/>
            <a:ext cx="10997488" cy="11490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72170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57C14-9525-FCEE-EBD3-10218C70F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5BF0BF-91A9-6851-5573-3F97F851A4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D2A1FA-151F-7423-6ECE-C1417FAE6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8"/>
            <a:ext cx="10972800" cy="1067779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Send SMS message with Twilio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63052A6-F264-ADF9-5B99-E78C22C4B3CB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More example dests.ini configuration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EA1C124-9527-03CF-8BDC-B887A3F3CEBD}"/>
              </a:ext>
            </a:extLst>
          </p:cNvPr>
          <p:cNvSpPr txBox="1">
            <a:spLocks/>
          </p:cNvSpPr>
          <p:nvPr/>
        </p:nvSpPr>
        <p:spPr>
          <a:xfrm>
            <a:off x="401692" y="4058922"/>
            <a:ext cx="10972800" cy="716088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286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Font typeface="Arial"/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Send to Slack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FE31DC-A04C-2FD4-E813-1ADC7A8EE2CA}"/>
              </a:ext>
            </a:extLst>
          </p:cNvPr>
          <p:cNvGrpSpPr/>
          <p:nvPr/>
        </p:nvGrpSpPr>
        <p:grpSpPr>
          <a:xfrm>
            <a:off x="530113" y="1386373"/>
            <a:ext cx="9471705" cy="1791124"/>
            <a:chOff x="2368221" y="3575713"/>
            <a:chExt cx="8297416" cy="15512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08B9FA1-E725-424A-494E-74AB41795C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7799" b="18781"/>
            <a:stretch/>
          </p:blipFill>
          <p:spPr>
            <a:xfrm>
              <a:off x="2368221" y="3575713"/>
              <a:ext cx="8297416" cy="1551295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03FDBF6-34CA-64FD-167B-4AC7F4F85E99}"/>
                </a:ext>
              </a:extLst>
            </p:cNvPr>
            <p:cNvSpPr/>
            <p:nvPr/>
          </p:nvSpPr>
          <p:spPr>
            <a:xfrm>
              <a:off x="2957015" y="4117075"/>
              <a:ext cx="3812275" cy="1592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35A0926-4F6D-59BD-7468-13594C91B14A}"/>
                </a:ext>
              </a:extLst>
            </p:cNvPr>
            <p:cNvSpPr/>
            <p:nvPr/>
          </p:nvSpPr>
          <p:spPr>
            <a:xfrm>
              <a:off x="3177654" y="4403678"/>
              <a:ext cx="3812275" cy="1592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63A196-E255-3EF8-6017-3D1E7FFC1CF9}"/>
                </a:ext>
              </a:extLst>
            </p:cNvPr>
            <p:cNvSpPr/>
            <p:nvPr/>
          </p:nvSpPr>
          <p:spPr>
            <a:xfrm>
              <a:off x="2922895" y="4639357"/>
              <a:ext cx="3812275" cy="1592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14B4130-EA7E-2200-8B4D-AEA20F1208F2}"/>
                </a:ext>
              </a:extLst>
            </p:cNvPr>
            <p:cNvSpPr/>
            <p:nvPr/>
          </p:nvSpPr>
          <p:spPr>
            <a:xfrm>
              <a:off x="3109415" y="4890015"/>
              <a:ext cx="3812275" cy="15922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US" sz="1200" dirty="0" err="1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E470520B-518A-3846-F0BE-8E1CE2C324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648" b="272"/>
          <a:stretch/>
        </p:blipFill>
        <p:spPr>
          <a:xfrm>
            <a:off x="497876" y="4606566"/>
            <a:ext cx="11292432" cy="14495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7887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3398-9166-6D9E-EA4B-BE2C88A7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851F5E-4177-6506-3F52-6181AA8D11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3EF02318-DD7E-C370-9E57-444516BAE5D8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Putting it together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431A64-EA88-B1E3-6296-EDE79A110BFF}"/>
              </a:ext>
            </a:extLst>
          </p:cNvPr>
          <p:cNvGrpSpPr/>
          <p:nvPr/>
        </p:nvGrpSpPr>
        <p:grpSpPr>
          <a:xfrm>
            <a:off x="215630" y="3847840"/>
            <a:ext cx="8324850" cy="2539655"/>
            <a:chOff x="261123" y="1506101"/>
            <a:chExt cx="8324850" cy="253965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EF7AD13-4AAB-A7DC-C4B0-F19BBA09F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123" y="1893106"/>
              <a:ext cx="8324850" cy="215265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8332AA-0E96-D865-F9FB-FB60FCE71067}"/>
                </a:ext>
              </a:extLst>
            </p:cNvPr>
            <p:cNvSpPr txBox="1"/>
            <p:nvPr/>
          </p:nvSpPr>
          <p:spPr>
            <a:xfrm>
              <a:off x="261123" y="1506101"/>
              <a:ext cx="9573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87FF9"/>
                  </a:solidFill>
                  <a:latin typeface="+mj-lt"/>
                </a:rPr>
                <a:t>data.ini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153976E-4A5F-55EB-5858-FF36CEC7EE74}"/>
              </a:ext>
            </a:extLst>
          </p:cNvPr>
          <p:cNvGrpSpPr/>
          <p:nvPr/>
        </p:nvGrpSpPr>
        <p:grpSpPr>
          <a:xfrm>
            <a:off x="4956392" y="1659051"/>
            <a:ext cx="8576559" cy="1514972"/>
            <a:chOff x="3537024" y="4441227"/>
            <a:chExt cx="8576559" cy="151497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80D60AE-2C0D-44D1-147C-054CB4121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3648" b="272"/>
            <a:stretch/>
          </p:blipFill>
          <p:spPr>
            <a:xfrm>
              <a:off x="3537024" y="4855279"/>
              <a:ext cx="8576559" cy="110092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46DC4-21A4-098D-9773-B0E5ED61A7E4}"/>
                </a:ext>
              </a:extLst>
            </p:cNvPr>
            <p:cNvSpPr txBox="1"/>
            <p:nvPr/>
          </p:nvSpPr>
          <p:spPr>
            <a:xfrm>
              <a:off x="3537024" y="4441227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387FF9"/>
                  </a:solidFill>
                  <a:latin typeface="+mj-lt"/>
                </a:rPr>
                <a:t>dests.ini</a:t>
              </a:r>
            </a:p>
          </p:txBody>
        </p:sp>
      </p:grp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0116C96-9ADA-B307-8938-5339F25DE61A}"/>
              </a:ext>
            </a:extLst>
          </p:cNvPr>
          <p:cNvSpPr/>
          <p:nvPr/>
        </p:nvSpPr>
        <p:spPr>
          <a:xfrm rot="18279885">
            <a:off x="2139063" y="3595664"/>
            <a:ext cx="3639358" cy="367352"/>
          </a:xfrm>
          <a:prstGeom prst="rightArrow">
            <a:avLst/>
          </a:prstGeom>
          <a:solidFill>
            <a:srgbClr val="00B050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3829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1B551-3220-580C-EE6A-F7A1C9C2D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2ECAE4-50C2-1713-626C-893D685883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87474D31-1C63-DD68-B42F-681C26D580D6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What does it look like in Slack?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C0CB3-4CB0-75F9-00F4-D5B3A7A4D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276" y="3116389"/>
            <a:ext cx="10691447" cy="12295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92347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A51F2C-04DF-3334-638D-3C13F305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3C7A1E-0414-AE78-AD5B-CB2357D8EC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94A116-D338-9996-41D0-56BB8327B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WIP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0D2B16C-4041-D8D1-2C9D-577A0165A765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Ingest Logs into Grafana Loki</a:t>
            </a:r>
          </a:p>
        </p:txBody>
      </p:sp>
    </p:spTree>
    <p:extLst>
      <p:ext uri="{BB962C8B-B14F-4D97-AF65-F5344CB8AC3E}">
        <p14:creationId xmlns:p14="http://schemas.microsoft.com/office/powerpoint/2010/main" val="326375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94541-400B-D4EB-FC7F-5C652189B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115F74-057E-2CCB-1CC8-1DB85167FF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30E9A54-C2A2-99F3-639C-2ADAC56F2EC5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Future Enhancements to </a:t>
            </a:r>
            <a:r>
              <a:rPr lang="en-US" b="1" dirty="0" err="1">
                <a:latin typeface="+mj-lt"/>
              </a:rPr>
              <a:t>Manzan</a:t>
            </a:r>
            <a:endParaRPr lang="en-US" b="1" dirty="0">
              <a:latin typeface="+mj-lt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03F7F65-8FF2-E04D-4095-B9654F6E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r>
              <a:rPr lang="en-US" dirty="0">
                <a:latin typeface="+mj-lt"/>
              </a:rPr>
              <a:t>Trigger events based on audit journals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Exit point processing (currently this is completely unimplemented)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Metrics exported to Prometheus, for instance:</a:t>
            </a:r>
          </a:p>
          <a:p>
            <a:pPr lvl="1"/>
            <a:r>
              <a:rPr lang="en-US" dirty="0">
                <a:latin typeface="+mj-lt"/>
              </a:rPr>
              <a:t>How many MCH exceptions have happened in production applications?</a:t>
            </a:r>
          </a:p>
          <a:p>
            <a:pPr lvl="1"/>
            <a:r>
              <a:rPr lang="en-US" dirty="0">
                <a:latin typeface="+mj-lt"/>
              </a:rPr>
              <a:t>How many severity 40+ history log entries?</a:t>
            </a:r>
          </a:p>
          <a:p>
            <a:pPr lvl="1"/>
            <a:r>
              <a:rPr lang="en-US" dirty="0">
                <a:latin typeface="+mj-lt"/>
              </a:rPr>
              <a:t>How many errors showing in web server logs?</a:t>
            </a:r>
          </a:p>
          <a:p>
            <a:pPr lvl="1"/>
            <a:r>
              <a:rPr lang="en-US" dirty="0">
                <a:latin typeface="+mj-lt"/>
              </a:rPr>
              <a:t>How many PASE vlogs have been created?</a:t>
            </a:r>
          </a:p>
          <a:p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Ability to trigger events from Prometheus exporter, for instance:</a:t>
            </a:r>
          </a:p>
          <a:p>
            <a:pPr lvl="1"/>
            <a:r>
              <a:rPr lang="en-US" dirty="0">
                <a:latin typeface="+mj-lt"/>
              </a:rPr>
              <a:t>Memory pool usage anomalies</a:t>
            </a:r>
          </a:p>
          <a:p>
            <a:pPr lvl="1"/>
            <a:r>
              <a:rPr lang="en-US" dirty="0">
                <a:latin typeface="+mj-lt"/>
              </a:rPr>
              <a:t>Increased HTTP server traffic</a:t>
            </a:r>
          </a:p>
          <a:p>
            <a:pPr lvl="1"/>
            <a:r>
              <a:rPr lang="en-US" dirty="0">
                <a:latin typeface="+mj-lt"/>
              </a:rPr>
              <a:t>Unexpected amount  of remote connections</a:t>
            </a:r>
          </a:p>
          <a:p>
            <a:pPr lvl="1"/>
            <a:r>
              <a:rPr lang="en-US" dirty="0">
                <a:latin typeface="+mj-lt"/>
              </a:rPr>
              <a:t>Operational data beyond thresholds</a:t>
            </a:r>
          </a:p>
        </p:txBody>
      </p:sp>
    </p:spTree>
    <p:extLst>
      <p:ext uri="{BB962C8B-B14F-4D97-AF65-F5344CB8AC3E}">
        <p14:creationId xmlns:p14="http://schemas.microsoft.com/office/powerpoint/2010/main" val="3865193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C61A5D-EB8F-8EB4-5356-C7AA1C71DD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C4572C-BD72-71DC-ABD4-957B4326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752669"/>
            <a:ext cx="5479344" cy="5774078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Dynatrace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Nagios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 err="1">
                <a:latin typeface="+mj-lt"/>
              </a:rPr>
              <a:t>Instana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 err="1">
                <a:latin typeface="+mj-lt"/>
              </a:rPr>
              <a:t>DataDog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Control4i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Syslog Reporting Manager (SRM)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Created your own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Other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958DFB0B-FF20-251F-E6DB-24DA11248C70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What tools are you using for monitoring your IBM </a:t>
            </a:r>
            <a:r>
              <a:rPr lang="en-US" b="1" dirty="0" err="1">
                <a:latin typeface="+mj-lt"/>
              </a:rPr>
              <a:t>i</a:t>
            </a:r>
            <a:r>
              <a:rPr lang="en-US" b="1" dirty="0">
                <a:latin typeface="+mj-lt"/>
              </a:rPr>
              <a:t> systems?</a:t>
            </a:r>
          </a:p>
        </p:txBody>
      </p:sp>
    </p:spTree>
    <p:extLst>
      <p:ext uri="{BB962C8B-B14F-4D97-AF65-F5344CB8AC3E}">
        <p14:creationId xmlns:p14="http://schemas.microsoft.com/office/powerpoint/2010/main" val="3448910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69BBE-3B43-CE09-3DC8-702C1C792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A38E5BA-7BF8-1CBB-5C83-61FBE683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 err="1">
                <a:latin typeface="+mj-lt"/>
              </a:rPr>
              <a:t>Manzan</a:t>
            </a:r>
            <a:r>
              <a:rPr lang="en-US" sz="4500" b="1" dirty="0">
                <a:latin typeface="+mj-lt"/>
              </a:rPr>
              <a:t> + AI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09461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16BDA-EE27-7315-57AF-0A955F444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9F36CA-0587-163D-EE4F-F941785A2B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9651338-1282-1B5A-50C9-78EB6E2E30FB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AI-Based System Monitoring: </a:t>
            </a:r>
            <a:r>
              <a:rPr lang="en-US" b="1" dirty="0">
                <a:solidFill>
                  <a:srgbClr val="1670FF"/>
                </a:solidFill>
                <a:latin typeface="+mj-lt"/>
              </a:rPr>
              <a:t>Failure Prediction System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37D2BD9-97F8-3BA8-1602-EB074B07CAB1}"/>
              </a:ext>
            </a:extLst>
          </p:cNvPr>
          <p:cNvGrpSpPr/>
          <p:nvPr/>
        </p:nvGrpSpPr>
        <p:grpSpPr>
          <a:xfrm>
            <a:off x="1529366" y="912592"/>
            <a:ext cx="8516034" cy="5522715"/>
            <a:chOff x="1842448" y="1684524"/>
            <a:chExt cx="7018021" cy="479740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5532F91-C942-D617-3FAB-CBBBE7168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2448" y="1684524"/>
              <a:ext cx="7018021" cy="4402049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B3A2238-C47D-9ED9-2697-D2C910F8F8C6}"/>
                </a:ext>
              </a:extLst>
            </p:cNvPr>
            <p:cNvSpPr/>
            <p:nvPr/>
          </p:nvSpPr>
          <p:spPr bwMode="auto">
            <a:xfrm>
              <a:off x="4369563" y="5490191"/>
              <a:ext cx="1901494" cy="991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182880" tIns="182880" rIns="182880" bIns="182880" numCol="1" rtlCol="0" anchor="t" anchorCtr="0" compatLnSpc="1">
              <a:prstTxWarp prst="textNoShape">
                <a:avLst/>
              </a:prstTxWarp>
            </a:bodyPr>
            <a:lstStyle/>
            <a:p>
              <a:pPr defTabSz="1828800" fontAlgn="base">
                <a:spcBef>
                  <a:spcPct val="0"/>
                </a:spcBef>
                <a:spcAft>
                  <a:spcPct val="0"/>
                </a:spcAft>
              </a:pPr>
              <a:endParaRPr lang="en-US" sz="2800" dirty="0">
                <a:solidFill>
                  <a:srgbClr val="FFFFFF"/>
                </a:solidFill>
                <a:latin typeface="IBM Plex Sans Light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259B1B6-E87B-A1BA-221D-17413A168969}"/>
              </a:ext>
            </a:extLst>
          </p:cNvPr>
          <p:cNvSpPr/>
          <p:nvPr/>
        </p:nvSpPr>
        <p:spPr>
          <a:xfrm>
            <a:off x="4500282" y="5257800"/>
            <a:ext cx="2447365" cy="1228165"/>
          </a:xfrm>
          <a:prstGeom prst="rect">
            <a:avLst/>
          </a:prstGeom>
          <a:solidFill>
            <a:schemeClr val="bg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29392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C7B1D-A98C-570E-1077-5139A0F7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42F604-7077-8AA4-A7AB-AB0E0A30A0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0D2A829-FF25-4DB1-4BEC-8060F038F55F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AI-Based System Monitoring: </a:t>
            </a:r>
            <a:r>
              <a:rPr lang="en-US" b="1" dirty="0">
                <a:solidFill>
                  <a:srgbClr val="387FF9"/>
                </a:solidFill>
                <a:latin typeface="+mj-lt"/>
              </a:rPr>
              <a:t>Intrusion Detection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52D80-0100-2CC8-98AE-2F739ECCD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874" y="1175657"/>
            <a:ext cx="9904252" cy="494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711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D6FA2-AB8B-7755-590F-0D016147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58B90C-0F9C-40D7-B934-14DE03A351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A1DCFAE1-637F-E8B5-D379-5213C7E2FA18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600" b="1" dirty="0">
                <a:latin typeface="+mj-lt"/>
              </a:rPr>
              <a:t>AI-Based System Monitoring: </a:t>
            </a:r>
            <a:r>
              <a:rPr lang="en-US" sz="2600" b="1" dirty="0">
                <a:solidFill>
                  <a:srgbClr val="387FF9"/>
                </a:solidFill>
                <a:latin typeface="+mj-lt"/>
              </a:rPr>
              <a:t>Health and Performance Assistant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666FB7-1F91-E016-BC68-50F29DCC8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225" y="1011525"/>
            <a:ext cx="9213550" cy="539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379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2BCD1-4B55-AD92-F9DB-C528F741C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0E3693-A89E-711D-FA9F-7D1BA02742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FD670D9-285E-27A8-642F-1FDF1A5EFE2A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Takeaways</a:t>
            </a:r>
          </a:p>
        </p:txBody>
      </p:sp>
      <p:graphicFrame>
        <p:nvGraphicFramePr>
          <p:cNvPr id="19" name="Text Placeholder 3">
            <a:extLst>
              <a:ext uri="{FF2B5EF4-FFF2-40B4-BE49-F238E27FC236}">
                <a16:creationId xmlns:a16="http://schemas.microsoft.com/office/drawing/2014/main" id="{0D4EA8CF-45C4-74DD-3B7B-7AA356A81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182436"/>
              </p:ext>
            </p:extLst>
          </p:nvPr>
        </p:nvGraphicFramePr>
        <p:xfrm>
          <a:off x="402431" y="1245247"/>
          <a:ext cx="11387138" cy="4657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7418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7A88C-0B0A-2288-8356-AF2146222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ED53845-6EC0-6D2E-091C-3159007E0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Any Questions?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4508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Important 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ABC</a:t>
            </a:r>
          </a:p>
          <a:p>
            <a:r>
              <a:rPr lang="en-CA" sz="1600" dirty="0">
                <a:latin typeface="+mj-lt"/>
              </a:rPr>
              <a:t>WIP				WIP</a:t>
            </a: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2" y="221657"/>
            <a:ext cx="10210800" cy="4424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For More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C86DB6BA-D2A3-0548-99DE-7EA3F6D8C650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defTabSz="914377"/>
              <a:t>47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76964"/>
              </p:ext>
            </p:extLst>
          </p:nvPr>
        </p:nvGraphicFramePr>
        <p:xfrm>
          <a:off x="386178" y="809977"/>
          <a:ext cx="11241666" cy="5659344"/>
        </p:xfrm>
        <a:graphic>
          <a:graphicData uri="http://schemas.openxmlformats.org/drawingml/2006/table">
            <a:tbl>
              <a:tblPr/>
              <a:tblGrid>
                <a:gridCol w="733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523">
                <a:tc>
                  <a:txBody>
                    <a:bodyPr/>
                    <a:lstStyle/>
                    <a:p>
                      <a:pPr marL="176213" marR="0" lvl="0" indent="-176213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Links You Need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Twitter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#Hashtags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8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i Home Page: 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2"/>
                        </a:rPr>
                        <a:t>https://www.ibm.com/it-infrastructure/power/os/ibm-i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(find link to Forrester Study and updated IBM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Strategy Whitepaper)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Strategy Whitepaper: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3"/>
                        </a:rPr>
                        <a:t>https://www.ibm.com/it-infrastructure/us-en/resources/power/i-strategy-roadmap/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Client Success:   </a:t>
                      </a:r>
                      <a:r>
                        <a:rPr lang="en-US" sz="1500" u="sng" dirty="0">
                          <a:latin typeface="+mj-lt"/>
                          <a:hlinkClick r:id="rId4"/>
                        </a:rPr>
                        <a:t>https://www.ibm.com/it-infrastructure/us-en/resources/power/ibm-i-customer-stories/</a:t>
                      </a:r>
                      <a:endParaRPr lang="en-US" sz="1500" u="sng" dirty="0">
                        <a:latin typeface="+mj-lt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Support Life Cycle: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5"/>
                        </a:rPr>
                        <a:t>https://www.ibm.com/support/lifecycle/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License Topics: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6"/>
                        </a:rPr>
                        <a:t>https://www-01.ibm.com/support/docview.wss?uid=nas8N1022087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Fortra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IBM i Marketplace Survey 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https://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www.fortra.com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/resources/guides/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ibm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-i-marketplace-survey-results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1927" marR="121927"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8"/>
                        </a:rPr>
                        <a:t>@IBMSystems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COMMONug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IBMChampions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IBMSystemsISVs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2"/>
                        </a:rPr>
                        <a:t>@IBMiMag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3"/>
                        </a:rPr>
                        <a:t>@ITJungleNews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4"/>
                        </a:rPr>
                        <a:t>@SAPonIBMi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SiDforIBMi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PowerSystems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IBMi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#IBMAIX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#POWER9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LinuxonPower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HANAonPower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ITinfrastructure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OpenSource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HybridCloud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BigData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4700" y="1851948"/>
            <a:ext cx="540144" cy="4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22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1865A-FF1D-F119-9A3B-E5EA95B64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00BC74-69D4-5DD8-4A0C-20F5637DFF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63BECA-FFEC-BE88-E562-BD58E2DEF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752669"/>
            <a:ext cx="5694308" cy="5774078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Dynatrace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Nagios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 err="1">
                <a:latin typeface="+mj-lt"/>
              </a:rPr>
              <a:t>Instana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 err="1">
                <a:latin typeface="+mj-lt"/>
              </a:rPr>
              <a:t>DataDog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Control4i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Syslog Reporting Manager (SRM)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Created your own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Other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7C0D8320-7AC9-42BE-237D-6D902ECC11AD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Specialty is a collective disadvantage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C0F770F-F8CD-AD0C-1197-A919683FD3AD}"/>
              </a:ext>
            </a:extLst>
          </p:cNvPr>
          <p:cNvSpPr txBox="1">
            <a:spLocks/>
          </p:cNvSpPr>
          <p:nvPr/>
        </p:nvSpPr>
        <p:spPr>
          <a:xfrm>
            <a:off x="6394384" y="1666975"/>
            <a:ext cx="4578417" cy="3524050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286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b="0" i="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Each solutions has their own…</a:t>
            </a:r>
          </a:p>
          <a:p>
            <a:pPr marL="0" indent="0" fontAlgn="auto">
              <a:buNone/>
            </a:pPr>
            <a:endParaRPr lang="en-US" dirty="0">
              <a:latin typeface="+mj-lt"/>
            </a:endParaRPr>
          </a:p>
          <a:p>
            <a:pPr fontAlgn="auto"/>
            <a:r>
              <a:rPr lang="en-US" dirty="0">
                <a:latin typeface="+mj-lt"/>
              </a:rPr>
              <a:t>Configuration</a:t>
            </a:r>
          </a:p>
          <a:p>
            <a:pPr fontAlgn="auto"/>
            <a:endParaRPr lang="en-US" dirty="0">
              <a:latin typeface="+mj-lt"/>
            </a:endParaRPr>
          </a:p>
          <a:p>
            <a:pPr fontAlgn="auto"/>
            <a:r>
              <a:rPr lang="en-US" dirty="0">
                <a:latin typeface="+mj-lt"/>
              </a:rPr>
              <a:t>Host installation requirements</a:t>
            </a:r>
          </a:p>
          <a:p>
            <a:pPr fontAlgn="auto"/>
            <a:endParaRPr lang="en-US" dirty="0">
              <a:latin typeface="+mj-lt"/>
            </a:endParaRPr>
          </a:p>
          <a:p>
            <a:pPr fontAlgn="auto"/>
            <a:r>
              <a:rPr lang="en-US" dirty="0">
                <a:latin typeface="+mj-lt"/>
              </a:rPr>
              <a:t>Monitoring capabilities</a:t>
            </a:r>
          </a:p>
          <a:p>
            <a:pPr lvl="1" fontAlgn="auto"/>
            <a:r>
              <a:rPr lang="en-US" dirty="0">
                <a:latin typeface="+mj-lt"/>
              </a:rPr>
              <a:t>Collect system metrics (active jobs, ASP consumption)</a:t>
            </a:r>
          </a:p>
          <a:p>
            <a:pPr lvl="1" fontAlgn="auto"/>
            <a:r>
              <a:rPr lang="en-US" dirty="0">
                <a:latin typeface="+mj-lt"/>
              </a:rPr>
              <a:t>View sub system information</a:t>
            </a:r>
          </a:p>
          <a:p>
            <a:pPr lvl="1" fontAlgn="auto"/>
            <a:r>
              <a:rPr lang="en-US" dirty="0">
                <a:latin typeface="+mj-lt"/>
              </a:rPr>
              <a:t>Identify long-running SQL</a:t>
            </a:r>
          </a:p>
          <a:p>
            <a:pPr lvl="1" fontAlgn="auto"/>
            <a:r>
              <a:rPr lang="en-US" dirty="0">
                <a:latin typeface="+mj-lt"/>
              </a:rPr>
              <a:t>View job queue</a:t>
            </a:r>
          </a:p>
        </p:txBody>
      </p:sp>
    </p:spTree>
    <p:extLst>
      <p:ext uri="{BB962C8B-B14F-4D97-AF65-F5344CB8AC3E}">
        <p14:creationId xmlns:p14="http://schemas.microsoft.com/office/powerpoint/2010/main" val="299950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4865F-0687-1C52-38BD-A6B41206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ED23-9497-B051-811F-AA96446E81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77E7F9-AE94-CF05-1F32-B97BB8E4B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752669"/>
            <a:ext cx="10972800" cy="5774078"/>
          </a:xfrm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Yes, with IBM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Yes, but not with IBM </a:t>
            </a:r>
            <a:r>
              <a:rPr lang="en-US" dirty="0" err="1">
                <a:latin typeface="+mj-lt"/>
              </a:rPr>
              <a:t>i</a:t>
            </a:r>
            <a:endParaRPr lang="en-US" dirty="0">
              <a:latin typeface="+mj-lt"/>
            </a:endParaRP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No, but we want to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No, we don’t want to</a:t>
            </a:r>
          </a:p>
          <a:p>
            <a:pPr>
              <a:lnSpc>
                <a:spcPct val="250000"/>
              </a:lnSpc>
              <a:buAutoNum type="arabicPeriod"/>
            </a:pPr>
            <a:r>
              <a:rPr lang="en-US" dirty="0">
                <a:latin typeface="+mj-lt"/>
              </a:rPr>
              <a:t>No, don’t know what it is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2CC04ABC-9DE8-FC12-CA41-DE1F418CAE99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Do you use Grafana?</a:t>
            </a:r>
          </a:p>
        </p:txBody>
      </p:sp>
    </p:spTree>
    <p:extLst>
      <p:ext uri="{BB962C8B-B14F-4D97-AF65-F5344CB8AC3E}">
        <p14:creationId xmlns:p14="http://schemas.microsoft.com/office/powerpoint/2010/main" val="3096964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6A3E1-688B-4620-2611-9B8E66C4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62B942-A907-9E85-1C7A-A74B72D92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Operational Monitoring with Prometheus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41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E0940-5266-A3E1-8B43-A6C895476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8726F-2964-3BF9-088F-BFB797A802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05CA5D0-08AE-08B0-3A92-BF80E9BB6E97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Overview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A4581247-9DBB-037B-5DE4-D94979AA6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692" y="844109"/>
            <a:ext cx="6750850" cy="5774078"/>
          </a:xfrm>
        </p:spPr>
        <p:txBody>
          <a:bodyPr lIns="91440" tIns="45720" rIns="91440" bIns="45720" anchor="t"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What is it?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Leading open-source systems monitoring and alerting toolkit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Collects and stores metrics as timeseries data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387FF9"/>
                </a:solidFill>
                <a:latin typeface="+mj-lt"/>
              </a:rPr>
              <a:t>Features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Multi-dimensional data model with time series data identified by metric name and labels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Provides a functional query language called </a:t>
            </a:r>
            <a:r>
              <a:rPr lang="en-US" dirty="0" err="1">
                <a:latin typeface="+mj-lt"/>
              </a:rPr>
              <a:t>PromQL</a:t>
            </a: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No reliance on distributed storage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Has an alert manager built-in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Easily paired with Grafana and other monitoring solutions</a:t>
            </a:r>
          </a:p>
        </p:txBody>
      </p:sp>
      <p:pic>
        <p:nvPicPr>
          <p:cNvPr id="1026" name="Picture 2" descr="Prometheus | SUE">
            <a:extLst>
              <a:ext uri="{FF2B5EF4-FFF2-40B4-BE49-F238E27FC236}">
                <a16:creationId xmlns:a16="http://schemas.microsoft.com/office/drawing/2014/main" id="{AC8DA3B7-C59C-204F-9A70-7AC5F4F59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729" y="1717431"/>
            <a:ext cx="3246120" cy="324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7676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90B2A-61D3-3725-8CFB-59A479878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BA1891-9A73-43DD-FF2E-E36B8DD3EA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A561BE4-6A4C-FE6B-F88F-991F1A0E349C}"/>
              </a:ext>
            </a:extLst>
          </p:cNvPr>
          <p:cNvSpPr txBox="1">
            <a:spLocks/>
          </p:cNvSpPr>
          <p:nvPr/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1" dirty="0">
                <a:latin typeface="+mj-lt"/>
              </a:rPr>
              <a:t>Prometheus Architecture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7A15292A-3F30-FC93-A1E2-CD38E62B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21" y="855209"/>
            <a:ext cx="9533158" cy="57198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4097385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1_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7321</TotalTime>
  <Words>1620</Words>
  <Application>Microsoft Office PowerPoint</Application>
  <PresentationFormat>Widescreen</PresentationFormat>
  <Paragraphs>395</Paragraphs>
  <Slides>48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.AppleSystemUIFont</vt:lpstr>
      <vt:lpstr>Arial</vt:lpstr>
      <vt:lpstr>Calibri</vt:lpstr>
      <vt:lpstr>Consolas</vt:lpstr>
      <vt:lpstr>IBM Plex Sans</vt:lpstr>
      <vt:lpstr>IBM Plex Sans Light</vt:lpstr>
      <vt:lpstr>Wingdings</vt:lpstr>
      <vt:lpstr>2021 Layouts</vt:lpstr>
      <vt:lpstr>1_2021 Layouts</vt:lpstr>
      <vt:lpstr>OSS Tools for System Management</vt:lpstr>
      <vt:lpstr>Agenda</vt:lpstr>
      <vt:lpstr>Current State of System Management on IBM i</vt:lpstr>
      <vt:lpstr>PowerPoint Presentation</vt:lpstr>
      <vt:lpstr>PowerPoint Presentation</vt:lpstr>
      <vt:lpstr>PowerPoint Presentation</vt:lpstr>
      <vt:lpstr>Operational Monitoring with Prometheus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Visualization with Grafana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Event Monitoring with Manzan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Manzan + AI</vt:lpstr>
      <vt:lpstr>PowerPoint Presentation</vt:lpstr>
      <vt:lpstr>PowerPoint Presentation</vt:lpstr>
      <vt:lpstr>PowerPoint Presentation</vt:lpstr>
      <vt:lpstr>PowerPoint Presentation</vt:lpstr>
      <vt:lpstr>Any Questions?</vt:lpstr>
      <vt:lpstr>Important Links</vt:lpstr>
      <vt:lpstr>For 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189</cp:revision>
  <dcterms:created xsi:type="dcterms:W3CDTF">2021-01-11T03:24:53Z</dcterms:created>
  <dcterms:modified xsi:type="dcterms:W3CDTF">2025-01-27T21:50:48Z</dcterms:modified>
</cp:coreProperties>
</file>