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616" r:id="rId1"/>
  </p:sldMasterIdLst>
  <p:notesMasterIdLst>
    <p:notesMasterId r:id="rId33"/>
  </p:notesMasterIdLst>
  <p:handoutMasterIdLst>
    <p:handoutMasterId r:id="rId34"/>
  </p:handoutMasterIdLst>
  <p:sldIdLst>
    <p:sldId id="2142534296" r:id="rId2"/>
    <p:sldId id="2142534305" r:id="rId3"/>
    <p:sldId id="2142534323" r:id="rId4"/>
    <p:sldId id="2142534377" r:id="rId5"/>
    <p:sldId id="2142534376" r:id="rId6"/>
    <p:sldId id="2142534372" r:id="rId7"/>
    <p:sldId id="2142534380" r:id="rId8"/>
    <p:sldId id="2142534381" r:id="rId9"/>
    <p:sldId id="2142534373" r:id="rId10"/>
    <p:sldId id="2142534382" r:id="rId11"/>
    <p:sldId id="2142534383" r:id="rId12"/>
    <p:sldId id="2142534384" r:id="rId13"/>
    <p:sldId id="2142534385" r:id="rId14"/>
    <p:sldId id="2142534391" r:id="rId15"/>
    <p:sldId id="2142534392" r:id="rId16"/>
    <p:sldId id="2142534393" r:id="rId17"/>
    <p:sldId id="2142534394" r:id="rId18"/>
    <p:sldId id="2142534395" r:id="rId19"/>
    <p:sldId id="2142534374" r:id="rId20"/>
    <p:sldId id="2142534370" r:id="rId21"/>
    <p:sldId id="2142534396" r:id="rId22"/>
    <p:sldId id="2142534375" r:id="rId23"/>
    <p:sldId id="2142534397" r:id="rId24"/>
    <p:sldId id="2142534390" r:id="rId25"/>
    <p:sldId id="2142534369" r:id="rId26"/>
    <p:sldId id="2142534346" r:id="rId27"/>
    <p:sldId id="2142534368" r:id="rId28"/>
    <p:sldId id="2142534367" r:id="rId29"/>
    <p:sldId id="2142534340" r:id="rId30"/>
    <p:sldId id="2626" r:id="rId31"/>
    <p:sldId id="2142534301" r:id="rId32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8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3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56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670FF"/>
    <a:srgbClr val="F05A28"/>
    <a:srgbClr val="FFB600"/>
    <a:srgbClr val="244EFF"/>
    <a:srgbClr val="1254FF"/>
    <a:srgbClr val="9B4C9C"/>
    <a:srgbClr val="6DC8D7"/>
    <a:srgbClr val="4E87C0"/>
    <a:srgbClr val="244E95"/>
    <a:srgbClr val="387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2978" autoAdjust="0"/>
  </p:normalViewPr>
  <p:slideViewPr>
    <p:cSldViewPr snapToGrid="0">
      <p:cViewPr>
        <p:scale>
          <a:sx n="75" d="100"/>
          <a:sy n="75" d="100"/>
        </p:scale>
        <p:origin x="197" y="298"/>
      </p:cViewPr>
      <p:guideLst>
        <p:guide orient="horz" pos="2160"/>
        <p:guide pos="3840"/>
        <p:guide pos="38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3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71C4C-FF3F-0C4F-8795-A2475369391B}" type="datetime1">
              <a:rPr lang="en-US" smtClean="0"/>
              <a:t>10/25/2024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C8FA6-76A5-8E40-8BFE-0F3985BCA3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15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575E4D0F-365E-634C-91A3-A7A1E50E5DCF}" type="datetime1">
              <a:rPr lang="en-US" smtClean="0"/>
              <a:t>10/25/2024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A7F235BB-2532-4321-A1BC-BCA4D9D1C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4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235BB-2532-4321-A1BC-BCA4D9D1C26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5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1D831F22-FA3A-D57A-45FA-41418B0D3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17" y="2326384"/>
            <a:ext cx="2651682" cy="150460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F9E90-2CBC-160C-A456-B82ED3D2D5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5C22D1-A9D3-948F-32F8-6DC852126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91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B98BC-539F-B355-1AD7-A6DB5727F5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E870BD-D606-E12D-38CF-F8B8950A13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086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CAB283C-4D7C-B92A-C063-44E9DD38AD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D5EFA40-F3E6-E1DD-4087-2D2E2D76B9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8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E54ED0F-9EF5-3A2A-A48F-864020C310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755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10BA43D-0E52-1935-1DCB-E424DD430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398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662963E-CB68-80F5-7A98-4FA4326E54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6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879A0EC-581D-0E13-472B-DA750CA3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984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593BE-1E80-1AEB-0F86-F4FD051639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4C814B-C0E5-19B7-36B2-339859D9829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8EE377-7754-E11F-C876-3597E7C5D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7152" y="2307955"/>
            <a:ext cx="2705097" cy="152820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4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902C1C-BD78-1AA4-00C8-9109FF37DE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4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IB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0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69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40EE0B4-00C1-A9AA-8F7C-78528CC3B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496774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1889F7D-7E76-8863-FE5F-7534A9F515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052234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2A06584-4A8D-70B2-1AA4-0295EACC0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163667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B8B7290-E609-FE2A-C98F-1469A1D578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23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2BC80EF-5DBF-BF25-8DE9-8C904DC344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64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BD02337-AECD-27CC-0491-B67FFB644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8864426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5BC8BC3-D36B-925A-0413-23D35BBA7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376846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2021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06D4300-02F4-F1EF-D576-0B7C50BFA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7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2FD141-8134-F3DB-E476-8FADEF4AC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9F3420-6D52-3D30-094D-4B781CE6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875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4326FA1-EB48-8D63-F60D-9CB5E22D6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44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42A2AE-3E39-0B5D-3C8D-5F1043BCE4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9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DF66989-43F4-A600-E0B2-72AF31ED5D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89718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A6569A-B3E2-406F-FCD4-2634820190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063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F54C9BD-2141-0C1B-D066-32EFCAE59A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5437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76CD34B-B673-84BF-EA5A-E903F8F78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0019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26474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36B9D94-C60C-2E78-9539-1E758871A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45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E1C17DA0-170C-5390-C3C5-18A71EE087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976254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F1C5A5E-218B-BC39-04F0-C0BA69E05B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5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C59DB1-FC9C-849C-E343-FD25C3FD96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9565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9DDAFE0-8F15-5E46-5CAE-A71684960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57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5FF0B22-C17B-5711-6B41-3813303D1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30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65938A9-3541-91F7-C413-DBF835C25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97730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A9F702-C36B-A252-EB3F-D45278B77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32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4F9124B-137D-BE00-37DF-B2F1D04C9E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77015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72F69B0-3568-5491-5895-61F6B5920A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16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406FE4C5-A7F8-00EA-18CB-1CA76CB6B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6133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2001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A0BFF5B-FFF3-EEC5-043B-119DEEBD9E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660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0D720B1-0C52-3911-0A8A-18242F23B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7378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C7E4B2B-4CBD-1785-1A76-D8C64FF91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33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26480" y="0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71432" y="0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F83DBD2-00A3-854E-96F6-5E38FF4C0458}"/>
              </a:ext>
            </a:extLst>
          </p:cNvPr>
          <p:cNvSpPr txBox="1">
            <a:spLocks/>
          </p:cNvSpPr>
          <p:nvPr userDrawn="1"/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Slide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A9F01EB-A423-5742-9F6B-9BD2B204E8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6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2CD0D1E-6CA6-18E1-141E-06679FB23D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60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31052" y="-1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81881" y="-1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2BC28-3D8F-4848-85C9-A1B154F68C80}"/>
              </a:ext>
            </a:extLst>
          </p:cNvPr>
          <p:cNvSpPr/>
          <p:nvPr userDrawn="1"/>
        </p:nvSpPr>
        <p:spPr>
          <a:xfrm>
            <a:off x="0" y="-1"/>
            <a:ext cx="6126480" cy="685800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D1B323F-CBFC-9F4D-B6C1-905775A4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7" y="219456"/>
            <a:ext cx="5477256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0A69A66-003D-5B41-8BAF-49BF0C0C8D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0896" y="832104"/>
            <a:ext cx="5477256" cy="5603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F77-936A-0D42-BF6B-FA42F36D0C9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8342390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EAB59F22-63CC-4768-E836-A0B001D35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327129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4FEB824-21AB-3145-A3C7-4ADA36A4B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678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A616A4-C36A-B95E-9391-9B7E2C0F1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9360963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7ACF1B-469A-3FCA-68DF-9F5527E4D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04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810DA460-CE90-2827-09D3-0672C3C315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6563641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1EBB3C9-F565-1B74-21D3-03B85EA72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70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7A34A3B-DAD6-8340-9A21-8F1B221CF5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296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B12783-095D-B053-B0E7-EB2459705C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9391007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; title &amp; others - image or text remainder image or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5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83809" y="0"/>
            <a:ext cx="3044952" cy="3428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077713" y="3424673"/>
            <a:ext cx="6095998" cy="3429002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1" y="3429001"/>
            <a:ext cx="6095999" cy="34290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9125712" y="-5"/>
            <a:ext cx="3054096" cy="3428998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ADD54-6398-4141-8062-DF36139F6FB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78395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D4075E-60E0-45EE-94F9-39ED7AE331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3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A1B650E-A408-869F-FB85-CCF621260D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33B78CF-3A51-1266-DFC6-C69FCFB635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1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43E6A9-0034-D1A0-F9BA-2CB5F146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829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D422022-6CDA-8D45-8A8C-3AD6BBA6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5" y="173339"/>
            <a:ext cx="10515600" cy="41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2955A-E0A9-C941-9DDE-22306C61263F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/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41368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3" r:id="rId1"/>
    <p:sldLayoutId id="2147486677" r:id="rId2"/>
    <p:sldLayoutId id="2147486618" r:id="rId3"/>
    <p:sldLayoutId id="2147486678" r:id="rId4"/>
    <p:sldLayoutId id="2147486654" r:id="rId5"/>
    <p:sldLayoutId id="2147486641" r:id="rId6"/>
    <p:sldLayoutId id="2147486679" r:id="rId7"/>
    <p:sldLayoutId id="2147486655" r:id="rId8"/>
    <p:sldLayoutId id="2147486619" r:id="rId9"/>
    <p:sldLayoutId id="2147486680" r:id="rId10"/>
    <p:sldLayoutId id="2147486656" r:id="rId11"/>
    <p:sldLayoutId id="2147486620" r:id="rId12"/>
    <p:sldLayoutId id="2147486681" r:id="rId13"/>
    <p:sldLayoutId id="2147486657" r:id="rId14"/>
    <p:sldLayoutId id="2147486621" r:id="rId15"/>
    <p:sldLayoutId id="2147486682" r:id="rId16"/>
    <p:sldLayoutId id="2147486658" r:id="rId17"/>
    <p:sldLayoutId id="2147486622" r:id="rId18"/>
    <p:sldLayoutId id="2147486683" r:id="rId19"/>
    <p:sldLayoutId id="2147486659" r:id="rId20"/>
    <p:sldLayoutId id="2147486623" r:id="rId21"/>
    <p:sldLayoutId id="2147486625" r:id="rId22"/>
    <p:sldLayoutId id="2147486684" r:id="rId23"/>
    <p:sldLayoutId id="2147486669" r:id="rId24"/>
    <p:sldLayoutId id="2147486660" r:id="rId25"/>
    <p:sldLayoutId id="2147486648" r:id="rId26"/>
    <p:sldLayoutId id="2147486685" r:id="rId27"/>
    <p:sldLayoutId id="2147486670" r:id="rId28"/>
    <p:sldLayoutId id="2147486661" r:id="rId29"/>
    <p:sldLayoutId id="2147486651" r:id="rId30"/>
    <p:sldLayoutId id="2147486686" r:id="rId31"/>
    <p:sldLayoutId id="2147486671" r:id="rId32"/>
    <p:sldLayoutId id="2147486662" r:id="rId33"/>
    <p:sldLayoutId id="2147486627" r:id="rId34"/>
    <p:sldLayoutId id="2147486687" r:id="rId35"/>
    <p:sldLayoutId id="2147486663" r:id="rId36"/>
    <p:sldLayoutId id="2147486629" r:id="rId37"/>
    <p:sldLayoutId id="2147486688" r:id="rId38"/>
    <p:sldLayoutId id="2147486672" r:id="rId39"/>
    <p:sldLayoutId id="2147486664" r:id="rId40"/>
    <p:sldLayoutId id="2147486630" r:id="rId41"/>
    <p:sldLayoutId id="2147486689" r:id="rId42"/>
    <p:sldLayoutId id="2147486673" r:id="rId43"/>
    <p:sldLayoutId id="2147486665" r:id="rId44"/>
    <p:sldLayoutId id="2147486639" r:id="rId45"/>
    <p:sldLayoutId id="2147486690" r:id="rId46"/>
    <p:sldLayoutId id="2147486674" r:id="rId47"/>
    <p:sldLayoutId id="2147486666" r:id="rId48"/>
    <p:sldLayoutId id="2147486644" r:id="rId49"/>
    <p:sldLayoutId id="2147486647" r:id="rId50"/>
    <p:sldLayoutId id="2147486642" r:id="rId51"/>
    <p:sldLayoutId id="2147486691" r:id="rId52"/>
    <p:sldLayoutId id="2147486675" r:id="rId53"/>
    <p:sldLayoutId id="2147486667" r:id="rId54"/>
    <p:sldLayoutId id="2147486646" r:id="rId55"/>
    <p:sldLayoutId id="2147486692" r:id="rId56"/>
    <p:sldLayoutId id="2147486668" r:id="rId57"/>
    <p:sldLayoutId id="2147486676" r:id="rId58"/>
    <p:sldLayoutId id="2147486643" r:id="rId59"/>
  </p:sldLayoutIdLst>
  <p:hf hdr="0" ftr="0" dt="0"/>
  <p:txStyles>
    <p:titleStyle>
      <a:lvl1pPr algn="l" defTabSz="60957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230706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52914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833926" indent="-22435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07098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njula.ganepola@ibm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ibm.com/docs/watson-assistant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IBMSystems" TargetMode="External"/><Relationship Id="rId13" Type="http://schemas.openxmlformats.org/officeDocument/2006/relationships/hyperlink" Target="https://twitter.com/ITJungleNews" TargetMode="External"/><Relationship Id="rId3" Type="http://schemas.openxmlformats.org/officeDocument/2006/relationships/hyperlink" Target="https://www.ibm.com/it-infrastructure/us-en/resources/power/i-strategy-roadmap/" TargetMode="External"/><Relationship Id="rId7" Type="http://schemas.openxmlformats.org/officeDocument/2006/relationships/hyperlink" Target="https://www.fortra.com/resources/guides/ibm-i-marketplace-survey-results" TargetMode="External"/><Relationship Id="rId12" Type="http://schemas.openxmlformats.org/officeDocument/2006/relationships/hyperlink" Target="https://twitter.com/IBMimag" TargetMode="External"/><Relationship Id="rId2" Type="http://schemas.openxmlformats.org/officeDocument/2006/relationships/hyperlink" Target="https://www.ibm.com/it-infrastructure/power/os/ibm-i" TargetMode="Externa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-01.ibm.com/support/docview.wss?uid=nas8N1022087" TargetMode="External"/><Relationship Id="rId11" Type="http://schemas.openxmlformats.org/officeDocument/2006/relationships/hyperlink" Target="https://twitter.com/IBMSystemsISVs" TargetMode="External"/><Relationship Id="rId5" Type="http://schemas.openxmlformats.org/officeDocument/2006/relationships/hyperlink" Target="https://www.ibm.com/support/lifecycle/" TargetMode="External"/><Relationship Id="rId15" Type="http://schemas.openxmlformats.org/officeDocument/2006/relationships/hyperlink" Target="https://twitter.com/SiDforIBMi" TargetMode="External"/><Relationship Id="rId10" Type="http://schemas.openxmlformats.org/officeDocument/2006/relationships/hyperlink" Target="https://twitter.com/IBMChampions" TargetMode="External"/><Relationship Id="rId4" Type="http://schemas.openxmlformats.org/officeDocument/2006/relationships/hyperlink" Target="https://www.ibm.com/it-infrastructure/us-en/resources/power/ibm-i-customer-stories/" TargetMode="External"/><Relationship Id="rId9" Type="http://schemas.openxmlformats.org/officeDocument/2006/relationships/hyperlink" Target="https://twitter.com/COMMONug" TargetMode="External"/><Relationship Id="rId14" Type="http://schemas.openxmlformats.org/officeDocument/2006/relationships/hyperlink" Target="https://twitter.com/SAPonIBMi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D383-3FF1-6A0D-E44D-D6A62CC6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2" y="2286000"/>
            <a:ext cx="5596465" cy="952500"/>
          </a:xfrm>
        </p:spPr>
        <p:txBody>
          <a:bodyPr>
            <a:normAutofit fontScale="90000"/>
          </a:bodyPr>
          <a:lstStyle/>
          <a:p>
            <a:r>
              <a:rPr lang="en-US" sz="3700" b="1" dirty="0">
                <a:latin typeface="+mj-lt"/>
              </a:rPr>
              <a:t>Build a Watson AI Chatbot</a:t>
            </a:r>
            <a:br>
              <a:rPr lang="en-US" sz="3700" b="1" dirty="0">
                <a:latin typeface="+mj-lt"/>
              </a:rPr>
            </a:br>
            <a:r>
              <a:rPr lang="en-US" dirty="0">
                <a:latin typeface="+mj-lt"/>
              </a:rPr>
              <a:t>from Db2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B24C2-481F-74AB-DF16-DD6C8ED758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2" y="5665612"/>
            <a:ext cx="5596465" cy="952500"/>
          </a:xfrm>
        </p:spPr>
        <p:txBody>
          <a:bodyPr/>
          <a:lstStyle/>
          <a:p>
            <a:r>
              <a:rPr lang="en-US" sz="1400" dirty="0">
                <a:latin typeface="+mj-lt"/>
              </a:rPr>
              <a:t>Sanjula Ganepola</a:t>
            </a:r>
          </a:p>
          <a:p>
            <a:r>
              <a:rPr lang="en-US" sz="1400" dirty="0">
                <a:latin typeface="+mj-lt"/>
              </a:rPr>
              <a:t>Software Developer</a:t>
            </a:r>
          </a:p>
          <a:p>
            <a:r>
              <a:rPr lang="en-US" sz="1400" dirty="0">
                <a:latin typeface="+mj-lt"/>
                <a:hlinkClick r:id="rId2"/>
              </a:rPr>
              <a:t>sanjula.ganepola@ibm.com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40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Create </a:t>
            </a:r>
            <a:r>
              <a:rPr lang="en-CA" b="1" dirty="0" err="1">
                <a:latin typeface="+mj-lt"/>
              </a:rPr>
              <a:t>Watsonx</a:t>
            </a:r>
            <a:r>
              <a:rPr lang="en-CA" b="1" dirty="0">
                <a:latin typeface="+mj-lt"/>
              </a:rPr>
              <a:t> Assistant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AD3FA-D469-9714-795B-3E4131D6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899" y="955040"/>
            <a:ext cx="7550201" cy="54711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393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Personalize Your Assistant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2FF3C-6152-96FB-F4D2-8DEA77168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21" y="882168"/>
            <a:ext cx="10048558" cy="55440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643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Customize Your Chat 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25AF0-5AF4-E916-258A-F523250ED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60" y="993122"/>
            <a:ext cx="9377680" cy="5391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732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Create an Action</a:t>
            </a:r>
          </a:p>
        </p:txBody>
      </p:sp>
    </p:spTree>
    <p:extLst>
      <p:ext uri="{BB962C8B-B14F-4D97-AF65-F5344CB8AC3E}">
        <p14:creationId xmlns:p14="http://schemas.microsoft.com/office/powerpoint/2010/main" val="580651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Add Conversational Steps</a:t>
            </a:r>
          </a:p>
        </p:txBody>
      </p:sp>
    </p:spTree>
    <p:extLst>
      <p:ext uri="{BB962C8B-B14F-4D97-AF65-F5344CB8AC3E}">
        <p14:creationId xmlns:p14="http://schemas.microsoft.com/office/powerpoint/2010/main" val="239822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Add Conversational Steps</a:t>
            </a:r>
          </a:p>
        </p:txBody>
      </p:sp>
    </p:spTree>
    <p:extLst>
      <p:ext uri="{BB962C8B-B14F-4D97-AF65-F5344CB8AC3E}">
        <p14:creationId xmlns:p14="http://schemas.microsoft.com/office/powerpoint/2010/main" val="1954331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AAAAA</a:t>
            </a:r>
          </a:p>
        </p:txBody>
      </p:sp>
    </p:spTree>
    <p:extLst>
      <p:ext uri="{BB962C8B-B14F-4D97-AF65-F5344CB8AC3E}">
        <p14:creationId xmlns:p14="http://schemas.microsoft.com/office/powerpoint/2010/main" val="110906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AAAAA</a:t>
            </a:r>
          </a:p>
        </p:txBody>
      </p:sp>
    </p:spTree>
    <p:extLst>
      <p:ext uri="{BB962C8B-B14F-4D97-AF65-F5344CB8AC3E}">
        <p14:creationId xmlns:p14="http://schemas.microsoft.com/office/powerpoint/2010/main" val="199533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AAAAA</a:t>
            </a:r>
          </a:p>
        </p:txBody>
      </p:sp>
    </p:spTree>
    <p:extLst>
      <p:ext uri="{BB962C8B-B14F-4D97-AF65-F5344CB8AC3E}">
        <p14:creationId xmlns:p14="http://schemas.microsoft.com/office/powerpoint/2010/main" val="3083271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Integrate with </a:t>
            </a:r>
            <a:r>
              <a:rPr lang="en-US" sz="4500" b="1" dirty="0" err="1">
                <a:latin typeface="+mj-lt"/>
              </a:rPr>
              <a:t>Watsonx</a:t>
            </a:r>
            <a:r>
              <a:rPr lang="en-US" sz="4500" b="1" dirty="0">
                <a:latin typeface="+mj-lt"/>
              </a:rPr>
              <a:t> Discovery</a:t>
            </a:r>
          </a:p>
        </p:txBody>
      </p:sp>
    </p:spTree>
    <p:extLst>
      <p:ext uri="{BB962C8B-B14F-4D97-AF65-F5344CB8AC3E}">
        <p14:creationId xmlns:p14="http://schemas.microsoft.com/office/powerpoint/2010/main" val="102775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Overview of </a:t>
            </a:r>
            <a:r>
              <a:rPr lang="en-CA" dirty="0" err="1">
                <a:latin typeface="+mj-lt"/>
              </a:rPr>
              <a:t>Watsonx</a:t>
            </a:r>
            <a:r>
              <a:rPr lang="en-CA" dirty="0">
                <a:latin typeface="+mj-lt"/>
              </a:rPr>
              <a:t> Assistant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Planning Your Assistant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Let’s Build a Chatbot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Integrate with </a:t>
            </a:r>
            <a:r>
              <a:rPr lang="en-CA" dirty="0" err="1">
                <a:latin typeface="+mj-lt"/>
              </a:rPr>
              <a:t>Watsonx</a:t>
            </a:r>
            <a:r>
              <a:rPr lang="en-CA" dirty="0">
                <a:latin typeface="+mj-lt"/>
              </a:rPr>
              <a:t> Discovery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Integrate with Db2</a:t>
            </a: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612303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AAAAA</a:t>
            </a:r>
          </a:p>
        </p:txBody>
      </p:sp>
      <p:pic>
        <p:nvPicPr>
          <p:cNvPr id="2050" name="Picture 2" descr="High-level archicture">
            <a:extLst>
              <a:ext uri="{FF2B5EF4-FFF2-40B4-BE49-F238E27FC236}">
                <a16:creationId xmlns:a16="http://schemas.microsoft.com/office/drawing/2014/main" id="{342A3BF2-ECCA-352F-A565-78D6131B9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952" y="2131944"/>
            <a:ext cx="6817152" cy="34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342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AAAAA</a:t>
            </a:r>
          </a:p>
        </p:txBody>
      </p:sp>
    </p:spTree>
    <p:extLst>
      <p:ext uri="{BB962C8B-B14F-4D97-AF65-F5344CB8AC3E}">
        <p14:creationId xmlns:p14="http://schemas.microsoft.com/office/powerpoint/2010/main" val="2789412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Integrate with Db2</a:t>
            </a:r>
          </a:p>
        </p:txBody>
      </p:sp>
    </p:spTree>
    <p:extLst>
      <p:ext uri="{BB962C8B-B14F-4D97-AF65-F5344CB8AC3E}">
        <p14:creationId xmlns:p14="http://schemas.microsoft.com/office/powerpoint/2010/main" val="266933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AAAAA</a:t>
            </a:r>
          </a:p>
        </p:txBody>
      </p:sp>
    </p:spTree>
    <p:extLst>
      <p:ext uri="{BB962C8B-B14F-4D97-AF65-F5344CB8AC3E}">
        <p14:creationId xmlns:p14="http://schemas.microsoft.com/office/powerpoint/2010/main" val="2651884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Assistant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A6916-BCFF-0945-141B-A3A190D7D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08" y="1239520"/>
            <a:ext cx="11411303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507248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30 Day Free Trial!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C59FD2-2BAD-E624-B5B1-ED785124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22" y="926228"/>
            <a:ext cx="9655755" cy="54940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9075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Quick Start With Templates</a:t>
            </a:r>
          </a:p>
        </p:txBody>
      </p:sp>
      <p:pic>
        <p:nvPicPr>
          <p:cNvPr id="1026" name="Picture 2" descr="Template details">
            <a:extLst>
              <a:ext uri="{FF2B5EF4-FFF2-40B4-BE49-F238E27FC236}">
                <a16:creationId xmlns:a16="http://schemas.microsoft.com/office/drawing/2014/main" id="{A49D8EA1-354E-4994-2A72-DD5B67E99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899" y="913975"/>
            <a:ext cx="8886202" cy="553067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015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Any Questions?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6654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Important Links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11473226" cy="5673471"/>
          </a:xfrm>
        </p:spPr>
        <p:txBody>
          <a:bodyPr/>
          <a:lstStyle/>
          <a:p>
            <a:pPr marL="0" indent="0">
              <a:buNone/>
            </a:pPr>
            <a:r>
              <a:rPr lang="en-CA" b="1" dirty="0">
                <a:latin typeface="+mj-lt"/>
              </a:rPr>
              <a:t>IBM </a:t>
            </a:r>
            <a:r>
              <a:rPr lang="en-CA" b="1" dirty="0" err="1">
                <a:latin typeface="+mj-lt"/>
              </a:rPr>
              <a:t>Watsonx</a:t>
            </a:r>
            <a:r>
              <a:rPr lang="en-CA" b="1" dirty="0">
                <a:latin typeface="+mj-lt"/>
              </a:rPr>
              <a:t> Assistant</a:t>
            </a:r>
          </a:p>
          <a:p>
            <a:r>
              <a:rPr lang="en-CA" sz="1600" dirty="0">
                <a:latin typeface="+mj-lt"/>
              </a:rPr>
              <a:t>Documentation			</a:t>
            </a:r>
            <a:r>
              <a:rPr lang="en-CA" sz="1600" dirty="0">
                <a:latin typeface="+mj-lt"/>
                <a:hlinkClick r:id="rId2"/>
              </a:rPr>
              <a:t>https://cloud.ibm.com/docs/watson-assistant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B					B</a:t>
            </a:r>
          </a:p>
        </p:txBody>
      </p:sp>
    </p:spTree>
    <p:extLst>
      <p:ext uri="{BB962C8B-B14F-4D97-AF65-F5344CB8AC3E}">
        <p14:creationId xmlns:p14="http://schemas.microsoft.com/office/powerpoint/2010/main" val="121446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Overview of </a:t>
            </a:r>
            <a:r>
              <a:rPr lang="en-US" sz="4500" b="1" dirty="0" err="1">
                <a:latin typeface="+mj-lt"/>
              </a:rPr>
              <a:t>Watsonx</a:t>
            </a:r>
            <a:r>
              <a:rPr lang="en-US" sz="4500" b="1" dirty="0">
                <a:latin typeface="+mj-lt"/>
              </a:rPr>
              <a:t> Assistant</a:t>
            </a:r>
          </a:p>
        </p:txBody>
      </p:sp>
    </p:spTree>
    <p:extLst>
      <p:ext uri="{BB962C8B-B14F-4D97-AF65-F5344CB8AC3E}">
        <p14:creationId xmlns:p14="http://schemas.microsoft.com/office/powerpoint/2010/main" val="3462693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12" y="221657"/>
            <a:ext cx="10210800" cy="4424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latin typeface="+mj-lt"/>
              </a:rPr>
              <a:t>For More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C86DB6BA-D2A3-0548-99DE-7EA3F6D8C650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defTabSz="914377"/>
              <a:t>30</a:t>
            </a:fld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Group 7"/>
          <p:cNvGraphicFramePr>
            <a:graphicFrameLocks noGrp="1"/>
          </p:cNvGraphicFramePr>
          <p:nvPr/>
        </p:nvGraphicFramePr>
        <p:xfrm>
          <a:off x="386178" y="809977"/>
          <a:ext cx="11241666" cy="5659344"/>
        </p:xfrm>
        <a:graphic>
          <a:graphicData uri="http://schemas.openxmlformats.org/drawingml/2006/table">
            <a:tbl>
              <a:tblPr/>
              <a:tblGrid>
                <a:gridCol w="733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523">
                <a:tc>
                  <a:txBody>
                    <a:bodyPr/>
                    <a:lstStyle/>
                    <a:p>
                      <a:pPr marL="176213" marR="0" lvl="0" indent="-176213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Links You Need</a:t>
                      </a: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87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Twitter</a:t>
                      </a: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87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#Hashtags</a:t>
                      </a: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87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8821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 i Home Page: 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2"/>
                        </a:rPr>
                        <a:t>https://www.ibm.com/it-infrastructure/power/os/ibm-i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(find link to Forrester Study and updated IBM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Strategy Whitepaper)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 Strategy Whitepaper: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3"/>
                        </a:rPr>
                        <a:t>https://www.ibm.com/it-infrastructure/us-en/resources/power/i-strategy-roadmap/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 Client Success:   </a:t>
                      </a:r>
                      <a:r>
                        <a:rPr lang="en-US" sz="1500" u="sng" dirty="0">
                          <a:latin typeface="+mj-lt"/>
                          <a:hlinkClick r:id="rId4"/>
                        </a:rPr>
                        <a:t>https://www.ibm.com/it-infrastructure/us-en/resources/power/ibm-i-customer-stories/</a:t>
                      </a:r>
                      <a:endParaRPr lang="en-US" sz="1500" u="sng" dirty="0">
                        <a:latin typeface="+mj-lt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Support Life Cycle: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5"/>
                        </a:rPr>
                        <a:t>https://www.ibm.com/support/lifecycle/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License Topics: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6"/>
                        </a:rPr>
                        <a:t>https://www-01.ibm.com/support/docview.wss?uid=nas8N1022087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Fortra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IBM i Marketplace Survey </a:t>
                      </a:r>
                      <a:r>
                        <a:rPr lang="en-US" sz="1500" dirty="0">
                          <a:latin typeface="+mj-lt"/>
                          <a:hlinkClick r:id="rId7"/>
                        </a:rPr>
                        <a:t>https://</a:t>
                      </a:r>
                      <a:r>
                        <a:rPr lang="en-US" sz="1500" dirty="0" err="1">
                          <a:latin typeface="+mj-lt"/>
                          <a:hlinkClick r:id="rId7"/>
                        </a:rPr>
                        <a:t>www.fortra.com</a:t>
                      </a:r>
                      <a:r>
                        <a:rPr lang="en-US" sz="1500" dirty="0">
                          <a:latin typeface="+mj-lt"/>
                          <a:hlinkClick r:id="rId7"/>
                        </a:rPr>
                        <a:t>/resources/guides/</a:t>
                      </a:r>
                      <a:r>
                        <a:rPr lang="en-US" sz="1500" dirty="0" err="1">
                          <a:latin typeface="+mj-lt"/>
                          <a:hlinkClick r:id="rId7"/>
                        </a:rPr>
                        <a:t>ibm</a:t>
                      </a:r>
                      <a:r>
                        <a:rPr lang="en-US" sz="1500" dirty="0">
                          <a:latin typeface="+mj-lt"/>
                          <a:hlinkClick r:id="rId7"/>
                        </a:rPr>
                        <a:t>-i-marketplace-survey-results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121927" marR="121927"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8"/>
                        </a:rPr>
                        <a:t>@IBMSystems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9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9"/>
                        </a:rPr>
                        <a:t>COMMONug</a:t>
                      </a:r>
                      <a:endParaRPr kumimoji="0" lang="en-US" sz="15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0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0"/>
                        </a:rPr>
                        <a:t>IBMChampions</a:t>
                      </a:r>
                      <a:endParaRPr kumimoji="0" lang="en-US" sz="15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1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1"/>
                        </a:rPr>
                        <a:t>IBMSystemsISVs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2"/>
                        </a:rPr>
                        <a:t>@IBMiMag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3"/>
                        </a:rPr>
                        <a:t>@ITJungleNews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4"/>
                        </a:rPr>
                        <a:t>@SAPonIBMi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5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5"/>
                        </a:rPr>
                        <a:t>SiDforIBMi</a:t>
                      </a:r>
                      <a:endParaRPr kumimoji="0" lang="en-US" sz="15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PowerSystems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IBMi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#IBMAIX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#POWER9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LinuxonPower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OpenPOWER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HANAonPower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ITinfrastructure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OpenSource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HybridCloud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BigData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85" name="Picture 5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4700" y="1851948"/>
            <a:ext cx="540144" cy="49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82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75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What is </a:t>
            </a:r>
            <a:r>
              <a:rPr lang="en-CA" b="1" dirty="0" err="1">
                <a:latin typeface="+mj-lt"/>
              </a:rPr>
              <a:t>Watsonx</a:t>
            </a:r>
            <a:r>
              <a:rPr lang="en-CA" b="1" dirty="0">
                <a:latin typeface="+mj-lt"/>
              </a:rPr>
              <a:t> Assistant?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7" y="1044454"/>
            <a:ext cx="5831487" cy="51285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“Conversational AI solution that empowers anyone to effortlessly build generative AI Assistants that deliver frictionless self-service experiences to customers”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1670FF"/>
                </a:solidFill>
                <a:latin typeface="+mj-lt"/>
              </a:rPr>
              <a:t>Use </a:t>
            </a:r>
            <a:r>
              <a:rPr lang="en-US" dirty="0" err="1">
                <a:solidFill>
                  <a:srgbClr val="1670FF"/>
                </a:solidFill>
                <a:latin typeface="+mj-lt"/>
              </a:rPr>
              <a:t>Watsonx</a:t>
            </a:r>
            <a:r>
              <a:rPr lang="en-US" dirty="0">
                <a:solidFill>
                  <a:srgbClr val="1670FF"/>
                </a:solidFill>
                <a:latin typeface="+mj-lt"/>
              </a:rPr>
              <a:t> Assistant to build your own branded live chatbot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💻 Bring the assistant to your customers, where they are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🧠 Create AI-driven conversational flows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📑 Embed existing help content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🤝 Connect to your customer service teams</a:t>
            </a:r>
          </a:p>
          <a:p>
            <a:endParaRPr lang="en-CA" dirty="0">
              <a:latin typeface="+mj-lt"/>
            </a:endParaRPr>
          </a:p>
          <a:p>
            <a:r>
              <a:rPr lang="en-US" dirty="0">
                <a:latin typeface="+mj-lt"/>
              </a:rPr>
              <a:t>🎯 Track customer engagement and satisfaction</a:t>
            </a:r>
            <a:endParaRPr lang="en-CA" dirty="0">
              <a:latin typeface="+mj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754815-AFE5-3BF3-180C-020FA2218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42" y="1658196"/>
            <a:ext cx="5499480" cy="390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92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How Does It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70C23-2205-3955-DD78-F2EC74E94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39" y="797976"/>
            <a:ext cx="10975992" cy="584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1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Planning Your Assistant</a:t>
            </a:r>
          </a:p>
        </p:txBody>
      </p:sp>
    </p:spTree>
    <p:extLst>
      <p:ext uri="{BB962C8B-B14F-4D97-AF65-F5344CB8AC3E}">
        <p14:creationId xmlns:p14="http://schemas.microsoft.com/office/powerpoint/2010/main" val="92487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Before building an assistant…</a:t>
            </a:r>
          </a:p>
        </p:txBody>
      </p:sp>
      <p:pic>
        <p:nvPicPr>
          <p:cNvPr id="5122" name="Picture 2" descr="Diagram of a simple assistant">
            <a:extLst>
              <a:ext uri="{FF2B5EF4-FFF2-40B4-BE49-F238E27FC236}">
                <a16:creationId xmlns:a16="http://schemas.microsoft.com/office/drawing/2014/main" id="{6DEA6C0B-D4C0-16BA-492F-12221467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348" y="1313560"/>
            <a:ext cx="6847755" cy="42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3ECB0987-A47E-1038-BBDE-C6C4038710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7" y="832104"/>
            <a:ext cx="4936964" cy="541414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CA" dirty="0">
                <a:solidFill>
                  <a:srgbClr val="1670FF"/>
                </a:solidFill>
                <a:latin typeface="+mj-lt"/>
              </a:rPr>
              <a:t>Select an initial channel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Where will customers use your assistant?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CA" dirty="0">
                <a:solidFill>
                  <a:srgbClr val="1670FF"/>
                </a:solidFill>
                <a:latin typeface="+mj-lt"/>
              </a:rPr>
              <a:t>Select starting domain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What topic domain can your assistant unify and automate?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CA" dirty="0">
                <a:solidFill>
                  <a:srgbClr val="1670FF"/>
                </a:solidFill>
                <a:latin typeface="+mj-lt"/>
              </a:rPr>
              <a:t>Outline frequent topics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What are the most frequent topics which are mostly informational in nature?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CA" dirty="0">
                <a:solidFill>
                  <a:srgbClr val="1670FF"/>
                </a:solidFill>
                <a:latin typeface="+mj-lt"/>
              </a:rPr>
              <a:t>Collect content 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What help content is available to customers today?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CA" dirty="0">
                <a:solidFill>
                  <a:srgbClr val="1670FF"/>
                </a:solidFill>
                <a:latin typeface="+mj-lt"/>
              </a:rPr>
              <a:t>Plan handoff strategy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How should customers be routed to human agents?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17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CF7ABDE1-0333-DF62-3EB3-D2CCCA1435FB}"/>
              </a:ext>
            </a:extLst>
          </p:cNvPr>
          <p:cNvSpPr/>
          <p:nvPr/>
        </p:nvSpPr>
        <p:spPr>
          <a:xfrm>
            <a:off x="7788730" y="832104"/>
            <a:ext cx="3995392" cy="3004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Demo Example – </a:t>
            </a:r>
            <a:r>
              <a:rPr lang="en-CA" b="1" dirty="0" err="1">
                <a:latin typeface="+mj-lt"/>
              </a:rPr>
              <a:t>ConnectMe</a:t>
            </a:r>
            <a:r>
              <a:rPr lang="en-CA" b="1" dirty="0">
                <a:latin typeface="+mj-lt"/>
              </a:rPr>
              <a:t> Inc.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4DCEE92-11CF-59CF-7303-8605DF952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6398" y="1215339"/>
            <a:ext cx="615028" cy="615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3E3DD7-5DCB-E2A3-33AA-43290DEA605F}"/>
              </a:ext>
            </a:extLst>
          </p:cNvPr>
          <p:cNvSpPr txBox="1"/>
          <p:nvPr/>
        </p:nvSpPr>
        <p:spPr>
          <a:xfrm>
            <a:off x="5001760" y="1830081"/>
            <a:ext cx="13594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500" dirty="0">
                <a:latin typeface="+mj-lt"/>
              </a:rPr>
              <a:t>Customer A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20C0C11-B122-BADA-747F-DF20D8810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6398" y="2580614"/>
            <a:ext cx="615028" cy="6150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2F4B8E-E048-90BB-2DD1-339F82B472E2}"/>
              </a:ext>
            </a:extLst>
          </p:cNvPr>
          <p:cNvSpPr txBox="1"/>
          <p:nvPr/>
        </p:nvSpPr>
        <p:spPr>
          <a:xfrm>
            <a:off x="5001761" y="3195642"/>
            <a:ext cx="13594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500" dirty="0">
                <a:latin typeface="+mj-lt"/>
              </a:rPr>
              <a:t>Customer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A1E2D8-D97F-AF29-39A9-804B47550AC8}"/>
              </a:ext>
            </a:extLst>
          </p:cNvPr>
          <p:cNvSpPr txBox="1"/>
          <p:nvPr/>
        </p:nvSpPr>
        <p:spPr>
          <a:xfrm>
            <a:off x="10114277" y="832104"/>
            <a:ext cx="16648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fontAlgn="auto">
              <a:buFont typeface="Arial"/>
              <a:buNone/>
            </a:pPr>
            <a:r>
              <a:rPr lang="en-CA" sz="1500" dirty="0" err="1">
                <a:latin typeface="+mj-lt"/>
              </a:rPr>
              <a:t>ConnectMe</a:t>
            </a:r>
            <a:r>
              <a:rPr lang="en-CA" sz="1500" dirty="0">
                <a:latin typeface="+mj-lt"/>
              </a:rPr>
              <a:t> Inc.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10A95E1-E7B1-446F-447E-6D65EFC13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0345" y="1214767"/>
            <a:ext cx="615600" cy="615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693693-89A7-C028-8153-A45DD4B66E9E}"/>
              </a:ext>
            </a:extLst>
          </p:cNvPr>
          <p:cNvSpPr txBox="1"/>
          <p:nvPr/>
        </p:nvSpPr>
        <p:spPr>
          <a:xfrm>
            <a:off x="7961157" y="1830367"/>
            <a:ext cx="9139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500" dirty="0">
                <a:latin typeface="+mj-lt"/>
              </a:rPr>
              <a:t>Support Rep A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3F97427-9836-D177-C464-F5785D021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6220" y="2580328"/>
            <a:ext cx="615600" cy="615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833DC4-EBAE-1068-16AC-01328B8BA582}"/>
              </a:ext>
            </a:extLst>
          </p:cNvPr>
          <p:cNvSpPr txBox="1"/>
          <p:nvPr/>
        </p:nvSpPr>
        <p:spPr>
          <a:xfrm>
            <a:off x="7927032" y="3195928"/>
            <a:ext cx="9139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500" dirty="0">
                <a:latin typeface="+mj-lt"/>
              </a:rPr>
              <a:t>Support Rep 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39D0FE5-48F8-B1E5-94E0-7F80582E34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96613" y="1214767"/>
            <a:ext cx="615600" cy="6156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E6FEF73-D5F8-D909-4BBE-0F7CCB079B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96613" y="2578394"/>
            <a:ext cx="615600" cy="6156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89B0CC-D863-5125-8BFE-09DEE9CC4EDA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8725945" y="1522567"/>
            <a:ext cx="2070668" cy="0"/>
          </a:xfrm>
          <a:prstGeom prst="straightConnector1">
            <a:avLst/>
          </a:prstGeom>
          <a:ln>
            <a:solidFill>
              <a:srgbClr val="167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725972-EEEF-8C05-F0CC-B66DFF27D6FE}"/>
              </a:ext>
            </a:extLst>
          </p:cNvPr>
          <p:cNvCxnSpPr>
            <a:cxnSpLocks/>
          </p:cNvCxnSpPr>
          <p:nvPr/>
        </p:nvCxnSpPr>
        <p:spPr>
          <a:xfrm>
            <a:off x="8841007" y="1589443"/>
            <a:ext cx="1851476" cy="1222343"/>
          </a:xfrm>
          <a:prstGeom prst="straightConnector1">
            <a:avLst/>
          </a:prstGeom>
          <a:ln>
            <a:solidFill>
              <a:srgbClr val="167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873D99-A999-99DD-3A26-889A3C0B7405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8691820" y="2886194"/>
            <a:ext cx="2104793" cy="1934"/>
          </a:xfrm>
          <a:prstGeom prst="straightConnector1">
            <a:avLst/>
          </a:prstGeom>
          <a:ln>
            <a:solidFill>
              <a:srgbClr val="167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862AD6-5F11-C857-E3CA-4B06DE8E2E15}"/>
              </a:ext>
            </a:extLst>
          </p:cNvPr>
          <p:cNvCxnSpPr>
            <a:cxnSpLocks/>
          </p:cNvCxnSpPr>
          <p:nvPr/>
        </p:nvCxnSpPr>
        <p:spPr>
          <a:xfrm flipV="1">
            <a:off x="8795950" y="1589443"/>
            <a:ext cx="1885601" cy="1238322"/>
          </a:xfrm>
          <a:prstGeom prst="straightConnector1">
            <a:avLst/>
          </a:prstGeom>
          <a:ln>
            <a:solidFill>
              <a:srgbClr val="167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9D2E8A-CA02-C49B-F11E-69DB6117EB89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5971426" y="1522567"/>
            <a:ext cx="2138919" cy="286"/>
          </a:xfrm>
          <a:prstGeom prst="straightConnector1">
            <a:avLst/>
          </a:prstGeom>
          <a:ln>
            <a:solidFill>
              <a:srgbClr val="167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10CCA1-217E-B30D-D13F-571CD9FC02DD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5971426" y="2888128"/>
            <a:ext cx="2104794" cy="0"/>
          </a:xfrm>
          <a:prstGeom prst="straightConnector1">
            <a:avLst/>
          </a:prstGeom>
          <a:ln>
            <a:solidFill>
              <a:srgbClr val="167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1E76458-75BF-5E4B-672D-14F964499849}"/>
              </a:ext>
            </a:extLst>
          </p:cNvPr>
          <p:cNvSpPr txBox="1"/>
          <p:nvPr/>
        </p:nvSpPr>
        <p:spPr>
          <a:xfrm>
            <a:off x="10424705" y="1828434"/>
            <a:ext cx="13594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500" dirty="0">
                <a:latin typeface="+mj-lt"/>
              </a:rPr>
              <a:t>Database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0BAAFD-8F2E-7B51-5567-3FF577449663}"/>
              </a:ext>
            </a:extLst>
          </p:cNvPr>
          <p:cNvSpPr txBox="1"/>
          <p:nvPr/>
        </p:nvSpPr>
        <p:spPr>
          <a:xfrm>
            <a:off x="10424705" y="3197841"/>
            <a:ext cx="13594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500" dirty="0">
                <a:latin typeface="+mj-lt"/>
              </a:rPr>
              <a:t>FAQ Manual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7AE9080D-A62E-AA4A-B27A-6558CBD6ABE5}"/>
              </a:ext>
            </a:extLst>
          </p:cNvPr>
          <p:cNvSpPr txBox="1">
            <a:spLocks/>
          </p:cNvSpPr>
          <p:nvPr/>
        </p:nvSpPr>
        <p:spPr>
          <a:xfrm>
            <a:off x="310896" y="832104"/>
            <a:ext cx="4896315" cy="5414147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CA" dirty="0" err="1">
                <a:latin typeface="+mj-lt"/>
              </a:rPr>
              <a:t>ConnectMe</a:t>
            </a:r>
            <a:r>
              <a:rPr lang="en-CA" dirty="0">
                <a:latin typeface="+mj-lt"/>
              </a:rPr>
              <a:t> Inc. is a telecommunications company with cable, internet, and phone services</a:t>
            </a:r>
          </a:p>
          <a:p>
            <a:pPr lvl="1" fontAlgn="auto"/>
            <a:endParaRPr lang="en-CA" dirty="0">
              <a:latin typeface="+mj-lt"/>
            </a:endParaRPr>
          </a:p>
          <a:p>
            <a:pPr fontAlgn="auto"/>
            <a:r>
              <a:rPr lang="en-CA" dirty="0">
                <a:latin typeface="+mj-lt"/>
              </a:rPr>
              <a:t>Goals</a:t>
            </a:r>
          </a:p>
          <a:p>
            <a:pPr lvl="1" fontAlgn="auto"/>
            <a:r>
              <a:rPr lang="en-CA" dirty="0">
                <a:latin typeface="+mj-lt"/>
              </a:rPr>
              <a:t>Automate bill payments services</a:t>
            </a:r>
          </a:p>
          <a:p>
            <a:pPr lvl="1" fontAlgn="auto"/>
            <a:r>
              <a:rPr lang="en-CA" dirty="0">
                <a:latin typeface="+mj-lt"/>
              </a:rPr>
              <a:t>Update customer data in real-time</a:t>
            </a:r>
          </a:p>
          <a:p>
            <a:pPr lvl="1" fontAlgn="auto"/>
            <a:r>
              <a:rPr lang="en-CA" dirty="0">
                <a:latin typeface="+mj-lt"/>
              </a:rPr>
              <a:t>Provide 24/7 support</a:t>
            </a:r>
          </a:p>
          <a:p>
            <a:pPr lvl="1" fontAlgn="auto"/>
            <a:r>
              <a:rPr lang="en-CA" dirty="0">
                <a:latin typeface="+mj-lt"/>
              </a:rPr>
              <a:t>Improve accessibility of FAQ manuals</a:t>
            </a:r>
          </a:p>
          <a:p>
            <a:pPr fontAlgn="auto"/>
            <a:endParaRPr lang="en-CA" dirty="0">
              <a:latin typeface="+mj-lt"/>
            </a:endParaRPr>
          </a:p>
          <a:p>
            <a:pPr fontAlgn="auto"/>
            <a:r>
              <a:rPr lang="en-CA" dirty="0">
                <a:latin typeface="+mj-lt"/>
              </a:rPr>
              <a:t>Plan</a:t>
            </a:r>
          </a:p>
          <a:p>
            <a:pPr marL="852858" lvl="1" indent="-342900" fontAlgn="auto">
              <a:buFont typeface="+mj-lt"/>
              <a:buAutoNum type="arabicPeriod"/>
            </a:pPr>
            <a:r>
              <a:rPr lang="en-CA" dirty="0">
                <a:latin typeface="+mj-lt"/>
              </a:rPr>
              <a:t>Select an initial channel</a:t>
            </a:r>
          </a:p>
          <a:p>
            <a:pPr lvl="2" fontAlgn="auto"/>
            <a:r>
              <a:rPr lang="en-CA" dirty="0">
                <a:solidFill>
                  <a:srgbClr val="1670FF"/>
                </a:solidFill>
                <a:latin typeface="+mj-lt"/>
              </a:rPr>
              <a:t>Easy-to-embed web chat widget</a:t>
            </a:r>
          </a:p>
          <a:p>
            <a:pPr marL="852858" lvl="1" indent="-342900" fontAlgn="auto">
              <a:buFont typeface="+mj-lt"/>
              <a:buAutoNum type="arabicPeriod"/>
            </a:pPr>
            <a:r>
              <a:rPr lang="en-CA" dirty="0">
                <a:latin typeface="+mj-lt"/>
              </a:rPr>
              <a:t>Select starting domain</a:t>
            </a:r>
          </a:p>
          <a:p>
            <a:pPr lvl="2" fontAlgn="auto"/>
            <a:r>
              <a:rPr lang="en-CA" dirty="0">
                <a:highlight>
                  <a:srgbClr val="FFFF00"/>
                </a:highlight>
                <a:latin typeface="+mj-lt"/>
              </a:rPr>
              <a:t>ADD TEXT HERE</a:t>
            </a:r>
          </a:p>
          <a:p>
            <a:pPr marL="852858" lvl="1" indent="-342900" fontAlgn="auto">
              <a:buFont typeface="+mj-lt"/>
              <a:buAutoNum type="arabicPeriod"/>
            </a:pPr>
            <a:r>
              <a:rPr lang="en-CA" dirty="0">
                <a:latin typeface="+mj-lt"/>
              </a:rPr>
              <a:t>Outline frequent topics</a:t>
            </a:r>
          </a:p>
          <a:p>
            <a:pPr lvl="2" fontAlgn="auto"/>
            <a:r>
              <a:rPr lang="en-CA" dirty="0">
                <a:highlight>
                  <a:srgbClr val="FFFF00"/>
                </a:highlight>
                <a:latin typeface="+mj-lt"/>
              </a:rPr>
              <a:t>ADD TEXT HERE</a:t>
            </a:r>
          </a:p>
          <a:p>
            <a:pPr marL="852858" lvl="1" indent="-342900" fontAlgn="auto">
              <a:buFont typeface="+mj-lt"/>
              <a:buAutoNum type="arabicPeriod"/>
            </a:pPr>
            <a:r>
              <a:rPr lang="en-CA" dirty="0">
                <a:latin typeface="+mj-lt"/>
              </a:rPr>
              <a:t>Collect content sources</a:t>
            </a:r>
          </a:p>
          <a:p>
            <a:pPr lvl="2" fontAlgn="auto"/>
            <a:r>
              <a:rPr lang="en-CA" dirty="0">
                <a:highlight>
                  <a:srgbClr val="FFFF00"/>
                </a:highlight>
                <a:latin typeface="+mj-lt"/>
              </a:rPr>
              <a:t>ADD TEXT HERE</a:t>
            </a:r>
          </a:p>
          <a:p>
            <a:pPr marL="852858" lvl="1" indent="-342900" fontAlgn="auto">
              <a:buFont typeface="+mj-lt"/>
              <a:buAutoNum type="arabicPeriod"/>
            </a:pPr>
            <a:r>
              <a:rPr lang="en-CA" dirty="0">
                <a:latin typeface="+mj-lt"/>
              </a:rPr>
              <a:t>Plan handoff strategy</a:t>
            </a:r>
          </a:p>
          <a:p>
            <a:pPr lvl="2" fontAlgn="auto"/>
            <a:r>
              <a:rPr lang="en-CA" dirty="0">
                <a:highlight>
                  <a:srgbClr val="FFFF00"/>
                </a:highlight>
                <a:latin typeface="+mj-lt"/>
              </a:rPr>
              <a:t>ADD TEXT HERE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pPr lvl="1" fontAlgn="auto"/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25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Let’s Build a Chatbot</a:t>
            </a:r>
          </a:p>
        </p:txBody>
      </p:sp>
    </p:spTree>
    <p:extLst>
      <p:ext uri="{BB962C8B-B14F-4D97-AF65-F5344CB8AC3E}">
        <p14:creationId xmlns:p14="http://schemas.microsoft.com/office/powerpoint/2010/main" val="644033277"/>
      </p:ext>
    </p:extLst>
  </p:cSld>
  <p:clrMapOvr>
    <a:masterClrMapping/>
  </p:clrMapOvr>
</p:sld>
</file>

<file path=ppt/theme/theme1.xml><?xml version="1.0" encoding="utf-8"?>
<a:theme xmlns:a="http://schemas.openxmlformats.org/drawingml/2006/main" name="2021 Layouts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0 Template" id="{944F3D93-08F7-2645-AE1A-0F73B8EAB8BC}" vid="{95C3C7E3-996D-EC48-94CF-D6CBFFDFE1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1_New IBM template</Template>
  <TotalTime>9739</TotalTime>
  <Words>545</Words>
  <Application>Microsoft Office PowerPoint</Application>
  <PresentationFormat>Widescreen</PresentationFormat>
  <Paragraphs>133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.AppleSystemUIFont</vt:lpstr>
      <vt:lpstr>Arial</vt:lpstr>
      <vt:lpstr>Calibri</vt:lpstr>
      <vt:lpstr>IBM Plex Sans</vt:lpstr>
      <vt:lpstr>Wingdings</vt:lpstr>
      <vt:lpstr>2021 Layouts</vt:lpstr>
      <vt:lpstr>Build a Watson AI Chatbot from Db2</vt:lpstr>
      <vt:lpstr>Agenda</vt:lpstr>
      <vt:lpstr>Overview of Watsonx Assistant</vt:lpstr>
      <vt:lpstr>What is Watsonx Assistant?</vt:lpstr>
      <vt:lpstr>How Does It Work?</vt:lpstr>
      <vt:lpstr>Planning Your Assistant</vt:lpstr>
      <vt:lpstr>Before building an assistant…</vt:lpstr>
      <vt:lpstr>Demo Example – ConnectMe Inc. </vt:lpstr>
      <vt:lpstr>Let’s Build a Chatbot</vt:lpstr>
      <vt:lpstr>Create Watsonx Assistant</vt:lpstr>
      <vt:lpstr>Personalize Your Assistant</vt:lpstr>
      <vt:lpstr>Customize Your Chat UI</vt:lpstr>
      <vt:lpstr>Create an Action</vt:lpstr>
      <vt:lpstr>Add Conversational Steps</vt:lpstr>
      <vt:lpstr>Add Conversational Steps</vt:lpstr>
      <vt:lpstr>AAAAA</vt:lpstr>
      <vt:lpstr>AAAAA</vt:lpstr>
      <vt:lpstr>AAAAA</vt:lpstr>
      <vt:lpstr>Integrate with Watsonx Discovery</vt:lpstr>
      <vt:lpstr>AAAAA</vt:lpstr>
      <vt:lpstr>AAAAA</vt:lpstr>
      <vt:lpstr>Integrate with Db2</vt:lpstr>
      <vt:lpstr>AAAAA</vt:lpstr>
      <vt:lpstr>Assistant Architecture</vt:lpstr>
      <vt:lpstr>Next Steps</vt:lpstr>
      <vt:lpstr>30 Day Free Trial!</vt:lpstr>
      <vt:lpstr>Quick Start With Templates</vt:lpstr>
      <vt:lpstr>Any Questions?</vt:lpstr>
      <vt:lpstr>Important Links</vt:lpstr>
      <vt:lpstr>For More Information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Alison Butterill</dc:creator>
  <cp:lastModifiedBy>Sanjula Ganepola</cp:lastModifiedBy>
  <cp:revision>169</cp:revision>
  <dcterms:created xsi:type="dcterms:W3CDTF">2021-01-11T03:24:53Z</dcterms:created>
  <dcterms:modified xsi:type="dcterms:W3CDTF">2024-10-25T21:04:39Z</dcterms:modified>
</cp:coreProperties>
</file>