
<file path=[Content_Types].xml><?xml version="1.0" encoding="utf-8"?>
<Types xmlns="http://schemas.openxmlformats.org/package/2006/content-types">
  <Default Extension="fntdata" ContentType="application/x-fontdata"/>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49" r:id="rId1"/>
  </p:sldMasterIdLst>
  <p:notesMasterIdLst>
    <p:notesMasterId r:id="rId24"/>
  </p:notesMasterIdLst>
  <p:sldIdLst>
    <p:sldId id="256" r:id="rId2"/>
    <p:sldId id="257" r:id="rId3"/>
    <p:sldId id="294" r:id="rId4"/>
    <p:sldId id="258" r:id="rId5"/>
    <p:sldId id="261" r:id="rId6"/>
    <p:sldId id="264" r:id="rId7"/>
    <p:sldId id="263" r:id="rId8"/>
    <p:sldId id="292" r:id="rId9"/>
    <p:sldId id="295" r:id="rId10"/>
    <p:sldId id="282" r:id="rId11"/>
    <p:sldId id="302" r:id="rId12"/>
    <p:sldId id="296" r:id="rId13"/>
    <p:sldId id="297" r:id="rId14"/>
    <p:sldId id="299" r:id="rId15"/>
    <p:sldId id="298" r:id="rId16"/>
    <p:sldId id="300" r:id="rId17"/>
    <p:sldId id="301" r:id="rId18"/>
    <p:sldId id="288" r:id="rId19"/>
    <p:sldId id="289" r:id="rId20"/>
    <p:sldId id="290" r:id="rId21"/>
    <p:sldId id="291" r:id="rId22"/>
    <p:sldId id="293" r:id="rId23"/>
  </p:sldIdLst>
  <p:sldSz cx="18288000" cy="10287000"/>
  <p:notesSz cx="6858000" cy="9144000"/>
  <p:embeddedFontLst>
    <p:embeddedFont>
      <p:font typeface="IBM Plex Sans" panose="020B0503050203000203" pitchFamily="34" charset="0"/>
      <p:regular r:id="rId25"/>
      <p:bold r:id="rId26"/>
      <p:italic r:id="rId27"/>
      <p:boldItalic r:id="rId28"/>
    </p:embeddedFont>
    <p:embeddedFont>
      <p:font typeface="IBM Plex Sans Bold" panose="020B0803050203000203" charset="0"/>
      <p:regular r:id="rId29"/>
    </p:embeddedFont>
    <p:embeddedFont>
      <p:font typeface="Monterchi" panose="020B0604020202020204" charset="0"/>
      <p:regular r:id="rId30"/>
    </p:embeddedFont>
    <p:embeddedFont>
      <p:font typeface="Monterchi Bold" panose="020B0604020202020204" charset="0"/>
      <p:regular r:id="rId31"/>
    </p:embeddedFont>
    <p:embeddedFont>
      <p:font typeface="TT Smalls" panose="020B0604020202020204" charset="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E5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22" autoAdjust="0"/>
  </p:normalViewPr>
  <p:slideViewPr>
    <p:cSldViewPr>
      <p:cViewPr varScale="1">
        <p:scale>
          <a:sx n="50" d="100"/>
          <a:sy n="50" d="100"/>
        </p:scale>
        <p:origin x="974" y="12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4EE8D9-AD00-4FBB-8083-46DAD624DB50}" type="datetimeFigureOut">
              <a:rPr lang="en-IN" smtClean="0"/>
              <a:t>07-01-2025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C3B11-DDAC-4903-AA8A-63ADC07A6C05}" type="slidenum">
              <a:rPr lang="en-IN" smtClean="0"/>
              <a:t>‹#›</a:t>
            </a:fld>
            <a:endParaRPr lang="en-IN"/>
          </a:p>
        </p:txBody>
      </p:sp>
    </p:spTree>
    <p:extLst>
      <p:ext uri="{BB962C8B-B14F-4D97-AF65-F5344CB8AC3E}">
        <p14:creationId xmlns:p14="http://schemas.microsoft.com/office/powerpoint/2010/main" val="385271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9C3B11-DDAC-4903-AA8A-63ADC07A6C05}" type="slidenum">
              <a:rPr lang="en-IN" smtClean="0"/>
              <a:t>7</a:t>
            </a:fld>
            <a:endParaRPr lang="en-IN"/>
          </a:p>
        </p:txBody>
      </p:sp>
    </p:spTree>
    <p:extLst>
      <p:ext uri="{BB962C8B-B14F-4D97-AF65-F5344CB8AC3E}">
        <p14:creationId xmlns:p14="http://schemas.microsoft.com/office/powerpoint/2010/main" val="3496606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9C3B11-DDAC-4903-AA8A-63ADC07A6C05}" type="slidenum">
              <a:rPr lang="en-IN" smtClean="0"/>
              <a:t>20</a:t>
            </a:fld>
            <a:endParaRPr lang="en-IN"/>
          </a:p>
        </p:txBody>
      </p:sp>
    </p:spTree>
    <p:extLst>
      <p:ext uri="{BB962C8B-B14F-4D97-AF65-F5344CB8AC3E}">
        <p14:creationId xmlns:p14="http://schemas.microsoft.com/office/powerpoint/2010/main" val="2107345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A5F1D-9983-D2BE-B309-F128D333CA9D}"/>
              </a:ext>
            </a:extLst>
          </p:cNvPr>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endParaRPr lang="en-IN"/>
          </a:p>
        </p:txBody>
      </p:sp>
      <p:sp>
        <p:nvSpPr>
          <p:cNvPr id="3" name="Subtitle 2">
            <a:extLst>
              <a:ext uri="{FF2B5EF4-FFF2-40B4-BE49-F238E27FC236}">
                <a16:creationId xmlns:a16="http://schemas.microsoft.com/office/drawing/2014/main" id="{629931AF-298F-22AB-A7E9-71A3380E20E0}"/>
              </a:ext>
            </a:extLst>
          </p:cNvPr>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F6FE8E1-4A88-3517-8F35-5BB50064B1D8}"/>
              </a:ext>
            </a:extLst>
          </p:cNvPr>
          <p:cNvSpPr>
            <a:spLocks noGrp="1"/>
          </p:cNvSpPr>
          <p:nvPr>
            <p:ph type="dt" sz="half" idx="10"/>
          </p:nvPr>
        </p:nvSpPr>
        <p:spPr/>
        <p:txBody>
          <a:bodyPr/>
          <a:lstStyle/>
          <a:p>
            <a:fld id="{1D8BD707-D9CF-40AE-B4C6-C98DA3205C09}" type="datetimeFigureOut">
              <a:rPr lang="en-US" smtClean="0"/>
              <a:pPr/>
              <a:t>1/7/2025</a:t>
            </a:fld>
            <a:endParaRPr lang="en-US"/>
          </a:p>
        </p:txBody>
      </p:sp>
      <p:sp>
        <p:nvSpPr>
          <p:cNvPr id="5" name="Footer Placeholder 4">
            <a:extLst>
              <a:ext uri="{FF2B5EF4-FFF2-40B4-BE49-F238E27FC236}">
                <a16:creationId xmlns:a16="http://schemas.microsoft.com/office/drawing/2014/main" id="{0184906B-7593-779B-AE76-48B8FDC936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A09B63-4971-3C5F-5AB6-78D78B8ED70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97323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E4F7E-C18C-EA74-8BDA-E8253EA8D99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89655D-4D5A-A3F5-D9F7-7306CE1DCA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E3FAFD-30D9-C40F-1777-740C7999E921}"/>
              </a:ext>
            </a:extLst>
          </p:cNvPr>
          <p:cNvSpPr>
            <a:spLocks noGrp="1"/>
          </p:cNvSpPr>
          <p:nvPr>
            <p:ph type="dt" sz="half" idx="10"/>
          </p:nvPr>
        </p:nvSpPr>
        <p:spPr/>
        <p:txBody>
          <a:bodyPr/>
          <a:lstStyle/>
          <a:p>
            <a:fld id="{1D8BD707-D9CF-40AE-B4C6-C98DA3205C09}" type="datetimeFigureOut">
              <a:rPr lang="en-US" smtClean="0"/>
              <a:pPr/>
              <a:t>1/7/2025</a:t>
            </a:fld>
            <a:endParaRPr lang="en-US"/>
          </a:p>
        </p:txBody>
      </p:sp>
      <p:sp>
        <p:nvSpPr>
          <p:cNvPr id="5" name="Footer Placeholder 4">
            <a:extLst>
              <a:ext uri="{FF2B5EF4-FFF2-40B4-BE49-F238E27FC236}">
                <a16:creationId xmlns:a16="http://schemas.microsoft.com/office/drawing/2014/main" id="{DBF89FD2-1FFF-7ECC-611E-A989257763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735E41-144B-88AC-B384-64885869263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7365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8E9F56-B12B-8B1F-E177-5686702FE13A}"/>
              </a:ext>
            </a:extLst>
          </p:cNvPr>
          <p:cNvSpPr>
            <a:spLocks noGrp="1"/>
          </p:cNvSpPr>
          <p:nvPr>
            <p:ph type="title" orient="vert"/>
          </p:nvPr>
        </p:nvSpPr>
        <p:spPr>
          <a:xfrm>
            <a:off x="13087350" y="547688"/>
            <a:ext cx="3943350" cy="8717757"/>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012B44-DCB6-B6AE-3729-B5D5BFFA93C4}"/>
              </a:ext>
            </a:extLst>
          </p:cNvPr>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394F70-E6CB-C9FE-7FB8-A146D0D6777E}"/>
              </a:ext>
            </a:extLst>
          </p:cNvPr>
          <p:cNvSpPr>
            <a:spLocks noGrp="1"/>
          </p:cNvSpPr>
          <p:nvPr>
            <p:ph type="dt" sz="half" idx="10"/>
          </p:nvPr>
        </p:nvSpPr>
        <p:spPr/>
        <p:txBody>
          <a:bodyPr/>
          <a:lstStyle/>
          <a:p>
            <a:fld id="{1D8BD707-D9CF-40AE-B4C6-C98DA3205C09}" type="datetimeFigureOut">
              <a:rPr lang="en-US" smtClean="0"/>
              <a:pPr/>
              <a:t>1/7/2025</a:t>
            </a:fld>
            <a:endParaRPr lang="en-US"/>
          </a:p>
        </p:txBody>
      </p:sp>
      <p:sp>
        <p:nvSpPr>
          <p:cNvPr id="5" name="Footer Placeholder 4">
            <a:extLst>
              <a:ext uri="{FF2B5EF4-FFF2-40B4-BE49-F238E27FC236}">
                <a16:creationId xmlns:a16="http://schemas.microsoft.com/office/drawing/2014/main" id="{F9BF45D9-370D-86C8-51AD-7679EAB1F2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2E7449-B92E-B406-C724-54F8D037CEDE}"/>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45471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44CFB-E89B-C604-0AB2-4ADAF3C5EB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2DDFD2-373F-104C-68AE-4020482093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5AD698-A81A-CFF0-E035-8394A240606E}"/>
              </a:ext>
            </a:extLst>
          </p:cNvPr>
          <p:cNvSpPr>
            <a:spLocks noGrp="1"/>
          </p:cNvSpPr>
          <p:nvPr>
            <p:ph type="dt" sz="half" idx="10"/>
          </p:nvPr>
        </p:nvSpPr>
        <p:spPr/>
        <p:txBody>
          <a:bodyPr/>
          <a:lstStyle/>
          <a:p>
            <a:fld id="{1D8BD707-D9CF-40AE-B4C6-C98DA3205C09}" type="datetimeFigureOut">
              <a:rPr lang="en-US" smtClean="0"/>
              <a:pPr/>
              <a:t>1/7/2025</a:t>
            </a:fld>
            <a:endParaRPr lang="en-US"/>
          </a:p>
        </p:txBody>
      </p:sp>
      <p:sp>
        <p:nvSpPr>
          <p:cNvPr id="5" name="Footer Placeholder 4">
            <a:extLst>
              <a:ext uri="{FF2B5EF4-FFF2-40B4-BE49-F238E27FC236}">
                <a16:creationId xmlns:a16="http://schemas.microsoft.com/office/drawing/2014/main" id="{A9C5742A-76F1-7641-129C-1E89AC5C74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BFC004-BC7E-4821-F30A-CD18FE66359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58625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C3D1B-FA5E-4F39-22AF-3BE5A9C31C92}"/>
              </a:ext>
            </a:extLst>
          </p:cNvPr>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844FBA-0355-56EB-C4AF-F94586546555}"/>
              </a:ext>
            </a:extLst>
          </p:cNvPr>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07D7A5-8BFE-1D6F-3A91-55E21D253EC2}"/>
              </a:ext>
            </a:extLst>
          </p:cNvPr>
          <p:cNvSpPr>
            <a:spLocks noGrp="1"/>
          </p:cNvSpPr>
          <p:nvPr>
            <p:ph type="dt" sz="half" idx="10"/>
          </p:nvPr>
        </p:nvSpPr>
        <p:spPr/>
        <p:txBody>
          <a:bodyPr/>
          <a:lstStyle/>
          <a:p>
            <a:fld id="{1D8BD707-D9CF-40AE-B4C6-C98DA3205C09}" type="datetimeFigureOut">
              <a:rPr lang="en-US" smtClean="0"/>
              <a:pPr/>
              <a:t>1/7/2025</a:t>
            </a:fld>
            <a:endParaRPr lang="en-US"/>
          </a:p>
        </p:txBody>
      </p:sp>
      <p:sp>
        <p:nvSpPr>
          <p:cNvPr id="5" name="Footer Placeholder 4">
            <a:extLst>
              <a:ext uri="{FF2B5EF4-FFF2-40B4-BE49-F238E27FC236}">
                <a16:creationId xmlns:a16="http://schemas.microsoft.com/office/drawing/2014/main" id="{5B210C9C-07AE-0514-3A54-852359F20D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BB6C-2B85-C448-6067-192A2FEE9CFE}"/>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50385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558AA-4F92-684C-2EAA-75661617E2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414FC0-3185-A240-D04C-434DCBB1F6D5}"/>
              </a:ext>
            </a:extLst>
          </p:cNvPr>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C5BA3D4-6AD3-909A-172F-5041B63675E9}"/>
              </a:ext>
            </a:extLst>
          </p:cNvPr>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60E087A-5918-F034-ADC9-D896F5CF7D57}"/>
              </a:ext>
            </a:extLst>
          </p:cNvPr>
          <p:cNvSpPr>
            <a:spLocks noGrp="1"/>
          </p:cNvSpPr>
          <p:nvPr>
            <p:ph type="dt" sz="half" idx="10"/>
          </p:nvPr>
        </p:nvSpPr>
        <p:spPr/>
        <p:txBody>
          <a:bodyPr/>
          <a:lstStyle/>
          <a:p>
            <a:fld id="{1D8BD707-D9CF-40AE-B4C6-C98DA3205C09}" type="datetimeFigureOut">
              <a:rPr lang="en-US" smtClean="0"/>
              <a:pPr/>
              <a:t>1/7/2025</a:t>
            </a:fld>
            <a:endParaRPr lang="en-US"/>
          </a:p>
        </p:txBody>
      </p:sp>
      <p:sp>
        <p:nvSpPr>
          <p:cNvPr id="6" name="Footer Placeholder 5">
            <a:extLst>
              <a:ext uri="{FF2B5EF4-FFF2-40B4-BE49-F238E27FC236}">
                <a16:creationId xmlns:a16="http://schemas.microsoft.com/office/drawing/2014/main" id="{0B54BD97-0EF8-5EF8-B24A-BC7B9CA0C2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87A73A-2A2A-4512-B07E-FE56EEE7F8F1}"/>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55565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FE9D-6A54-C347-B707-0DBC34AAD1CD}"/>
              </a:ext>
            </a:extLst>
          </p:cNvPr>
          <p:cNvSpPr>
            <a:spLocks noGrp="1"/>
          </p:cNvSpPr>
          <p:nvPr>
            <p:ph type="title"/>
          </p:nvPr>
        </p:nvSpPr>
        <p:spPr>
          <a:xfrm>
            <a:off x="1259682" y="547688"/>
            <a:ext cx="15773400" cy="1988345"/>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2D6810-4B00-75E0-94E1-47A2529B5604}"/>
              </a:ext>
            </a:extLst>
          </p:cNvPr>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a:extLst>
              <a:ext uri="{FF2B5EF4-FFF2-40B4-BE49-F238E27FC236}">
                <a16:creationId xmlns:a16="http://schemas.microsoft.com/office/drawing/2014/main" id="{AF13D543-787C-B6F2-410A-1E7E244F711A}"/>
              </a:ext>
            </a:extLst>
          </p:cNvPr>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C562D6D-46A9-6995-4B11-DCA1AC732171}"/>
              </a:ext>
            </a:extLst>
          </p:cNvPr>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a:extLst>
              <a:ext uri="{FF2B5EF4-FFF2-40B4-BE49-F238E27FC236}">
                <a16:creationId xmlns:a16="http://schemas.microsoft.com/office/drawing/2014/main" id="{2F45A8B2-B32E-CA6D-6D1F-B0B622A65491}"/>
              </a:ext>
            </a:extLst>
          </p:cNvPr>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FA27923-AEAE-14AA-9A4D-F61C3BDEE101}"/>
              </a:ext>
            </a:extLst>
          </p:cNvPr>
          <p:cNvSpPr>
            <a:spLocks noGrp="1"/>
          </p:cNvSpPr>
          <p:nvPr>
            <p:ph type="dt" sz="half" idx="10"/>
          </p:nvPr>
        </p:nvSpPr>
        <p:spPr/>
        <p:txBody>
          <a:bodyPr/>
          <a:lstStyle/>
          <a:p>
            <a:fld id="{1D8BD707-D9CF-40AE-B4C6-C98DA3205C09}" type="datetimeFigureOut">
              <a:rPr lang="en-US" smtClean="0"/>
              <a:pPr/>
              <a:t>1/7/2025</a:t>
            </a:fld>
            <a:endParaRPr lang="en-US"/>
          </a:p>
        </p:txBody>
      </p:sp>
      <p:sp>
        <p:nvSpPr>
          <p:cNvPr id="8" name="Footer Placeholder 7">
            <a:extLst>
              <a:ext uri="{FF2B5EF4-FFF2-40B4-BE49-F238E27FC236}">
                <a16:creationId xmlns:a16="http://schemas.microsoft.com/office/drawing/2014/main" id="{9DF70A3E-ACF5-9C69-53BB-6CC114EB6D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DC14EB-2B34-FB7F-62E7-B8FBE7D9C43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7843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FDF29-08A9-1D58-0752-314D379AA37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53CAC2F-48A2-8808-C001-237BC0371B4A}"/>
              </a:ext>
            </a:extLst>
          </p:cNvPr>
          <p:cNvSpPr>
            <a:spLocks noGrp="1"/>
          </p:cNvSpPr>
          <p:nvPr>
            <p:ph type="dt" sz="half" idx="10"/>
          </p:nvPr>
        </p:nvSpPr>
        <p:spPr/>
        <p:txBody>
          <a:bodyPr/>
          <a:lstStyle/>
          <a:p>
            <a:fld id="{1D8BD707-D9CF-40AE-B4C6-C98DA3205C09}" type="datetimeFigureOut">
              <a:rPr lang="en-US" smtClean="0"/>
              <a:pPr/>
              <a:t>1/7/2025</a:t>
            </a:fld>
            <a:endParaRPr lang="en-US"/>
          </a:p>
        </p:txBody>
      </p:sp>
      <p:sp>
        <p:nvSpPr>
          <p:cNvPr id="4" name="Footer Placeholder 3">
            <a:extLst>
              <a:ext uri="{FF2B5EF4-FFF2-40B4-BE49-F238E27FC236}">
                <a16:creationId xmlns:a16="http://schemas.microsoft.com/office/drawing/2014/main" id="{29EEE883-8EC4-ABFF-56F3-A715AE26BA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B3012A-1D34-E005-8C4E-191AFFF9DFD1}"/>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82992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3FD817-7A1F-A588-7D83-1F91CBB53377}"/>
              </a:ext>
            </a:extLst>
          </p:cNvPr>
          <p:cNvSpPr>
            <a:spLocks noGrp="1"/>
          </p:cNvSpPr>
          <p:nvPr>
            <p:ph type="dt" sz="half" idx="10"/>
          </p:nvPr>
        </p:nvSpPr>
        <p:spPr/>
        <p:txBody>
          <a:bodyPr/>
          <a:lstStyle/>
          <a:p>
            <a:fld id="{1D8BD707-D9CF-40AE-B4C6-C98DA3205C09}" type="datetimeFigureOut">
              <a:rPr lang="en-US" smtClean="0"/>
              <a:pPr/>
              <a:t>1/7/2025</a:t>
            </a:fld>
            <a:endParaRPr lang="en-US"/>
          </a:p>
        </p:txBody>
      </p:sp>
      <p:sp>
        <p:nvSpPr>
          <p:cNvPr id="3" name="Footer Placeholder 2">
            <a:extLst>
              <a:ext uri="{FF2B5EF4-FFF2-40B4-BE49-F238E27FC236}">
                <a16:creationId xmlns:a16="http://schemas.microsoft.com/office/drawing/2014/main" id="{171E7E0B-C6B8-907A-5075-84E8ACB009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7E8882-BA31-48C0-7C5C-7E7EED03FB9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38930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80C3-89D0-9E3A-AC5F-C7F3C2D77ECE}"/>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39F77EF-197C-9C46-6B5A-EE2544C4E6A9}"/>
              </a:ext>
            </a:extLst>
          </p:cNvPr>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E989535-1A5C-4197-A99E-1F5962E642D1}"/>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C43E04ED-D789-52CE-8C55-3ED253C70C0B}"/>
              </a:ext>
            </a:extLst>
          </p:cNvPr>
          <p:cNvSpPr>
            <a:spLocks noGrp="1"/>
          </p:cNvSpPr>
          <p:nvPr>
            <p:ph type="dt" sz="half" idx="10"/>
          </p:nvPr>
        </p:nvSpPr>
        <p:spPr/>
        <p:txBody>
          <a:bodyPr/>
          <a:lstStyle/>
          <a:p>
            <a:fld id="{1D8BD707-D9CF-40AE-B4C6-C98DA3205C09}" type="datetimeFigureOut">
              <a:rPr lang="en-US" smtClean="0"/>
              <a:pPr/>
              <a:t>1/7/2025</a:t>
            </a:fld>
            <a:endParaRPr lang="en-US"/>
          </a:p>
        </p:txBody>
      </p:sp>
      <p:sp>
        <p:nvSpPr>
          <p:cNvPr id="6" name="Footer Placeholder 5">
            <a:extLst>
              <a:ext uri="{FF2B5EF4-FFF2-40B4-BE49-F238E27FC236}">
                <a16:creationId xmlns:a16="http://schemas.microsoft.com/office/drawing/2014/main" id="{BAD9A920-9BC8-772B-D35F-8F504928BA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62A59D-140B-EC85-637C-1597767149B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3081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31E97-4A84-7949-6D7B-ADB3BC307BF4}"/>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86D4E94-AA68-06C2-B73B-741D3B358752}"/>
              </a:ext>
            </a:extLst>
          </p:cNvPr>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en-IN"/>
          </a:p>
        </p:txBody>
      </p:sp>
      <p:sp>
        <p:nvSpPr>
          <p:cNvPr id="4" name="Text Placeholder 3">
            <a:extLst>
              <a:ext uri="{FF2B5EF4-FFF2-40B4-BE49-F238E27FC236}">
                <a16:creationId xmlns:a16="http://schemas.microsoft.com/office/drawing/2014/main" id="{81B652A7-E347-9BBB-AAB3-D2E9B16A74C8}"/>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434B70C6-B9A1-C828-7B7A-4DC0C282941C}"/>
              </a:ext>
            </a:extLst>
          </p:cNvPr>
          <p:cNvSpPr>
            <a:spLocks noGrp="1"/>
          </p:cNvSpPr>
          <p:nvPr>
            <p:ph type="dt" sz="half" idx="10"/>
          </p:nvPr>
        </p:nvSpPr>
        <p:spPr/>
        <p:txBody>
          <a:bodyPr/>
          <a:lstStyle/>
          <a:p>
            <a:fld id="{1D8BD707-D9CF-40AE-B4C6-C98DA3205C09}" type="datetimeFigureOut">
              <a:rPr lang="en-US" smtClean="0"/>
              <a:pPr/>
              <a:t>1/7/2025</a:t>
            </a:fld>
            <a:endParaRPr lang="en-US"/>
          </a:p>
        </p:txBody>
      </p:sp>
      <p:sp>
        <p:nvSpPr>
          <p:cNvPr id="6" name="Footer Placeholder 5">
            <a:extLst>
              <a:ext uri="{FF2B5EF4-FFF2-40B4-BE49-F238E27FC236}">
                <a16:creationId xmlns:a16="http://schemas.microsoft.com/office/drawing/2014/main" id="{B8780FD6-419B-9483-656D-D69D035C73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664ABE-D3C3-A2E0-3850-91BB6215FAAC}"/>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9227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741D4E-36FA-8136-84A3-5BCDBC2C05D0}"/>
              </a:ext>
            </a:extLst>
          </p:cNvPr>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C3E29B-EE21-E9A1-B1EF-14072AAECE4B}"/>
              </a:ext>
            </a:extLst>
          </p:cNvPr>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F6387E-B22A-FB16-0B5E-18323A3E225D}"/>
              </a:ext>
            </a:extLst>
          </p:cNvPr>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1D8BD707-D9CF-40AE-B4C6-C98DA3205C09}" type="datetimeFigureOut">
              <a:rPr lang="en-US" smtClean="0"/>
              <a:pPr/>
              <a:t>1/7/2025</a:t>
            </a:fld>
            <a:endParaRPr lang="en-US"/>
          </a:p>
        </p:txBody>
      </p:sp>
      <p:sp>
        <p:nvSpPr>
          <p:cNvPr id="5" name="Footer Placeholder 4">
            <a:extLst>
              <a:ext uri="{FF2B5EF4-FFF2-40B4-BE49-F238E27FC236}">
                <a16:creationId xmlns:a16="http://schemas.microsoft.com/office/drawing/2014/main" id="{AEF4E19A-7F1C-B947-3959-92DC091D0F41}"/>
              </a:ext>
            </a:extLst>
          </p:cNvPr>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338B16-AC10-D2AC-430C-703014783F6E}"/>
              </a:ext>
            </a:extLst>
          </p:cNvPr>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9445959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7.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5.sv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jfif"/><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4E5E6"/>
        </a:solidFill>
        <a:effectLst/>
      </p:bgPr>
    </p:bg>
    <p:spTree>
      <p:nvGrpSpPr>
        <p:cNvPr id="1" name=""/>
        <p:cNvGrpSpPr/>
        <p:nvPr/>
      </p:nvGrpSpPr>
      <p:grpSpPr>
        <a:xfrm>
          <a:off x="0" y="0"/>
          <a:ext cx="0" cy="0"/>
          <a:chOff x="0" y="0"/>
          <a:chExt cx="0" cy="0"/>
        </a:xfrm>
      </p:grpSpPr>
      <p:sp>
        <p:nvSpPr>
          <p:cNvPr id="4" name="TextBox 4"/>
          <p:cNvSpPr txBox="1"/>
          <p:nvPr/>
        </p:nvSpPr>
        <p:spPr>
          <a:xfrm>
            <a:off x="149180" y="-299012"/>
            <a:ext cx="17708192" cy="10200057"/>
          </a:xfrm>
          <a:prstGeom prst="rect">
            <a:avLst/>
          </a:prstGeom>
        </p:spPr>
        <p:txBody>
          <a:bodyPr lIns="50800" tIns="50800" rIns="50800" bIns="50800" rtlCol="0" anchor="ctr"/>
          <a:lstStyle/>
          <a:p>
            <a:pPr algn="ctr">
              <a:lnSpc>
                <a:spcPts val="3108"/>
              </a:lnSpc>
            </a:pPr>
            <a:endParaRPr/>
          </a:p>
        </p:txBody>
      </p:sp>
      <p:grpSp>
        <p:nvGrpSpPr>
          <p:cNvPr id="19" name="Group 5">
            <a:extLst>
              <a:ext uri="{FF2B5EF4-FFF2-40B4-BE49-F238E27FC236}">
                <a16:creationId xmlns:a16="http://schemas.microsoft.com/office/drawing/2014/main" id="{16E4819B-3B53-C362-D79C-E266B474F31F}"/>
              </a:ext>
            </a:extLst>
          </p:cNvPr>
          <p:cNvGrpSpPr/>
          <p:nvPr/>
        </p:nvGrpSpPr>
        <p:grpSpPr>
          <a:xfrm>
            <a:off x="10515600" y="6076705"/>
            <a:ext cx="9082111" cy="4146329"/>
            <a:chOff x="0" y="-114300"/>
            <a:chExt cx="2540438" cy="1823275"/>
          </a:xfrm>
        </p:grpSpPr>
        <p:sp>
          <p:nvSpPr>
            <p:cNvPr id="20" name="Freeform 6">
              <a:extLst>
                <a:ext uri="{FF2B5EF4-FFF2-40B4-BE49-F238E27FC236}">
                  <a16:creationId xmlns:a16="http://schemas.microsoft.com/office/drawing/2014/main" id="{51E45A0E-7A61-2855-783D-177CC85213B1}"/>
                </a:ext>
              </a:extLst>
            </p:cNvPr>
            <p:cNvSpPr/>
            <p:nvPr/>
          </p:nvSpPr>
          <p:spPr>
            <a:xfrm>
              <a:off x="333627" y="-35008"/>
              <a:ext cx="2206811" cy="1653149"/>
            </a:xfrm>
            <a:custGeom>
              <a:avLst/>
              <a:gdLst/>
              <a:ahLst/>
              <a:cxnLst/>
              <a:rect l="l" t="t" r="r" b="b"/>
              <a:pathLst>
                <a:path w="2366685" h="1708975">
                  <a:moveTo>
                    <a:pt x="0" y="0"/>
                  </a:moveTo>
                  <a:lnTo>
                    <a:pt x="2366685" y="0"/>
                  </a:lnTo>
                  <a:lnTo>
                    <a:pt x="2366685" y="1708975"/>
                  </a:lnTo>
                  <a:lnTo>
                    <a:pt x="0" y="1708975"/>
                  </a:lnTo>
                  <a:close/>
                </a:path>
              </a:pathLst>
            </a:custGeom>
            <a:noFill/>
            <a:ln>
              <a:noFill/>
            </a:ln>
          </p:spPr>
          <p:style>
            <a:lnRef idx="1">
              <a:schemeClr val="accent2"/>
            </a:lnRef>
            <a:fillRef idx="2">
              <a:schemeClr val="accent2"/>
            </a:fillRef>
            <a:effectRef idx="1">
              <a:schemeClr val="accent2"/>
            </a:effectRef>
            <a:fontRef idx="minor">
              <a:schemeClr val="dk1"/>
            </a:fontRef>
          </p:style>
          <p:txBody>
            <a:bodyPr/>
            <a:lstStyle/>
            <a:p>
              <a:endParaRPr lang="en-IN" sz="4000" dirty="0">
                <a:ln w="22225">
                  <a:solidFill>
                    <a:schemeClr val="tx1"/>
                  </a:solidFill>
                  <a:prstDash val="solid"/>
                </a:ln>
              </a:endParaRPr>
            </a:p>
          </p:txBody>
        </p:sp>
        <p:sp>
          <p:nvSpPr>
            <p:cNvPr id="21" name="TextBox 7">
              <a:extLst>
                <a:ext uri="{FF2B5EF4-FFF2-40B4-BE49-F238E27FC236}">
                  <a16:creationId xmlns:a16="http://schemas.microsoft.com/office/drawing/2014/main" id="{06157ABD-89BC-9518-2A62-CCD33FB2F9D3}"/>
                </a:ext>
              </a:extLst>
            </p:cNvPr>
            <p:cNvSpPr txBox="1"/>
            <p:nvPr/>
          </p:nvSpPr>
          <p:spPr>
            <a:xfrm>
              <a:off x="0" y="-114300"/>
              <a:ext cx="2366685" cy="1823275"/>
            </a:xfrm>
            <a:prstGeom prst="rect">
              <a:avLst/>
            </a:prstGeom>
          </p:spPr>
          <p:txBody>
            <a:bodyPr lIns="50800" tIns="50800" rIns="50800" bIns="50800" rtlCol="0" anchor="ctr"/>
            <a:lstStyle/>
            <a:p>
              <a:pPr marL="0" lvl="0" indent="0" algn="ctr">
                <a:lnSpc>
                  <a:spcPts val="3108"/>
                </a:lnSpc>
                <a:spcBef>
                  <a:spcPct val="0"/>
                </a:spcBef>
              </a:pPr>
              <a:endParaRPr b="1">
                <a:ln w="22225">
                  <a:solidFill>
                    <a:schemeClr val="accent2"/>
                  </a:solidFill>
                  <a:prstDash val="solid"/>
                </a:ln>
                <a:solidFill>
                  <a:schemeClr val="accent2">
                    <a:lumMod val="40000"/>
                    <a:lumOff val="60000"/>
                  </a:schemeClr>
                </a:solidFill>
              </a:endParaRPr>
            </a:p>
          </p:txBody>
        </p:sp>
      </p:grpSp>
      <p:sp>
        <p:nvSpPr>
          <p:cNvPr id="24" name="TextBox 7">
            <a:extLst>
              <a:ext uri="{FF2B5EF4-FFF2-40B4-BE49-F238E27FC236}">
                <a16:creationId xmlns:a16="http://schemas.microsoft.com/office/drawing/2014/main" id="{CDA5BEB2-A61C-B7F7-F3AD-D14EE6745D69}"/>
              </a:ext>
            </a:extLst>
          </p:cNvPr>
          <p:cNvSpPr txBox="1"/>
          <p:nvPr/>
        </p:nvSpPr>
        <p:spPr>
          <a:xfrm>
            <a:off x="255169" y="232434"/>
            <a:ext cx="10972800" cy="5690750"/>
          </a:xfrm>
          <a:prstGeom prst="rect">
            <a:avLst/>
          </a:prstGeom>
        </p:spPr>
        <p:txBody>
          <a:bodyPr lIns="50800" tIns="50800" rIns="50800" bIns="50800" rtlCol="0" anchor="ctr"/>
          <a:lstStyle/>
          <a:p>
            <a:pPr marL="0" lvl="0" indent="0" algn="ctr">
              <a:lnSpc>
                <a:spcPts val="3108"/>
              </a:lnSpc>
              <a:spcBef>
                <a:spcPct val="0"/>
              </a:spcBef>
            </a:pPr>
            <a:endParaRPr b="1">
              <a:ln w="22225">
                <a:solidFill>
                  <a:schemeClr val="accent2"/>
                </a:solidFill>
                <a:prstDash val="solid"/>
              </a:ln>
              <a:solidFill>
                <a:schemeClr val="accent2">
                  <a:lumMod val="40000"/>
                  <a:lumOff val="60000"/>
                </a:schemeClr>
              </a:solidFill>
            </a:endParaRPr>
          </a:p>
        </p:txBody>
      </p:sp>
      <p:sp>
        <p:nvSpPr>
          <p:cNvPr id="2" name="Freeform 3">
            <a:extLst>
              <a:ext uri="{FF2B5EF4-FFF2-40B4-BE49-F238E27FC236}">
                <a16:creationId xmlns:a16="http://schemas.microsoft.com/office/drawing/2014/main" id="{6AE687EC-F65D-6808-7470-6AD282D35F1B}"/>
              </a:ext>
            </a:extLst>
          </p:cNvPr>
          <p:cNvSpPr/>
          <p:nvPr/>
        </p:nvSpPr>
        <p:spPr>
          <a:xfrm>
            <a:off x="144740" y="188607"/>
            <a:ext cx="17983201" cy="9850721"/>
          </a:xfrm>
          <a:custGeom>
            <a:avLst/>
            <a:gdLst/>
            <a:ahLst/>
            <a:cxnLst/>
            <a:rect l="l" t="t" r="r" b="b"/>
            <a:pathLst>
              <a:path w="4663886" h="2556627">
                <a:moveTo>
                  <a:pt x="0" y="0"/>
                </a:moveTo>
                <a:lnTo>
                  <a:pt x="4663886" y="0"/>
                </a:lnTo>
                <a:lnTo>
                  <a:pt x="4663886" y="2556627"/>
                </a:lnTo>
                <a:lnTo>
                  <a:pt x="0" y="2556627"/>
                </a:lnTo>
                <a:close/>
              </a:path>
            </a:pathLst>
          </a:custGeom>
          <a:ln/>
        </p:spPr>
        <p:style>
          <a:lnRef idx="2">
            <a:schemeClr val="accent1"/>
          </a:lnRef>
          <a:fillRef idx="1">
            <a:schemeClr val="lt1"/>
          </a:fillRef>
          <a:effectRef idx="0">
            <a:schemeClr val="accent1"/>
          </a:effectRef>
          <a:fontRef idx="minor">
            <a:schemeClr val="dk1"/>
          </a:fontRef>
        </p:style>
      </p:sp>
      <p:sp>
        <p:nvSpPr>
          <p:cNvPr id="3" name="Freeform 6"/>
          <p:cNvSpPr/>
          <p:nvPr/>
        </p:nvSpPr>
        <p:spPr>
          <a:xfrm>
            <a:off x="430628" y="442796"/>
            <a:ext cx="10896600" cy="5334000"/>
          </a:xfrm>
          <a:custGeom>
            <a:avLst/>
            <a:gdLst/>
            <a:ahLst/>
            <a:cxnLst/>
            <a:rect l="l" t="t" r="r" b="b"/>
            <a:pathLst>
              <a:path w="2366685" h="1708975">
                <a:moveTo>
                  <a:pt x="0" y="0"/>
                </a:moveTo>
                <a:lnTo>
                  <a:pt x="2366685" y="0"/>
                </a:lnTo>
                <a:lnTo>
                  <a:pt x="2366685" y="1708975"/>
                </a:lnTo>
                <a:lnTo>
                  <a:pt x="0" y="1708975"/>
                </a:lnTo>
                <a:close/>
              </a:path>
            </a:pathLst>
          </a:custGeom>
          <a:ln/>
          <a:effectLst>
            <a:softEdge rad="317500"/>
          </a:effectLst>
        </p:spPr>
        <p:style>
          <a:lnRef idx="1">
            <a:schemeClr val="accent5"/>
          </a:lnRef>
          <a:fillRef idx="2">
            <a:schemeClr val="accent5"/>
          </a:fillRef>
          <a:effectRef idx="1">
            <a:schemeClr val="accent5"/>
          </a:effectRef>
          <a:fontRef idx="minor">
            <a:schemeClr val="dk1"/>
          </a:fontRef>
        </p:style>
        <p:txBody>
          <a:bodyPr/>
          <a:lstStyle/>
          <a:p>
            <a:endParaRPr lang="en-IN" b="1">
              <a:ln w="22225">
                <a:solidFill>
                  <a:schemeClr val="accent2"/>
                </a:solidFill>
                <a:prstDash val="solid"/>
              </a:ln>
              <a:solidFill>
                <a:schemeClr val="accent2">
                  <a:lumMod val="40000"/>
                  <a:lumOff val="60000"/>
                </a:schemeClr>
              </a:solidFill>
            </a:endParaRPr>
          </a:p>
        </p:txBody>
      </p:sp>
      <p:sp>
        <p:nvSpPr>
          <p:cNvPr id="5" name="TextBox 11"/>
          <p:cNvSpPr txBox="1"/>
          <p:nvPr/>
        </p:nvSpPr>
        <p:spPr>
          <a:xfrm>
            <a:off x="1447800" y="1214726"/>
            <a:ext cx="8416315" cy="3790140"/>
          </a:xfrm>
          <a:prstGeom prst="rect">
            <a:avLst/>
          </a:prstGeom>
          <a:effectLst>
            <a:softEdge rad="317500"/>
          </a:effectLst>
        </p:spPr>
        <p:txBody>
          <a:bodyPr wrap="square" lIns="0" tIns="0" rIns="0" bIns="0" rtlCol="0" anchor="t">
            <a:spAutoFit/>
          </a:bodyPr>
          <a:lstStyle/>
          <a:p>
            <a:pPr algn="l">
              <a:lnSpc>
                <a:spcPts val="9724"/>
              </a:lnSpc>
            </a:pPr>
            <a:r>
              <a:rPr lang="en-US" sz="9600" b="1" dirty="0">
                <a:solidFill>
                  <a:srgbClr val="002060"/>
                </a:solidFill>
                <a:latin typeface="Monterchi Bold"/>
                <a:ea typeface="Monterchi Bold"/>
                <a:cs typeface="Monterchi Bold"/>
                <a:sym typeface="Monterchi Bold"/>
              </a:rPr>
              <a:t>LIVER </a:t>
            </a:r>
          </a:p>
          <a:p>
            <a:pPr algn="l">
              <a:lnSpc>
                <a:spcPts val="9724"/>
              </a:lnSpc>
            </a:pPr>
            <a:r>
              <a:rPr lang="en-US" sz="9600" b="1" dirty="0">
                <a:solidFill>
                  <a:srgbClr val="002060"/>
                </a:solidFill>
                <a:latin typeface="Monterchi Bold" panose="020B0604020202020204" charset="0"/>
                <a:ea typeface="Monterchi Bold"/>
                <a:cs typeface="Monterchi Bold"/>
                <a:sym typeface="Monterchi Bold"/>
              </a:rPr>
              <a:t>DISEASE</a:t>
            </a:r>
            <a:r>
              <a:rPr lang="en-US" sz="9600" b="1" dirty="0">
                <a:solidFill>
                  <a:srgbClr val="002060"/>
                </a:solidFill>
                <a:latin typeface="Monterchi Bold"/>
                <a:ea typeface="Monterchi Bold"/>
                <a:cs typeface="Monterchi Bold"/>
                <a:sym typeface="Monterchi Bold"/>
              </a:rPr>
              <a:t> </a:t>
            </a:r>
          </a:p>
          <a:p>
            <a:pPr algn="l">
              <a:lnSpc>
                <a:spcPts val="9724"/>
              </a:lnSpc>
            </a:pPr>
            <a:r>
              <a:rPr lang="en-US" sz="9600" b="1" dirty="0">
                <a:solidFill>
                  <a:srgbClr val="002060"/>
                </a:solidFill>
                <a:latin typeface="Monterchi Bold"/>
                <a:ea typeface="Monterchi Bold"/>
                <a:cs typeface="Monterchi Bold"/>
                <a:sym typeface="Monterchi Bold"/>
              </a:rPr>
              <a:t>CLASSIFICATION     </a:t>
            </a:r>
          </a:p>
        </p:txBody>
      </p:sp>
      <p:pic>
        <p:nvPicPr>
          <p:cNvPr id="7" name="Picture 6">
            <a:extLst>
              <a:ext uri="{FF2B5EF4-FFF2-40B4-BE49-F238E27FC236}">
                <a16:creationId xmlns:a16="http://schemas.microsoft.com/office/drawing/2014/main" id="{9AA2A691-9848-D05D-E403-EEF05F11382A}"/>
              </a:ext>
            </a:extLst>
          </p:cNvPr>
          <p:cNvPicPr>
            <a:picLocks noChangeAspect="1"/>
          </p:cNvPicPr>
          <p:nvPr/>
        </p:nvPicPr>
        <p:blipFill>
          <a:blip r:embed="rId2"/>
          <a:stretch>
            <a:fillRect/>
          </a:stretch>
        </p:blipFill>
        <p:spPr>
          <a:xfrm>
            <a:off x="11727473" y="952500"/>
            <a:ext cx="5729653" cy="35846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8389DBAF-8FFA-A5C6-57C2-33AA57442789}"/>
              </a:ext>
            </a:extLst>
          </p:cNvPr>
          <p:cNvSpPr txBox="1"/>
          <p:nvPr/>
        </p:nvSpPr>
        <p:spPr>
          <a:xfrm>
            <a:off x="11841801" y="6198776"/>
            <a:ext cx="5029200" cy="3416320"/>
          </a:xfrm>
          <a:prstGeom prst="rect">
            <a:avLst/>
          </a:prstGeom>
          <a:noFill/>
        </p:spPr>
        <p:txBody>
          <a:bodyPr wrap="square" rtlCol="0" anchor="ctr">
            <a:spAutoFit/>
          </a:bodyPr>
          <a:lstStyle/>
          <a:p>
            <a:r>
              <a:rPr lang="en-US" sz="2400"/>
              <a:t>BY:-</a:t>
            </a:r>
          </a:p>
          <a:p>
            <a:pPr marL="342900" indent="-342900">
              <a:buFont typeface="+mj-lt"/>
              <a:buAutoNum type="arabicPeriod"/>
            </a:pPr>
            <a:r>
              <a:rPr lang="en-US" sz="2400" dirty="0"/>
              <a:t>Macha </a:t>
            </a:r>
            <a:r>
              <a:rPr lang="en-US" sz="2400" dirty="0" err="1"/>
              <a:t>Kedharnath</a:t>
            </a:r>
            <a:endParaRPr lang="en-US" sz="2400" dirty="0"/>
          </a:p>
          <a:p>
            <a:pPr marL="342900" indent="-342900">
              <a:buFont typeface="+mj-lt"/>
              <a:buAutoNum type="arabicPeriod"/>
            </a:pPr>
            <a:r>
              <a:rPr lang="en-US" sz="2400" dirty="0" err="1"/>
              <a:t>Paradesi</a:t>
            </a:r>
            <a:r>
              <a:rPr lang="en-US" sz="2400" dirty="0"/>
              <a:t> Anisha Preethi</a:t>
            </a:r>
          </a:p>
          <a:p>
            <a:pPr marL="342900" indent="-342900">
              <a:buFont typeface="+mj-lt"/>
              <a:buAutoNum type="arabicPeriod"/>
            </a:pPr>
            <a:r>
              <a:rPr lang="en-US" sz="2400" dirty="0"/>
              <a:t>Priyanka More</a:t>
            </a:r>
          </a:p>
          <a:p>
            <a:pPr marL="342900" indent="-342900">
              <a:buFont typeface="+mj-lt"/>
              <a:buAutoNum type="arabicPeriod"/>
            </a:pPr>
            <a:r>
              <a:rPr lang="en-US" sz="2400" dirty="0"/>
              <a:t>Uzair Pandith</a:t>
            </a:r>
          </a:p>
          <a:p>
            <a:pPr marL="342900" indent="-342900">
              <a:buFont typeface="+mj-lt"/>
              <a:buAutoNum type="arabicPeriod"/>
            </a:pPr>
            <a:r>
              <a:rPr lang="en-US" sz="2400" dirty="0"/>
              <a:t>Akshata </a:t>
            </a:r>
            <a:r>
              <a:rPr lang="en-US" sz="2400" dirty="0" err="1"/>
              <a:t>Shivarai</a:t>
            </a:r>
            <a:endParaRPr lang="en-US" sz="2400" dirty="0"/>
          </a:p>
          <a:p>
            <a:pPr marL="342900" indent="-342900">
              <a:buFont typeface="+mj-lt"/>
              <a:buAutoNum type="arabicPeriod"/>
            </a:pPr>
            <a:r>
              <a:rPr lang="en-US" sz="2400" dirty="0" err="1"/>
              <a:t>Vyshnavi</a:t>
            </a:r>
            <a:r>
              <a:rPr lang="en-US" sz="2400" dirty="0"/>
              <a:t> </a:t>
            </a:r>
            <a:r>
              <a:rPr lang="en-US" sz="2400" dirty="0" err="1"/>
              <a:t>Nallagopu</a:t>
            </a:r>
            <a:endParaRPr lang="en-US" sz="2400" dirty="0"/>
          </a:p>
          <a:p>
            <a:pPr marL="342900" indent="-342900">
              <a:buFont typeface="+mj-lt"/>
              <a:buAutoNum type="arabicPeriod"/>
            </a:pPr>
            <a:r>
              <a:rPr lang="en-US" sz="2400" dirty="0"/>
              <a:t>Shinde Sanjana Bhaskar</a:t>
            </a:r>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172AE6-8543-2A49-DEB0-A98888A00100}"/>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0A4C67F3-9583-B083-512A-926CE6DEC1DE}"/>
              </a:ext>
            </a:extLst>
          </p:cNvPr>
          <p:cNvGrpSpPr/>
          <p:nvPr/>
        </p:nvGrpSpPr>
        <p:grpSpPr>
          <a:xfrm>
            <a:off x="0" y="-1301347"/>
            <a:ext cx="18592800" cy="11506200"/>
            <a:chOff x="-44846" y="-114300"/>
            <a:chExt cx="4708732" cy="2780313"/>
          </a:xfrm>
        </p:grpSpPr>
        <p:sp>
          <p:nvSpPr>
            <p:cNvPr id="3" name="Freeform 3">
              <a:extLst>
                <a:ext uri="{FF2B5EF4-FFF2-40B4-BE49-F238E27FC236}">
                  <a16:creationId xmlns:a16="http://schemas.microsoft.com/office/drawing/2014/main" id="{53478067-9063-11C5-1DE2-AD20B53BD54A}"/>
                </a:ext>
              </a:extLst>
            </p:cNvPr>
            <p:cNvSpPr/>
            <p:nvPr/>
          </p:nvSpPr>
          <p:spPr>
            <a:xfrm>
              <a:off x="-44846" y="109386"/>
              <a:ext cx="4663886" cy="2556627"/>
            </a:xfrm>
            <a:custGeom>
              <a:avLst/>
              <a:gdLst/>
              <a:ahLst/>
              <a:cxnLst/>
              <a:rect l="l" t="t" r="r" b="b"/>
              <a:pathLst>
                <a:path w="4663886" h="2556627">
                  <a:moveTo>
                    <a:pt x="0" y="0"/>
                  </a:moveTo>
                  <a:lnTo>
                    <a:pt x="4663886" y="0"/>
                  </a:lnTo>
                  <a:lnTo>
                    <a:pt x="4663886" y="2556627"/>
                  </a:lnTo>
                  <a:lnTo>
                    <a:pt x="0" y="2556627"/>
                  </a:lnTo>
                  <a:close/>
                </a:path>
              </a:pathLst>
            </a:custGeom>
            <a:solidFill>
              <a:srgbClr val="E4E5E6"/>
            </a:solidFill>
            <a:ln w="38100" cap="sq">
              <a:noFill/>
              <a:prstDash val="lgDash"/>
              <a:miter/>
            </a:ln>
          </p:spPr>
          <p:txBody>
            <a:bodyPr/>
            <a:lstStyle/>
            <a:p>
              <a:endParaRPr lang="en-IN" dirty="0"/>
            </a:p>
          </p:txBody>
        </p:sp>
        <p:sp>
          <p:nvSpPr>
            <p:cNvPr id="4" name="TextBox 4">
              <a:extLst>
                <a:ext uri="{FF2B5EF4-FFF2-40B4-BE49-F238E27FC236}">
                  <a16:creationId xmlns:a16="http://schemas.microsoft.com/office/drawing/2014/main" id="{8444FCD8-0690-93EA-32E5-E7A22CDED2B3}"/>
                </a:ext>
              </a:extLst>
            </p:cNvPr>
            <p:cNvSpPr txBox="1"/>
            <p:nvPr/>
          </p:nvSpPr>
          <p:spPr>
            <a:xfrm>
              <a:off x="0" y="-114300"/>
              <a:ext cx="4663886" cy="2670927"/>
            </a:xfrm>
            <a:prstGeom prst="rect">
              <a:avLst/>
            </a:prstGeom>
            <a:ln>
              <a:noFill/>
            </a:ln>
          </p:spPr>
          <p:txBody>
            <a:bodyPr lIns="50800" tIns="50800" rIns="50800" bIns="50800" rtlCol="0" anchor="ctr"/>
            <a:lstStyle/>
            <a:p>
              <a:pPr marL="0" lvl="0" indent="0" algn="ctr">
                <a:lnSpc>
                  <a:spcPts val="3108"/>
                </a:lnSpc>
                <a:spcBef>
                  <a:spcPct val="0"/>
                </a:spcBef>
              </a:pPr>
              <a:endParaRPr/>
            </a:p>
          </p:txBody>
        </p:sp>
      </p:grpSp>
      <p:sp>
        <p:nvSpPr>
          <p:cNvPr id="8" name="TextBox 8">
            <a:extLst>
              <a:ext uri="{FF2B5EF4-FFF2-40B4-BE49-F238E27FC236}">
                <a16:creationId xmlns:a16="http://schemas.microsoft.com/office/drawing/2014/main" id="{1A35DAB6-F303-2304-5430-403917710D2C}"/>
              </a:ext>
            </a:extLst>
          </p:cNvPr>
          <p:cNvSpPr txBox="1"/>
          <p:nvPr/>
        </p:nvSpPr>
        <p:spPr>
          <a:xfrm>
            <a:off x="4237823" y="410220"/>
            <a:ext cx="9812355" cy="1215055"/>
          </a:xfrm>
          <a:prstGeom prst="rect">
            <a:avLst/>
          </a:prstGeom>
        </p:spPr>
        <p:txBody>
          <a:bodyPr lIns="0" tIns="0" rIns="0" bIns="0" rtlCol="0" anchor="t">
            <a:spAutoFit/>
          </a:bodyPr>
          <a:lstStyle/>
          <a:p>
            <a:pPr marL="0" lvl="0" indent="0" algn="ctr">
              <a:lnSpc>
                <a:spcPts val="9035"/>
              </a:lnSpc>
              <a:spcBef>
                <a:spcPct val="0"/>
              </a:spcBef>
            </a:pPr>
            <a:endParaRPr lang="en-US" sz="9314" dirty="0">
              <a:solidFill>
                <a:srgbClr val="A61A1A"/>
              </a:solidFill>
              <a:latin typeface="Monterchi"/>
              <a:ea typeface="Monterchi"/>
              <a:cs typeface="Monterchi"/>
              <a:sym typeface="Monterchi"/>
            </a:endParaRPr>
          </a:p>
        </p:txBody>
      </p:sp>
      <p:sp>
        <p:nvSpPr>
          <p:cNvPr id="9" name="TextBox 9">
            <a:extLst>
              <a:ext uri="{FF2B5EF4-FFF2-40B4-BE49-F238E27FC236}">
                <a16:creationId xmlns:a16="http://schemas.microsoft.com/office/drawing/2014/main" id="{5D76CCAE-9517-5948-91D2-507D5A0EEACE}"/>
              </a:ext>
            </a:extLst>
          </p:cNvPr>
          <p:cNvSpPr txBox="1"/>
          <p:nvPr/>
        </p:nvSpPr>
        <p:spPr>
          <a:xfrm>
            <a:off x="990601" y="2055484"/>
            <a:ext cx="16268700" cy="1207638"/>
          </a:xfrm>
          <a:prstGeom prst="rect">
            <a:avLst/>
          </a:prstGeom>
        </p:spPr>
        <p:txBody>
          <a:bodyPr wrap="square" lIns="0" tIns="0" rIns="0" bIns="0" rtlCol="0" anchor="t">
            <a:spAutoFit/>
          </a:bodyPr>
          <a:lstStyle/>
          <a:p>
            <a:pPr marL="0" lvl="0" indent="0" algn="r">
              <a:lnSpc>
                <a:spcPts val="10735"/>
              </a:lnSpc>
            </a:pPr>
            <a:r>
              <a:rPr lang="en-US" sz="4993" dirty="0">
                <a:solidFill>
                  <a:srgbClr val="A61A1A"/>
                </a:solidFill>
                <a:latin typeface="TT Smalls"/>
                <a:ea typeface="TT Smalls"/>
                <a:cs typeface="TT Smalls"/>
                <a:sym typeface="TT Smalls"/>
              </a:rPr>
              <a:t> </a:t>
            </a:r>
          </a:p>
        </p:txBody>
      </p:sp>
      <p:sp>
        <p:nvSpPr>
          <p:cNvPr id="16" name="TextBox 15">
            <a:extLst>
              <a:ext uri="{FF2B5EF4-FFF2-40B4-BE49-F238E27FC236}">
                <a16:creationId xmlns:a16="http://schemas.microsoft.com/office/drawing/2014/main" id="{2048297E-E748-3F1B-6F15-D3FBA2279785}"/>
              </a:ext>
            </a:extLst>
          </p:cNvPr>
          <p:cNvSpPr txBox="1"/>
          <p:nvPr/>
        </p:nvSpPr>
        <p:spPr>
          <a:xfrm>
            <a:off x="177044" y="203686"/>
            <a:ext cx="17933878" cy="1117228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b="1" dirty="0">
                <a:solidFill>
                  <a:srgbClr val="002060"/>
                </a:solidFill>
                <a:sym typeface="Monterchi"/>
              </a:rPr>
              <a:t>  </a:t>
            </a:r>
          </a:p>
          <a:p>
            <a:endParaRPr lang="en-US" sz="2000" b="1" dirty="0">
              <a:solidFill>
                <a:srgbClr val="002060"/>
              </a:solidFill>
              <a:sym typeface="Monterchi"/>
            </a:endParaRPr>
          </a:p>
          <a:p>
            <a:endParaRPr lang="en-US" sz="2000" b="1" dirty="0">
              <a:solidFill>
                <a:srgbClr val="002060"/>
              </a:solidFill>
              <a:sym typeface="Monterchi"/>
            </a:endParaRPr>
          </a:p>
          <a:p>
            <a:r>
              <a:rPr lang="en-US" sz="2400" b="1" dirty="0">
                <a:solidFill>
                  <a:srgbClr val="002060"/>
                </a:solidFill>
                <a:sym typeface="Monterchi"/>
              </a:rPr>
              <a:t>SMOTE ALGORITHM</a:t>
            </a:r>
            <a:endParaRPr lang="en-US" sz="2400" b="1" dirty="0">
              <a:solidFill>
                <a:srgbClr val="002060"/>
              </a:solidFill>
            </a:endParaRPr>
          </a:p>
          <a:p>
            <a:pPr marL="285750" indent="-285750">
              <a:buFont typeface="Arial" panose="020B0604020202020204" pitchFamily="34" charset="0"/>
              <a:buChar char="•"/>
            </a:pPr>
            <a:endParaRPr lang="en-US" dirty="0">
              <a:latin typeface="Inter"/>
            </a:endParaRPr>
          </a:p>
          <a:p>
            <a:pPr marL="285750" indent="-285750">
              <a:buFont typeface="Arial" panose="020B0604020202020204" pitchFamily="34" charset="0"/>
              <a:buChar char="•"/>
            </a:pPr>
            <a:r>
              <a:rPr lang="en-US" sz="2400" b="0" i="0" dirty="0">
                <a:effectLst/>
                <a:latin typeface="IBM Plex Sans" panose="020B0604020202020204" charset="0"/>
              </a:rPr>
              <a:t>SMOTE ( Synthetic Minority Oversampling Technique)  is a preprocessing technique used to address a class imbalance in a dataset.</a:t>
            </a:r>
          </a:p>
          <a:p>
            <a:pPr marL="285750" indent="-285750">
              <a:buFont typeface="Arial" panose="020B0604020202020204" pitchFamily="34" charset="0"/>
              <a:buChar char="•"/>
            </a:pPr>
            <a:r>
              <a:rPr lang="en-US" sz="2400" dirty="0">
                <a:latin typeface="IBM Plex Sans" panose="020B0604020202020204" charset="0"/>
              </a:rPr>
              <a:t>It is a statistical technique that creates synthetic samples to balance imbalanced datasets.</a:t>
            </a:r>
          </a:p>
          <a:p>
            <a:pPr marL="285750" indent="-285750">
              <a:buFont typeface="Arial" panose="020B0604020202020204" pitchFamily="34" charset="0"/>
              <a:buChar char="•"/>
            </a:pPr>
            <a:r>
              <a:rPr lang="en-US" sz="2400" dirty="0">
                <a:latin typeface="IBM Plex Sans" panose="020B0604020202020204" charset="0"/>
              </a:rPr>
              <a:t>It </a:t>
            </a:r>
            <a:r>
              <a:rPr lang="en-US" sz="2400" b="0" i="0" dirty="0">
                <a:effectLst/>
                <a:latin typeface="IBM Plex Sans" panose="020B0604020202020204" charset="0"/>
              </a:rPr>
              <a:t>is an oversampling technique where the synthetic samples are generated for the minority class.</a:t>
            </a:r>
          </a:p>
          <a:p>
            <a:pPr marL="285750" indent="-285750">
              <a:buFont typeface="Arial" panose="020B0604020202020204" pitchFamily="34" charset="0"/>
              <a:buChar char="•"/>
            </a:pPr>
            <a:r>
              <a:rPr lang="en-US" sz="2400" b="0" i="0" dirty="0">
                <a:effectLst/>
                <a:latin typeface="IBM Plex Sans" panose="020B0604020202020204" charset="0"/>
              </a:rPr>
              <a:t>This algorithm helps to overcome the overfitting problem posed by random oversampling.</a:t>
            </a:r>
          </a:p>
          <a:p>
            <a:pPr marL="285750" indent="-285750">
              <a:buFont typeface="Arial" panose="020B0604020202020204" pitchFamily="34" charset="0"/>
              <a:buChar char="•"/>
            </a:pPr>
            <a:r>
              <a:rPr lang="en-US" sz="2400" b="0" i="0" dirty="0">
                <a:effectLst/>
                <a:latin typeface="IBM Plex Sans" panose="020B0604020202020204" charset="0"/>
              </a:rPr>
              <a:t>It focuses on the feature space to generate new instances with the help of interpolation between the positive instances that lie together</a:t>
            </a:r>
          </a:p>
          <a:p>
            <a:pPr marL="285750" indent="-285750">
              <a:buFont typeface="Arial" panose="020B0604020202020204" pitchFamily="34" charset="0"/>
              <a:buChar char="•"/>
            </a:pPr>
            <a:r>
              <a:rPr lang="en-US" sz="2400" dirty="0">
                <a:latin typeface="IBM Plex Sans" panose="020B0604020202020204" charset="0"/>
              </a:rPr>
              <a:t>It aims to balance class distribution by randomly increasing minority class examples by replicating them.</a:t>
            </a:r>
          </a:p>
          <a:p>
            <a:pPr marL="285750" indent="-285750">
              <a:buFont typeface="Arial" panose="020B0604020202020204" pitchFamily="34" charset="0"/>
              <a:buChar char="•"/>
            </a:pPr>
            <a:endParaRPr lang="en-US" sz="2000" b="1" dirty="0">
              <a:solidFill>
                <a:srgbClr val="002060"/>
              </a:solidFill>
              <a:latin typeface="Inter"/>
            </a:endParaRPr>
          </a:p>
          <a:p>
            <a:r>
              <a:rPr lang="en-US" sz="2400" b="1" dirty="0">
                <a:solidFill>
                  <a:srgbClr val="002060"/>
                </a:solidFill>
              </a:rPr>
              <a:t>The Function of Smote follow the steps:</a:t>
            </a:r>
          </a:p>
          <a:p>
            <a:pPr indent="-285750">
              <a:buFont typeface="Arial" panose="020B0604020202020204" pitchFamily="34" charset="0"/>
              <a:buChar char="•"/>
            </a:pPr>
            <a:endParaRPr lang="en-US" sz="2000" b="1" dirty="0">
              <a:solidFill>
                <a:srgbClr val="002060"/>
              </a:solidFill>
            </a:endParaRPr>
          </a:p>
          <a:p>
            <a:pPr indent="-285750">
              <a:buFont typeface="Arial" panose="020B0604020202020204" pitchFamily="34" charset="0"/>
              <a:buChar char="•"/>
            </a:pPr>
            <a:endParaRPr lang="en-US" sz="2000" b="1" dirty="0">
              <a:solidFill>
                <a:srgbClr val="0070C0"/>
              </a:solidFill>
            </a:endParaRPr>
          </a:p>
          <a:p>
            <a:pPr indent="-285750">
              <a:buFont typeface="Arial" panose="020B0604020202020204" pitchFamily="34" charset="0"/>
              <a:buChar char="•"/>
            </a:pPr>
            <a:endParaRPr lang="en-US" sz="2000" b="1" dirty="0">
              <a:solidFill>
                <a:srgbClr val="0070C0"/>
              </a:solidFill>
            </a:endParaRPr>
          </a:p>
          <a:p>
            <a:pPr indent="-285750">
              <a:buFont typeface="Arial" panose="020B0604020202020204" pitchFamily="34" charset="0"/>
              <a:buChar char="•"/>
            </a:pPr>
            <a:endParaRPr lang="en-US" sz="2000" b="1" dirty="0">
              <a:solidFill>
                <a:srgbClr val="002060"/>
              </a:solidFill>
            </a:endParaRPr>
          </a:p>
          <a:p>
            <a:endParaRPr lang="en-US" dirty="0">
              <a:latin typeface="Aptos Display" panose="020B0004020202020204" pitchFamily="34" charset="0"/>
            </a:endParaRPr>
          </a:p>
          <a:p>
            <a:pPr marL="285750" indent="-285750">
              <a:buFont typeface="Arial" panose="020B0604020202020204" pitchFamily="34" charset="0"/>
              <a:buChar char="•"/>
            </a:pPr>
            <a:endParaRPr lang="en-US" dirty="0">
              <a:latin typeface="Aptos Display" panose="020B0004020202020204" pitchFamily="34" charset="0"/>
            </a:endParaRPr>
          </a:p>
          <a:p>
            <a:pPr marL="285750" indent="-285750">
              <a:buFont typeface="Arial" panose="020B0604020202020204" pitchFamily="34" charset="0"/>
              <a:buChar char="•"/>
            </a:pPr>
            <a:endParaRPr lang="en-US" dirty="0">
              <a:latin typeface="Aptos Display" panose="020B0004020202020204" pitchFamily="34" charset="0"/>
            </a:endParaRPr>
          </a:p>
          <a:p>
            <a:pPr marL="285750" indent="-285750">
              <a:buFont typeface="Arial" panose="020B0604020202020204" pitchFamily="34" charset="0"/>
              <a:buChar char="•"/>
            </a:pPr>
            <a:endParaRPr lang="en-US" dirty="0">
              <a:latin typeface="Aptos Display" panose="020B0004020202020204" pitchFamily="34" charset="0"/>
            </a:endParaRPr>
          </a:p>
          <a:p>
            <a:pPr marL="285750" indent="-285750">
              <a:buFont typeface="Arial" panose="020B0604020202020204" pitchFamily="34" charset="0"/>
              <a:buChar char="•"/>
            </a:pPr>
            <a:endParaRPr lang="en-US" dirty="0">
              <a:latin typeface="Aptos Display" panose="020B0004020202020204" pitchFamily="34" charset="0"/>
            </a:endParaRPr>
          </a:p>
          <a:p>
            <a:pPr marL="285750" indent="-285750">
              <a:buFont typeface="Arial" panose="020B0604020202020204" pitchFamily="34" charset="0"/>
              <a:buChar char="•"/>
            </a:pPr>
            <a:endParaRPr lang="en-US" dirty="0">
              <a:latin typeface="Aptos Display" panose="020B0004020202020204" pitchFamily="34" charset="0"/>
            </a:endParaRPr>
          </a:p>
          <a:p>
            <a:endParaRPr lang="en-US" dirty="0">
              <a:latin typeface="Aptos Display" panose="020B0004020202020204" pitchFamily="34" charset="0"/>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p:txBody>
      </p:sp>
      <p:sp>
        <p:nvSpPr>
          <p:cNvPr id="18" name="TextBox 17">
            <a:extLst>
              <a:ext uri="{FF2B5EF4-FFF2-40B4-BE49-F238E27FC236}">
                <a16:creationId xmlns:a16="http://schemas.microsoft.com/office/drawing/2014/main" id="{4B4D7BBB-DDB8-E5AE-67AE-E0404BB21892}"/>
              </a:ext>
            </a:extLst>
          </p:cNvPr>
          <p:cNvSpPr txBox="1"/>
          <p:nvPr/>
        </p:nvSpPr>
        <p:spPr>
          <a:xfrm>
            <a:off x="9836022" y="6526891"/>
            <a:ext cx="3385726" cy="646331"/>
          </a:xfrm>
          <a:prstGeom prst="rect">
            <a:avLst/>
          </a:prstGeom>
          <a:blipFill>
            <a:blip r:embed="rId2"/>
            <a:tile tx="0" ty="0" sx="100000" sy="100000" flip="none" algn="tl"/>
          </a:blipFill>
          <a:ln>
            <a:solidFill>
              <a:schemeClr val="tx1">
                <a:lumMod val="85000"/>
                <a:lumOff val="15000"/>
              </a:schemeClr>
            </a:solidFill>
          </a:ln>
        </p:spPr>
        <p:txBody>
          <a:bodyPr wrap="square" rtlCol="0">
            <a:spAutoFit/>
          </a:bodyPr>
          <a:lstStyle/>
          <a:p>
            <a:r>
              <a:rPr lang="en-IN" sz="1800" b="1" i="0" dirty="0">
                <a:solidFill>
                  <a:srgbClr val="383838"/>
                </a:solidFill>
                <a:effectLst/>
                <a:latin typeface="Inter"/>
              </a:rPr>
              <a:t>          </a:t>
            </a:r>
            <a:r>
              <a:rPr lang="en-IN" b="1" dirty="0">
                <a:solidFill>
                  <a:srgbClr val="383838"/>
                </a:solidFill>
                <a:latin typeface="IBM Plex Sans" panose="020B0604020202020204" charset="0"/>
              </a:rPr>
              <a:t>Focus on the minority</a:t>
            </a:r>
            <a:endParaRPr lang="en-US" b="1" dirty="0">
              <a:solidFill>
                <a:srgbClr val="383838"/>
              </a:solidFill>
              <a:latin typeface="IBM Plex Sans" panose="020B0604020202020204" charset="0"/>
            </a:endParaRPr>
          </a:p>
          <a:p>
            <a:r>
              <a:rPr lang="en-US" sz="1800" b="1" i="0" dirty="0">
                <a:solidFill>
                  <a:srgbClr val="002060"/>
                </a:solidFill>
                <a:effectLst/>
                <a:latin typeface="Inter"/>
              </a:rPr>
              <a:t> </a:t>
            </a:r>
          </a:p>
        </p:txBody>
      </p:sp>
      <p:sp>
        <p:nvSpPr>
          <p:cNvPr id="19" name="TextBox 18">
            <a:extLst>
              <a:ext uri="{FF2B5EF4-FFF2-40B4-BE49-F238E27FC236}">
                <a16:creationId xmlns:a16="http://schemas.microsoft.com/office/drawing/2014/main" id="{8F07DCEF-FF5A-1734-5BBD-5DCA4767D408}"/>
              </a:ext>
            </a:extLst>
          </p:cNvPr>
          <p:cNvSpPr txBox="1"/>
          <p:nvPr/>
        </p:nvSpPr>
        <p:spPr>
          <a:xfrm>
            <a:off x="13716000" y="8097880"/>
            <a:ext cx="3352800" cy="646331"/>
          </a:xfrm>
          <a:prstGeom prst="rect">
            <a:avLst/>
          </a:prstGeom>
          <a:blipFill>
            <a:blip r:embed="rId2"/>
            <a:tile tx="0" ty="0" sx="100000" sy="100000" flip="none" algn="tl"/>
          </a:blipFill>
          <a:ln>
            <a:solidFill>
              <a:schemeClr val="tx1">
                <a:lumMod val="85000"/>
                <a:lumOff val="15000"/>
              </a:schemeClr>
            </a:solidFill>
          </a:ln>
        </p:spPr>
        <p:txBody>
          <a:bodyPr wrap="square" rtlCol="0">
            <a:spAutoFit/>
          </a:bodyPr>
          <a:lstStyle/>
          <a:p>
            <a:r>
              <a:rPr lang="en-IN" sz="1800" b="1" i="0" dirty="0">
                <a:solidFill>
                  <a:srgbClr val="383838"/>
                </a:solidFill>
                <a:effectLst/>
                <a:latin typeface="Inter"/>
              </a:rPr>
              <a:t>       </a:t>
            </a:r>
            <a:r>
              <a:rPr lang="en-IN" b="1" dirty="0">
                <a:solidFill>
                  <a:srgbClr val="383838"/>
                </a:solidFill>
                <a:latin typeface="IBM Plex Sans" panose="020B0604020202020204" charset="0"/>
              </a:rPr>
              <a:t>Create synthetic samples</a:t>
            </a:r>
            <a:endParaRPr lang="en-US" b="1" dirty="0">
              <a:solidFill>
                <a:srgbClr val="383838"/>
              </a:solidFill>
              <a:latin typeface="IBM Plex Sans" panose="020B0604020202020204" charset="0"/>
            </a:endParaRPr>
          </a:p>
          <a:p>
            <a:r>
              <a:rPr lang="en-US" b="1" dirty="0">
                <a:solidFill>
                  <a:srgbClr val="383838"/>
                </a:solidFill>
                <a:latin typeface="IBM Plex Sans" panose="020B0604020202020204" charset="0"/>
              </a:rPr>
              <a:t> </a:t>
            </a:r>
          </a:p>
        </p:txBody>
      </p:sp>
      <p:sp>
        <p:nvSpPr>
          <p:cNvPr id="20" name="TextBox 19">
            <a:extLst>
              <a:ext uri="{FF2B5EF4-FFF2-40B4-BE49-F238E27FC236}">
                <a16:creationId xmlns:a16="http://schemas.microsoft.com/office/drawing/2014/main" id="{512F276C-68D8-EEA1-58CA-630FB7C78CA4}"/>
              </a:ext>
            </a:extLst>
          </p:cNvPr>
          <p:cNvSpPr txBox="1"/>
          <p:nvPr/>
        </p:nvSpPr>
        <p:spPr>
          <a:xfrm>
            <a:off x="4998159" y="6526891"/>
            <a:ext cx="3352800" cy="646331"/>
          </a:xfrm>
          <a:prstGeom prst="rect">
            <a:avLst/>
          </a:prstGeom>
          <a:blipFill>
            <a:blip r:embed="rId2"/>
            <a:tile tx="0" ty="0" sx="100000" sy="100000" flip="none" algn="tl"/>
          </a:blipFill>
          <a:ln>
            <a:solidFill>
              <a:schemeClr val="tx1">
                <a:lumMod val="85000"/>
                <a:lumOff val="15000"/>
              </a:schemeClr>
            </a:solidFill>
          </a:ln>
        </p:spPr>
        <p:txBody>
          <a:bodyPr wrap="square" rtlCol="0">
            <a:spAutoFit/>
          </a:bodyPr>
          <a:lstStyle/>
          <a:p>
            <a:r>
              <a:rPr lang="en-IN" sz="1800" b="1" i="0" dirty="0">
                <a:solidFill>
                  <a:srgbClr val="383838"/>
                </a:solidFill>
                <a:effectLst/>
                <a:latin typeface="Inter"/>
              </a:rPr>
              <a:t>          </a:t>
            </a:r>
            <a:r>
              <a:rPr lang="en-IN" b="1" dirty="0">
                <a:solidFill>
                  <a:srgbClr val="383838"/>
                </a:solidFill>
                <a:latin typeface="IBM Plex Sans" panose="020B0604020202020204" charset="0"/>
              </a:rPr>
              <a:t>Increase minority</a:t>
            </a:r>
            <a:endParaRPr lang="en-US" b="1" dirty="0">
              <a:solidFill>
                <a:srgbClr val="383838"/>
              </a:solidFill>
              <a:latin typeface="IBM Plex Sans" panose="020B0604020202020204" charset="0"/>
            </a:endParaRPr>
          </a:p>
          <a:p>
            <a:r>
              <a:rPr lang="en-US" b="1" dirty="0">
                <a:solidFill>
                  <a:srgbClr val="383838"/>
                </a:solidFill>
                <a:latin typeface="IBM Plex Sans" panose="020B0604020202020204" charset="0"/>
              </a:rPr>
              <a:t> </a:t>
            </a:r>
          </a:p>
        </p:txBody>
      </p:sp>
      <p:sp>
        <p:nvSpPr>
          <p:cNvPr id="21" name="TextBox 20">
            <a:extLst>
              <a:ext uri="{FF2B5EF4-FFF2-40B4-BE49-F238E27FC236}">
                <a16:creationId xmlns:a16="http://schemas.microsoft.com/office/drawing/2014/main" id="{30F69FD4-D50A-EB28-84FD-8C25AA6A4230}"/>
              </a:ext>
            </a:extLst>
          </p:cNvPr>
          <p:cNvSpPr txBox="1"/>
          <p:nvPr/>
        </p:nvSpPr>
        <p:spPr>
          <a:xfrm>
            <a:off x="1000716" y="8097880"/>
            <a:ext cx="3385726" cy="646331"/>
          </a:xfrm>
          <a:prstGeom prst="rect">
            <a:avLst/>
          </a:prstGeom>
          <a:blipFill>
            <a:blip r:embed="rId2"/>
            <a:tile tx="0" ty="0" sx="100000" sy="100000" flip="none" algn="tl"/>
          </a:blipFill>
          <a:ln>
            <a:solidFill>
              <a:schemeClr val="tx1">
                <a:lumMod val="85000"/>
                <a:lumOff val="15000"/>
              </a:schemeClr>
            </a:solidFill>
          </a:ln>
        </p:spPr>
        <p:txBody>
          <a:bodyPr wrap="square" rtlCol="0">
            <a:spAutoFit/>
          </a:bodyPr>
          <a:lstStyle/>
          <a:p>
            <a:r>
              <a:rPr lang="en-IN" sz="1800" b="1" i="0" dirty="0">
                <a:solidFill>
                  <a:srgbClr val="383838"/>
                </a:solidFill>
                <a:effectLst/>
                <a:latin typeface="IBM Plex Sans" panose="020B0604020202020204" charset="0"/>
              </a:rPr>
              <a:t>          Identify the Imbalance</a:t>
            </a:r>
            <a:endParaRPr lang="en-US" sz="1800" b="1" dirty="0">
              <a:solidFill>
                <a:srgbClr val="002060"/>
              </a:solidFill>
              <a:latin typeface="IBM Plex Sans" panose="020B0604020202020204" charset="0"/>
            </a:endParaRPr>
          </a:p>
          <a:p>
            <a:r>
              <a:rPr lang="en-US" sz="1800" b="1" i="0" dirty="0">
                <a:solidFill>
                  <a:srgbClr val="002060"/>
                </a:solidFill>
                <a:effectLst/>
                <a:latin typeface="Inter"/>
              </a:rPr>
              <a:t> </a:t>
            </a:r>
          </a:p>
        </p:txBody>
      </p:sp>
      <p:pic>
        <p:nvPicPr>
          <p:cNvPr id="23" name="Graphic 22" descr="Back with solid fill">
            <a:extLst>
              <a:ext uri="{FF2B5EF4-FFF2-40B4-BE49-F238E27FC236}">
                <a16:creationId xmlns:a16="http://schemas.microsoft.com/office/drawing/2014/main" id="{D92CBEEC-E983-5AF7-E161-CED39195856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48083" y="6893821"/>
            <a:ext cx="914400" cy="914400"/>
          </a:xfrm>
          <a:prstGeom prst="rect">
            <a:avLst/>
          </a:prstGeom>
        </p:spPr>
      </p:pic>
      <p:pic>
        <p:nvPicPr>
          <p:cNvPr id="25" name="Graphic 24" descr="Back with solid fill">
            <a:extLst>
              <a:ext uri="{FF2B5EF4-FFF2-40B4-BE49-F238E27FC236}">
                <a16:creationId xmlns:a16="http://schemas.microsoft.com/office/drawing/2014/main" id="{035281B8-1044-21CE-E054-DFDD7359F14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4113084">
            <a:off x="14042711" y="7129879"/>
            <a:ext cx="794412" cy="914400"/>
          </a:xfrm>
          <a:prstGeom prst="rect">
            <a:avLst/>
          </a:prstGeom>
        </p:spPr>
      </p:pic>
      <p:pic>
        <p:nvPicPr>
          <p:cNvPr id="27" name="Graphic 26" descr="Arrow: Slight curve with solid fill">
            <a:extLst>
              <a:ext uri="{FF2B5EF4-FFF2-40B4-BE49-F238E27FC236}">
                <a16:creationId xmlns:a16="http://schemas.microsoft.com/office/drawing/2014/main" id="{B60BB152-E83D-84A4-D7F9-68D214DF222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36343" y="6392856"/>
            <a:ext cx="914400" cy="914400"/>
          </a:xfrm>
          <a:prstGeom prst="rect">
            <a:avLst/>
          </a:prstGeom>
        </p:spPr>
      </p:pic>
      <p:grpSp>
        <p:nvGrpSpPr>
          <p:cNvPr id="12" name="Group 5">
            <a:extLst>
              <a:ext uri="{FF2B5EF4-FFF2-40B4-BE49-F238E27FC236}">
                <a16:creationId xmlns:a16="http://schemas.microsoft.com/office/drawing/2014/main" id="{52B6FEFE-522E-41B9-9B89-B3D40BCEF7DD}"/>
              </a:ext>
            </a:extLst>
          </p:cNvPr>
          <p:cNvGrpSpPr/>
          <p:nvPr/>
        </p:nvGrpSpPr>
        <p:grpSpPr>
          <a:xfrm>
            <a:off x="3495801" y="-447169"/>
            <a:ext cx="10948991" cy="1543786"/>
            <a:chOff x="0" y="-114300"/>
            <a:chExt cx="2883685" cy="661448"/>
          </a:xfrm>
        </p:grpSpPr>
        <p:sp>
          <p:nvSpPr>
            <p:cNvPr id="13" name="Freeform 6">
              <a:extLst>
                <a:ext uri="{FF2B5EF4-FFF2-40B4-BE49-F238E27FC236}">
                  <a16:creationId xmlns:a16="http://schemas.microsoft.com/office/drawing/2014/main" id="{55CFDA0B-7B95-217B-6E39-DAD8EAC9532E}"/>
                </a:ext>
              </a:extLst>
            </p:cNvPr>
            <p:cNvSpPr/>
            <p:nvPr/>
          </p:nvSpPr>
          <p:spPr>
            <a:xfrm>
              <a:off x="0" y="112490"/>
              <a:ext cx="2883685" cy="434658"/>
            </a:xfrm>
            <a:custGeom>
              <a:avLst/>
              <a:gdLst/>
              <a:ahLst/>
              <a:cxnLst/>
              <a:rect l="l" t="t" r="r" b="b"/>
              <a:pathLst>
                <a:path w="2883685" h="434658">
                  <a:moveTo>
                    <a:pt x="0" y="0"/>
                  </a:moveTo>
                  <a:lnTo>
                    <a:pt x="2883685" y="0"/>
                  </a:lnTo>
                  <a:lnTo>
                    <a:pt x="2883685" y="434658"/>
                  </a:lnTo>
                  <a:lnTo>
                    <a:pt x="0" y="434658"/>
                  </a:lnTo>
                  <a:close/>
                </a:path>
              </a:pathLst>
            </a:custGeom>
            <a:ln/>
          </p:spPr>
          <p:style>
            <a:lnRef idx="1">
              <a:schemeClr val="accent5"/>
            </a:lnRef>
            <a:fillRef idx="2">
              <a:schemeClr val="accent5"/>
            </a:fillRef>
            <a:effectRef idx="1">
              <a:schemeClr val="accent5"/>
            </a:effectRef>
            <a:fontRef idx="minor">
              <a:schemeClr val="dk1"/>
            </a:fontRef>
          </p:style>
          <p:txBody>
            <a:bodyPr/>
            <a:lstStyle/>
            <a:p>
              <a:r>
                <a:rPr lang="en-US" sz="4800" b="1" dirty="0">
                  <a:latin typeface="Arial" panose="020B0604020202020204" pitchFamily="34" charset="0"/>
                </a:rPr>
                <a:t>              </a:t>
              </a:r>
              <a:r>
                <a:rPr lang="en-US" sz="4800" b="1" dirty="0">
                  <a:latin typeface="Arial" panose="020B0604020202020204" pitchFamily="34" charset="0"/>
                  <a:sym typeface="Monterchi"/>
                </a:rPr>
                <a:t>SMOTE ALGORITHM</a:t>
              </a:r>
              <a:endParaRPr lang="en-IN" sz="4800" dirty="0"/>
            </a:p>
          </p:txBody>
        </p:sp>
        <p:sp>
          <p:nvSpPr>
            <p:cNvPr id="14" name="TextBox 7">
              <a:extLst>
                <a:ext uri="{FF2B5EF4-FFF2-40B4-BE49-F238E27FC236}">
                  <a16:creationId xmlns:a16="http://schemas.microsoft.com/office/drawing/2014/main" id="{4C24FE47-93F4-CB2A-53D9-68510B2A5CA0}"/>
                </a:ext>
              </a:extLst>
            </p:cNvPr>
            <p:cNvSpPr txBox="1"/>
            <p:nvPr/>
          </p:nvSpPr>
          <p:spPr>
            <a:xfrm>
              <a:off x="0" y="-114300"/>
              <a:ext cx="2883685" cy="548959"/>
            </a:xfrm>
            <a:prstGeom prst="rect">
              <a:avLst/>
            </a:prstGeom>
          </p:spPr>
          <p:txBody>
            <a:bodyPr lIns="50800" tIns="50800" rIns="50800" bIns="50800" rtlCol="0" anchor="ctr"/>
            <a:lstStyle/>
            <a:p>
              <a:pPr algn="ctr">
                <a:lnSpc>
                  <a:spcPts val="3108"/>
                </a:lnSpc>
              </a:pPr>
              <a:endParaRPr/>
            </a:p>
          </p:txBody>
        </p:sp>
      </p:grpSp>
    </p:spTree>
    <p:extLst>
      <p:ext uri="{BB962C8B-B14F-4D97-AF65-F5344CB8AC3E}">
        <p14:creationId xmlns:p14="http://schemas.microsoft.com/office/powerpoint/2010/main" val="2653330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E8968D-FC9F-0890-5718-2200D8558B2B}"/>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88E5A9FE-F3AE-60FC-0081-AE03EF1A8B66}"/>
              </a:ext>
            </a:extLst>
          </p:cNvPr>
          <p:cNvGrpSpPr/>
          <p:nvPr/>
        </p:nvGrpSpPr>
        <p:grpSpPr>
          <a:xfrm>
            <a:off x="0" y="-1301347"/>
            <a:ext cx="18592800" cy="11506200"/>
            <a:chOff x="-44846" y="-114300"/>
            <a:chExt cx="4708732" cy="2780313"/>
          </a:xfrm>
        </p:grpSpPr>
        <p:sp>
          <p:nvSpPr>
            <p:cNvPr id="3" name="Freeform 3">
              <a:extLst>
                <a:ext uri="{FF2B5EF4-FFF2-40B4-BE49-F238E27FC236}">
                  <a16:creationId xmlns:a16="http://schemas.microsoft.com/office/drawing/2014/main" id="{ED81D3FA-BCAB-B1A9-EC30-0D418BC9738B}"/>
                </a:ext>
              </a:extLst>
            </p:cNvPr>
            <p:cNvSpPr/>
            <p:nvPr/>
          </p:nvSpPr>
          <p:spPr>
            <a:xfrm>
              <a:off x="-44846" y="109386"/>
              <a:ext cx="4663886" cy="2556627"/>
            </a:xfrm>
            <a:custGeom>
              <a:avLst/>
              <a:gdLst/>
              <a:ahLst/>
              <a:cxnLst/>
              <a:rect l="l" t="t" r="r" b="b"/>
              <a:pathLst>
                <a:path w="4663886" h="2556627">
                  <a:moveTo>
                    <a:pt x="0" y="0"/>
                  </a:moveTo>
                  <a:lnTo>
                    <a:pt x="4663886" y="0"/>
                  </a:lnTo>
                  <a:lnTo>
                    <a:pt x="4663886" y="2556627"/>
                  </a:lnTo>
                  <a:lnTo>
                    <a:pt x="0" y="2556627"/>
                  </a:lnTo>
                  <a:close/>
                </a:path>
              </a:pathLst>
            </a:custGeom>
            <a:solidFill>
              <a:srgbClr val="E4E5E6"/>
            </a:solidFill>
            <a:ln w="38100" cap="sq">
              <a:noFill/>
              <a:prstDash val="lgDash"/>
              <a:miter/>
            </a:ln>
          </p:spPr>
          <p:txBody>
            <a:bodyPr/>
            <a:lstStyle/>
            <a:p>
              <a:endParaRPr lang="en-IN" dirty="0"/>
            </a:p>
          </p:txBody>
        </p:sp>
        <p:sp>
          <p:nvSpPr>
            <p:cNvPr id="4" name="TextBox 4">
              <a:extLst>
                <a:ext uri="{FF2B5EF4-FFF2-40B4-BE49-F238E27FC236}">
                  <a16:creationId xmlns:a16="http://schemas.microsoft.com/office/drawing/2014/main" id="{FEA0DE15-C3E3-5C98-CD7A-004A29425B0B}"/>
                </a:ext>
              </a:extLst>
            </p:cNvPr>
            <p:cNvSpPr txBox="1"/>
            <p:nvPr/>
          </p:nvSpPr>
          <p:spPr>
            <a:xfrm>
              <a:off x="0" y="-114300"/>
              <a:ext cx="4663886" cy="2670927"/>
            </a:xfrm>
            <a:prstGeom prst="rect">
              <a:avLst/>
            </a:prstGeom>
            <a:ln>
              <a:noFill/>
            </a:ln>
          </p:spPr>
          <p:txBody>
            <a:bodyPr lIns="50800" tIns="50800" rIns="50800" bIns="50800" rtlCol="0" anchor="ctr"/>
            <a:lstStyle/>
            <a:p>
              <a:pPr marL="0" lvl="0" indent="0" algn="ctr">
                <a:lnSpc>
                  <a:spcPts val="3108"/>
                </a:lnSpc>
                <a:spcBef>
                  <a:spcPct val="0"/>
                </a:spcBef>
              </a:pPr>
              <a:endParaRPr/>
            </a:p>
          </p:txBody>
        </p:sp>
      </p:grpSp>
      <p:sp>
        <p:nvSpPr>
          <p:cNvPr id="8" name="TextBox 8">
            <a:extLst>
              <a:ext uri="{FF2B5EF4-FFF2-40B4-BE49-F238E27FC236}">
                <a16:creationId xmlns:a16="http://schemas.microsoft.com/office/drawing/2014/main" id="{15395AE3-3AD9-919B-3426-D72102A77BE5}"/>
              </a:ext>
            </a:extLst>
          </p:cNvPr>
          <p:cNvSpPr txBox="1"/>
          <p:nvPr/>
        </p:nvSpPr>
        <p:spPr>
          <a:xfrm>
            <a:off x="4237823" y="410220"/>
            <a:ext cx="9812355" cy="1215055"/>
          </a:xfrm>
          <a:prstGeom prst="rect">
            <a:avLst/>
          </a:prstGeom>
        </p:spPr>
        <p:txBody>
          <a:bodyPr lIns="0" tIns="0" rIns="0" bIns="0" rtlCol="0" anchor="t">
            <a:spAutoFit/>
          </a:bodyPr>
          <a:lstStyle/>
          <a:p>
            <a:pPr marL="0" lvl="0" indent="0" algn="ctr">
              <a:lnSpc>
                <a:spcPts val="9035"/>
              </a:lnSpc>
              <a:spcBef>
                <a:spcPct val="0"/>
              </a:spcBef>
            </a:pPr>
            <a:endParaRPr lang="en-US" sz="9314" dirty="0">
              <a:solidFill>
                <a:srgbClr val="A61A1A"/>
              </a:solidFill>
              <a:latin typeface="Monterchi"/>
              <a:ea typeface="Monterchi"/>
              <a:cs typeface="Monterchi"/>
              <a:sym typeface="Monterchi"/>
            </a:endParaRPr>
          </a:p>
        </p:txBody>
      </p:sp>
      <p:sp>
        <p:nvSpPr>
          <p:cNvPr id="9" name="TextBox 9">
            <a:extLst>
              <a:ext uri="{FF2B5EF4-FFF2-40B4-BE49-F238E27FC236}">
                <a16:creationId xmlns:a16="http://schemas.microsoft.com/office/drawing/2014/main" id="{B28F4736-6B12-B666-8D5C-9C2EE859F297}"/>
              </a:ext>
            </a:extLst>
          </p:cNvPr>
          <p:cNvSpPr txBox="1"/>
          <p:nvPr/>
        </p:nvSpPr>
        <p:spPr>
          <a:xfrm>
            <a:off x="990601" y="2055484"/>
            <a:ext cx="16268700" cy="1207638"/>
          </a:xfrm>
          <a:prstGeom prst="rect">
            <a:avLst/>
          </a:prstGeom>
        </p:spPr>
        <p:txBody>
          <a:bodyPr wrap="square" lIns="0" tIns="0" rIns="0" bIns="0" rtlCol="0" anchor="t">
            <a:spAutoFit/>
          </a:bodyPr>
          <a:lstStyle/>
          <a:p>
            <a:pPr marL="0" lvl="0" indent="0" algn="r">
              <a:lnSpc>
                <a:spcPts val="10735"/>
              </a:lnSpc>
            </a:pPr>
            <a:r>
              <a:rPr lang="en-US" sz="4993" dirty="0">
                <a:solidFill>
                  <a:srgbClr val="A61A1A"/>
                </a:solidFill>
                <a:latin typeface="TT Smalls"/>
                <a:ea typeface="TT Smalls"/>
                <a:cs typeface="TT Smalls"/>
                <a:sym typeface="TT Smalls"/>
              </a:rPr>
              <a:t> </a:t>
            </a:r>
          </a:p>
        </p:txBody>
      </p:sp>
      <p:sp>
        <p:nvSpPr>
          <p:cNvPr id="16" name="TextBox 15">
            <a:extLst>
              <a:ext uri="{FF2B5EF4-FFF2-40B4-BE49-F238E27FC236}">
                <a16:creationId xmlns:a16="http://schemas.microsoft.com/office/drawing/2014/main" id="{8990146C-1B53-A138-ACFE-62D5374E4AD3}"/>
              </a:ext>
            </a:extLst>
          </p:cNvPr>
          <p:cNvSpPr txBox="1"/>
          <p:nvPr/>
        </p:nvSpPr>
        <p:spPr>
          <a:xfrm>
            <a:off x="177044" y="203686"/>
            <a:ext cx="17933878" cy="975651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b="1" dirty="0">
                <a:solidFill>
                  <a:srgbClr val="002060"/>
                </a:solidFill>
                <a:sym typeface="Monterchi"/>
              </a:rPr>
              <a:t>  </a:t>
            </a:r>
          </a:p>
          <a:p>
            <a:endParaRPr lang="en-US" sz="2000" b="1" dirty="0">
              <a:solidFill>
                <a:srgbClr val="002060"/>
              </a:solidFill>
              <a:sym typeface="Monterchi"/>
            </a:endParaRPr>
          </a:p>
          <a:p>
            <a:endParaRPr lang="en-US" sz="2000" b="1" dirty="0">
              <a:solidFill>
                <a:srgbClr val="002060"/>
              </a:solidFill>
              <a:sym typeface="Monterchi"/>
            </a:endParaRPr>
          </a:p>
          <a:p>
            <a:endParaRPr lang="en-US" sz="2400" b="1" dirty="0">
              <a:solidFill>
                <a:srgbClr val="002060"/>
              </a:solidFill>
            </a:endParaRPr>
          </a:p>
          <a:p>
            <a:pPr marL="285750" indent="-285750">
              <a:buFont typeface="Arial" panose="020B0604020202020204" pitchFamily="34" charset="0"/>
              <a:buChar char="•"/>
            </a:pPr>
            <a:endParaRPr lang="en-US" dirty="0">
              <a:latin typeface="Inter"/>
            </a:endParaRPr>
          </a:p>
          <a:p>
            <a:pPr indent="-285750">
              <a:buFont typeface="Arial" panose="020B0604020202020204" pitchFamily="34" charset="0"/>
              <a:buChar char="•"/>
            </a:pPr>
            <a:endParaRPr lang="en-US" sz="2000" b="1" dirty="0">
              <a:solidFill>
                <a:srgbClr val="002060"/>
              </a:solidFill>
            </a:endParaRPr>
          </a:p>
          <a:p>
            <a:pPr indent="-285750">
              <a:buFont typeface="Arial" panose="020B0604020202020204" pitchFamily="34" charset="0"/>
              <a:buChar char="•"/>
            </a:pPr>
            <a:endParaRPr lang="en-US" sz="2000" b="1" dirty="0">
              <a:solidFill>
                <a:srgbClr val="0070C0"/>
              </a:solidFill>
            </a:endParaRPr>
          </a:p>
          <a:p>
            <a:pPr indent="-285750">
              <a:buFont typeface="Arial" panose="020B0604020202020204" pitchFamily="34" charset="0"/>
              <a:buChar char="•"/>
            </a:pPr>
            <a:endParaRPr lang="en-US" sz="2000" b="1" dirty="0">
              <a:solidFill>
                <a:srgbClr val="0070C0"/>
              </a:solidFill>
            </a:endParaRPr>
          </a:p>
          <a:p>
            <a:pPr indent="-285750">
              <a:buFont typeface="Arial" panose="020B0604020202020204" pitchFamily="34" charset="0"/>
              <a:buChar char="•"/>
            </a:pPr>
            <a:endParaRPr lang="en-US" sz="2000" b="1" dirty="0">
              <a:solidFill>
                <a:srgbClr val="002060"/>
              </a:solidFill>
            </a:endParaRPr>
          </a:p>
          <a:p>
            <a:endParaRPr lang="en-US" dirty="0">
              <a:latin typeface="Aptos Display" panose="020B0004020202020204" pitchFamily="34" charset="0"/>
            </a:endParaRPr>
          </a:p>
          <a:p>
            <a:pPr marL="285750" indent="-285750">
              <a:buFont typeface="Arial" panose="020B0604020202020204" pitchFamily="34" charset="0"/>
              <a:buChar char="•"/>
            </a:pPr>
            <a:endParaRPr lang="en-US" dirty="0">
              <a:latin typeface="Aptos Display" panose="020B0004020202020204" pitchFamily="34" charset="0"/>
            </a:endParaRPr>
          </a:p>
          <a:p>
            <a:pPr marL="285750" indent="-285750">
              <a:buFont typeface="Arial" panose="020B0604020202020204" pitchFamily="34" charset="0"/>
              <a:buChar char="•"/>
            </a:pPr>
            <a:endParaRPr lang="en-US" dirty="0">
              <a:latin typeface="Aptos Display" panose="020B0004020202020204" pitchFamily="34" charset="0"/>
            </a:endParaRPr>
          </a:p>
          <a:p>
            <a:pPr marL="285750" indent="-285750">
              <a:buFont typeface="Arial" panose="020B0604020202020204" pitchFamily="34" charset="0"/>
              <a:buChar char="•"/>
            </a:pPr>
            <a:endParaRPr lang="en-US" dirty="0">
              <a:latin typeface="Aptos Display" panose="020B0004020202020204" pitchFamily="34" charset="0"/>
            </a:endParaRPr>
          </a:p>
          <a:p>
            <a:pPr marL="285750" indent="-285750">
              <a:buFont typeface="Arial" panose="020B0604020202020204" pitchFamily="34" charset="0"/>
              <a:buChar char="•"/>
            </a:pPr>
            <a:endParaRPr lang="en-US" dirty="0">
              <a:latin typeface="Aptos Display" panose="020B0004020202020204" pitchFamily="34" charset="0"/>
            </a:endParaRPr>
          </a:p>
          <a:p>
            <a:pPr marL="285750" indent="-285750">
              <a:buFont typeface="Arial" panose="020B0604020202020204" pitchFamily="34" charset="0"/>
              <a:buChar char="•"/>
            </a:pPr>
            <a:endParaRPr lang="en-US" dirty="0">
              <a:latin typeface="Aptos Display" panose="020B0004020202020204" pitchFamily="34" charset="0"/>
            </a:endParaRPr>
          </a:p>
          <a:p>
            <a:endParaRPr lang="en-US" dirty="0">
              <a:latin typeface="Aptos Display" panose="020B0004020202020204" pitchFamily="34" charset="0"/>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p:txBody>
      </p:sp>
      <p:grpSp>
        <p:nvGrpSpPr>
          <p:cNvPr id="12" name="Group 5">
            <a:extLst>
              <a:ext uri="{FF2B5EF4-FFF2-40B4-BE49-F238E27FC236}">
                <a16:creationId xmlns:a16="http://schemas.microsoft.com/office/drawing/2014/main" id="{9D0F4E9A-7363-C483-6B92-1038C3D0E40A}"/>
              </a:ext>
            </a:extLst>
          </p:cNvPr>
          <p:cNvGrpSpPr/>
          <p:nvPr/>
        </p:nvGrpSpPr>
        <p:grpSpPr>
          <a:xfrm>
            <a:off x="3495801" y="-447169"/>
            <a:ext cx="10948991" cy="1543786"/>
            <a:chOff x="0" y="-114300"/>
            <a:chExt cx="2883685" cy="661448"/>
          </a:xfrm>
        </p:grpSpPr>
        <p:sp>
          <p:nvSpPr>
            <p:cNvPr id="13" name="Freeform 6">
              <a:extLst>
                <a:ext uri="{FF2B5EF4-FFF2-40B4-BE49-F238E27FC236}">
                  <a16:creationId xmlns:a16="http://schemas.microsoft.com/office/drawing/2014/main" id="{248FEF41-51AD-9A6D-DF4F-53DDE4DFA530}"/>
                </a:ext>
              </a:extLst>
            </p:cNvPr>
            <p:cNvSpPr/>
            <p:nvPr/>
          </p:nvSpPr>
          <p:spPr>
            <a:xfrm>
              <a:off x="0" y="112490"/>
              <a:ext cx="2883685" cy="434658"/>
            </a:xfrm>
            <a:custGeom>
              <a:avLst/>
              <a:gdLst/>
              <a:ahLst/>
              <a:cxnLst/>
              <a:rect l="l" t="t" r="r" b="b"/>
              <a:pathLst>
                <a:path w="2883685" h="434658">
                  <a:moveTo>
                    <a:pt x="0" y="0"/>
                  </a:moveTo>
                  <a:lnTo>
                    <a:pt x="2883685" y="0"/>
                  </a:lnTo>
                  <a:lnTo>
                    <a:pt x="2883685" y="434658"/>
                  </a:lnTo>
                  <a:lnTo>
                    <a:pt x="0" y="434658"/>
                  </a:lnTo>
                  <a:close/>
                </a:path>
              </a:pathLst>
            </a:custGeom>
            <a:ln/>
          </p:spPr>
          <p:style>
            <a:lnRef idx="1">
              <a:schemeClr val="accent5"/>
            </a:lnRef>
            <a:fillRef idx="2">
              <a:schemeClr val="accent5"/>
            </a:fillRef>
            <a:effectRef idx="1">
              <a:schemeClr val="accent5"/>
            </a:effectRef>
            <a:fontRef idx="minor">
              <a:schemeClr val="dk1"/>
            </a:fontRef>
          </p:style>
          <p:txBody>
            <a:bodyPr/>
            <a:lstStyle/>
            <a:p>
              <a:r>
                <a:rPr lang="en-US" sz="4800" b="1" dirty="0">
                  <a:latin typeface="Arial" panose="020B0604020202020204" pitchFamily="34" charset="0"/>
                </a:rPr>
                <a:t>              </a:t>
              </a:r>
              <a:r>
                <a:rPr lang="en-US" sz="4800" b="1" dirty="0">
                  <a:latin typeface="Arial" panose="020B0604020202020204" pitchFamily="34" charset="0"/>
                  <a:sym typeface="Monterchi"/>
                </a:rPr>
                <a:t>SMOTE ALGORITHM</a:t>
              </a:r>
              <a:endParaRPr lang="en-IN" sz="4800" dirty="0"/>
            </a:p>
          </p:txBody>
        </p:sp>
        <p:sp>
          <p:nvSpPr>
            <p:cNvPr id="14" name="TextBox 7">
              <a:extLst>
                <a:ext uri="{FF2B5EF4-FFF2-40B4-BE49-F238E27FC236}">
                  <a16:creationId xmlns:a16="http://schemas.microsoft.com/office/drawing/2014/main" id="{BE0D86F8-29DA-1265-62E9-58BD4E5C0A43}"/>
                </a:ext>
              </a:extLst>
            </p:cNvPr>
            <p:cNvSpPr txBox="1"/>
            <p:nvPr/>
          </p:nvSpPr>
          <p:spPr>
            <a:xfrm>
              <a:off x="0" y="-114300"/>
              <a:ext cx="2883685" cy="548959"/>
            </a:xfrm>
            <a:prstGeom prst="rect">
              <a:avLst/>
            </a:prstGeom>
          </p:spPr>
          <p:txBody>
            <a:bodyPr lIns="50800" tIns="50800" rIns="50800" bIns="50800" rtlCol="0" anchor="ctr"/>
            <a:lstStyle/>
            <a:p>
              <a:pPr algn="ctr">
                <a:lnSpc>
                  <a:spcPts val="3108"/>
                </a:lnSpc>
              </a:pPr>
              <a:endParaRPr/>
            </a:p>
          </p:txBody>
        </p:sp>
      </p:grpSp>
      <p:pic>
        <p:nvPicPr>
          <p:cNvPr id="28" name="Picture 27">
            <a:extLst>
              <a:ext uri="{FF2B5EF4-FFF2-40B4-BE49-F238E27FC236}">
                <a16:creationId xmlns:a16="http://schemas.microsoft.com/office/drawing/2014/main" id="{DCD838E9-31FA-988F-7DB4-A0C321D63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699" y="2371798"/>
            <a:ext cx="15963901" cy="7143620"/>
          </a:xfrm>
          <a:prstGeom prst="rect">
            <a:avLst/>
          </a:prstGeom>
          <a:ln>
            <a:solidFill>
              <a:schemeClr val="tx1">
                <a:lumMod val="95000"/>
                <a:lumOff val="5000"/>
              </a:schemeClr>
            </a:solidFill>
          </a:ln>
          <a:effectLst>
            <a:outerShdw blurRad="292100" dist="139700" dir="2700000" algn="tl" rotWithShape="0">
              <a:srgbClr val="333333">
                <a:alpha val="65000"/>
              </a:srgbClr>
            </a:outerShdw>
          </a:effectLst>
        </p:spPr>
      </p:pic>
      <p:sp>
        <p:nvSpPr>
          <p:cNvPr id="17" name="TextBox 16">
            <a:extLst>
              <a:ext uri="{FF2B5EF4-FFF2-40B4-BE49-F238E27FC236}">
                <a16:creationId xmlns:a16="http://schemas.microsoft.com/office/drawing/2014/main" id="{BCB16D65-086F-D755-B654-E898CA66E425}"/>
              </a:ext>
            </a:extLst>
          </p:cNvPr>
          <p:cNvSpPr txBox="1"/>
          <p:nvPr/>
        </p:nvSpPr>
        <p:spPr>
          <a:xfrm>
            <a:off x="326945" y="1289192"/>
            <a:ext cx="7467599"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b="1" dirty="0">
                <a:solidFill>
                  <a:srgbClr val="002060"/>
                </a:solidFill>
              </a:rPr>
              <a:t>Work Flow Of SMOTE ALGORITHM</a:t>
            </a:r>
            <a:endParaRPr lang="en-IN" sz="2400" b="1" dirty="0">
              <a:solidFill>
                <a:srgbClr val="002060"/>
              </a:solidFill>
            </a:endParaRPr>
          </a:p>
        </p:txBody>
      </p:sp>
    </p:spTree>
    <p:extLst>
      <p:ext uri="{BB962C8B-B14F-4D97-AF65-F5344CB8AC3E}">
        <p14:creationId xmlns:p14="http://schemas.microsoft.com/office/powerpoint/2010/main" val="3193391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4E5E6"/>
        </a:solidFill>
        <a:effectLst/>
      </p:bgPr>
    </p:bg>
    <p:spTree>
      <p:nvGrpSpPr>
        <p:cNvPr id="1" name="">
          <a:extLst>
            <a:ext uri="{FF2B5EF4-FFF2-40B4-BE49-F238E27FC236}">
              <a16:creationId xmlns:a16="http://schemas.microsoft.com/office/drawing/2014/main" id="{B2E207C5-4A25-5832-E3CF-8019B34E2044}"/>
            </a:ext>
          </a:extLst>
        </p:cNvPr>
        <p:cNvGrpSpPr/>
        <p:nvPr/>
      </p:nvGrpSpPr>
      <p:grpSpPr>
        <a:xfrm>
          <a:off x="0" y="0"/>
          <a:ext cx="0" cy="0"/>
          <a:chOff x="0" y="0"/>
          <a:chExt cx="0" cy="0"/>
        </a:xfrm>
      </p:grpSpPr>
      <p:sp>
        <p:nvSpPr>
          <p:cNvPr id="4" name="TextBox 4">
            <a:extLst>
              <a:ext uri="{FF2B5EF4-FFF2-40B4-BE49-F238E27FC236}">
                <a16:creationId xmlns:a16="http://schemas.microsoft.com/office/drawing/2014/main" id="{F32C8F74-9930-7F5E-7CBC-5F06F1CAC3CE}"/>
              </a:ext>
            </a:extLst>
          </p:cNvPr>
          <p:cNvSpPr txBox="1"/>
          <p:nvPr/>
        </p:nvSpPr>
        <p:spPr>
          <a:xfrm>
            <a:off x="190500" y="190018"/>
            <a:ext cx="17907000" cy="9837102"/>
          </a:xfrm>
          <a:prstGeom prst="rect">
            <a:avLst/>
          </a:prstGeom>
        </p:spPr>
        <p:style>
          <a:lnRef idx="2">
            <a:schemeClr val="accent1"/>
          </a:lnRef>
          <a:fillRef idx="1">
            <a:schemeClr val="lt1"/>
          </a:fillRef>
          <a:effectRef idx="0">
            <a:schemeClr val="accent1"/>
          </a:effectRef>
          <a:fontRef idx="minor">
            <a:schemeClr val="dk1"/>
          </a:fontRef>
        </p:style>
        <p:txBody>
          <a:bodyPr lIns="50800" tIns="50800" rIns="50800" bIns="50800" rtlCol="0" anchor="ctr"/>
          <a:lstStyle/>
          <a:p>
            <a:pPr marL="0" lvl="0" indent="0" algn="ctr">
              <a:lnSpc>
                <a:spcPts val="3108"/>
              </a:lnSpc>
              <a:spcBef>
                <a:spcPct val="0"/>
              </a:spcBef>
            </a:pPr>
            <a:endParaRPr dirty="0"/>
          </a:p>
        </p:txBody>
      </p:sp>
      <p:sp>
        <p:nvSpPr>
          <p:cNvPr id="30" name="TextBox 29">
            <a:extLst>
              <a:ext uri="{FF2B5EF4-FFF2-40B4-BE49-F238E27FC236}">
                <a16:creationId xmlns:a16="http://schemas.microsoft.com/office/drawing/2014/main" id="{72BEEF3E-DEE7-53A6-34B6-93D9D7CFED97}"/>
              </a:ext>
            </a:extLst>
          </p:cNvPr>
          <p:cNvSpPr txBox="1"/>
          <p:nvPr/>
        </p:nvSpPr>
        <p:spPr>
          <a:xfrm>
            <a:off x="1752600" y="259879"/>
            <a:ext cx="14554200" cy="646331"/>
          </a:xfrm>
          <a:prstGeom prst="rect">
            <a:avLst/>
          </a:prstGeom>
          <a:noFill/>
        </p:spPr>
        <p:txBody>
          <a:bodyPr wrap="square" rtlCol="0">
            <a:spAutoFit/>
          </a:bodyPr>
          <a:lstStyle/>
          <a:p>
            <a:br>
              <a:rPr lang="en-US" dirty="0"/>
            </a:br>
            <a:endParaRPr lang="en-IN" dirty="0"/>
          </a:p>
        </p:txBody>
      </p:sp>
      <p:grpSp>
        <p:nvGrpSpPr>
          <p:cNvPr id="11" name="Group 5">
            <a:extLst>
              <a:ext uri="{FF2B5EF4-FFF2-40B4-BE49-F238E27FC236}">
                <a16:creationId xmlns:a16="http://schemas.microsoft.com/office/drawing/2014/main" id="{6EA8DF08-B5CD-762C-9A2B-683CD4C570E4}"/>
              </a:ext>
            </a:extLst>
          </p:cNvPr>
          <p:cNvGrpSpPr/>
          <p:nvPr/>
        </p:nvGrpSpPr>
        <p:grpSpPr>
          <a:xfrm>
            <a:off x="3702854" y="-604641"/>
            <a:ext cx="10948991" cy="1543786"/>
            <a:chOff x="0" y="-114300"/>
            <a:chExt cx="2883685" cy="661448"/>
          </a:xfrm>
        </p:grpSpPr>
        <p:sp>
          <p:nvSpPr>
            <p:cNvPr id="16" name="Freeform 6">
              <a:extLst>
                <a:ext uri="{FF2B5EF4-FFF2-40B4-BE49-F238E27FC236}">
                  <a16:creationId xmlns:a16="http://schemas.microsoft.com/office/drawing/2014/main" id="{996D2A11-1E88-7AFA-643B-0FF35AB825BD}"/>
                </a:ext>
              </a:extLst>
            </p:cNvPr>
            <p:cNvSpPr/>
            <p:nvPr/>
          </p:nvSpPr>
          <p:spPr>
            <a:xfrm>
              <a:off x="0" y="112490"/>
              <a:ext cx="2883685" cy="434658"/>
            </a:xfrm>
            <a:custGeom>
              <a:avLst/>
              <a:gdLst/>
              <a:ahLst/>
              <a:cxnLst/>
              <a:rect l="l" t="t" r="r" b="b"/>
              <a:pathLst>
                <a:path w="2883685" h="434658">
                  <a:moveTo>
                    <a:pt x="0" y="0"/>
                  </a:moveTo>
                  <a:lnTo>
                    <a:pt x="2883685" y="0"/>
                  </a:lnTo>
                  <a:lnTo>
                    <a:pt x="2883685" y="434658"/>
                  </a:lnTo>
                  <a:lnTo>
                    <a:pt x="0" y="434658"/>
                  </a:lnTo>
                  <a:close/>
                </a:path>
              </a:pathLst>
            </a:custGeom>
            <a:ln/>
          </p:spPr>
          <p:style>
            <a:lnRef idx="1">
              <a:schemeClr val="accent5"/>
            </a:lnRef>
            <a:fillRef idx="2">
              <a:schemeClr val="accent5"/>
            </a:fillRef>
            <a:effectRef idx="1">
              <a:schemeClr val="accent5"/>
            </a:effectRef>
            <a:fontRef idx="minor">
              <a:schemeClr val="dk1"/>
            </a:fontRef>
          </p:style>
          <p:txBody>
            <a:bodyPr/>
            <a:lstStyle/>
            <a:p>
              <a:r>
                <a:rPr lang="en-US" sz="4800" b="1" dirty="0">
                  <a:latin typeface="Arial" panose="020B0604020202020204" pitchFamily="34" charset="0"/>
                </a:rPr>
                <a:t>              N</a:t>
              </a:r>
              <a:r>
                <a:rPr lang="en-IN" sz="4800" b="1" dirty="0">
                  <a:latin typeface="Arial" panose="020B0604020202020204" pitchFamily="34" charset="0"/>
                </a:rPr>
                <a:t>aive Bayes Classifier</a:t>
              </a:r>
              <a:endParaRPr lang="en-IN" sz="4800" dirty="0"/>
            </a:p>
          </p:txBody>
        </p:sp>
        <p:sp>
          <p:nvSpPr>
            <p:cNvPr id="20" name="TextBox 7">
              <a:extLst>
                <a:ext uri="{FF2B5EF4-FFF2-40B4-BE49-F238E27FC236}">
                  <a16:creationId xmlns:a16="http://schemas.microsoft.com/office/drawing/2014/main" id="{171CF15B-D750-15D6-972A-107367DADEBA}"/>
                </a:ext>
              </a:extLst>
            </p:cNvPr>
            <p:cNvSpPr txBox="1"/>
            <p:nvPr/>
          </p:nvSpPr>
          <p:spPr>
            <a:xfrm>
              <a:off x="0" y="-114300"/>
              <a:ext cx="2883685" cy="548959"/>
            </a:xfrm>
            <a:prstGeom prst="rect">
              <a:avLst/>
            </a:prstGeom>
          </p:spPr>
          <p:txBody>
            <a:bodyPr lIns="50800" tIns="50800" rIns="50800" bIns="50800" rtlCol="0" anchor="ctr"/>
            <a:lstStyle/>
            <a:p>
              <a:pPr algn="ctr">
                <a:lnSpc>
                  <a:spcPts val="3108"/>
                </a:lnSpc>
              </a:pPr>
              <a:endParaRPr/>
            </a:p>
          </p:txBody>
        </p:sp>
      </p:grpSp>
      <p:graphicFrame>
        <p:nvGraphicFramePr>
          <p:cNvPr id="31" name="Table 30">
            <a:extLst>
              <a:ext uri="{FF2B5EF4-FFF2-40B4-BE49-F238E27FC236}">
                <a16:creationId xmlns:a16="http://schemas.microsoft.com/office/drawing/2014/main" id="{7A28E01E-31F9-05C9-6B99-A41AF98D7F6E}"/>
              </a:ext>
            </a:extLst>
          </p:cNvPr>
          <p:cNvGraphicFramePr>
            <a:graphicFrameLocks noGrp="1"/>
          </p:cNvGraphicFramePr>
          <p:nvPr>
            <p:extLst>
              <p:ext uri="{D42A27DB-BD31-4B8C-83A1-F6EECF244321}">
                <p14:modId xmlns:p14="http://schemas.microsoft.com/office/powerpoint/2010/main" val="170467270"/>
              </p:ext>
            </p:extLst>
          </p:nvPr>
        </p:nvGraphicFramePr>
        <p:xfrm>
          <a:off x="384016" y="3348427"/>
          <a:ext cx="10706100" cy="5476122"/>
        </p:xfrm>
        <a:graphic>
          <a:graphicData uri="http://schemas.openxmlformats.org/drawingml/2006/table">
            <a:tbl>
              <a:tblPr firstRow="1" bandRow="1">
                <a:tableStyleId>{5C22544A-7EE6-4342-B048-85BDC9FD1C3A}</a:tableStyleId>
              </a:tblPr>
              <a:tblGrid>
                <a:gridCol w="2141220">
                  <a:extLst>
                    <a:ext uri="{9D8B030D-6E8A-4147-A177-3AD203B41FA5}">
                      <a16:colId xmlns:a16="http://schemas.microsoft.com/office/drawing/2014/main" val="2323181786"/>
                    </a:ext>
                  </a:extLst>
                </a:gridCol>
                <a:gridCol w="2141220">
                  <a:extLst>
                    <a:ext uri="{9D8B030D-6E8A-4147-A177-3AD203B41FA5}">
                      <a16:colId xmlns:a16="http://schemas.microsoft.com/office/drawing/2014/main" val="3904472936"/>
                    </a:ext>
                  </a:extLst>
                </a:gridCol>
                <a:gridCol w="2141220">
                  <a:extLst>
                    <a:ext uri="{9D8B030D-6E8A-4147-A177-3AD203B41FA5}">
                      <a16:colId xmlns:a16="http://schemas.microsoft.com/office/drawing/2014/main" val="2318517693"/>
                    </a:ext>
                  </a:extLst>
                </a:gridCol>
                <a:gridCol w="2141220">
                  <a:extLst>
                    <a:ext uri="{9D8B030D-6E8A-4147-A177-3AD203B41FA5}">
                      <a16:colId xmlns:a16="http://schemas.microsoft.com/office/drawing/2014/main" val="2275486667"/>
                    </a:ext>
                  </a:extLst>
                </a:gridCol>
                <a:gridCol w="2141220">
                  <a:extLst>
                    <a:ext uri="{9D8B030D-6E8A-4147-A177-3AD203B41FA5}">
                      <a16:colId xmlns:a16="http://schemas.microsoft.com/office/drawing/2014/main" val="2492489282"/>
                    </a:ext>
                  </a:extLst>
                </a:gridCol>
              </a:tblGrid>
              <a:tr h="517018">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b="0" dirty="0">
                          <a:solidFill>
                            <a:schemeClr val="tx1"/>
                          </a:solidFill>
                        </a:rPr>
                        <a:t>Precision</a:t>
                      </a:r>
                      <a:endParaRPr lang="en-IN"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b="0" dirty="0">
                          <a:solidFill>
                            <a:schemeClr val="tx1"/>
                          </a:solidFill>
                        </a:rPr>
                        <a:t>Recall</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b="0" dirty="0">
                          <a:solidFill>
                            <a:schemeClr val="tx1"/>
                          </a:solidFill>
                        </a:rPr>
                        <a:t>F-1 score</a:t>
                      </a:r>
                      <a:endParaRPr lang="en-IN"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b="0" dirty="0">
                          <a:solidFill>
                            <a:schemeClr val="tx1"/>
                          </a:solidFill>
                        </a:rPr>
                        <a:t>Support</a:t>
                      </a:r>
                      <a:endParaRPr lang="en-IN"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009048695"/>
                  </a:ext>
                </a:extLst>
              </a:tr>
              <a:tr h="517018">
                <a:tc>
                  <a:txBody>
                    <a:bodyPr/>
                    <a:lstStyle/>
                    <a:p>
                      <a:r>
                        <a:rPr lang="en-US" sz="2400" dirty="0"/>
                        <a:t>Cirrhosis</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2400" dirty="0"/>
                        <a:t>0.94</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0.85</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0.89</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118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965468174"/>
                  </a:ext>
                </a:extLst>
              </a:tr>
              <a:tr h="517018">
                <a:tc>
                  <a:txBody>
                    <a:bodyPr/>
                    <a:lstStyle/>
                    <a:p>
                      <a:r>
                        <a:rPr lang="en-US" sz="2400" dirty="0"/>
                        <a:t>Fibrosis</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2400" dirty="0"/>
                        <a:t>0.76</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0.78</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101</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390241047"/>
                  </a:ext>
                </a:extLst>
              </a:tr>
              <a:tr h="517018">
                <a:tc>
                  <a:txBody>
                    <a:bodyPr/>
                    <a:lstStyle/>
                    <a:p>
                      <a:r>
                        <a:rPr lang="en-US" sz="2400" dirty="0"/>
                        <a:t>Hepatitis</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2400" dirty="0"/>
                        <a:t>0.77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0.79</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0.78</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99</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634963594"/>
                  </a:ext>
                </a:extLst>
              </a:tr>
              <a:tr h="517018">
                <a:tc>
                  <a:txBody>
                    <a:bodyPr/>
                    <a:lstStyle/>
                    <a:p>
                      <a:r>
                        <a:rPr lang="en-US" sz="2400" dirty="0"/>
                        <a:t>No Disease</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2400" dirty="0"/>
                        <a:t>0.90</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0.89</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0.89</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98</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282274271"/>
                  </a:ext>
                </a:extLst>
              </a:tr>
              <a:tr h="517018">
                <a:tc>
                  <a:txBody>
                    <a:bodyPr/>
                    <a:lstStyle/>
                    <a:p>
                      <a:r>
                        <a:rPr lang="en-US" sz="2400" dirty="0"/>
                        <a:t>Suspect Disease</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2400" dirty="0"/>
                        <a:t>0.94</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1.00</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0.97</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117</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4291020358"/>
                  </a:ext>
                </a:extLst>
              </a:tr>
              <a:tr h="517018">
                <a:tc>
                  <a:txBody>
                    <a:bodyPr/>
                    <a:lstStyle/>
                    <a:p>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32251111"/>
                  </a:ext>
                </a:extLst>
              </a:tr>
              <a:tr h="517018">
                <a:tc>
                  <a:txBody>
                    <a:bodyPr/>
                    <a:lstStyle/>
                    <a:p>
                      <a:r>
                        <a:rPr lang="en-US" sz="2400" dirty="0"/>
                        <a:t>Accuracy</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0.87</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533</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169244480"/>
                  </a:ext>
                </a:extLst>
              </a:tr>
              <a:tr h="517018">
                <a:tc>
                  <a:txBody>
                    <a:bodyPr/>
                    <a:lstStyle/>
                    <a:p>
                      <a:r>
                        <a:rPr lang="en-US" sz="2400" dirty="0"/>
                        <a:t>Macro  Avg</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2400" dirty="0"/>
                        <a:t>0.86</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0.86</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0.86</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533</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21454293"/>
                  </a:ext>
                </a:extLst>
              </a:tr>
              <a:tr h="517018">
                <a:tc>
                  <a:txBody>
                    <a:bodyPr/>
                    <a:lstStyle/>
                    <a:p>
                      <a:r>
                        <a:rPr lang="en-US" sz="2400" dirty="0"/>
                        <a:t>Weighted Avg</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2400" dirty="0"/>
                        <a:t>0.87</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0.87</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0.87</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533</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800282674"/>
                  </a:ext>
                </a:extLst>
              </a:tr>
            </a:tbl>
          </a:graphicData>
        </a:graphic>
      </p:graphicFrame>
      <p:sp>
        <p:nvSpPr>
          <p:cNvPr id="34" name="TextBox 33">
            <a:extLst>
              <a:ext uri="{FF2B5EF4-FFF2-40B4-BE49-F238E27FC236}">
                <a16:creationId xmlns:a16="http://schemas.microsoft.com/office/drawing/2014/main" id="{8432C92F-82CC-3821-25FF-D8FCBC2845C5}"/>
              </a:ext>
            </a:extLst>
          </p:cNvPr>
          <p:cNvSpPr txBox="1"/>
          <p:nvPr/>
        </p:nvSpPr>
        <p:spPr>
          <a:xfrm>
            <a:off x="374491" y="2880056"/>
            <a:ext cx="10706100" cy="4001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000" dirty="0"/>
              <a:t>                                                              Classification report of Naïve Bayes Model</a:t>
            </a:r>
            <a:endParaRPr lang="en-IN" sz="2000" dirty="0"/>
          </a:p>
        </p:txBody>
      </p:sp>
      <p:graphicFrame>
        <p:nvGraphicFramePr>
          <p:cNvPr id="35" name="Table 34">
            <a:extLst>
              <a:ext uri="{FF2B5EF4-FFF2-40B4-BE49-F238E27FC236}">
                <a16:creationId xmlns:a16="http://schemas.microsoft.com/office/drawing/2014/main" id="{C9A56A8B-4738-68F5-9D0B-ED8290422F17}"/>
              </a:ext>
            </a:extLst>
          </p:cNvPr>
          <p:cNvGraphicFramePr>
            <a:graphicFrameLocks noGrp="1"/>
          </p:cNvGraphicFramePr>
          <p:nvPr>
            <p:extLst>
              <p:ext uri="{D42A27DB-BD31-4B8C-83A1-F6EECF244321}">
                <p14:modId xmlns:p14="http://schemas.microsoft.com/office/powerpoint/2010/main" val="1506659418"/>
              </p:ext>
            </p:extLst>
          </p:nvPr>
        </p:nvGraphicFramePr>
        <p:xfrm>
          <a:off x="12344400" y="4577728"/>
          <a:ext cx="4590430" cy="1508760"/>
        </p:xfrm>
        <a:graphic>
          <a:graphicData uri="http://schemas.openxmlformats.org/drawingml/2006/table">
            <a:tbl>
              <a:tblPr firstRow="1" bandRow="1">
                <a:tableStyleId>{5C22544A-7EE6-4342-B048-85BDC9FD1C3A}</a:tableStyleId>
              </a:tblPr>
              <a:tblGrid>
                <a:gridCol w="2295215">
                  <a:extLst>
                    <a:ext uri="{9D8B030D-6E8A-4147-A177-3AD203B41FA5}">
                      <a16:colId xmlns:a16="http://schemas.microsoft.com/office/drawing/2014/main" val="2765713370"/>
                    </a:ext>
                  </a:extLst>
                </a:gridCol>
                <a:gridCol w="2295215">
                  <a:extLst>
                    <a:ext uri="{9D8B030D-6E8A-4147-A177-3AD203B41FA5}">
                      <a16:colId xmlns:a16="http://schemas.microsoft.com/office/drawing/2014/main" val="1356654869"/>
                    </a:ext>
                  </a:extLst>
                </a:gridCol>
              </a:tblGrid>
              <a:tr h="492129">
                <a:tc gridSpan="2">
                  <a:txBody>
                    <a:bodyPr/>
                    <a:lstStyle/>
                    <a:p>
                      <a:r>
                        <a:rPr lang="en-US" b="0" dirty="0">
                          <a:solidFill>
                            <a:schemeClr val="tx1"/>
                          </a:solidFill>
                        </a:rPr>
                        <a:t>         Accuracy Score</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hMerge="1">
                  <a:txBody>
                    <a:bodyPr/>
                    <a:lstStyle/>
                    <a:p>
                      <a:endParaRPr lang="en-IN"/>
                    </a:p>
                  </a:txBody>
                  <a:tcPr/>
                </a:tc>
                <a:extLst>
                  <a:ext uri="{0D108BD9-81ED-4DB2-BD59-A6C34878D82A}">
                    <a16:rowId xmlns:a16="http://schemas.microsoft.com/office/drawing/2014/main" val="3877884020"/>
                  </a:ext>
                </a:extLst>
              </a:tr>
              <a:tr h="492129">
                <a:tc>
                  <a:txBody>
                    <a:bodyPr/>
                    <a:lstStyle/>
                    <a:p>
                      <a:r>
                        <a:rPr lang="en-US" dirty="0"/>
                        <a:t>      Train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en-US" dirty="0"/>
                        <a:t>   Test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600698512"/>
                  </a:ext>
                </a:extLst>
              </a:tr>
              <a:tr h="492129">
                <a:tc>
                  <a:txBody>
                    <a:bodyPr/>
                    <a:lstStyle/>
                    <a:p>
                      <a:r>
                        <a:rPr lang="en-US" dirty="0"/>
                        <a:t>      0.86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dirty="0"/>
                        <a:t>    0.86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731007979"/>
                  </a:ext>
                </a:extLst>
              </a:tr>
            </a:tbl>
          </a:graphicData>
        </a:graphic>
      </p:graphicFrame>
      <p:sp>
        <p:nvSpPr>
          <p:cNvPr id="2" name="TextBox 1">
            <a:extLst>
              <a:ext uri="{FF2B5EF4-FFF2-40B4-BE49-F238E27FC236}">
                <a16:creationId xmlns:a16="http://schemas.microsoft.com/office/drawing/2014/main" id="{D81C67C0-711E-4603-824C-8FB3AC4C8DAC}"/>
              </a:ext>
            </a:extLst>
          </p:cNvPr>
          <p:cNvSpPr txBox="1"/>
          <p:nvPr/>
        </p:nvSpPr>
        <p:spPr>
          <a:xfrm>
            <a:off x="384016" y="1472194"/>
            <a:ext cx="12268200" cy="523220"/>
          </a:xfrm>
          <a:prstGeom prst="rect">
            <a:avLst/>
          </a:prstGeom>
          <a:noFill/>
        </p:spPr>
        <p:txBody>
          <a:bodyPr wrap="square" rtlCol="0">
            <a:spAutoFit/>
          </a:bodyPr>
          <a:lstStyle/>
          <a:p>
            <a:r>
              <a:rPr lang="en-IN" sz="2800" dirty="0">
                <a:latin typeface="IBM Plex Sans" panose="020B0604020202020204" charset="0"/>
              </a:rPr>
              <a:t>Naïve Bayes classification and accuracy after balancing the dataset.</a:t>
            </a:r>
          </a:p>
        </p:txBody>
      </p:sp>
    </p:spTree>
    <p:extLst>
      <p:ext uri="{BB962C8B-B14F-4D97-AF65-F5344CB8AC3E}">
        <p14:creationId xmlns:p14="http://schemas.microsoft.com/office/powerpoint/2010/main" val="738375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4E5E6"/>
        </a:solidFill>
        <a:effectLst/>
      </p:bgPr>
    </p:bg>
    <p:spTree>
      <p:nvGrpSpPr>
        <p:cNvPr id="1" name="">
          <a:extLst>
            <a:ext uri="{FF2B5EF4-FFF2-40B4-BE49-F238E27FC236}">
              <a16:creationId xmlns:a16="http://schemas.microsoft.com/office/drawing/2014/main" id="{A0884A27-1ABB-323E-2012-50D8E6192BB0}"/>
            </a:ext>
          </a:extLst>
        </p:cNvPr>
        <p:cNvGrpSpPr/>
        <p:nvPr/>
      </p:nvGrpSpPr>
      <p:grpSpPr>
        <a:xfrm>
          <a:off x="0" y="0"/>
          <a:ext cx="0" cy="0"/>
          <a:chOff x="0" y="0"/>
          <a:chExt cx="0" cy="0"/>
        </a:xfrm>
      </p:grpSpPr>
      <p:sp>
        <p:nvSpPr>
          <p:cNvPr id="4" name="TextBox 4">
            <a:extLst>
              <a:ext uri="{FF2B5EF4-FFF2-40B4-BE49-F238E27FC236}">
                <a16:creationId xmlns:a16="http://schemas.microsoft.com/office/drawing/2014/main" id="{44AD15B0-58CB-22BF-496D-992B623B2F2E}"/>
              </a:ext>
            </a:extLst>
          </p:cNvPr>
          <p:cNvSpPr txBox="1"/>
          <p:nvPr/>
        </p:nvSpPr>
        <p:spPr>
          <a:xfrm>
            <a:off x="190500" y="190018"/>
            <a:ext cx="17907000" cy="9837102"/>
          </a:xfrm>
          <a:prstGeom prst="rect">
            <a:avLst/>
          </a:prstGeom>
        </p:spPr>
        <p:style>
          <a:lnRef idx="2">
            <a:schemeClr val="accent1"/>
          </a:lnRef>
          <a:fillRef idx="1">
            <a:schemeClr val="lt1"/>
          </a:fillRef>
          <a:effectRef idx="0">
            <a:schemeClr val="accent1"/>
          </a:effectRef>
          <a:fontRef idx="minor">
            <a:schemeClr val="dk1"/>
          </a:fontRef>
        </p:style>
        <p:txBody>
          <a:bodyPr lIns="50800" tIns="50800" rIns="50800" bIns="50800" rtlCol="0" anchor="ctr"/>
          <a:lstStyle/>
          <a:p>
            <a:pPr marL="0" lvl="0" indent="0" algn="ctr">
              <a:lnSpc>
                <a:spcPts val="3108"/>
              </a:lnSpc>
              <a:spcBef>
                <a:spcPct val="0"/>
              </a:spcBef>
            </a:pPr>
            <a:endParaRPr dirty="0"/>
          </a:p>
        </p:txBody>
      </p:sp>
      <p:sp>
        <p:nvSpPr>
          <p:cNvPr id="30" name="TextBox 29">
            <a:extLst>
              <a:ext uri="{FF2B5EF4-FFF2-40B4-BE49-F238E27FC236}">
                <a16:creationId xmlns:a16="http://schemas.microsoft.com/office/drawing/2014/main" id="{4471E251-BF4C-0FE5-CA52-56349679C661}"/>
              </a:ext>
            </a:extLst>
          </p:cNvPr>
          <p:cNvSpPr txBox="1"/>
          <p:nvPr/>
        </p:nvSpPr>
        <p:spPr>
          <a:xfrm>
            <a:off x="1752600" y="259879"/>
            <a:ext cx="14554200" cy="646331"/>
          </a:xfrm>
          <a:prstGeom prst="rect">
            <a:avLst/>
          </a:prstGeom>
          <a:noFill/>
        </p:spPr>
        <p:txBody>
          <a:bodyPr wrap="square" rtlCol="0">
            <a:spAutoFit/>
          </a:bodyPr>
          <a:lstStyle/>
          <a:p>
            <a:br>
              <a:rPr lang="en-US" dirty="0"/>
            </a:br>
            <a:endParaRPr lang="en-IN" dirty="0"/>
          </a:p>
        </p:txBody>
      </p:sp>
      <p:grpSp>
        <p:nvGrpSpPr>
          <p:cNvPr id="11" name="Group 5">
            <a:extLst>
              <a:ext uri="{FF2B5EF4-FFF2-40B4-BE49-F238E27FC236}">
                <a16:creationId xmlns:a16="http://schemas.microsoft.com/office/drawing/2014/main" id="{82709A27-601F-0889-E98C-64471175DD21}"/>
              </a:ext>
            </a:extLst>
          </p:cNvPr>
          <p:cNvGrpSpPr/>
          <p:nvPr/>
        </p:nvGrpSpPr>
        <p:grpSpPr>
          <a:xfrm>
            <a:off x="3702854" y="-604641"/>
            <a:ext cx="10948991" cy="1543786"/>
            <a:chOff x="0" y="-114300"/>
            <a:chExt cx="2883685" cy="661448"/>
          </a:xfrm>
        </p:grpSpPr>
        <p:sp>
          <p:nvSpPr>
            <p:cNvPr id="16" name="Freeform 6">
              <a:extLst>
                <a:ext uri="{FF2B5EF4-FFF2-40B4-BE49-F238E27FC236}">
                  <a16:creationId xmlns:a16="http://schemas.microsoft.com/office/drawing/2014/main" id="{9BB0F777-7F4B-0F3D-2293-70A3C7DF70BE}"/>
                </a:ext>
              </a:extLst>
            </p:cNvPr>
            <p:cNvSpPr/>
            <p:nvPr/>
          </p:nvSpPr>
          <p:spPr>
            <a:xfrm>
              <a:off x="0" y="112490"/>
              <a:ext cx="2883685" cy="434658"/>
            </a:xfrm>
            <a:custGeom>
              <a:avLst/>
              <a:gdLst/>
              <a:ahLst/>
              <a:cxnLst/>
              <a:rect l="l" t="t" r="r" b="b"/>
              <a:pathLst>
                <a:path w="2883685" h="434658">
                  <a:moveTo>
                    <a:pt x="0" y="0"/>
                  </a:moveTo>
                  <a:lnTo>
                    <a:pt x="2883685" y="0"/>
                  </a:lnTo>
                  <a:lnTo>
                    <a:pt x="2883685" y="434658"/>
                  </a:lnTo>
                  <a:lnTo>
                    <a:pt x="0" y="434658"/>
                  </a:lnTo>
                  <a:close/>
                </a:path>
              </a:pathLst>
            </a:custGeom>
            <a:ln/>
          </p:spPr>
          <p:style>
            <a:lnRef idx="1">
              <a:schemeClr val="accent5"/>
            </a:lnRef>
            <a:fillRef idx="2">
              <a:schemeClr val="accent5"/>
            </a:fillRef>
            <a:effectRef idx="1">
              <a:schemeClr val="accent5"/>
            </a:effectRef>
            <a:fontRef idx="minor">
              <a:schemeClr val="dk1"/>
            </a:fontRef>
          </p:style>
          <p:txBody>
            <a:bodyPr/>
            <a:lstStyle/>
            <a:p>
              <a:r>
                <a:rPr lang="en-US" sz="4800" b="1" dirty="0">
                  <a:latin typeface="Arial" panose="020B0604020202020204" pitchFamily="34" charset="0"/>
                </a:rPr>
                <a:t>                </a:t>
              </a:r>
              <a:r>
                <a:rPr lang="en-IN" sz="4800" dirty="0"/>
                <a:t>Logistic Regression</a:t>
              </a:r>
            </a:p>
          </p:txBody>
        </p:sp>
        <p:sp>
          <p:nvSpPr>
            <p:cNvPr id="20" name="TextBox 7">
              <a:extLst>
                <a:ext uri="{FF2B5EF4-FFF2-40B4-BE49-F238E27FC236}">
                  <a16:creationId xmlns:a16="http://schemas.microsoft.com/office/drawing/2014/main" id="{ADD79AFF-011F-0CEE-8615-9AA4A5E09C92}"/>
                </a:ext>
              </a:extLst>
            </p:cNvPr>
            <p:cNvSpPr txBox="1"/>
            <p:nvPr/>
          </p:nvSpPr>
          <p:spPr>
            <a:xfrm>
              <a:off x="0" y="-114300"/>
              <a:ext cx="2883685" cy="548959"/>
            </a:xfrm>
            <a:prstGeom prst="rect">
              <a:avLst/>
            </a:prstGeom>
          </p:spPr>
          <p:txBody>
            <a:bodyPr lIns="50800" tIns="50800" rIns="50800" bIns="50800" rtlCol="0" anchor="ctr"/>
            <a:lstStyle/>
            <a:p>
              <a:pPr algn="ctr">
                <a:lnSpc>
                  <a:spcPts val="3108"/>
                </a:lnSpc>
              </a:pPr>
              <a:endParaRPr/>
            </a:p>
          </p:txBody>
        </p:sp>
      </p:grpSp>
      <p:sp>
        <p:nvSpPr>
          <p:cNvPr id="23" name="TextBox 22">
            <a:extLst>
              <a:ext uri="{FF2B5EF4-FFF2-40B4-BE49-F238E27FC236}">
                <a16:creationId xmlns:a16="http://schemas.microsoft.com/office/drawing/2014/main" id="{FB0DD2DD-A6B5-EB58-77F6-B2951368294D}"/>
              </a:ext>
            </a:extLst>
          </p:cNvPr>
          <p:cNvSpPr txBox="1"/>
          <p:nvPr/>
        </p:nvSpPr>
        <p:spPr>
          <a:xfrm>
            <a:off x="463230" y="1069907"/>
            <a:ext cx="17215170" cy="2369880"/>
          </a:xfrm>
          <a:prstGeom prst="rect">
            <a:avLst/>
          </a:prstGeom>
          <a:noFill/>
        </p:spPr>
        <p:txBody>
          <a:bodyPr wrap="square" rtlCol="0">
            <a:spAutoFit/>
          </a:bodyPr>
          <a:lstStyle/>
          <a:p>
            <a:r>
              <a:rPr lang="en-US" sz="2800" b="1" dirty="0">
                <a:solidFill>
                  <a:srgbClr val="002060"/>
                </a:solidFill>
                <a:latin typeface="IBM Plex Sans" panose="020B0604020202020204" charset="0"/>
              </a:rPr>
              <a:t>Logistic Regression</a:t>
            </a:r>
          </a:p>
          <a:p>
            <a:pPr marL="342900" indent="-342900">
              <a:buFont typeface="Arial" panose="020B0604020202020204" pitchFamily="34" charset="0"/>
              <a:buChar char="•"/>
            </a:pPr>
            <a:r>
              <a:rPr lang="en-US" sz="2400" dirty="0">
                <a:latin typeface="IBM Plex Sans" panose="020B0604020202020204" charset="0"/>
              </a:rPr>
              <a:t>Logistic Regression models automatically handle binary classification problems in which the target vector(label column) has only two classes.</a:t>
            </a:r>
          </a:p>
          <a:p>
            <a:pPr marL="342900" indent="-342900">
              <a:buFont typeface="Arial" panose="020B0604020202020204" pitchFamily="34" charset="0"/>
              <a:buChar char="•"/>
            </a:pPr>
            <a:r>
              <a:rPr lang="en-US" sz="2400" dirty="0">
                <a:latin typeface="IBM Plex Sans" panose="020B0604020202020204" charset="0"/>
              </a:rPr>
              <a:t>It is used for binary classification where it takes input as independent variables and produces a probability value between 0 &amp;1.</a:t>
            </a:r>
          </a:p>
          <a:p>
            <a:pPr marL="342900" indent="-342900">
              <a:buFont typeface="Arial" panose="020B0604020202020204" pitchFamily="34" charset="0"/>
              <a:buChar char="•"/>
            </a:pPr>
            <a:r>
              <a:rPr lang="en-US" sz="2400" dirty="0">
                <a:latin typeface="IBM Plex Sans" panose="020B0604020202020204" charset="0"/>
              </a:rPr>
              <a:t>It predicts the output of a categorical dependent variable.</a:t>
            </a:r>
          </a:p>
        </p:txBody>
      </p:sp>
      <p:pic>
        <p:nvPicPr>
          <p:cNvPr id="13" name="Picture 12">
            <a:extLst>
              <a:ext uri="{FF2B5EF4-FFF2-40B4-BE49-F238E27FC236}">
                <a16:creationId xmlns:a16="http://schemas.microsoft.com/office/drawing/2014/main" id="{D805D3C3-B691-829D-80A2-1B7F818BA440}"/>
              </a:ext>
            </a:extLst>
          </p:cNvPr>
          <p:cNvPicPr>
            <a:picLocks noChangeAspect="1"/>
          </p:cNvPicPr>
          <p:nvPr/>
        </p:nvPicPr>
        <p:blipFill>
          <a:blip r:embed="rId2"/>
          <a:stretch>
            <a:fillRect/>
          </a:stretch>
        </p:blipFill>
        <p:spPr>
          <a:xfrm>
            <a:off x="3238500" y="3751488"/>
            <a:ext cx="13068300" cy="5963930"/>
          </a:xfrm>
          <a:prstGeom prst="rect">
            <a:avLst/>
          </a:prstGeom>
          <a:ln>
            <a:solidFill>
              <a:schemeClr val="tx1"/>
            </a:solidFill>
          </a:ln>
        </p:spPr>
      </p:pic>
      <p:pic>
        <p:nvPicPr>
          <p:cNvPr id="24" name="Picture 23">
            <a:extLst>
              <a:ext uri="{FF2B5EF4-FFF2-40B4-BE49-F238E27FC236}">
                <a16:creationId xmlns:a16="http://schemas.microsoft.com/office/drawing/2014/main" id="{B978C5EA-F69F-3EE3-9E59-6E62988405AB}"/>
              </a:ext>
            </a:extLst>
          </p:cNvPr>
          <p:cNvPicPr>
            <a:picLocks noChangeAspect="1"/>
          </p:cNvPicPr>
          <p:nvPr/>
        </p:nvPicPr>
        <p:blipFill>
          <a:blip r:embed="rId3"/>
          <a:stretch>
            <a:fillRect/>
          </a:stretch>
        </p:blipFill>
        <p:spPr>
          <a:xfrm>
            <a:off x="3238500" y="3765788"/>
            <a:ext cx="13068300" cy="5935331"/>
          </a:xfrm>
          <a:prstGeom prst="rect">
            <a:avLst/>
          </a:prstGeom>
          <a:ln>
            <a:solidFill>
              <a:schemeClr val="tx1"/>
            </a:solidFill>
          </a:ln>
        </p:spPr>
      </p:pic>
      <p:sp>
        <p:nvSpPr>
          <p:cNvPr id="5" name="TextBox 4">
            <a:extLst>
              <a:ext uri="{FF2B5EF4-FFF2-40B4-BE49-F238E27FC236}">
                <a16:creationId xmlns:a16="http://schemas.microsoft.com/office/drawing/2014/main" id="{80DFBF31-8EAB-72D0-C05B-77FC3990BD5C}"/>
              </a:ext>
            </a:extLst>
          </p:cNvPr>
          <p:cNvSpPr txBox="1"/>
          <p:nvPr/>
        </p:nvSpPr>
        <p:spPr>
          <a:xfrm>
            <a:off x="463230" y="4846959"/>
            <a:ext cx="2171365" cy="523220"/>
          </a:xfrm>
          <a:prstGeom prst="rect">
            <a:avLst/>
          </a:prstGeom>
          <a:solidFill>
            <a:schemeClr val="accent6">
              <a:lumMod val="60000"/>
              <a:lumOff val="40000"/>
            </a:schemeClr>
          </a:solidFill>
          <a:ln>
            <a:noFill/>
          </a:ln>
          <a:effectLst>
            <a:glow rad="228600">
              <a:schemeClr val="accent2">
                <a:satMod val="175000"/>
                <a:alpha val="40000"/>
              </a:schemeClr>
            </a:glow>
          </a:effectLst>
        </p:spPr>
        <p:txBody>
          <a:bodyPr wrap="square" rtlCol="0">
            <a:spAutoFit/>
          </a:bodyPr>
          <a:lstStyle/>
          <a:p>
            <a:r>
              <a:rPr lang="en-US" sz="2800" dirty="0"/>
              <a:t> </a:t>
            </a:r>
            <a:r>
              <a:rPr lang="en-US" sz="2000" dirty="0"/>
              <a:t>Multinomial</a:t>
            </a:r>
            <a:endParaRPr lang="en-US" dirty="0"/>
          </a:p>
        </p:txBody>
      </p:sp>
      <p:sp>
        <p:nvSpPr>
          <p:cNvPr id="6" name="TextBox 5">
            <a:extLst>
              <a:ext uri="{FF2B5EF4-FFF2-40B4-BE49-F238E27FC236}">
                <a16:creationId xmlns:a16="http://schemas.microsoft.com/office/drawing/2014/main" id="{3425F4FE-239E-03F6-F183-55ABA0B8240D}"/>
              </a:ext>
            </a:extLst>
          </p:cNvPr>
          <p:cNvSpPr txBox="1"/>
          <p:nvPr/>
        </p:nvSpPr>
        <p:spPr>
          <a:xfrm>
            <a:off x="463230" y="6164838"/>
            <a:ext cx="2171365" cy="523220"/>
          </a:xfrm>
          <a:prstGeom prst="rect">
            <a:avLst/>
          </a:prstGeom>
          <a:solidFill>
            <a:schemeClr val="accent6">
              <a:lumMod val="60000"/>
              <a:lumOff val="40000"/>
            </a:schemeClr>
          </a:solidFill>
          <a:ln>
            <a:noFill/>
          </a:ln>
          <a:effectLst>
            <a:glow rad="228600">
              <a:schemeClr val="accent2">
                <a:satMod val="175000"/>
                <a:alpha val="40000"/>
              </a:schemeClr>
            </a:glow>
          </a:effectLst>
        </p:spPr>
        <p:txBody>
          <a:bodyPr wrap="square" rtlCol="0">
            <a:spAutoFit/>
          </a:bodyPr>
          <a:lstStyle/>
          <a:p>
            <a:r>
              <a:rPr lang="en-US" sz="2800" dirty="0"/>
              <a:t> </a:t>
            </a:r>
            <a:r>
              <a:rPr lang="en-US" sz="2000" dirty="0"/>
              <a:t>One vs Rest</a:t>
            </a:r>
            <a:endParaRPr lang="en-US" dirty="0"/>
          </a:p>
        </p:txBody>
      </p:sp>
    </p:spTree>
    <p:extLst>
      <p:ext uri="{BB962C8B-B14F-4D97-AF65-F5344CB8AC3E}">
        <p14:creationId xmlns:p14="http://schemas.microsoft.com/office/powerpoint/2010/main" val="403806593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11" restart="whenNotActive" fill="hold" evtFilter="cancelBubble" nodeType="interactiveSeq">
                <p:stCondLst>
                  <p:cond evt="onClick" delay="0">
                    <p:tgtEl>
                      <p:spTgt spid="6"/>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24"/>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4E5E6"/>
        </a:solidFill>
        <a:effectLst/>
      </p:bgPr>
    </p:bg>
    <p:spTree>
      <p:nvGrpSpPr>
        <p:cNvPr id="1" name="">
          <a:extLst>
            <a:ext uri="{FF2B5EF4-FFF2-40B4-BE49-F238E27FC236}">
              <a16:creationId xmlns:a16="http://schemas.microsoft.com/office/drawing/2014/main" id="{1AFB933D-C053-51F9-27E2-87C96542DCC2}"/>
            </a:ext>
          </a:extLst>
        </p:cNvPr>
        <p:cNvGrpSpPr/>
        <p:nvPr/>
      </p:nvGrpSpPr>
      <p:grpSpPr>
        <a:xfrm>
          <a:off x="0" y="0"/>
          <a:ext cx="0" cy="0"/>
          <a:chOff x="0" y="0"/>
          <a:chExt cx="0" cy="0"/>
        </a:xfrm>
      </p:grpSpPr>
      <p:sp>
        <p:nvSpPr>
          <p:cNvPr id="4" name="TextBox 4">
            <a:extLst>
              <a:ext uri="{FF2B5EF4-FFF2-40B4-BE49-F238E27FC236}">
                <a16:creationId xmlns:a16="http://schemas.microsoft.com/office/drawing/2014/main" id="{D692B328-3833-8D12-0E40-9EE80554FF43}"/>
              </a:ext>
            </a:extLst>
          </p:cNvPr>
          <p:cNvSpPr txBox="1"/>
          <p:nvPr/>
        </p:nvSpPr>
        <p:spPr>
          <a:xfrm>
            <a:off x="190500" y="190018"/>
            <a:ext cx="17907000" cy="9837102"/>
          </a:xfrm>
          <a:prstGeom prst="rect">
            <a:avLst/>
          </a:prstGeom>
        </p:spPr>
        <p:style>
          <a:lnRef idx="2">
            <a:schemeClr val="accent1"/>
          </a:lnRef>
          <a:fillRef idx="1">
            <a:schemeClr val="lt1"/>
          </a:fillRef>
          <a:effectRef idx="0">
            <a:schemeClr val="accent1"/>
          </a:effectRef>
          <a:fontRef idx="minor">
            <a:schemeClr val="dk1"/>
          </a:fontRef>
        </p:style>
        <p:txBody>
          <a:bodyPr lIns="50800" tIns="50800" rIns="50800" bIns="50800" rtlCol="0" anchor="ctr"/>
          <a:lstStyle/>
          <a:p>
            <a:pPr marL="0" lvl="0" indent="0" algn="ctr">
              <a:lnSpc>
                <a:spcPts val="3108"/>
              </a:lnSpc>
              <a:spcBef>
                <a:spcPct val="0"/>
              </a:spcBef>
            </a:pPr>
            <a:endParaRPr dirty="0"/>
          </a:p>
        </p:txBody>
      </p:sp>
      <p:sp>
        <p:nvSpPr>
          <p:cNvPr id="30" name="TextBox 29">
            <a:extLst>
              <a:ext uri="{FF2B5EF4-FFF2-40B4-BE49-F238E27FC236}">
                <a16:creationId xmlns:a16="http://schemas.microsoft.com/office/drawing/2014/main" id="{EEA0F581-00A9-E9CC-F742-36F0209E709A}"/>
              </a:ext>
            </a:extLst>
          </p:cNvPr>
          <p:cNvSpPr txBox="1"/>
          <p:nvPr/>
        </p:nvSpPr>
        <p:spPr>
          <a:xfrm>
            <a:off x="1752600" y="259879"/>
            <a:ext cx="14554200" cy="646331"/>
          </a:xfrm>
          <a:prstGeom prst="rect">
            <a:avLst/>
          </a:prstGeom>
          <a:noFill/>
        </p:spPr>
        <p:txBody>
          <a:bodyPr wrap="square" rtlCol="0">
            <a:spAutoFit/>
          </a:bodyPr>
          <a:lstStyle/>
          <a:p>
            <a:br>
              <a:rPr lang="en-US" dirty="0"/>
            </a:br>
            <a:endParaRPr lang="en-IN" dirty="0"/>
          </a:p>
        </p:txBody>
      </p:sp>
      <p:grpSp>
        <p:nvGrpSpPr>
          <p:cNvPr id="11" name="Group 5">
            <a:extLst>
              <a:ext uri="{FF2B5EF4-FFF2-40B4-BE49-F238E27FC236}">
                <a16:creationId xmlns:a16="http://schemas.microsoft.com/office/drawing/2014/main" id="{2492ED75-BB03-BFB7-51CA-7292B99506E2}"/>
              </a:ext>
            </a:extLst>
          </p:cNvPr>
          <p:cNvGrpSpPr/>
          <p:nvPr/>
        </p:nvGrpSpPr>
        <p:grpSpPr>
          <a:xfrm>
            <a:off x="3702854" y="-604641"/>
            <a:ext cx="10948991" cy="1543786"/>
            <a:chOff x="0" y="-114300"/>
            <a:chExt cx="2883685" cy="661448"/>
          </a:xfrm>
        </p:grpSpPr>
        <p:sp>
          <p:nvSpPr>
            <p:cNvPr id="16" name="Freeform 6">
              <a:extLst>
                <a:ext uri="{FF2B5EF4-FFF2-40B4-BE49-F238E27FC236}">
                  <a16:creationId xmlns:a16="http://schemas.microsoft.com/office/drawing/2014/main" id="{E378755C-6AA8-CBFD-C62E-31DA8AEDFF82}"/>
                </a:ext>
              </a:extLst>
            </p:cNvPr>
            <p:cNvSpPr/>
            <p:nvPr/>
          </p:nvSpPr>
          <p:spPr>
            <a:xfrm>
              <a:off x="0" y="112490"/>
              <a:ext cx="2883685" cy="434658"/>
            </a:xfrm>
            <a:custGeom>
              <a:avLst/>
              <a:gdLst/>
              <a:ahLst/>
              <a:cxnLst/>
              <a:rect l="l" t="t" r="r" b="b"/>
              <a:pathLst>
                <a:path w="2883685" h="434658">
                  <a:moveTo>
                    <a:pt x="0" y="0"/>
                  </a:moveTo>
                  <a:lnTo>
                    <a:pt x="2883685" y="0"/>
                  </a:lnTo>
                  <a:lnTo>
                    <a:pt x="2883685" y="434658"/>
                  </a:lnTo>
                  <a:lnTo>
                    <a:pt x="0" y="434658"/>
                  </a:lnTo>
                  <a:close/>
                </a:path>
              </a:pathLst>
            </a:custGeom>
            <a:ln/>
          </p:spPr>
          <p:style>
            <a:lnRef idx="1">
              <a:schemeClr val="accent5"/>
            </a:lnRef>
            <a:fillRef idx="2">
              <a:schemeClr val="accent5"/>
            </a:fillRef>
            <a:effectRef idx="1">
              <a:schemeClr val="accent5"/>
            </a:effectRef>
            <a:fontRef idx="minor">
              <a:schemeClr val="dk1"/>
            </a:fontRef>
          </p:style>
          <p:txBody>
            <a:bodyPr/>
            <a:lstStyle/>
            <a:p>
              <a:r>
                <a:rPr lang="en-US" sz="4800" b="1" dirty="0">
                  <a:latin typeface="Arial" panose="020B0604020202020204" pitchFamily="34" charset="0"/>
                </a:rPr>
                <a:t>                </a:t>
              </a:r>
              <a:r>
                <a:rPr lang="en-IN" sz="4800" b="1" dirty="0">
                  <a:latin typeface="Arial" panose="020B0604020202020204" pitchFamily="34" charset="0"/>
                </a:rPr>
                <a:t>Decision Tree</a:t>
              </a:r>
              <a:endParaRPr lang="en-IN" sz="4800" dirty="0"/>
            </a:p>
          </p:txBody>
        </p:sp>
        <p:sp>
          <p:nvSpPr>
            <p:cNvPr id="20" name="TextBox 7">
              <a:extLst>
                <a:ext uri="{FF2B5EF4-FFF2-40B4-BE49-F238E27FC236}">
                  <a16:creationId xmlns:a16="http://schemas.microsoft.com/office/drawing/2014/main" id="{F2561CC1-E1B8-1E5B-AE74-6928928180A4}"/>
                </a:ext>
              </a:extLst>
            </p:cNvPr>
            <p:cNvSpPr txBox="1"/>
            <p:nvPr/>
          </p:nvSpPr>
          <p:spPr>
            <a:xfrm>
              <a:off x="0" y="-114300"/>
              <a:ext cx="2883685" cy="548959"/>
            </a:xfrm>
            <a:prstGeom prst="rect">
              <a:avLst/>
            </a:prstGeom>
          </p:spPr>
          <p:txBody>
            <a:bodyPr lIns="50800" tIns="50800" rIns="50800" bIns="50800" rtlCol="0" anchor="ctr"/>
            <a:lstStyle/>
            <a:p>
              <a:pPr algn="ctr">
                <a:lnSpc>
                  <a:spcPts val="3108"/>
                </a:lnSpc>
              </a:pPr>
              <a:endParaRPr/>
            </a:p>
          </p:txBody>
        </p:sp>
      </p:grpSp>
      <p:sp>
        <p:nvSpPr>
          <p:cNvPr id="23" name="TextBox 22">
            <a:extLst>
              <a:ext uri="{FF2B5EF4-FFF2-40B4-BE49-F238E27FC236}">
                <a16:creationId xmlns:a16="http://schemas.microsoft.com/office/drawing/2014/main" id="{667D4BF0-5A72-6CEC-4B93-6DA307D0270D}"/>
              </a:ext>
            </a:extLst>
          </p:cNvPr>
          <p:cNvSpPr txBox="1"/>
          <p:nvPr/>
        </p:nvSpPr>
        <p:spPr>
          <a:xfrm>
            <a:off x="463230" y="1069907"/>
            <a:ext cx="17138969" cy="1077218"/>
          </a:xfrm>
          <a:prstGeom prst="rect">
            <a:avLst/>
          </a:prstGeom>
          <a:noFill/>
        </p:spPr>
        <p:txBody>
          <a:bodyPr wrap="square" rtlCol="0">
            <a:spAutoFit/>
          </a:bodyPr>
          <a:lstStyle/>
          <a:p>
            <a:r>
              <a:rPr lang="en-US" sz="2400" b="1" dirty="0">
                <a:solidFill>
                  <a:srgbClr val="002060"/>
                </a:solidFill>
                <a:latin typeface="IBM Plex Sans" panose="020B0604020202020204" charset="0"/>
                <a:sym typeface="Monterchi"/>
              </a:rPr>
              <a:t>Decision Tree</a:t>
            </a:r>
          </a:p>
          <a:p>
            <a:r>
              <a:rPr lang="en-US" sz="2000" dirty="0">
                <a:latin typeface="IBM Plex Sans" panose="020B0604020202020204" charset="0"/>
                <a:sym typeface="Monterchi"/>
              </a:rPr>
              <a:t>It is a flowchart-like tree structure, where each internal node denotes a test on an attribute, each branch represents an outcome of the test, and each leaf node holds a class label</a:t>
            </a:r>
          </a:p>
        </p:txBody>
      </p:sp>
      <p:graphicFrame>
        <p:nvGraphicFramePr>
          <p:cNvPr id="31" name="Table 30">
            <a:extLst>
              <a:ext uri="{FF2B5EF4-FFF2-40B4-BE49-F238E27FC236}">
                <a16:creationId xmlns:a16="http://schemas.microsoft.com/office/drawing/2014/main" id="{163C9442-4475-100E-FA4C-B7090F64FECB}"/>
              </a:ext>
            </a:extLst>
          </p:cNvPr>
          <p:cNvGraphicFramePr>
            <a:graphicFrameLocks noGrp="1"/>
          </p:cNvGraphicFramePr>
          <p:nvPr>
            <p:extLst>
              <p:ext uri="{D42A27DB-BD31-4B8C-83A1-F6EECF244321}">
                <p14:modId xmlns:p14="http://schemas.microsoft.com/office/powerpoint/2010/main" val="992356012"/>
              </p:ext>
            </p:extLst>
          </p:nvPr>
        </p:nvGraphicFramePr>
        <p:xfrm>
          <a:off x="190500" y="5298898"/>
          <a:ext cx="11963400" cy="4728222"/>
        </p:xfrm>
        <a:graphic>
          <a:graphicData uri="http://schemas.openxmlformats.org/drawingml/2006/table">
            <a:tbl>
              <a:tblPr firstRow="1" bandRow="1">
                <a:tableStyleId>{5C22544A-7EE6-4342-B048-85BDC9FD1C3A}</a:tableStyleId>
              </a:tblPr>
              <a:tblGrid>
                <a:gridCol w="2392680">
                  <a:extLst>
                    <a:ext uri="{9D8B030D-6E8A-4147-A177-3AD203B41FA5}">
                      <a16:colId xmlns:a16="http://schemas.microsoft.com/office/drawing/2014/main" val="2323181786"/>
                    </a:ext>
                  </a:extLst>
                </a:gridCol>
                <a:gridCol w="2392680">
                  <a:extLst>
                    <a:ext uri="{9D8B030D-6E8A-4147-A177-3AD203B41FA5}">
                      <a16:colId xmlns:a16="http://schemas.microsoft.com/office/drawing/2014/main" val="3904472936"/>
                    </a:ext>
                  </a:extLst>
                </a:gridCol>
                <a:gridCol w="2392680">
                  <a:extLst>
                    <a:ext uri="{9D8B030D-6E8A-4147-A177-3AD203B41FA5}">
                      <a16:colId xmlns:a16="http://schemas.microsoft.com/office/drawing/2014/main" val="2318517693"/>
                    </a:ext>
                  </a:extLst>
                </a:gridCol>
                <a:gridCol w="2392680">
                  <a:extLst>
                    <a:ext uri="{9D8B030D-6E8A-4147-A177-3AD203B41FA5}">
                      <a16:colId xmlns:a16="http://schemas.microsoft.com/office/drawing/2014/main" val="2275486667"/>
                    </a:ext>
                  </a:extLst>
                </a:gridCol>
                <a:gridCol w="2392680">
                  <a:extLst>
                    <a:ext uri="{9D8B030D-6E8A-4147-A177-3AD203B41FA5}">
                      <a16:colId xmlns:a16="http://schemas.microsoft.com/office/drawing/2014/main" val="2492489282"/>
                    </a:ext>
                  </a:extLst>
                </a:gridCol>
              </a:tblGrid>
              <a:tr h="468313">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b="0" dirty="0">
                          <a:solidFill>
                            <a:schemeClr val="tx1"/>
                          </a:solidFill>
                        </a:rPr>
                        <a:t>Precision</a:t>
                      </a:r>
                      <a:endParaRPr lang="en-IN"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b="0" dirty="0">
                          <a:solidFill>
                            <a:schemeClr val="tx1"/>
                          </a:solidFill>
                        </a:rPr>
                        <a:t>Recall</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b="0" dirty="0">
                          <a:solidFill>
                            <a:schemeClr val="tx1"/>
                          </a:solidFill>
                        </a:rPr>
                        <a:t>F-1 score</a:t>
                      </a:r>
                      <a:endParaRPr lang="en-IN"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b="0" dirty="0">
                          <a:solidFill>
                            <a:schemeClr val="tx1"/>
                          </a:solidFill>
                        </a:rPr>
                        <a:t>Support</a:t>
                      </a:r>
                      <a:endParaRPr lang="en-IN"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009048695"/>
                  </a:ext>
                </a:extLst>
              </a:tr>
              <a:tr h="454073">
                <a:tc>
                  <a:txBody>
                    <a:bodyPr/>
                    <a:lstStyle/>
                    <a:p>
                      <a:r>
                        <a:rPr lang="en-US" sz="2400" dirty="0"/>
                        <a:t>Cirrhosis</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2400" dirty="0"/>
                        <a:t>0.97</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0.94</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0.96</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118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965468174"/>
                  </a:ext>
                </a:extLst>
              </a:tr>
              <a:tr h="567702">
                <a:tc>
                  <a:txBody>
                    <a:bodyPr/>
                    <a:lstStyle/>
                    <a:p>
                      <a:r>
                        <a:rPr lang="en-US" sz="2400" dirty="0"/>
                        <a:t>Fibrosis</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2400" dirty="0"/>
                        <a:t>0.92</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0.95</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101</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390241047"/>
                  </a:ext>
                </a:extLst>
              </a:tr>
              <a:tr h="335953">
                <a:tc>
                  <a:txBody>
                    <a:bodyPr/>
                    <a:lstStyle/>
                    <a:p>
                      <a:r>
                        <a:rPr lang="en-US" sz="2400" dirty="0"/>
                        <a:t>Hepatitis</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2400" dirty="0"/>
                        <a:t>0.90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0.96</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0.93</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99</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634963594"/>
                  </a:ext>
                </a:extLst>
              </a:tr>
              <a:tr h="454073">
                <a:tc>
                  <a:txBody>
                    <a:bodyPr/>
                    <a:lstStyle/>
                    <a:p>
                      <a:r>
                        <a:rPr lang="en-US" sz="2400" dirty="0"/>
                        <a:t>No Disease</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2400" dirty="0"/>
                        <a:t>0.97</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0.88</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0.92</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98</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282274271"/>
                  </a:ext>
                </a:extLst>
              </a:tr>
              <a:tr h="454073">
                <a:tc>
                  <a:txBody>
                    <a:bodyPr/>
                    <a:lstStyle/>
                    <a:p>
                      <a:r>
                        <a:rPr lang="en-US" sz="2400" dirty="0"/>
                        <a:t>Suspect Disease</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2400" dirty="0"/>
                        <a:t>0.99</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1.00</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1.00</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117</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4291020358"/>
                  </a:ext>
                </a:extLst>
              </a:tr>
              <a:tr h="454073">
                <a:tc>
                  <a:txBody>
                    <a:bodyPr/>
                    <a:lstStyle/>
                    <a:p>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32251111"/>
                  </a:ext>
                </a:extLst>
              </a:tr>
              <a:tr h="454073">
                <a:tc>
                  <a:txBody>
                    <a:bodyPr/>
                    <a:lstStyle/>
                    <a:p>
                      <a:r>
                        <a:rPr lang="en-US" sz="2400" dirty="0"/>
                        <a:t>Accuracy</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0.95</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533</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169244480"/>
                  </a:ext>
                </a:extLst>
              </a:tr>
              <a:tr h="454073">
                <a:tc>
                  <a:txBody>
                    <a:bodyPr/>
                    <a:lstStyle/>
                    <a:p>
                      <a:r>
                        <a:rPr lang="en-US" sz="2400" dirty="0"/>
                        <a:t>Macro  Avg</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2400" dirty="0"/>
                        <a:t>0.95</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0.95</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0.95</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533</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21454293"/>
                  </a:ext>
                </a:extLst>
              </a:tr>
              <a:tr h="425739">
                <a:tc>
                  <a:txBody>
                    <a:bodyPr/>
                    <a:lstStyle/>
                    <a:p>
                      <a:r>
                        <a:rPr lang="en-US" sz="2400" dirty="0"/>
                        <a:t>Weighted Avg</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2400" dirty="0"/>
                        <a:t>0.95</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0.95</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0.95</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533</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800282674"/>
                  </a:ext>
                </a:extLst>
              </a:tr>
            </a:tbl>
          </a:graphicData>
        </a:graphic>
      </p:graphicFrame>
      <p:sp>
        <p:nvSpPr>
          <p:cNvPr id="34" name="TextBox 33">
            <a:extLst>
              <a:ext uri="{FF2B5EF4-FFF2-40B4-BE49-F238E27FC236}">
                <a16:creationId xmlns:a16="http://schemas.microsoft.com/office/drawing/2014/main" id="{703DE801-0A9C-0F2E-15B6-77DC625056BC}"/>
              </a:ext>
            </a:extLst>
          </p:cNvPr>
          <p:cNvSpPr txBox="1"/>
          <p:nvPr/>
        </p:nvSpPr>
        <p:spPr>
          <a:xfrm>
            <a:off x="190500" y="4914899"/>
            <a:ext cx="11963400" cy="4001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000" dirty="0"/>
              <a:t>                                                              Classification report of Decision tree</a:t>
            </a:r>
            <a:endParaRPr lang="en-IN" sz="2000" dirty="0"/>
          </a:p>
        </p:txBody>
      </p:sp>
      <p:graphicFrame>
        <p:nvGraphicFramePr>
          <p:cNvPr id="35" name="Table 34">
            <a:extLst>
              <a:ext uri="{FF2B5EF4-FFF2-40B4-BE49-F238E27FC236}">
                <a16:creationId xmlns:a16="http://schemas.microsoft.com/office/drawing/2014/main" id="{89005A38-AC71-AA82-1514-1E2A1410AB12}"/>
              </a:ext>
            </a:extLst>
          </p:cNvPr>
          <p:cNvGraphicFramePr>
            <a:graphicFrameLocks noGrp="1"/>
          </p:cNvGraphicFramePr>
          <p:nvPr>
            <p:extLst>
              <p:ext uri="{D42A27DB-BD31-4B8C-83A1-F6EECF244321}">
                <p14:modId xmlns:p14="http://schemas.microsoft.com/office/powerpoint/2010/main" val="3717789878"/>
              </p:ext>
            </p:extLst>
          </p:nvPr>
        </p:nvGraphicFramePr>
        <p:xfrm>
          <a:off x="13264832" y="6210300"/>
          <a:ext cx="4565968" cy="1508760"/>
        </p:xfrm>
        <a:graphic>
          <a:graphicData uri="http://schemas.openxmlformats.org/drawingml/2006/table">
            <a:tbl>
              <a:tblPr firstRow="1" bandRow="1">
                <a:tableStyleId>{5C22544A-7EE6-4342-B048-85BDC9FD1C3A}</a:tableStyleId>
              </a:tblPr>
              <a:tblGrid>
                <a:gridCol w="2282984">
                  <a:extLst>
                    <a:ext uri="{9D8B030D-6E8A-4147-A177-3AD203B41FA5}">
                      <a16:colId xmlns:a16="http://schemas.microsoft.com/office/drawing/2014/main" val="2765713370"/>
                    </a:ext>
                  </a:extLst>
                </a:gridCol>
                <a:gridCol w="2282984">
                  <a:extLst>
                    <a:ext uri="{9D8B030D-6E8A-4147-A177-3AD203B41FA5}">
                      <a16:colId xmlns:a16="http://schemas.microsoft.com/office/drawing/2014/main" val="1356654869"/>
                    </a:ext>
                  </a:extLst>
                </a:gridCol>
              </a:tblGrid>
              <a:tr h="370840">
                <a:tc gridSpan="2">
                  <a:txBody>
                    <a:bodyPr/>
                    <a:lstStyle/>
                    <a:p>
                      <a:r>
                        <a:rPr lang="en-US" b="0" dirty="0">
                          <a:solidFill>
                            <a:schemeClr val="tx1"/>
                          </a:solidFill>
                        </a:rPr>
                        <a:t>         Accuracy Score</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hMerge="1">
                  <a:txBody>
                    <a:bodyPr/>
                    <a:lstStyle/>
                    <a:p>
                      <a:endParaRPr lang="en-IN"/>
                    </a:p>
                  </a:txBody>
                  <a:tcPr/>
                </a:tc>
                <a:extLst>
                  <a:ext uri="{0D108BD9-81ED-4DB2-BD59-A6C34878D82A}">
                    <a16:rowId xmlns:a16="http://schemas.microsoft.com/office/drawing/2014/main" val="3877884020"/>
                  </a:ext>
                </a:extLst>
              </a:tr>
              <a:tr h="370840">
                <a:tc>
                  <a:txBody>
                    <a:bodyPr/>
                    <a:lstStyle/>
                    <a:p>
                      <a:r>
                        <a:rPr lang="en-US" dirty="0"/>
                        <a:t>      Train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en-US" dirty="0"/>
                        <a:t>   Test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600698512"/>
                  </a:ext>
                </a:extLst>
              </a:tr>
              <a:tr h="370840">
                <a:tc>
                  <a:txBody>
                    <a:bodyPr/>
                    <a:lstStyle/>
                    <a:p>
                      <a:r>
                        <a:rPr lang="en-US" dirty="0"/>
                        <a:t>      0.97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dirty="0"/>
                        <a:t>    0.95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731007979"/>
                  </a:ext>
                </a:extLst>
              </a:tr>
            </a:tbl>
          </a:graphicData>
        </a:graphic>
      </p:graphicFrame>
      <p:pic>
        <p:nvPicPr>
          <p:cNvPr id="3" name="Picture 2">
            <a:extLst>
              <a:ext uri="{FF2B5EF4-FFF2-40B4-BE49-F238E27FC236}">
                <a16:creationId xmlns:a16="http://schemas.microsoft.com/office/drawing/2014/main" id="{7A2C5094-55CF-DC47-5E89-177DE36D3FFF}"/>
              </a:ext>
            </a:extLst>
          </p:cNvPr>
          <p:cNvPicPr>
            <a:picLocks noChangeAspect="1"/>
          </p:cNvPicPr>
          <p:nvPr/>
        </p:nvPicPr>
        <p:blipFill>
          <a:blip r:embed="rId2"/>
          <a:stretch>
            <a:fillRect/>
          </a:stretch>
        </p:blipFill>
        <p:spPr>
          <a:xfrm>
            <a:off x="304800" y="2147126"/>
            <a:ext cx="10020300" cy="2691574"/>
          </a:xfrm>
          <a:prstGeom prst="rect">
            <a:avLst/>
          </a:prstGeom>
          <a:ln>
            <a:solidFill>
              <a:schemeClr val="tx1"/>
            </a:solidFill>
          </a:ln>
        </p:spPr>
      </p:pic>
      <p:sp>
        <p:nvSpPr>
          <p:cNvPr id="47" name="TextBox 46">
            <a:extLst>
              <a:ext uri="{FF2B5EF4-FFF2-40B4-BE49-F238E27FC236}">
                <a16:creationId xmlns:a16="http://schemas.microsoft.com/office/drawing/2014/main" id="{588A76E7-63A7-5D67-7D3B-DC719B30872A}"/>
              </a:ext>
            </a:extLst>
          </p:cNvPr>
          <p:cNvSpPr txBox="1"/>
          <p:nvPr/>
        </p:nvSpPr>
        <p:spPr>
          <a:xfrm>
            <a:off x="10597830" y="2610099"/>
            <a:ext cx="6394770" cy="1569660"/>
          </a:xfrm>
          <a:prstGeom prst="rect">
            <a:avLst/>
          </a:prstGeom>
          <a:solidFill>
            <a:schemeClr val="accent5">
              <a:lumMod val="40000"/>
              <a:lumOff val="60000"/>
            </a:schemeClr>
          </a:solidFill>
          <a:ln>
            <a:solidFill>
              <a:srgbClr val="00B050"/>
            </a:solidFill>
          </a:ln>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sz="2400" dirty="0">
                <a:solidFill>
                  <a:schemeClr val="tx1"/>
                </a:solidFill>
              </a:rPr>
              <a:t>A decision tree is a classifier that helps make decisions. </a:t>
            </a:r>
          </a:p>
          <a:p>
            <a:r>
              <a:rPr lang="en-US" sz="2400" dirty="0">
                <a:solidFill>
                  <a:schemeClr val="tx1"/>
                </a:solidFill>
              </a:rPr>
              <a:t>It is depicted as a rooted tress filled with nodes &amp; incoming edges.</a:t>
            </a:r>
            <a:endParaRPr lang="en-IN" sz="2400" dirty="0">
              <a:solidFill>
                <a:schemeClr val="tx1"/>
              </a:solidFill>
            </a:endParaRPr>
          </a:p>
        </p:txBody>
      </p:sp>
    </p:spTree>
    <p:extLst>
      <p:ext uri="{BB962C8B-B14F-4D97-AF65-F5344CB8AC3E}">
        <p14:creationId xmlns:p14="http://schemas.microsoft.com/office/powerpoint/2010/main" val="2597297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4E5E6"/>
        </a:solidFill>
        <a:effectLst/>
      </p:bgPr>
    </p:bg>
    <p:spTree>
      <p:nvGrpSpPr>
        <p:cNvPr id="1" name="">
          <a:extLst>
            <a:ext uri="{FF2B5EF4-FFF2-40B4-BE49-F238E27FC236}">
              <a16:creationId xmlns:a16="http://schemas.microsoft.com/office/drawing/2014/main" id="{91653BF2-47A1-CD60-12FF-52DBC6922CAA}"/>
            </a:ext>
          </a:extLst>
        </p:cNvPr>
        <p:cNvGrpSpPr/>
        <p:nvPr/>
      </p:nvGrpSpPr>
      <p:grpSpPr>
        <a:xfrm>
          <a:off x="0" y="0"/>
          <a:ext cx="0" cy="0"/>
          <a:chOff x="0" y="0"/>
          <a:chExt cx="0" cy="0"/>
        </a:xfrm>
      </p:grpSpPr>
      <p:sp>
        <p:nvSpPr>
          <p:cNvPr id="4" name="TextBox 4">
            <a:extLst>
              <a:ext uri="{FF2B5EF4-FFF2-40B4-BE49-F238E27FC236}">
                <a16:creationId xmlns:a16="http://schemas.microsoft.com/office/drawing/2014/main" id="{D22486C9-5E8B-1275-A5D9-FD8B062A56D1}"/>
              </a:ext>
            </a:extLst>
          </p:cNvPr>
          <p:cNvSpPr txBox="1"/>
          <p:nvPr/>
        </p:nvSpPr>
        <p:spPr>
          <a:xfrm>
            <a:off x="190500" y="190018"/>
            <a:ext cx="17907000" cy="9837102"/>
          </a:xfrm>
          <a:prstGeom prst="rect">
            <a:avLst/>
          </a:prstGeom>
        </p:spPr>
        <p:style>
          <a:lnRef idx="2">
            <a:schemeClr val="accent1"/>
          </a:lnRef>
          <a:fillRef idx="1">
            <a:schemeClr val="lt1"/>
          </a:fillRef>
          <a:effectRef idx="0">
            <a:schemeClr val="accent1"/>
          </a:effectRef>
          <a:fontRef idx="minor">
            <a:schemeClr val="dk1"/>
          </a:fontRef>
        </p:style>
        <p:txBody>
          <a:bodyPr lIns="50800" tIns="50800" rIns="50800" bIns="50800" rtlCol="0" anchor="ctr"/>
          <a:lstStyle/>
          <a:p>
            <a:pPr marL="0" lvl="0" indent="0" algn="ctr">
              <a:lnSpc>
                <a:spcPts val="3108"/>
              </a:lnSpc>
              <a:spcBef>
                <a:spcPct val="0"/>
              </a:spcBef>
            </a:pPr>
            <a:endParaRPr dirty="0"/>
          </a:p>
        </p:txBody>
      </p:sp>
      <p:sp>
        <p:nvSpPr>
          <p:cNvPr id="30" name="TextBox 29">
            <a:extLst>
              <a:ext uri="{FF2B5EF4-FFF2-40B4-BE49-F238E27FC236}">
                <a16:creationId xmlns:a16="http://schemas.microsoft.com/office/drawing/2014/main" id="{BB0F8FB8-7AFE-9709-621F-1A3748E4530F}"/>
              </a:ext>
            </a:extLst>
          </p:cNvPr>
          <p:cNvSpPr txBox="1"/>
          <p:nvPr/>
        </p:nvSpPr>
        <p:spPr>
          <a:xfrm>
            <a:off x="1752600" y="259879"/>
            <a:ext cx="14554200" cy="646331"/>
          </a:xfrm>
          <a:prstGeom prst="rect">
            <a:avLst/>
          </a:prstGeom>
          <a:noFill/>
        </p:spPr>
        <p:txBody>
          <a:bodyPr wrap="square" rtlCol="0">
            <a:spAutoFit/>
          </a:bodyPr>
          <a:lstStyle/>
          <a:p>
            <a:br>
              <a:rPr lang="en-US" dirty="0"/>
            </a:br>
            <a:endParaRPr lang="en-IN" dirty="0"/>
          </a:p>
        </p:txBody>
      </p:sp>
      <p:grpSp>
        <p:nvGrpSpPr>
          <p:cNvPr id="11" name="Group 5">
            <a:extLst>
              <a:ext uri="{FF2B5EF4-FFF2-40B4-BE49-F238E27FC236}">
                <a16:creationId xmlns:a16="http://schemas.microsoft.com/office/drawing/2014/main" id="{C81F9CF1-CBCB-E9A0-CD3E-3BB6CCE1BD97}"/>
              </a:ext>
            </a:extLst>
          </p:cNvPr>
          <p:cNvGrpSpPr/>
          <p:nvPr/>
        </p:nvGrpSpPr>
        <p:grpSpPr>
          <a:xfrm>
            <a:off x="3702854" y="-604641"/>
            <a:ext cx="10948991" cy="1543786"/>
            <a:chOff x="0" y="-114300"/>
            <a:chExt cx="2883685" cy="661448"/>
          </a:xfrm>
        </p:grpSpPr>
        <p:sp>
          <p:nvSpPr>
            <p:cNvPr id="16" name="Freeform 6">
              <a:extLst>
                <a:ext uri="{FF2B5EF4-FFF2-40B4-BE49-F238E27FC236}">
                  <a16:creationId xmlns:a16="http://schemas.microsoft.com/office/drawing/2014/main" id="{DBF15301-2378-A36A-0BF6-9F64F24F75EA}"/>
                </a:ext>
              </a:extLst>
            </p:cNvPr>
            <p:cNvSpPr/>
            <p:nvPr/>
          </p:nvSpPr>
          <p:spPr>
            <a:xfrm>
              <a:off x="0" y="112490"/>
              <a:ext cx="2883685" cy="434658"/>
            </a:xfrm>
            <a:custGeom>
              <a:avLst/>
              <a:gdLst/>
              <a:ahLst/>
              <a:cxnLst/>
              <a:rect l="l" t="t" r="r" b="b"/>
              <a:pathLst>
                <a:path w="2883685" h="434658">
                  <a:moveTo>
                    <a:pt x="0" y="0"/>
                  </a:moveTo>
                  <a:lnTo>
                    <a:pt x="2883685" y="0"/>
                  </a:lnTo>
                  <a:lnTo>
                    <a:pt x="2883685" y="434658"/>
                  </a:lnTo>
                  <a:lnTo>
                    <a:pt x="0" y="434658"/>
                  </a:lnTo>
                  <a:close/>
                </a:path>
              </a:pathLst>
            </a:custGeom>
            <a:ln/>
          </p:spPr>
          <p:style>
            <a:lnRef idx="1">
              <a:schemeClr val="accent5"/>
            </a:lnRef>
            <a:fillRef idx="2">
              <a:schemeClr val="accent5"/>
            </a:fillRef>
            <a:effectRef idx="1">
              <a:schemeClr val="accent5"/>
            </a:effectRef>
            <a:fontRef idx="minor">
              <a:schemeClr val="dk1"/>
            </a:fontRef>
          </p:style>
          <p:txBody>
            <a:bodyPr/>
            <a:lstStyle/>
            <a:p>
              <a:r>
                <a:rPr lang="en-US" sz="4800" b="1" dirty="0">
                  <a:latin typeface="Arial" panose="020B0604020202020204" pitchFamily="34" charset="0"/>
                </a:rPr>
                <a:t>                </a:t>
              </a:r>
              <a:r>
                <a:rPr lang="en-IN" sz="4800" b="1" dirty="0">
                  <a:latin typeface="Arial" panose="020B0604020202020204" pitchFamily="34" charset="0"/>
                </a:rPr>
                <a:t>Random Forest</a:t>
              </a:r>
              <a:endParaRPr lang="en-IN" sz="4800" dirty="0"/>
            </a:p>
          </p:txBody>
        </p:sp>
        <p:sp>
          <p:nvSpPr>
            <p:cNvPr id="20" name="TextBox 7">
              <a:extLst>
                <a:ext uri="{FF2B5EF4-FFF2-40B4-BE49-F238E27FC236}">
                  <a16:creationId xmlns:a16="http://schemas.microsoft.com/office/drawing/2014/main" id="{816B4C46-6A5B-D7B6-5B08-A40E9B2089FC}"/>
                </a:ext>
              </a:extLst>
            </p:cNvPr>
            <p:cNvSpPr txBox="1"/>
            <p:nvPr/>
          </p:nvSpPr>
          <p:spPr>
            <a:xfrm>
              <a:off x="0" y="-114300"/>
              <a:ext cx="2883685" cy="548959"/>
            </a:xfrm>
            <a:prstGeom prst="rect">
              <a:avLst/>
            </a:prstGeom>
          </p:spPr>
          <p:txBody>
            <a:bodyPr lIns="50800" tIns="50800" rIns="50800" bIns="50800" rtlCol="0" anchor="ctr"/>
            <a:lstStyle/>
            <a:p>
              <a:pPr algn="ctr">
                <a:lnSpc>
                  <a:spcPts val="3108"/>
                </a:lnSpc>
              </a:pPr>
              <a:endParaRPr/>
            </a:p>
          </p:txBody>
        </p:sp>
      </p:grpSp>
      <p:sp>
        <p:nvSpPr>
          <p:cNvPr id="23" name="TextBox 22">
            <a:extLst>
              <a:ext uri="{FF2B5EF4-FFF2-40B4-BE49-F238E27FC236}">
                <a16:creationId xmlns:a16="http://schemas.microsoft.com/office/drawing/2014/main" id="{63C0CE6F-0422-238E-6FCA-4F207BE03492}"/>
              </a:ext>
            </a:extLst>
          </p:cNvPr>
          <p:cNvSpPr txBox="1"/>
          <p:nvPr/>
        </p:nvSpPr>
        <p:spPr>
          <a:xfrm>
            <a:off x="463231" y="1069907"/>
            <a:ext cx="7537769" cy="1631216"/>
          </a:xfrm>
          <a:prstGeom prst="rect">
            <a:avLst/>
          </a:prstGeom>
          <a:noFill/>
        </p:spPr>
        <p:txBody>
          <a:bodyPr wrap="square" rtlCol="0">
            <a:spAutoFit/>
          </a:bodyPr>
          <a:lstStyle/>
          <a:p>
            <a:r>
              <a:rPr lang="en-US" sz="2800" b="1" dirty="0">
                <a:solidFill>
                  <a:srgbClr val="002060"/>
                </a:solidFill>
                <a:latin typeface="IBM Plex Sans" panose="020B0604020202020204" charset="0"/>
                <a:sym typeface="Monterchi"/>
              </a:rPr>
              <a:t>Random Forest</a:t>
            </a:r>
          </a:p>
          <a:p>
            <a:pPr marL="285750" indent="-285750">
              <a:buFont typeface="Arial" panose="020B0604020202020204" pitchFamily="34" charset="0"/>
              <a:buChar char="•"/>
            </a:pPr>
            <a:r>
              <a:rPr lang="en-US" sz="2400" dirty="0">
                <a:latin typeface="IBM Plex Sans" panose="020B0604020202020204" charset="0"/>
                <a:sym typeface="Monterchi"/>
              </a:rPr>
              <a:t>Random forest can used for both classification and regression problems.</a:t>
            </a:r>
          </a:p>
          <a:p>
            <a:pPr marL="285750" indent="-285750">
              <a:buFont typeface="Arial" panose="020B0604020202020204" pitchFamily="34" charset="0"/>
              <a:buChar char="•"/>
            </a:pPr>
            <a:r>
              <a:rPr lang="en-US" sz="2400" dirty="0">
                <a:latin typeface="IBM Plex Sans" panose="020B0604020202020204" charset="0"/>
                <a:sym typeface="Monterchi"/>
              </a:rPr>
              <a:t>It uses multiple decision trees to make predictions</a:t>
            </a:r>
          </a:p>
        </p:txBody>
      </p:sp>
      <p:graphicFrame>
        <p:nvGraphicFramePr>
          <p:cNvPr id="31" name="Table 30">
            <a:extLst>
              <a:ext uri="{FF2B5EF4-FFF2-40B4-BE49-F238E27FC236}">
                <a16:creationId xmlns:a16="http://schemas.microsoft.com/office/drawing/2014/main" id="{20184A8D-D9AD-D04B-DDEA-7661BDC65B94}"/>
              </a:ext>
            </a:extLst>
          </p:cNvPr>
          <p:cNvGraphicFramePr>
            <a:graphicFrameLocks noGrp="1"/>
          </p:cNvGraphicFramePr>
          <p:nvPr>
            <p:extLst>
              <p:ext uri="{D42A27DB-BD31-4B8C-83A1-F6EECF244321}">
                <p14:modId xmlns:p14="http://schemas.microsoft.com/office/powerpoint/2010/main" val="1679521627"/>
              </p:ext>
            </p:extLst>
          </p:nvPr>
        </p:nvGraphicFramePr>
        <p:xfrm>
          <a:off x="190500" y="5409400"/>
          <a:ext cx="11277600" cy="4617720"/>
        </p:xfrm>
        <a:graphic>
          <a:graphicData uri="http://schemas.openxmlformats.org/drawingml/2006/table">
            <a:tbl>
              <a:tblPr firstRow="1" bandRow="1">
                <a:tableStyleId>{5C22544A-7EE6-4342-B048-85BDC9FD1C3A}</a:tableStyleId>
              </a:tblPr>
              <a:tblGrid>
                <a:gridCol w="2255520">
                  <a:extLst>
                    <a:ext uri="{9D8B030D-6E8A-4147-A177-3AD203B41FA5}">
                      <a16:colId xmlns:a16="http://schemas.microsoft.com/office/drawing/2014/main" val="2323181786"/>
                    </a:ext>
                  </a:extLst>
                </a:gridCol>
                <a:gridCol w="2255520">
                  <a:extLst>
                    <a:ext uri="{9D8B030D-6E8A-4147-A177-3AD203B41FA5}">
                      <a16:colId xmlns:a16="http://schemas.microsoft.com/office/drawing/2014/main" val="3904472936"/>
                    </a:ext>
                  </a:extLst>
                </a:gridCol>
                <a:gridCol w="2255520">
                  <a:extLst>
                    <a:ext uri="{9D8B030D-6E8A-4147-A177-3AD203B41FA5}">
                      <a16:colId xmlns:a16="http://schemas.microsoft.com/office/drawing/2014/main" val="2318517693"/>
                    </a:ext>
                  </a:extLst>
                </a:gridCol>
                <a:gridCol w="2255520">
                  <a:extLst>
                    <a:ext uri="{9D8B030D-6E8A-4147-A177-3AD203B41FA5}">
                      <a16:colId xmlns:a16="http://schemas.microsoft.com/office/drawing/2014/main" val="2275486667"/>
                    </a:ext>
                  </a:extLst>
                </a:gridCol>
                <a:gridCol w="2255520">
                  <a:extLst>
                    <a:ext uri="{9D8B030D-6E8A-4147-A177-3AD203B41FA5}">
                      <a16:colId xmlns:a16="http://schemas.microsoft.com/office/drawing/2014/main" val="2492489282"/>
                    </a:ext>
                  </a:extLst>
                </a:gridCol>
              </a:tblGrid>
              <a:tr h="418065">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b="0" dirty="0">
                          <a:solidFill>
                            <a:schemeClr val="tx1"/>
                          </a:solidFill>
                        </a:rPr>
                        <a:t>Precision</a:t>
                      </a:r>
                      <a:endParaRPr lang="en-IN"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b="0" dirty="0">
                          <a:solidFill>
                            <a:schemeClr val="tx1"/>
                          </a:solidFill>
                        </a:rPr>
                        <a:t>Recall</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b="0" dirty="0">
                          <a:solidFill>
                            <a:schemeClr val="tx1"/>
                          </a:solidFill>
                        </a:rPr>
                        <a:t>F-1 score</a:t>
                      </a:r>
                      <a:endParaRPr lang="en-IN"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b="0" dirty="0">
                          <a:solidFill>
                            <a:schemeClr val="tx1"/>
                          </a:solidFill>
                        </a:rPr>
                        <a:t>Support</a:t>
                      </a:r>
                      <a:endParaRPr lang="en-IN"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009048695"/>
                  </a:ext>
                </a:extLst>
              </a:tr>
              <a:tr h="418065">
                <a:tc>
                  <a:txBody>
                    <a:bodyPr/>
                    <a:lstStyle/>
                    <a:p>
                      <a:r>
                        <a:rPr lang="en-US" sz="2400" dirty="0"/>
                        <a:t>Cirrhosis</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2400" dirty="0"/>
                        <a:t>1.00</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1.00</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1.00</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118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965468174"/>
                  </a:ext>
                </a:extLst>
              </a:tr>
              <a:tr h="335047">
                <a:tc>
                  <a:txBody>
                    <a:bodyPr/>
                    <a:lstStyle/>
                    <a:p>
                      <a:r>
                        <a:rPr lang="en-US" sz="2400" dirty="0"/>
                        <a:t>Fibrosis</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2400" dirty="0"/>
                        <a:t>1.00</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1.00</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101</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390241047"/>
                  </a:ext>
                </a:extLst>
              </a:tr>
              <a:tr h="418065">
                <a:tc>
                  <a:txBody>
                    <a:bodyPr/>
                    <a:lstStyle/>
                    <a:p>
                      <a:r>
                        <a:rPr lang="en-US" sz="2400" dirty="0"/>
                        <a:t>Hepatitis</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2400" dirty="0"/>
                        <a:t>0.98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1.00</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0.99</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99</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634963594"/>
                  </a:ext>
                </a:extLst>
              </a:tr>
              <a:tr h="418065">
                <a:tc>
                  <a:txBody>
                    <a:bodyPr/>
                    <a:lstStyle/>
                    <a:p>
                      <a:r>
                        <a:rPr lang="en-US" sz="2400" dirty="0"/>
                        <a:t>No Disease</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2400" dirty="0"/>
                        <a:t>1.00</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0.98</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0.99</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98</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282274271"/>
                  </a:ext>
                </a:extLst>
              </a:tr>
              <a:tr h="418065">
                <a:tc>
                  <a:txBody>
                    <a:bodyPr/>
                    <a:lstStyle/>
                    <a:p>
                      <a:r>
                        <a:rPr lang="en-US" sz="2400" dirty="0"/>
                        <a:t>Suspect Disease</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2400" dirty="0"/>
                        <a:t>1.00</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1.00</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1.00</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117</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4291020358"/>
                  </a:ext>
                </a:extLst>
              </a:tr>
              <a:tr h="418065">
                <a:tc>
                  <a:txBody>
                    <a:bodyPr/>
                    <a:lstStyle/>
                    <a:p>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32251111"/>
                  </a:ext>
                </a:extLst>
              </a:tr>
              <a:tr h="418065">
                <a:tc>
                  <a:txBody>
                    <a:bodyPr/>
                    <a:lstStyle/>
                    <a:p>
                      <a:r>
                        <a:rPr lang="en-US" sz="2400" dirty="0"/>
                        <a:t>Accuracy</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1.00</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533</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169244480"/>
                  </a:ext>
                </a:extLst>
              </a:tr>
              <a:tr h="418065">
                <a:tc>
                  <a:txBody>
                    <a:bodyPr/>
                    <a:lstStyle/>
                    <a:p>
                      <a:r>
                        <a:rPr lang="en-US" sz="2400" dirty="0"/>
                        <a:t>Macro  Avg</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2400" dirty="0"/>
                        <a:t>1.00</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1.00</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1.00</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533</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21454293"/>
                  </a:ext>
                </a:extLst>
              </a:tr>
              <a:tr h="359034">
                <a:tc>
                  <a:txBody>
                    <a:bodyPr/>
                    <a:lstStyle/>
                    <a:p>
                      <a:r>
                        <a:rPr lang="en-US" sz="2400" dirty="0"/>
                        <a:t>Weighted Avg</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2400" dirty="0"/>
                        <a:t>1.00</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1.00</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1.00</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533</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800282674"/>
                  </a:ext>
                </a:extLst>
              </a:tr>
            </a:tbl>
          </a:graphicData>
        </a:graphic>
      </p:graphicFrame>
      <p:sp>
        <p:nvSpPr>
          <p:cNvPr id="34" name="TextBox 33">
            <a:extLst>
              <a:ext uri="{FF2B5EF4-FFF2-40B4-BE49-F238E27FC236}">
                <a16:creationId xmlns:a16="http://schemas.microsoft.com/office/drawing/2014/main" id="{A454C973-716D-5AE6-4055-60ACC9DF9724}"/>
              </a:ext>
            </a:extLst>
          </p:cNvPr>
          <p:cNvSpPr txBox="1"/>
          <p:nvPr/>
        </p:nvSpPr>
        <p:spPr>
          <a:xfrm>
            <a:off x="185737" y="4976355"/>
            <a:ext cx="11277600" cy="4001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000" dirty="0"/>
              <a:t>                                                              Classification report of  Random Forest</a:t>
            </a:r>
            <a:endParaRPr lang="en-IN" sz="2000" dirty="0"/>
          </a:p>
        </p:txBody>
      </p:sp>
      <p:graphicFrame>
        <p:nvGraphicFramePr>
          <p:cNvPr id="35" name="Table 34">
            <a:extLst>
              <a:ext uri="{FF2B5EF4-FFF2-40B4-BE49-F238E27FC236}">
                <a16:creationId xmlns:a16="http://schemas.microsoft.com/office/drawing/2014/main" id="{AF090592-F127-3248-54F5-EAF51FACFF45}"/>
              </a:ext>
            </a:extLst>
          </p:cNvPr>
          <p:cNvGraphicFramePr>
            <a:graphicFrameLocks noGrp="1"/>
          </p:cNvGraphicFramePr>
          <p:nvPr>
            <p:extLst>
              <p:ext uri="{D42A27DB-BD31-4B8C-83A1-F6EECF244321}">
                <p14:modId xmlns:p14="http://schemas.microsoft.com/office/powerpoint/2010/main" val="858305712"/>
              </p:ext>
            </p:extLst>
          </p:nvPr>
        </p:nvGraphicFramePr>
        <p:xfrm>
          <a:off x="13264832" y="6210300"/>
          <a:ext cx="4565968" cy="1508760"/>
        </p:xfrm>
        <a:graphic>
          <a:graphicData uri="http://schemas.openxmlformats.org/drawingml/2006/table">
            <a:tbl>
              <a:tblPr firstRow="1" bandRow="1">
                <a:tableStyleId>{5C22544A-7EE6-4342-B048-85BDC9FD1C3A}</a:tableStyleId>
              </a:tblPr>
              <a:tblGrid>
                <a:gridCol w="2282984">
                  <a:extLst>
                    <a:ext uri="{9D8B030D-6E8A-4147-A177-3AD203B41FA5}">
                      <a16:colId xmlns:a16="http://schemas.microsoft.com/office/drawing/2014/main" val="2765713370"/>
                    </a:ext>
                  </a:extLst>
                </a:gridCol>
                <a:gridCol w="2282984">
                  <a:extLst>
                    <a:ext uri="{9D8B030D-6E8A-4147-A177-3AD203B41FA5}">
                      <a16:colId xmlns:a16="http://schemas.microsoft.com/office/drawing/2014/main" val="1356654869"/>
                    </a:ext>
                  </a:extLst>
                </a:gridCol>
              </a:tblGrid>
              <a:tr h="370840">
                <a:tc gridSpan="2">
                  <a:txBody>
                    <a:bodyPr/>
                    <a:lstStyle/>
                    <a:p>
                      <a:r>
                        <a:rPr lang="en-US" b="0" dirty="0">
                          <a:solidFill>
                            <a:schemeClr val="tx1"/>
                          </a:solidFill>
                        </a:rPr>
                        <a:t>         Accuracy Score</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hMerge="1">
                  <a:txBody>
                    <a:bodyPr/>
                    <a:lstStyle/>
                    <a:p>
                      <a:endParaRPr lang="en-IN"/>
                    </a:p>
                  </a:txBody>
                  <a:tcPr/>
                </a:tc>
                <a:extLst>
                  <a:ext uri="{0D108BD9-81ED-4DB2-BD59-A6C34878D82A}">
                    <a16:rowId xmlns:a16="http://schemas.microsoft.com/office/drawing/2014/main" val="3877884020"/>
                  </a:ext>
                </a:extLst>
              </a:tr>
              <a:tr h="370840">
                <a:tc>
                  <a:txBody>
                    <a:bodyPr/>
                    <a:lstStyle/>
                    <a:p>
                      <a:r>
                        <a:rPr lang="en-US" dirty="0"/>
                        <a:t>      Train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en-US" dirty="0"/>
                        <a:t>   Test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600698512"/>
                  </a:ext>
                </a:extLst>
              </a:tr>
              <a:tr h="370840">
                <a:tc>
                  <a:txBody>
                    <a:bodyPr/>
                    <a:lstStyle/>
                    <a:p>
                      <a:r>
                        <a:rPr lang="en-US" dirty="0"/>
                        <a: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dirty="0"/>
                        <a:t>    0.99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731007979"/>
                  </a:ext>
                </a:extLst>
              </a:tr>
            </a:tbl>
          </a:graphicData>
        </a:graphic>
      </p:graphicFrame>
      <p:pic>
        <p:nvPicPr>
          <p:cNvPr id="6" name="Picture 5">
            <a:extLst>
              <a:ext uri="{FF2B5EF4-FFF2-40B4-BE49-F238E27FC236}">
                <a16:creationId xmlns:a16="http://schemas.microsoft.com/office/drawing/2014/main" id="{F220CE7A-AF77-F9EC-0DE8-057BDFC9DCF4}"/>
              </a:ext>
            </a:extLst>
          </p:cNvPr>
          <p:cNvPicPr>
            <a:picLocks noChangeAspect="1"/>
          </p:cNvPicPr>
          <p:nvPr/>
        </p:nvPicPr>
        <p:blipFill>
          <a:blip r:embed="rId2"/>
          <a:stretch>
            <a:fillRect/>
          </a:stretch>
        </p:blipFill>
        <p:spPr>
          <a:xfrm>
            <a:off x="8153400" y="1075547"/>
            <a:ext cx="9449540" cy="3638263"/>
          </a:xfrm>
          <a:prstGeom prst="rect">
            <a:avLst/>
          </a:prstGeom>
          <a:ln>
            <a:solidFill>
              <a:schemeClr val="tx1"/>
            </a:solidFill>
          </a:ln>
        </p:spPr>
      </p:pic>
    </p:spTree>
    <p:extLst>
      <p:ext uri="{BB962C8B-B14F-4D97-AF65-F5344CB8AC3E}">
        <p14:creationId xmlns:p14="http://schemas.microsoft.com/office/powerpoint/2010/main" val="3021899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4E5E6"/>
        </a:solidFill>
        <a:effectLst/>
      </p:bgPr>
    </p:bg>
    <p:spTree>
      <p:nvGrpSpPr>
        <p:cNvPr id="1" name="">
          <a:extLst>
            <a:ext uri="{FF2B5EF4-FFF2-40B4-BE49-F238E27FC236}">
              <a16:creationId xmlns:a16="http://schemas.microsoft.com/office/drawing/2014/main" id="{3DDDCB80-3F23-D1CD-BAFF-A4FF8B2DD7C4}"/>
            </a:ext>
          </a:extLst>
        </p:cNvPr>
        <p:cNvGrpSpPr/>
        <p:nvPr/>
      </p:nvGrpSpPr>
      <p:grpSpPr>
        <a:xfrm>
          <a:off x="0" y="0"/>
          <a:ext cx="0" cy="0"/>
          <a:chOff x="0" y="0"/>
          <a:chExt cx="0" cy="0"/>
        </a:xfrm>
      </p:grpSpPr>
      <p:sp>
        <p:nvSpPr>
          <p:cNvPr id="4" name="TextBox 4">
            <a:extLst>
              <a:ext uri="{FF2B5EF4-FFF2-40B4-BE49-F238E27FC236}">
                <a16:creationId xmlns:a16="http://schemas.microsoft.com/office/drawing/2014/main" id="{7D061A28-7D8D-4195-5BB9-F6DA8F83E61C}"/>
              </a:ext>
            </a:extLst>
          </p:cNvPr>
          <p:cNvSpPr txBox="1"/>
          <p:nvPr/>
        </p:nvSpPr>
        <p:spPr>
          <a:xfrm>
            <a:off x="190500" y="190018"/>
            <a:ext cx="17907000" cy="9837102"/>
          </a:xfrm>
          <a:prstGeom prst="rect">
            <a:avLst/>
          </a:prstGeom>
        </p:spPr>
        <p:style>
          <a:lnRef idx="2">
            <a:schemeClr val="accent1"/>
          </a:lnRef>
          <a:fillRef idx="1">
            <a:schemeClr val="lt1"/>
          </a:fillRef>
          <a:effectRef idx="0">
            <a:schemeClr val="accent1"/>
          </a:effectRef>
          <a:fontRef idx="minor">
            <a:schemeClr val="dk1"/>
          </a:fontRef>
        </p:style>
        <p:txBody>
          <a:bodyPr lIns="50800" tIns="50800" rIns="50800" bIns="50800" rtlCol="0" anchor="ctr"/>
          <a:lstStyle/>
          <a:p>
            <a:pPr marL="0" lvl="0" indent="0" algn="ctr">
              <a:lnSpc>
                <a:spcPts val="3108"/>
              </a:lnSpc>
              <a:spcBef>
                <a:spcPct val="0"/>
              </a:spcBef>
            </a:pPr>
            <a:endParaRPr dirty="0"/>
          </a:p>
        </p:txBody>
      </p:sp>
      <p:sp>
        <p:nvSpPr>
          <p:cNvPr id="30" name="TextBox 29">
            <a:extLst>
              <a:ext uri="{FF2B5EF4-FFF2-40B4-BE49-F238E27FC236}">
                <a16:creationId xmlns:a16="http://schemas.microsoft.com/office/drawing/2014/main" id="{AAFE2041-6E89-8449-DB1F-15621C1BCE6B}"/>
              </a:ext>
            </a:extLst>
          </p:cNvPr>
          <p:cNvSpPr txBox="1"/>
          <p:nvPr/>
        </p:nvSpPr>
        <p:spPr>
          <a:xfrm>
            <a:off x="1752600" y="259879"/>
            <a:ext cx="14554200" cy="646331"/>
          </a:xfrm>
          <a:prstGeom prst="rect">
            <a:avLst/>
          </a:prstGeom>
          <a:noFill/>
        </p:spPr>
        <p:txBody>
          <a:bodyPr wrap="square" rtlCol="0">
            <a:spAutoFit/>
          </a:bodyPr>
          <a:lstStyle/>
          <a:p>
            <a:br>
              <a:rPr lang="en-US" dirty="0"/>
            </a:br>
            <a:endParaRPr lang="en-IN" dirty="0"/>
          </a:p>
        </p:txBody>
      </p:sp>
      <p:grpSp>
        <p:nvGrpSpPr>
          <p:cNvPr id="11" name="Group 5">
            <a:extLst>
              <a:ext uri="{FF2B5EF4-FFF2-40B4-BE49-F238E27FC236}">
                <a16:creationId xmlns:a16="http://schemas.microsoft.com/office/drawing/2014/main" id="{5956E1D8-4C88-4864-7E87-5F7BC045E9F4}"/>
              </a:ext>
            </a:extLst>
          </p:cNvPr>
          <p:cNvGrpSpPr/>
          <p:nvPr/>
        </p:nvGrpSpPr>
        <p:grpSpPr>
          <a:xfrm>
            <a:off x="3702854" y="-604641"/>
            <a:ext cx="10948991" cy="1543786"/>
            <a:chOff x="0" y="-114300"/>
            <a:chExt cx="2883685" cy="661448"/>
          </a:xfrm>
        </p:grpSpPr>
        <p:sp>
          <p:nvSpPr>
            <p:cNvPr id="16" name="Freeform 6">
              <a:extLst>
                <a:ext uri="{FF2B5EF4-FFF2-40B4-BE49-F238E27FC236}">
                  <a16:creationId xmlns:a16="http://schemas.microsoft.com/office/drawing/2014/main" id="{0BD7C392-2FE1-8620-E978-66C78200ADD3}"/>
                </a:ext>
              </a:extLst>
            </p:cNvPr>
            <p:cNvSpPr/>
            <p:nvPr/>
          </p:nvSpPr>
          <p:spPr>
            <a:xfrm>
              <a:off x="0" y="112490"/>
              <a:ext cx="2883685" cy="434658"/>
            </a:xfrm>
            <a:custGeom>
              <a:avLst/>
              <a:gdLst/>
              <a:ahLst/>
              <a:cxnLst/>
              <a:rect l="l" t="t" r="r" b="b"/>
              <a:pathLst>
                <a:path w="2883685" h="434658">
                  <a:moveTo>
                    <a:pt x="0" y="0"/>
                  </a:moveTo>
                  <a:lnTo>
                    <a:pt x="2883685" y="0"/>
                  </a:lnTo>
                  <a:lnTo>
                    <a:pt x="2883685" y="434658"/>
                  </a:lnTo>
                  <a:lnTo>
                    <a:pt x="0" y="434658"/>
                  </a:lnTo>
                  <a:close/>
                </a:path>
              </a:pathLst>
            </a:custGeom>
            <a:ln/>
          </p:spPr>
          <p:style>
            <a:lnRef idx="1">
              <a:schemeClr val="accent5"/>
            </a:lnRef>
            <a:fillRef idx="2">
              <a:schemeClr val="accent5"/>
            </a:fillRef>
            <a:effectRef idx="1">
              <a:schemeClr val="accent5"/>
            </a:effectRef>
            <a:fontRef idx="minor">
              <a:schemeClr val="dk1"/>
            </a:fontRef>
          </p:style>
          <p:txBody>
            <a:bodyPr/>
            <a:lstStyle/>
            <a:p>
              <a:r>
                <a:rPr lang="en-US" sz="4800" b="1" dirty="0">
                  <a:latin typeface="Arial" panose="020B0604020202020204" pitchFamily="34" charset="0"/>
                </a:rPr>
                <a:t>          </a:t>
              </a:r>
              <a:r>
                <a:rPr lang="en-IN" sz="4800" b="1" dirty="0">
                  <a:latin typeface="Arial" panose="020B0604020202020204" pitchFamily="34" charset="0"/>
                </a:rPr>
                <a:t>K-Nearest Neighbors(KNN)</a:t>
              </a:r>
              <a:endParaRPr lang="en-IN" sz="4800" dirty="0"/>
            </a:p>
          </p:txBody>
        </p:sp>
        <p:sp>
          <p:nvSpPr>
            <p:cNvPr id="20" name="TextBox 7">
              <a:extLst>
                <a:ext uri="{FF2B5EF4-FFF2-40B4-BE49-F238E27FC236}">
                  <a16:creationId xmlns:a16="http://schemas.microsoft.com/office/drawing/2014/main" id="{1D4061EF-92C0-6D92-1DD6-9616FACB2E09}"/>
                </a:ext>
              </a:extLst>
            </p:cNvPr>
            <p:cNvSpPr txBox="1"/>
            <p:nvPr/>
          </p:nvSpPr>
          <p:spPr>
            <a:xfrm>
              <a:off x="0" y="-114300"/>
              <a:ext cx="2883685" cy="548959"/>
            </a:xfrm>
            <a:prstGeom prst="rect">
              <a:avLst/>
            </a:prstGeom>
          </p:spPr>
          <p:txBody>
            <a:bodyPr lIns="50800" tIns="50800" rIns="50800" bIns="50800" rtlCol="0" anchor="ctr"/>
            <a:lstStyle/>
            <a:p>
              <a:pPr algn="ctr">
                <a:lnSpc>
                  <a:spcPts val="3108"/>
                </a:lnSpc>
              </a:pPr>
              <a:endParaRPr/>
            </a:p>
          </p:txBody>
        </p:sp>
      </p:grpSp>
      <p:sp>
        <p:nvSpPr>
          <p:cNvPr id="23" name="TextBox 22">
            <a:extLst>
              <a:ext uri="{FF2B5EF4-FFF2-40B4-BE49-F238E27FC236}">
                <a16:creationId xmlns:a16="http://schemas.microsoft.com/office/drawing/2014/main" id="{7093A129-E9AC-57BD-85E3-49757CF35D7B}"/>
              </a:ext>
            </a:extLst>
          </p:cNvPr>
          <p:cNvSpPr txBox="1"/>
          <p:nvPr/>
        </p:nvSpPr>
        <p:spPr>
          <a:xfrm>
            <a:off x="501331" y="1171553"/>
            <a:ext cx="6318569" cy="2616101"/>
          </a:xfrm>
          <a:prstGeom prst="rect">
            <a:avLst/>
          </a:prstGeom>
          <a:noFill/>
        </p:spPr>
        <p:txBody>
          <a:bodyPr wrap="square" rtlCol="0">
            <a:spAutoFit/>
          </a:bodyPr>
          <a:lstStyle/>
          <a:p>
            <a:r>
              <a:rPr lang="en-IN" sz="2400" b="1" dirty="0">
                <a:solidFill>
                  <a:srgbClr val="002060"/>
                </a:solidFill>
                <a:latin typeface="IBM Plex Sans" panose="020B0604020202020204" charset="0"/>
              </a:rPr>
              <a:t>K-Nearest Neighbors (KNN)</a:t>
            </a:r>
            <a:endParaRPr lang="en-US" sz="2400" b="1" dirty="0">
              <a:solidFill>
                <a:srgbClr val="002060"/>
              </a:solidFill>
              <a:latin typeface="IBM Plex Sans" panose="020B0604020202020204" charset="0"/>
              <a:sym typeface="Monterchi"/>
            </a:endParaRPr>
          </a:p>
          <a:p>
            <a:pPr marL="285750" indent="-285750">
              <a:buFont typeface="Arial" panose="020B0604020202020204" pitchFamily="34" charset="0"/>
              <a:buChar char="•"/>
            </a:pPr>
            <a:r>
              <a:rPr lang="en-US" sz="2000" dirty="0">
                <a:latin typeface="IBM Plex Sans" panose="020B0604020202020204" charset="0"/>
                <a:sym typeface="Monterchi"/>
              </a:rPr>
              <a:t>It can used for both classification and regression tasks.</a:t>
            </a:r>
          </a:p>
          <a:p>
            <a:pPr marL="285750" indent="-285750">
              <a:buFont typeface="Arial" panose="020B0604020202020204" pitchFamily="34" charset="0"/>
              <a:buChar char="•"/>
            </a:pPr>
            <a:r>
              <a:rPr lang="en-US" sz="2000" dirty="0">
                <a:latin typeface="IBM Plex Sans" panose="020B0604020202020204" charset="0"/>
                <a:sym typeface="Monterchi"/>
              </a:rPr>
              <a:t>It belongs to the category of supervised learning, meaning it learns from labeled data to make predictions on new, unseen data.</a:t>
            </a:r>
          </a:p>
          <a:p>
            <a:pPr marL="285750" indent="-285750">
              <a:buFont typeface="Arial" panose="020B0604020202020204" pitchFamily="34" charset="0"/>
              <a:buChar char="•"/>
            </a:pPr>
            <a:r>
              <a:rPr lang="en-US" sz="2000" dirty="0">
                <a:latin typeface="IBM Plex Sans" panose="020B0604020202020204" charset="0"/>
                <a:sym typeface="Monterchi"/>
              </a:rPr>
              <a:t>KNN algorithm stores all the variable’s data and classifies a new data point based on the similarity.</a:t>
            </a:r>
          </a:p>
        </p:txBody>
      </p:sp>
      <p:graphicFrame>
        <p:nvGraphicFramePr>
          <p:cNvPr id="31" name="Table 30">
            <a:extLst>
              <a:ext uri="{FF2B5EF4-FFF2-40B4-BE49-F238E27FC236}">
                <a16:creationId xmlns:a16="http://schemas.microsoft.com/office/drawing/2014/main" id="{2AE0E279-DA35-2DA8-9345-5BEDEF4136BF}"/>
              </a:ext>
            </a:extLst>
          </p:cNvPr>
          <p:cNvGraphicFramePr>
            <a:graphicFrameLocks noGrp="1"/>
          </p:cNvGraphicFramePr>
          <p:nvPr>
            <p:extLst>
              <p:ext uri="{D42A27DB-BD31-4B8C-83A1-F6EECF244321}">
                <p14:modId xmlns:p14="http://schemas.microsoft.com/office/powerpoint/2010/main" val="545464973"/>
              </p:ext>
            </p:extLst>
          </p:nvPr>
        </p:nvGraphicFramePr>
        <p:xfrm>
          <a:off x="190500" y="5040484"/>
          <a:ext cx="10287000" cy="498348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323181786"/>
                    </a:ext>
                  </a:extLst>
                </a:gridCol>
                <a:gridCol w="2057400">
                  <a:extLst>
                    <a:ext uri="{9D8B030D-6E8A-4147-A177-3AD203B41FA5}">
                      <a16:colId xmlns:a16="http://schemas.microsoft.com/office/drawing/2014/main" val="3904472936"/>
                    </a:ext>
                  </a:extLst>
                </a:gridCol>
                <a:gridCol w="2057400">
                  <a:extLst>
                    <a:ext uri="{9D8B030D-6E8A-4147-A177-3AD203B41FA5}">
                      <a16:colId xmlns:a16="http://schemas.microsoft.com/office/drawing/2014/main" val="2318517693"/>
                    </a:ext>
                  </a:extLst>
                </a:gridCol>
                <a:gridCol w="2057400">
                  <a:extLst>
                    <a:ext uri="{9D8B030D-6E8A-4147-A177-3AD203B41FA5}">
                      <a16:colId xmlns:a16="http://schemas.microsoft.com/office/drawing/2014/main" val="2275486667"/>
                    </a:ext>
                  </a:extLst>
                </a:gridCol>
                <a:gridCol w="2057400">
                  <a:extLst>
                    <a:ext uri="{9D8B030D-6E8A-4147-A177-3AD203B41FA5}">
                      <a16:colId xmlns:a16="http://schemas.microsoft.com/office/drawing/2014/main" val="2492489282"/>
                    </a:ext>
                  </a:extLst>
                </a:gridCol>
              </a:tblGrid>
              <a:tr h="449597">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b="0" dirty="0">
                          <a:solidFill>
                            <a:schemeClr val="tx1"/>
                          </a:solidFill>
                        </a:rPr>
                        <a:t>Precision</a:t>
                      </a:r>
                      <a:endParaRPr lang="en-IN"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b="0" dirty="0">
                          <a:solidFill>
                            <a:schemeClr val="tx1"/>
                          </a:solidFill>
                        </a:rPr>
                        <a:t>Recall</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b="0" dirty="0">
                          <a:solidFill>
                            <a:schemeClr val="tx1"/>
                          </a:solidFill>
                        </a:rPr>
                        <a:t>F-1 score</a:t>
                      </a:r>
                      <a:endParaRPr lang="en-IN"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b="0" dirty="0">
                          <a:solidFill>
                            <a:schemeClr val="tx1"/>
                          </a:solidFill>
                        </a:rPr>
                        <a:t>Support</a:t>
                      </a:r>
                      <a:endParaRPr lang="en-IN"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009048695"/>
                  </a:ext>
                </a:extLst>
              </a:tr>
              <a:tr h="408725">
                <a:tc>
                  <a:txBody>
                    <a:bodyPr/>
                    <a:lstStyle/>
                    <a:p>
                      <a:r>
                        <a:rPr lang="en-US" sz="2400" dirty="0"/>
                        <a:t>Cirrhosis</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2400" dirty="0"/>
                        <a:t>1.00</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0.99</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1.00</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118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965468174"/>
                  </a:ext>
                </a:extLst>
              </a:tr>
              <a:tr h="408725">
                <a:tc>
                  <a:txBody>
                    <a:bodyPr/>
                    <a:lstStyle/>
                    <a:p>
                      <a:r>
                        <a:rPr lang="en-US" sz="2400" dirty="0"/>
                        <a:t>Fibrosis</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2400" dirty="0"/>
                        <a:t>0.96</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0.98</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101</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390241047"/>
                  </a:ext>
                </a:extLst>
              </a:tr>
              <a:tr h="408725">
                <a:tc>
                  <a:txBody>
                    <a:bodyPr/>
                    <a:lstStyle/>
                    <a:p>
                      <a:r>
                        <a:rPr lang="en-US" sz="2400" dirty="0"/>
                        <a:t>Hepatitis</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2400" dirty="0"/>
                        <a:t>0.97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1.00</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0.99</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99</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634963594"/>
                  </a:ext>
                </a:extLst>
              </a:tr>
              <a:tr h="408725">
                <a:tc>
                  <a:txBody>
                    <a:bodyPr/>
                    <a:lstStyle/>
                    <a:p>
                      <a:r>
                        <a:rPr lang="en-US" sz="2400" dirty="0"/>
                        <a:t>No Disease</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2400" dirty="0"/>
                        <a:t>1.00</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0.97</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0.97</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98</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282274271"/>
                  </a:ext>
                </a:extLst>
              </a:tr>
              <a:tr h="735705">
                <a:tc>
                  <a:txBody>
                    <a:bodyPr/>
                    <a:lstStyle/>
                    <a:p>
                      <a:r>
                        <a:rPr lang="en-US" sz="2400" dirty="0"/>
                        <a:t>Suspect Disease</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2400" dirty="0"/>
                        <a:t>0.99</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1.00</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1.00</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117</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4291020358"/>
                  </a:ext>
                </a:extLst>
              </a:tr>
              <a:tr h="408725">
                <a:tc>
                  <a:txBody>
                    <a:bodyPr/>
                    <a:lstStyle/>
                    <a:p>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32251111"/>
                  </a:ext>
                </a:extLst>
              </a:tr>
              <a:tr h="408725">
                <a:tc>
                  <a:txBody>
                    <a:bodyPr/>
                    <a:lstStyle/>
                    <a:p>
                      <a:r>
                        <a:rPr lang="en-US" sz="2400" dirty="0"/>
                        <a:t>Accuracy</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0.98</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533</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169244480"/>
                  </a:ext>
                </a:extLst>
              </a:tr>
              <a:tr h="408725">
                <a:tc>
                  <a:txBody>
                    <a:bodyPr/>
                    <a:lstStyle/>
                    <a:p>
                      <a:r>
                        <a:rPr lang="en-US" sz="2400" dirty="0"/>
                        <a:t>Macro  Avg</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2400" dirty="0"/>
                        <a:t>0.98</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0.98</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0.98</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533</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21454293"/>
                  </a:ext>
                </a:extLst>
              </a:tr>
              <a:tr h="408725">
                <a:tc>
                  <a:txBody>
                    <a:bodyPr/>
                    <a:lstStyle/>
                    <a:p>
                      <a:r>
                        <a:rPr lang="en-US" sz="2400" dirty="0"/>
                        <a:t>Weighted Avg</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2400" dirty="0"/>
                        <a:t>0.98</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0.98</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0.98</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533</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800282674"/>
                  </a:ext>
                </a:extLst>
              </a:tr>
            </a:tbl>
          </a:graphicData>
        </a:graphic>
      </p:graphicFrame>
      <p:sp>
        <p:nvSpPr>
          <p:cNvPr id="34" name="TextBox 33">
            <a:extLst>
              <a:ext uri="{FF2B5EF4-FFF2-40B4-BE49-F238E27FC236}">
                <a16:creationId xmlns:a16="http://schemas.microsoft.com/office/drawing/2014/main" id="{C5BCA0DA-02FC-7486-4B54-1E85014E8B56}"/>
              </a:ext>
            </a:extLst>
          </p:cNvPr>
          <p:cNvSpPr txBox="1"/>
          <p:nvPr/>
        </p:nvSpPr>
        <p:spPr>
          <a:xfrm>
            <a:off x="190500" y="4589633"/>
            <a:ext cx="10287000" cy="4001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000" dirty="0"/>
              <a:t>                                                                                Classification Report KNN</a:t>
            </a:r>
            <a:endParaRPr lang="en-IN" sz="2000" dirty="0"/>
          </a:p>
        </p:txBody>
      </p:sp>
      <p:graphicFrame>
        <p:nvGraphicFramePr>
          <p:cNvPr id="35" name="Table 34">
            <a:extLst>
              <a:ext uri="{FF2B5EF4-FFF2-40B4-BE49-F238E27FC236}">
                <a16:creationId xmlns:a16="http://schemas.microsoft.com/office/drawing/2014/main" id="{1D8B6891-3515-F7EC-7FC6-1668BECA767A}"/>
              </a:ext>
            </a:extLst>
          </p:cNvPr>
          <p:cNvGraphicFramePr>
            <a:graphicFrameLocks noGrp="1"/>
          </p:cNvGraphicFramePr>
          <p:nvPr>
            <p:extLst>
              <p:ext uri="{D42A27DB-BD31-4B8C-83A1-F6EECF244321}">
                <p14:modId xmlns:p14="http://schemas.microsoft.com/office/powerpoint/2010/main" val="3521825726"/>
              </p:ext>
            </p:extLst>
          </p:nvPr>
        </p:nvGraphicFramePr>
        <p:xfrm>
          <a:off x="12192000" y="6286500"/>
          <a:ext cx="4565968" cy="1508760"/>
        </p:xfrm>
        <a:graphic>
          <a:graphicData uri="http://schemas.openxmlformats.org/drawingml/2006/table">
            <a:tbl>
              <a:tblPr firstRow="1" bandRow="1">
                <a:tableStyleId>{5C22544A-7EE6-4342-B048-85BDC9FD1C3A}</a:tableStyleId>
              </a:tblPr>
              <a:tblGrid>
                <a:gridCol w="2282984">
                  <a:extLst>
                    <a:ext uri="{9D8B030D-6E8A-4147-A177-3AD203B41FA5}">
                      <a16:colId xmlns:a16="http://schemas.microsoft.com/office/drawing/2014/main" val="2765713370"/>
                    </a:ext>
                  </a:extLst>
                </a:gridCol>
                <a:gridCol w="2282984">
                  <a:extLst>
                    <a:ext uri="{9D8B030D-6E8A-4147-A177-3AD203B41FA5}">
                      <a16:colId xmlns:a16="http://schemas.microsoft.com/office/drawing/2014/main" val="1356654869"/>
                    </a:ext>
                  </a:extLst>
                </a:gridCol>
              </a:tblGrid>
              <a:tr h="370840">
                <a:tc gridSpan="2">
                  <a:txBody>
                    <a:bodyPr/>
                    <a:lstStyle/>
                    <a:p>
                      <a:r>
                        <a:rPr lang="en-US" b="0" dirty="0">
                          <a:solidFill>
                            <a:schemeClr val="tx1"/>
                          </a:solidFill>
                        </a:rPr>
                        <a:t>         Accuracy Score</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hMerge="1">
                  <a:txBody>
                    <a:bodyPr/>
                    <a:lstStyle/>
                    <a:p>
                      <a:endParaRPr lang="en-IN"/>
                    </a:p>
                  </a:txBody>
                  <a:tcPr/>
                </a:tc>
                <a:extLst>
                  <a:ext uri="{0D108BD9-81ED-4DB2-BD59-A6C34878D82A}">
                    <a16:rowId xmlns:a16="http://schemas.microsoft.com/office/drawing/2014/main" val="3877884020"/>
                  </a:ext>
                </a:extLst>
              </a:tr>
              <a:tr h="370840">
                <a:tc>
                  <a:txBody>
                    <a:bodyPr/>
                    <a:lstStyle/>
                    <a:p>
                      <a:r>
                        <a:rPr lang="en-US" dirty="0"/>
                        <a:t>      Train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en-US" dirty="0"/>
                        <a:t>   Test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600698512"/>
                  </a:ext>
                </a:extLst>
              </a:tr>
              <a:tr h="370840">
                <a:tc>
                  <a:txBody>
                    <a:bodyPr/>
                    <a:lstStyle/>
                    <a:p>
                      <a:r>
                        <a:rPr lang="en-US" dirty="0"/>
                        <a:t>      0.98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dirty="0"/>
                        <a:t>    0.98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731007979"/>
                  </a:ext>
                </a:extLst>
              </a:tr>
            </a:tbl>
          </a:graphicData>
        </a:graphic>
      </p:graphicFrame>
      <p:pic>
        <p:nvPicPr>
          <p:cNvPr id="7" name="Picture 6">
            <a:extLst>
              <a:ext uri="{FF2B5EF4-FFF2-40B4-BE49-F238E27FC236}">
                <a16:creationId xmlns:a16="http://schemas.microsoft.com/office/drawing/2014/main" id="{E34D7541-7070-133C-90EE-EAAD8A06E0C5}"/>
              </a:ext>
            </a:extLst>
          </p:cNvPr>
          <p:cNvPicPr>
            <a:picLocks noChangeAspect="1"/>
          </p:cNvPicPr>
          <p:nvPr/>
        </p:nvPicPr>
        <p:blipFill>
          <a:blip r:embed="rId2"/>
          <a:stretch>
            <a:fillRect/>
          </a:stretch>
        </p:blipFill>
        <p:spPr>
          <a:xfrm>
            <a:off x="7315200" y="1097502"/>
            <a:ext cx="10287000" cy="3360198"/>
          </a:xfrm>
          <a:prstGeom prst="rect">
            <a:avLst/>
          </a:prstGeom>
          <a:ln>
            <a:solidFill>
              <a:schemeClr val="tx1"/>
            </a:solidFill>
          </a:ln>
        </p:spPr>
      </p:pic>
    </p:spTree>
    <p:extLst>
      <p:ext uri="{BB962C8B-B14F-4D97-AF65-F5344CB8AC3E}">
        <p14:creationId xmlns:p14="http://schemas.microsoft.com/office/powerpoint/2010/main" val="1125291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4E5E6"/>
        </a:solidFill>
        <a:effectLst/>
      </p:bgPr>
    </p:bg>
    <p:spTree>
      <p:nvGrpSpPr>
        <p:cNvPr id="1" name="">
          <a:extLst>
            <a:ext uri="{FF2B5EF4-FFF2-40B4-BE49-F238E27FC236}">
              <a16:creationId xmlns:a16="http://schemas.microsoft.com/office/drawing/2014/main" id="{4567D740-78A8-2D58-D163-F1E0B14BEDF9}"/>
            </a:ext>
          </a:extLst>
        </p:cNvPr>
        <p:cNvGrpSpPr/>
        <p:nvPr/>
      </p:nvGrpSpPr>
      <p:grpSpPr>
        <a:xfrm>
          <a:off x="0" y="0"/>
          <a:ext cx="0" cy="0"/>
          <a:chOff x="0" y="0"/>
          <a:chExt cx="0" cy="0"/>
        </a:xfrm>
      </p:grpSpPr>
      <p:sp>
        <p:nvSpPr>
          <p:cNvPr id="4" name="TextBox 4">
            <a:extLst>
              <a:ext uri="{FF2B5EF4-FFF2-40B4-BE49-F238E27FC236}">
                <a16:creationId xmlns:a16="http://schemas.microsoft.com/office/drawing/2014/main" id="{EE7D82DD-F6E5-9E8B-063B-1E3C4AF9D233}"/>
              </a:ext>
            </a:extLst>
          </p:cNvPr>
          <p:cNvSpPr txBox="1"/>
          <p:nvPr/>
        </p:nvSpPr>
        <p:spPr>
          <a:xfrm>
            <a:off x="190500" y="190018"/>
            <a:ext cx="17907000" cy="9837102"/>
          </a:xfrm>
          <a:prstGeom prst="rect">
            <a:avLst/>
          </a:prstGeom>
        </p:spPr>
        <p:style>
          <a:lnRef idx="2">
            <a:schemeClr val="accent1"/>
          </a:lnRef>
          <a:fillRef idx="1">
            <a:schemeClr val="lt1"/>
          </a:fillRef>
          <a:effectRef idx="0">
            <a:schemeClr val="accent1"/>
          </a:effectRef>
          <a:fontRef idx="minor">
            <a:schemeClr val="dk1"/>
          </a:fontRef>
        </p:style>
        <p:txBody>
          <a:bodyPr lIns="50800" tIns="50800" rIns="50800" bIns="50800" rtlCol="0" anchor="ctr"/>
          <a:lstStyle/>
          <a:p>
            <a:pPr marL="0" lvl="0" indent="0" algn="ctr">
              <a:lnSpc>
                <a:spcPts val="3108"/>
              </a:lnSpc>
              <a:spcBef>
                <a:spcPct val="0"/>
              </a:spcBef>
            </a:pPr>
            <a:endParaRPr dirty="0"/>
          </a:p>
        </p:txBody>
      </p:sp>
      <p:sp>
        <p:nvSpPr>
          <p:cNvPr id="30" name="TextBox 29">
            <a:extLst>
              <a:ext uri="{FF2B5EF4-FFF2-40B4-BE49-F238E27FC236}">
                <a16:creationId xmlns:a16="http://schemas.microsoft.com/office/drawing/2014/main" id="{11CCCA67-C4C8-93B3-B35E-CD543A76AB0A}"/>
              </a:ext>
            </a:extLst>
          </p:cNvPr>
          <p:cNvSpPr txBox="1"/>
          <p:nvPr/>
        </p:nvSpPr>
        <p:spPr>
          <a:xfrm>
            <a:off x="1752600" y="259879"/>
            <a:ext cx="14554200" cy="646331"/>
          </a:xfrm>
          <a:prstGeom prst="rect">
            <a:avLst/>
          </a:prstGeom>
          <a:noFill/>
        </p:spPr>
        <p:txBody>
          <a:bodyPr wrap="square" rtlCol="0">
            <a:spAutoFit/>
          </a:bodyPr>
          <a:lstStyle/>
          <a:p>
            <a:br>
              <a:rPr lang="en-US" dirty="0"/>
            </a:br>
            <a:endParaRPr lang="en-IN" dirty="0"/>
          </a:p>
        </p:txBody>
      </p:sp>
      <p:grpSp>
        <p:nvGrpSpPr>
          <p:cNvPr id="11" name="Group 5">
            <a:extLst>
              <a:ext uri="{FF2B5EF4-FFF2-40B4-BE49-F238E27FC236}">
                <a16:creationId xmlns:a16="http://schemas.microsoft.com/office/drawing/2014/main" id="{9484917F-3E21-CCFD-BF00-A6D0E56ED9F2}"/>
              </a:ext>
            </a:extLst>
          </p:cNvPr>
          <p:cNvGrpSpPr/>
          <p:nvPr/>
        </p:nvGrpSpPr>
        <p:grpSpPr>
          <a:xfrm>
            <a:off x="3702854" y="-604641"/>
            <a:ext cx="10948991" cy="1543786"/>
            <a:chOff x="0" y="-114300"/>
            <a:chExt cx="2883685" cy="661448"/>
          </a:xfrm>
        </p:grpSpPr>
        <p:sp>
          <p:nvSpPr>
            <p:cNvPr id="16" name="Freeform 6">
              <a:extLst>
                <a:ext uri="{FF2B5EF4-FFF2-40B4-BE49-F238E27FC236}">
                  <a16:creationId xmlns:a16="http://schemas.microsoft.com/office/drawing/2014/main" id="{A4016B1D-5AF4-7A2C-9047-B6A2346CA5A0}"/>
                </a:ext>
              </a:extLst>
            </p:cNvPr>
            <p:cNvSpPr/>
            <p:nvPr/>
          </p:nvSpPr>
          <p:spPr>
            <a:xfrm>
              <a:off x="0" y="112490"/>
              <a:ext cx="2883685" cy="434658"/>
            </a:xfrm>
            <a:custGeom>
              <a:avLst/>
              <a:gdLst/>
              <a:ahLst/>
              <a:cxnLst/>
              <a:rect l="l" t="t" r="r" b="b"/>
              <a:pathLst>
                <a:path w="2883685" h="434658">
                  <a:moveTo>
                    <a:pt x="0" y="0"/>
                  </a:moveTo>
                  <a:lnTo>
                    <a:pt x="2883685" y="0"/>
                  </a:lnTo>
                  <a:lnTo>
                    <a:pt x="2883685" y="434658"/>
                  </a:lnTo>
                  <a:lnTo>
                    <a:pt x="0" y="434658"/>
                  </a:lnTo>
                  <a:close/>
                </a:path>
              </a:pathLst>
            </a:custGeom>
            <a:ln/>
          </p:spPr>
          <p:style>
            <a:lnRef idx="1">
              <a:schemeClr val="accent5"/>
            </a:lnRef>
            <a:fillRef idx="2">
              <a:schemeClr val="accent5"/>
            </a:fillRef>
            <a:effectRef idx="1">
              <a:schemeClr val="accent5"/>
            </a:effectRef>
            <a:fontRef idx="minor">
              <a:schemeClr val="dk1"/>
            </a:fontRef>
          </p:style>
          <p:txBody>
            <a:bodyPr/>
            <a:lstStyle/>
            <a:p>
              <a:r>
                <a:rPr lang="en-US" sz="4800" b="1" dirty="0">
                  <a:latin typeface="Arial" panose="020B0604020202020204" pitchFamily="34" charset="0"/>
                </a:rPr>
                <a:t>     SVM(Support Vector Machine)</a:t>
              </a:r>
              <a:endParaRPr lang="en-IN" sz="4800" dirty="0"/>
            </a:p>
          </p:txBody>
        </p:sp>
        <p:sp>
          <p:nvSpPr>
            <p:cNvPr id="20" name="TextBox 7">
              <a:extLst>
                <a:ext uri="{FF2B5EF4-FFF2-40B4-BE49-F238E27FC236}">
                  <a16:creationId xmlns:a16="http://schemas.microsoft.com/office/drawing/2014/main" id="{6D356ED7-4D2F-36A6-4DEC-9369123AD8B8}"/>
                </a:ext>
              </a:extLst>
            </p:cNvPr>
            <p:cNvSpPr txBox="1"/>
            <p:nvPr/>
          </p:nvSpPr>
          <p:spPr>
            <a:xfrm>
              <a:off x="0" y="-114300"/>
              <a:ext cx="2883685" cy="548959"/>
            </a:xfrm>
            <a:prstGeom prst="rect">
              <a:avLst/>
            </a:prstGeom>
          </p:spPr>
          <p:txBody>
            <a:bodyPr lIns="50800" tIns="50800" rIns="50800" bIns="50800" rtlCol="0" anchor="ctr"/>
            <a:lstStyle/>
            <a:p>
              <a:pPr algn="ctr">
                <a:lnSpc>
                  <a:spcPts val="3108"/>
                </a:lnSpc>
              </a:pPr>
              <a:endParaRPr/>
            </a:p>
          </p:txBody>
        </p:sp>
      </p:grpSp>
      <p:sp>
        <p:nvSpPr>
          <p:cNvPr id="23" name="TextBox 22">
            <a:extLst>
              <a:ext uri="{FF2B5EF4-FFF2-40B4-BE49-F238E27FC236}">
                <a16:creationId xmlns:a16="http://schemas.microsoft.com/office/drawing/2014/main" id="{F6A4823E-69D4-FC2D-E64F-E531C943D3E1}"/>
              </a:ext>
            </a:extLst>
          </p:cNvPr>
          <p:cNvSpPr txBox="1"/>
          <p:nvPr/>
        </p:nvSpPr>
        <p:spPr>
          <a:xfrm>
            <a:off x="463232" y="1069907"/>
            <a:ext cx="8299770" cy="2800767"/>
          </a:xfrm>
          <a:prstGeom prst="rect">
            <a:avLst/>
          </a:prstGeom>
          <a:noFill/>
        </p:spPr>
        <p:txBody>
          <a:bodyPr wrap="square" rtlCol="0">
            <a:spAutoFit/>
          </a:bodyPr>
          <a:lstStyle/>
          <a:p>
            <a:r>
              <a:rPr lang="en-US" sz="2400" b="1" dirty="0">
                <a:solidFill>
                  <a:srgbClr val="002060"/>
                </a:solidFill>
                <a:latin typeface="IBM Plex Sans" panose="020B0604020202020204" charset="0"/>
              </a:rPr>
              <a:t>SVM(Support Vector Machine)</a:t>
            </a:r>
          </a:p>
          <a:p>
            <a:r>
              <a:rPr lang="en-US" sz="2400" b="1" dirty="0">
                <a:solidFill>
                  <a:srgbClr val="002060"/>
                </a:solidFill>
                <a:latin typeface="IBM Plex Sans" panose="020B0604020202020204" charset="0"/>
              </a:rPr>
              <a:t> </a:t>
            </a:r>
            <a:endParaRPr lang="en-US" sz="2000" dirty="0">
              <a:latin typeface="IBM Plex Sans" panose="020B0604020202020204" charset="0"/>
            </a:endParaRPr>
          </a:p>
          <a:p>
            <a:pPr marL="285750" indent="-285750">
              <a:buFont typeface="Arial" panose="020B0604020202020204" pitchFamily="34" charset="0"/>
              <a:buChar char="•"/>
            </a:pPr>
            <a:r>
              <a:rPr lang="en-US" sz="2000" dirty="0">
                <a:latin typeface="IBM Plex Sans" panose="020B0604020202020204" charset="0"/>
              </a:rPr>
              <a:t>It is a supervised machine-learning algorithm that classifies data by finding an optimal line or hyperplane that maximizes the distance between each class in an N-dimensional space.</a:t>
            </a:r>
          </a:p>
          <a:p>
            <a:pPr marL="285750" indent="-285750">
              <a:buFont typeface="Arial" panose="020B0604020202020204" pitchFamily="34" charset="0"/>
              <a:buChar char="•"/>
            </a:pPr>
            <a:endParaRPr lang="en-US" sz="2000" dirty="0">
              <a:latin typeface="IBM Plex Sans" panose="020B0604020202020204" charset="0"/>
            </a:endParaRPr>
          </a:p>
          <a:p>
            <a:pPr marL="285750" indent="-285750">
              <a:buFont typeface="Arial" panose="020B0604020202020204" pitchFamily="34" charset="0"/>
              <a:buChar char="•"/>
            </a:pPr>
            <a:r>
              <a:rPr lang="en-US" sz="2000" dirty="0">
                <a:latin typeface="IBM Plex Sans" panose="020B0604020202020204" charset="0"/>
              </a:rPr>
              <a:t>When dealing with multi-class classification using Support Vector Machines(SVM), primary strategies are commonly employed</a:t>
            </a:r>
            <a:r>
              <a:rPr lang="en-US" sz="2400" b="1" dirty="0">
                <a:solidFill>
                  <a:srgbClr val="002060"/>
                </a:solidFill>
                <a:latin typeface="IBM Plex Sans" panose="020B0604020202020204" charset="0"/>
              </a:rPr>
              <a:t>.</a:t>
            </a:r>
          </a:p>
        </p:txBody>
      </p:sp>
      <p:pic>
        <p:nvPicPr>
          <p:cNvPr id="17" name="Picture 16">
            <a:extLst>
              <a:ext uri="{FF2B5EF4-FFF2-40B4-BE49-F238E27FC236}">
                <a16:creationId xmlns:a16="http://schemas.microsoft.com/office/drawing/2014/main" id="{8330C484-C0E2-B48A-670C-C1C8D5FF0BC6}"/>
              </a:ext>
            </a:extLst>
          </p:cNvPr>
          <p:cNvPicPr>
            <a:picLocks noChangeAspect="1"/>
          </p:cNvPicPr>
          <p:nvPr/>
        </p:nvPicPr>
        <p:blipFill>
          <a:blip r:embed="rId2"/>
          <a:stretch>
            <a:fillRect/>
          </a:stretch>
        </p:blipFill>
        <p:spPr>
          <a:xfrm>
            <a:off x="8915399" y="1069907"/>
            <a:ext cx="4535675" cy="3311593"/>
          </a:xfrm>
          <a:prstGeom prst="rect">
            <a:avLst/>
          </a:prstGeom>
          <a:ln>
            <a:solidFill>
              <a:schemeClr val="tx1"/>
            </a:solidFill>
          </a:ln>
          <a:effectLst>
            <a:outerShdw blurRad="292100" dist="139700" dir="2700000" algn="tl" rotWithShape="0">
              <a:srgbClr val="333333">
                <a:alpha val="65000"/>
              </a:srgbClr>
            </a:outerShdw>
          </a:effectLst>
        </p:spPr>
      </p:pic>
      <p:pic>
        <p:nvPicPr>
          <p:cNvPr id="21" name="Picture 20">
            <a:extLst>
              <a:ext uri="{FF2B5EF4-FFF2-40B4-BE49-F238E27FC236}">
                <a16:creationId xmlns:a16="http://schemas.microsoft.com/office/drawing/2014/main" id="{A29F4674-3AAD-8CD1-9CE8-9D294F1DB677}"/>
              </a:ext>
            </a:extLst>
          </p:cNvPr>
          <p:cNvPicPr>
            <a:picLocks noChangeAspect="1"/>
          </p:cNvPicPr>
          <p:nvPr/>
        </p:nvPicPr>
        <p:blipFill>
          <a:blip r:embed="rId3"/>
          <a:stretch>
            <a:fillRect/>
          </a:stretch>
        </p:blipFill>
        <p:spPr>
          <a:xfrm>
            <a:off x="13619827" y="1045280"/>
            <a:ext cx="4281142" cy="3311593"/>
          </a:xfrm>
          <a:prstGeom prst="rect">
            <a:avLst/>
          </a:prstGeom>
          <a:ln>
            <a:solidFill>
              <a:schemeClr val="tx1"/>
            </a:solid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20E9D23E-11B6-1B61-6546-6220D32825BB}"/>
              </a:ext>
            </a:extLst>
          </p:cNvPr>
          <p:cNvPicPr>
            <a:picLocks noChangeAspect="1"/>
          </p:cNvPicPr>
          <p:nvPr/>
        </p:nvPicPr>
        <p:blipFill>
          <a:blip r:embed="rId4"/>
          <a:stretch>
            <a:fillRect/>
          </a:stretch>
        </p:blipFill>
        <p:spPr>
          <a:xfrm>
            <a:off x="3886028" y="5097288"/>
            <a:ext cx="12306303" cy="4841546"/>
          </a:xfrm>
          <a:prstGeom prst="rect">
            <a:avLst/>
          </a:prstGeom>
          <a:ln>
            <a:solidFill>
              <a:schemeClr val="tx1"/>
            </a:solidFill>
          </a:ln>
        </p:spPr>
      </p:pic>
      <p:sp>
        <p:nvSpPr>
          <p:cNvPr id="6" name="TextBox 5">
            <a:extLst>
              <a:ext uri="{FF2B5EF4-FFF2-40B4-BE49-F238E27FC236}">
                <a16:creationId xmlns:a16="http://schemas.microsoft.com/office/drawing/2014/main" id="{79EC31D6-F436-B909-74E4-34606806F13F}"/>
              </a:ext>
            </a:extLst>
          </p:cNvPr>
          <p:cNvSpPr txBox="1"/>
          <p:nvPr/>
        </p:nvSpPr>
        <p:spPr>
          <a:xfrm>
            <a:off x="914400" y="5448300"/>
            <a:ext cx="2171365" cy="523220"/>
          </a:xfrm>
          <a:prstGeom prst="rect">
            <a:avLst/>
          </a:prstGeom>
          <a:solidFill>
            <a:schemeClr val="accent6">
              <a:lumMod val="60000"/>
              <a:lumOff val="40000"/>
            </a:schemeClr>
          </a:solidFill>
          <a:ln>
            <a:noFill/>
          </a:ln>
          <a:effectLst>
            <a:glow rad="228600">
              <a:schemeClr val="accent2">
                <a:satMod val="175000"/>
                <a:alpha val="40000"/>
              </a:schemeClr>
            </a:glow>
          </a:effectLst>
        </p:spPr>
        <p:txBody>
          <a:bodyPr wrap="square" rtlCol="0">
            <a:spAutoFit/>
          </a:bodyPr>
          <a:lstStyle/>
          <a:p>
            <a:r>
              <a:rPr lang="en-US" sz="2800" dirty="0"/>
              <a:t>   </a:t>
            </a:r>
            <a:r>
              <a:rPr lang="en-US" sz="2000" dirty="0"/>
              <a:t>One vs Rest</a:t>
            </a:r>
            <a:endParaRPr lang="en-US" dirty="0"/>
          </a:p>
        </p:txBody>
      </p:sp>
      <p:sp>
        <p:nvSpPr>
          <p:cNvPr id="8" name="TextBox 7">
            <a:extLst>
              <a:ext uri="{FF2B5EF4-FFF2-40B4-BE49-F238E27FC236}">
                <a16:creationId xmlns:a16="http://schemas.microsoft.com/office/drawing/2014/main" id="{C18DFF19-C8F4-9881-237E-96458F8B7E11}"/>
              </a:ext>
            </a:extLst>
          </p:cNvPr>
          <p:cNvSpPr txBox="1"/>
          <p:nvPr/>
        </p:nvSpPr>
        <p:spPr>
          <a:xfrm>
            <a:off x="914399" y="6766179"/>
            <a:ext cx="2171365" cy="523220"/>
          </a:xfrm>
          <a:prstGeom prst="rect">
            <a:avLst/>
          </a:prstGeom>
          <a:solidFill>
            <a:schemeClr val="accent6">
              <a:lumMod val="60000"/>
              <a:lumOff val="40000"/>
            </a:schemeClr>
          </a:solidFill>
          <a:ln>
            <a:noFill/>
          </a:ln>
          <a:effectLst>
            <a:glow rad="228600">
              <a:schemeClr val="accent2">
                <a:satMod val="175000"/>
                <a:alpha val="40000"/>
              </a:schemeClr>
            </a:glow>
          </a:effectLst>
        </p:spPr>
        <p:txBody>
          <a:bodyPr wrap="square" rtlCol="0">
            <a:spAutoFit/>
          </a:bodyPr>
          <a:lstStyle/>
          <a:p>
            <a:r>
              <a:rPr lang="en-US" sz="2800" dirty="0"/>
              <a:t>    </a:t>
            </a:r>
            <a:r>
              <a:rPr lang="en-US" sz="2000" dirty="0"/>
              <a:t>One vs One</a:t>
            </a:r>
            <a:endParaRPr lang="en-US" dirty="0"/>
          </a:p>
        </p:txBody>
      </p:sp>
      <p:pic>
        <p:nvPicPr>
          <p:cNvPr id="26" name="Picture 25">
            <a:extLst>
              <a:ext uri="{FF2B5EF4-FFF2-40B4-BE49-F238E27FC236}">
                <a16:creationId xmlns:a16="http://schemas.microsoft.com/office/drawing/2014/main" id="{96AE50F5-266E-55A4-0CE0-3BA68E68CF50}"/>
              </a:ext>
            </a:extLst>
          </p:cNvPr>
          <p:cNvPicPr>
            <a:picLocks noChangeAspect="1"/>
          </p:cNvPicPr>
          <p:nvPr/>
        </p:nvPicPr>
        <p:blipFill>
          <a:blip r:embed="rId5"/>
          <a:stretch>
            <a:fillRect/>
          </a:stretch>
        </p:blipFill>
        <p:spPr>
          <a:xfrm>
            <a:off x="3886032" y="5033278"/>
            <a:ext cx="12306299" cy="4931602"/>
          </a:xfrm>
          <a:prstGeom prst="rect">
            <a:avLst/>
          </a:prstGeom>
          <a:ln>
            <a:solidFill>
              <a:schemeClr val="tx1"/>
            </a:solidFill>
          </a:ln>
        </p:spPr>
      </p:pic>
    </p:spTree>
    <p:extLst>
      <p:ext uri="{BB962C8B-B14F-4D97-AF65-F5344CB8AC3E}">
        <p14:creationId xmlns:p14="http://schemas.microsoft.com/office/powerpoint/2010/main" val="282737472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6"/>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26"/>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B26E0-3D69-7CB2-83B3-16187E727D8C}"/>
            </a:ext>
          </a:extLst>
        </p:cNvPr>
        <p:cNvGrpSpPr/>
        <p:nvPr/>
      </p:nvGrpSpPr>
      <p:grpSpPr>
        <a:xfrm>
          <a:off x="0" y="0"/>
          <a:ext cx="0" cy="0"/>
          <a:chOff x="0" y="0"/>
          <a:chExt cx="0" cy="0"/>
        </a:xfrm>
      </p:grpSpPr>
      <p:sp>
        <p:nvSpPr>
          <p:cNvPr id="3" name="Freeform 3">
            <a:extLst>
              <a:ext uri="{FF2B5EF4-FFF2-40B4-BE49-F238E27FC236}">
                <a16:creationId xmlns:a16="http://schemas.microsoft.com/office/drawing/2014/main" id="{37457AD8-EF36-F66D-DA38-458AF6553242}"/>
              </a:ext>
            </a:extLst>
          </p:cNvPr>
          <p:cNvSpPr/>
          <p:nvPr/>
        </p:nvSpPr>
        <p:spPr>
          <a:xfrm>
            <a:off x="0" y="-342901"/>
            <a:ext cx="18288000" cy="10621661"/>
          </a:xfrm>
          <a:custGeom>
            <a:avLst/>
            <a:gdLst/>
            <a:ahLst/>
            <a:cxnLst/>
            <a:rect l="l" t="t" r="r" b="b"/>
            <a:pathLst>
              <a:path w="4663886" h="2556627">
                <a:moveTo>
                  <a:pt x="0" y="0"/>
                </a:moveTo>
                <a:lnTo>
                  <a:pt x="4663886" y="0"/>
                </a:lnTo>
                <a:lnTo>
                  <a:pt x="4663886" y="2556627"/>
                </a:lnTo>
                <a:lnTo>
                  <a:pt x="0" y="2556627"/>
                </a:lnTo>
                <a:close/>
              </a:path>
            </a:pathLst>
          </a:custGeom>
          <a:solidFill>
            <a:schemeClr val="accent3">
              <a:lumMod val="40000"/>
              <a:lumOff val="60000"/>
            </a:schemeClr>
          </a:solidFill>
          <a:ln>
            <a:noFill/>
          </a:ln>
        </p:spPr>
        <p:style>
          <a:lnRef idx="1">
            <a:schemeClr val="accent3"/>
          </a:lnRef>
          <a:fillRef idx="2">
            <a:schemeClr val="accent3"/>
          </a:fillRef>
          <a:effectRef idx="1">
            <a:schemeClr val="accent3"/>
          </a:effectRef>
          <a:fontRef idx="minor">
            <a:schemeClr val="dk1"/>
          </a:fontRef>
        </p:style>
        <p:txBody>
          <a:bodyPr/>
          <a:lstStyle/>
          <a:p>
            <a:endParaRPr lang="en-IN" dirty="0"/>
          </a:p>
        </p:txBody>
      </p:sp>
      <p:sp>
        <p:nvSpPr>
          <p:cNvPr id="8" name="TextBox 8">
            <a:extLst>
              <a:ext uri="{FF2B5EF4-FFF2-40B4-BE49-F238E27FC236}">
                <a16:creationId xmlns:a16="http://schemas.microsoft.com/office/drawing/2014/main" id="{E0E82034-9AF9-E97B-5F04-4AFF9EE9C26F}"/>
              </a:ext>
            </a:extLst>
          </p:cNvPr>
          <p:cNvSpPr txBox="1"/>
          <p:nvPr/>
        </p:nvSpPr>
        <p:spPr>
          <a:xfrm>
            <a:off x="4237823" y="410220"/>
            <a:ext cx="9812355" cy="1215055"/>
          </a:xfrm>
          <a:prstGeom prst="rect">
            <a:avLst/>
          </a:prstGeom>
        </p:spPr>
        <p:txBody>
          <a:bodyPr lIns="0" tIns="0" rIns="0" bIns="0" rtlCol="0" anchor="t">
            <a:spAutoFit/>
          </a:bodyPr>
          <a:lstStyle/>
          <a:p>
            <a:pPr marL="0" lvl="0" indent="0" algn="ctr">
              <a:lnSpc>
                <a:spcPts val="9035"/>
              </a:lnSpc>
              <a:spcBef>
                <a:spcPct val="0"/>
              </a:spcBef>
            </a:pPr>
            <a:endParaRPr lang="en-US" sz="9314" dirty="0">
              <a:solidFill>
                <a:srgbClr val="A61A1A"/>
              </a:solidFill>
              <a:latin typeface="Monterchi"/>
              <a:ea typeface="Monterchi"/>
              <a:cs typeface="Monterchi"/>
              <a:sym typeface="Monterchi"/>
            </a:endParaRPr>
          </a:p>
        </p:txBody>
      </p:sp>
      <p:sp>
        <p:nvSpPr>
          <p:cNvPr id="9" name="TextBox 9">
            <a:extLst>
              <a:ext uri="{FF2B5EF4-FFF2-40B4-BE49-F238E27FC236}">
                <a16:creationId xmlns:a16="http://schemas.microsoft.com/office/drawing/2014/main" id="{3FA26C56-2EDE-E754-C074-A0DB8DBDA30B}"/>
              </a:ext>
            </a:extLst>
          </p:cNvPr>
          <p:cNvSpPr txBox="1"/>
          <p:nvPr/>
        </p:nvSpPr>
        <p:spPr>
          <a:xfrm>
            <a:off x="990601" y="2055484"/>
            <a:ext cx="16268700" cy="1207638"/>
          </a:xfrm>
          <a:prstGeom prst="rect">
            <a:avLst/>
          </a:prstGeom>
        </p:spPr>
        <p:txBody>
          <a:bodyPr wrap="square" lIns="0" tIns="0" rIns="0" bIns="0" rtlCol="0" anchor="t">
            <a:spAutoFit/>
          </a:bodyPr>
          <a:lstStyle/>
          <a:p>
            <a:pPr marL="0" lvl="0" indent="0" algn="r">
              <a:lnSpc>
                <a:spcPts val="10735"/>
              </a:lnSpc>
            </a:pPr>
            <a:r>
              <a:rPr lang="en-US" sz="4993" dirty="0">
                <a:solidFill>
                  <a:srgbClr val="A61A1A"/>
                </a:solidFill>
                <a:latin typeface="TT Smalls"/>
                <a:ea typeface="TT Smalls"/>
                <a:cs typeface="TT Smalls"/>
                <a:sym typeface="TT Smalls"/>
              </a:rPr>
              <a:t> </a:t>
            </a:r>
          </a:p>
        </p:txBody>
      </p:sp>
      <p:sp>
        <p:nvSpPr>
          <p:cNvPr id="16" name="TextBox 15">
            <a:extLst>
              <a:ext uri="{FF2B5EF4-FFF2-40B4-BE49-F238E27FC236}">
                <a16:creationId xmlns:a16="http://schemas.microsoft.com/office/drawing/2014/main" id="{C02A76BA-2297-5453-9F58-DE0DFBDC37B6}"/>
              </a:ext>
            </a:extLst>
          </p:cNvPr>
          <p:cNvSpPr txBox="1"/>
          <p:nvPr/>
        </p:nvSpPr>
        <p:spPr>
          <a:xfrm>
            <a:off x="167813" y="-93310"/>
            <a:ext cx="17907000" cy="1037207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b="1" dirty="0">
                <a:solidFill>
                  <a:srgbClr val="002060"/>
                </a:solidFill>
              </a:rPr>
              <a:t>        </a:t>
            </a:r>
          </a:p>
          <a:p>
            <a:endParaRPr lang="en-US" sz="2000" b="1" dirty="0">
              <a:solidFill>
                <a:srgbClr val="002060"/>
              </a:solidFill>
            </a:endParaRPr>
          </a:p>
          <a:p>
            <a:r>
              <a:rPr lang="en-US" sz="2000" b="1" dirty="0">
                <a:solidFill>
                  <a:srgbClr val="002060"/>
                </a:solidFill>
              </a:rPr>
              <a:t> </a:t>
            </a:r>
          </a:p>
          <a:p>
            <a:r>
              <a:rPr lang="en-US" sz="2400" b="1" dirty="0">
                <a:solidFill>
                  <a:srgbClr val="002060"/>
                </a:solidFill>
                <a:latin typeface="IBM Plex Sans" panose="020B0604020202020204" charset="0"/>
              </a:rPr>
              <a:t>ROC Curve</a:t>
            </a:r>
          </a:p>
          <a:p>
            <a:pPr marL="285750" indent="-285750">
              <a:buFont typeface="Arial" panose="020B0604020202020204" pitchFamily="34" charset="0"/>
              <a:buChar char="•"/>
            </a:pPr>
            <a:r>
              <a:rPr lang="en-US" sz="2000" dirty="0">
                <a:latin typeface="IBM Plex Sans" panose="020B0604020202020204" charset="0"/>
              </a:rPr>
              <a:t>A receiver operating characteristics(ROC) curve is a graph that shows how well a binary classifier model performs at different threshold values.</a:t>
            </a:r>
          </a:p>
          <a:p>
            <a:pPr marL="285750" indent="-285750">
              <a:buFont typeface="Arial" panose="020B0604020202020204" pitchFamily="34" charset="0"/>
              <a:buChar char="•"/>
            </a:pPr>
            <a:r>
              <a:rPr lang="en-US" sz="2000" dirty="0">
                <a:latin typeface="IBM Plex Sans" panose="020B0604020202020204" charset="0"/>
              </a:rPr>
              <a:t>It is created by plotting the True  Positive Rate(TRP) against the False Positive Rate for each threshold.</a:t>
            </a:r>
          </a:p>
          <a:p>
            <a:pPr marL="285750" indent="-285750">
              <a:buFont typeface="Arial" panose="020B0604020202020204" pitchFamily="34" charset="0"/>
              <a:buChar char="•"/>
            </a:pPr>
            <a:r>
              <a:rPr lang="en-US" sz="2000" dirty="0">
                <a:latin typeface="IBM Plex Sans" panose="020B0604020202020204" charset="0"/>
              </a:rPr>
              <a:t>It is useful for assessing the performance of diagnostic tests. The area under the ROC curve is a measure of accuracy, or how well an algorithm can distinguish between two groups</a:t>
            </a:r>
            <a:r>
              <a:rPr lang="en-US" dirty="0"/>
              <a:t>.</a:t>
            </a: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p:txBody>
      </p:sp>
      <p:pic>
        <p:nvPicPr>
          <p:cNvPr id="19" name="Picture 18">
            <a:extLst>
              <a:ext uri="{FF2B5EF4-FFF2-40B4-BE49-F238E27FC236}">
                <a16:creationId xmlns:a16="http://schemas.microsoft.com/office/drawing/2014/main" id="{B575E65B-FAA3-07F3-4E76-3335BDC50035}"/>
              </a:ext>
            </a:extLst>
          </p:cNvPr>
          <p:cNvPicPr>
            <a:picLocks noChangeAspect="1"/>
          </p:cNvPicPr>
          <p:nvPr/>
        </p:nvPicPr>
        <p:blipFill>
          <a:blip r:embed="rId2"/>
          <a:stretch>
            <a:fillRect/>
          </a:stretch>
        </p:blipFill>
        <p:spPr>
          <a:xfrm>
            <a:off x="4364864" y="3386370"/>
            <a:ext cx="12714144" cy="6233727"/>
          </a:xfrm>
          <a:prstGeom prst="rect">
            <a:avLst/>
          </a:prstGeom>
          <a:ln>
            <a:solidFill>
              <a:schemeClr val="tx1"/>
            </a:solidFill>
          </a:ln>
        </p:spPr>
      </p:pic>
      <p:pic>
        <p:nvPicPr>
          <p:cNvPr id="25" name="Picture 24">
            <a:extLst>
              <a:ext uri="{FF2B5EF4-FFF2-40B4-BE49-F238E27FC236}">
                <a16:creationId xmlns:a16="http://schemas.microsoft.com/office/drawing/2014/main" id="{AA83D67F-F0E5-E146-B620-6C0D5E2E44E7}"/>
              </a:ext>
            </a:extLst>
          </p:cNvPr>
          <p:cNvPicPr>
            <a:picLocks noChangeAspect="1"/>
          </p:cNvPicPr>
          <p:nvPr/>
        </p:nvPicPr>
        <p:blipFill>
          <a:blip r:embed="rId3"/>
          <a:stretch>
            <a:fillRect/>
          </a:stretch>
        </p:blipFill>
        <p:spPr>
          <a:xfrm>
            <a:off x="4359859" y="3401960"/>
            <a:ext cx="12737086" cy="6198333"/>
          </a:xfrm>
          <a:prstGeom prst="rect">
            <a:avLst/>
          </a:prstGeom>
          <a:ln>
            <a:solidFill>
              <a:schemeClr val="tx1"/>
            </a:solid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6EA3FF16-FAC9-4606-CA16-C43A393D0909}"/>
              </a:ext>
            </a:extLst>
          </p:cNvPr>
          <p:cNvPicPr>
            <a:picLocks noChangeAspect="1"/>
          </p:cNvPicPr>
          <p:nvPr/>
        </p:nvPicPr>
        <p:blipFill>
          <a:blip r:embed="rId4"/>
          <a:stretch>
            <a:fillRect/>
          </a:stretch>
        </p:blipFill>
        <p:spPr>
          <a:xfrm>
            <a:off x="4378254" y="3380333"/>
            <a:ext cx="12787842" cy="6316243"/>
          </a:xfrm>
          <a:prstGeom prst="rect">
            <a:avLst/>
          </a:prstGeom>
          <a:ln>
            <a:solidFill>
              <a:schemeClr val="tx1">
                <a:lumMod val="75000"/>
                <a:lumOff val="25000"/>
              </a:schemeClr>
            </a:solidFill>
          </a:ln>
          <a:effectLst>
            <a:outerShdw blurRad="292100" dist="139700" dir="2700000" algn="tl" rotWithShape="0">
              <a:srgbClr val="333333">
                <a:alpha val="65000"/>
              </a:srgbClr>
            </a:outerShdw>
          </a:effectLst>
        </p:spPr>
      </p:pic>
      <p:pic>
        <p:nvPicPr>
          <p:cNvPr id="18" name="Picture 17">
            <a:extLst>
              <a:ext uri="{FF2B5EF4-FFF2-40B4-BE49-F238E27FC236}">
                <a16:creationId xmlns:a16="http://schemas.microsoft.com/office/drawing/2014/main" id="{8F291A15-BD33-E604-D20D-C2B3CCCA2374}"/>
              </a:ext>
            </a:extLst>
          </p:cNvPr>
          <p:cNvPicPr>
            <a:picLocks noChangeAspect="1"/>
          </p:cNvPicPr>
          <p:nvPr/>
        </p:nvPicPr>
        <p:blipFill>
          <a:blip r:embed="rId5"/>
          <a:stretch>
            <a:fillRect/>
          </a:stretch>
        </p:blipFill>
        <p:spPr>
          <a:xfrm>
            <a:off x="4359859" y="3395924"/>
            <a:ext cx="12804185" cy="6316242"/>
          </a:xfrm>
          <a:prstGeom prst="rect">
            <a:avLst/>
          </a:prstGeom>
          <a:ln>
            <a:solidFill>
              <a:schemeClr val="tx1">
                <a:lumMod val="75000"/>
                <a:lumOff val="25000"/>
              </a:schemeClr>
            </a:solidFill>
          </a:ln>
          <a:effectLst>
            <a:outerShdw blurRad="292100" dist="139700" dir="2700000" algn="tl" rotWithShape="0">
              <a:srgbClr val="333333">
                <a:alpha val="65000"/>
              </a:srgbClr>
            </a:outerShdw>
          </a:effectLst>
        </p:spPr>
      </p:pic>
      <p:pic>
        <p:nvPicPr>
          <p:cNvPr id="22" name="Picture 21">
            <a:extLst>
              <a:ext uri="{FF2B5EF4-FFF2-40B4-BE49-F238E27FC236}">
                <a16:creationId xmlns:a16="http://schemas.microsoft.com/office/drawing/2014/main" id="{2FF4B3F9-2FBF-C115-AB0A-D480B500B0A7}"/>
              </a:ext>
            </a:extLst>
          </p:cNvPr>
          <p:cNvPicPr>
            <a:picLocks noChangeAspect="1"/>
          </p:cNvPicPr>
          <p:nvPr/>
        </p:nvPicPr>
        <p:blipFill>
          <a:blip r:embed="rId6"/>
          <a:stretch>
            <a:fillRect/>
          </a:stretch>
        </p:blipFill>
        <p:spPr>
          <a:xfrm>
            <a:off x="4354446" y="3404068"/>
            <a:ext cx="12787841" cy="6335064"/>
          </a:xfrm>
          <a:prstGeom prst="rect">
            <a:avLst/>
          </a:prstGeom>
          <a:ln>
            <a:solidFill>
              <a:schemeClr val="tx1">
                <a:lumMod val="75000"/>
                <a:lumOff val="25000"/>
              </a:schemeClr>
            </a:solidFill>
          </a:ln>
          <a:effectLst>
            <a:outerShdw blurRad="292100" dist="139700" dir="2700000" algn="tl" rotWithShape="0">
              <a:srgbClr val="333333">
                <a:alpha val="65000"/>
              </a:srgbClr>
            </a:outerShdw>
          </a:effectLst>
        </p:spPr>
      </p:pic>
      <p:pic>
        <p:nvPicPr>
          <p:cNvPr id="31" name="Picture 30">
            <a:extLst>
              <a:ext uri="{FF2B5EF4-FFF2-40B4-BE49-F238E27FC236}">
                <a16:creationId xmlns:a16="http://schemas.microsoft.com/office/drawing/2014/main" id="{8D3D06C6-2713-A8F7-4E8A-6FD64CDB0A3B}"/>
              </a:ext>
            </a:extLst>
          </p:cNvPr>
          <p:cNvPicPr>
            <a:picLocks noChangeAspect="1"/>
          </p:cNvPicPr>
          <p:nvPr/>
        </p:nvPicPr>
        <p:blipFill>
          <a:blip r:embed="rId7"/>
          <a:stretch>
            <a:fillRect/>
          </a:stretch>
        </p:blipFill>
        <p:spPr>
          <a:xfrm>
            <a:off x="4357787" y="3371770"/>
            <a:ext cx="12819647" cy="6349950"/>
          </a:xfrm>
          <a:prstGeom prst="rect">
            <a:avLst/>
          </a:prstGeom>
          <a:ln>
            <a:solidFill>
              <a:schemeClr val="tx1">
                <a:lumMod val="75000"/>
                <a:lumOff val="25000"/>
              </a:schemeClr>
            </a:solidFill>
          </a:ln>
          <a:effectLst>
            <a:outerShdw blurRad="292100" dist="139700" dir="2700000" algn="tl" rotWithShape="0">
              <a:srgbClr val="333333">
                <a:alpha val="65000"/>
              </a:srgbClr>
            </a:outerShdw>
          </a:effectLst>
        </p:spPr>
      </p:pic>
      <p:sp>
        <p:nvSpPr>
          <p:cNvPr id="32" name="TextBox 31">
            <a:extLst>
              <a:ext uri="{FF2B5EF4-FFF2-40B4-BE49-F238E27FC236}">
                <a16:creationId xmlns:a16="http://schemas.microsoft.com/office/drawing/2014/main" id="{E8E40B24-C1D6-CD5F-2168-61C0FE4207A4}"/>
              </a:ext>
            </a:extLst>
          </p:cNvPr>
          <p:cNvSpPr txBox="1"/>
          <p:nvPr/>
        </p:nvSpPr>
        <p:spPr>
          <a:xfrm>
            <a:off x="1437386" y="8472910"/>
            <a:ext cx="2067903" cy="369332"/>
          </a:xfrm>
          <a:prstGeom prst="rect">
            <a:avLst/>
          </a:prstGeom>
          <a:effectLst>
            <a:glow rad="228600">
              <a:schemeClr val="accent2">
                <a:satMod val="175000"/>
                <a:alpha val="40000"/>
              </a:schemeClr>
            </a:glo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t>    Gaussian NB</a:t>
            </a:r>
          </a:p>
        </p:txBody>
      </p:sp>
      <p:sp>
        <p:nvSpPr>
          <p:cNvPr id="40" name="TextBox 39">
            <a:extLst>
              <a:ext uri="{FF2B5EF4-FFF2-40B4-BE49-F238E27FC236}">
                <a16:creationId xmlns:a16="http://schemas.microsoft.com/office/drawing/2014/main" id="{521637C3-1741-B4C2-B038-36F15C518F56}"/>
              </a:ext>
            </a:extLst>
          </p:cNvPr>
          <p:cNvSpPr txBox="1"/>
          <p:nvPr/>
        </p:nvSpPr>
        <p:spPr>
          <a:xfrm>
            <a:off x="1437386" y="7545685"/>
            <a:ext cx="2067903" cy="369332"/>
          </a:xfrm>
          <a:prstGeom prst="rect">
            <a:avLst/>
          </a:prstGeom>
          <a:effectLst>
            <a:glow rad="228600">
              <a:schemeClr val="accent2">
                <a:satMod val="175000"/>
                <a:alpha val="40000"/>
              </a:schemeClr>
            </a:glo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t>            SVC</a:t>
            </a:r>
          </a:p>
        </p:txBody>
      </p:sp>
      <p:sp>
        <p:nvSpPr>
          <p:cNvPr id="41" name="TextBox 40">
            <a:extLst>
              <a:ext uri="{FF2B5EF4-FFF2-40B4-BE49-F238E27FC236}">
                <a16:creationId xmlns:a16="http://schemas.microsoft.com/office/drawing/2014/main" id="{D574BCFC-5339-687A-4D75-A4D757108C7C}"/>
              </a:ext>
            </a:extLst>
          </p:cNvPr>
          <p:cNvSpPr txBox="1"/>
          <p:nvPr/>
        </p:nvSpPr>
        <p:spPr>
          <a:xfrm>
            <a:off x="1437386" y="6433794"/>
            <a:ext cx="2067903" cy="369332"/>
          </a:xfrm>
          <a:prstGeom prst="rect">
            <a:avLst/>
          </a:prstGeom>
          <a:effectLst>
            <a:glow rad="228600">
              <a:schemeClr val="accent2">
                <a:satMod val="175000"/>
                <a:alpha val="40000"/>
              </a:schemeClr>
            </a:glo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t>    Decision Tree </a:t>
            </a:r>
          </a:p>
        </p:txBody>
      </p:sp>
      <p:sp>
        <p:nvSpPr>
          <p:cNvPr id="42" name="TextBox 41">
            <a:extLst>
              <a:ext uri="{FF2B5EF4-FFF2-40B4-BE49-F238E27FC236}">
                <a16:creationId xmlns:a16="http://schemas.microsoft.com/office/drawing/2014/main" id="{21C233E6-6070-12EF-86A6-AB6981266197}"/>
              </a:ext>
            </a:extLst>
          </p:cNvPr>
          <p:cNvSpPr txBox="1"/>
          <p:nvPr/>
        </p:nvSpPr>
        <p:spPr>
          <a:xfrm>
            <a:off x="1437386" y="5396560"/>
            <a:ext cx="2067903" cy="369332"/>
          </a:xfrm>
          <a:prstGeom prst="rect">
            <a:avLst/>
          </a:prstGeom>
          <a:effectLst>
            <a:glow rad="228600">
              <a:schemeClr val="accent2">
                <a:satMod val="175000"/>
                <a:alpha val="40000"/>
              </a:schemeClr>
            </a:glo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t>Logistic Regression </a:t>
            </a:r>
          </a:p>
        </p:txBody>
      </p:sp>
      <p:sp>
        <p:nvSpPr>
          <p:cNvPr id="43" name="TextBox 42">
            <a:extLst>
              <a:ext uri="{FF2B5EF4-FFF2-40B4-BE49-F238E27FC236}">
                <a16:creationId xmlns:a16="http://schemas.microsoft.com/office/drawing/2014/main" id="{48A70AB2-ACD0-9B17-8066-926E47ED2DDE}"/>
              </a:ext>
            </a:extLst>
          </p:cNvPr>
          <p:cNvSpPr txBox="1"/>
          <p:nvPr/>
        </p:nvSpPr>
        <p:spPr>
          <a:xfrm>
            <a:off x="1437386" y="4499913"/>
            <a:ext cx="2067903" cy="369332"/>
          </a:xfrm>
          <a:prstGeom prst="rect">
            <a:avLst/>
          </a:prstGeom>
          <a:effectLst>
            <a:glow rad="228600">
              <a:schemeClr val="accent2">
                <a:satMod val="175000"/>
                <a:alpha val="40000"/>
              </a:schemeClr>
            </a:glo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t>  Random Forest </a:t>
            </a:r>
          </a:p>
        </p:txBody>
      </p:sp>
      <p:sp>
        <p:nvSpPr>
          <p:cNvPr id="44" name="TextBox 43">
            <a:extLst>
              <a:ext uri="{FF2B5EF4-FFF2-40B4-BE49-F238E27FC236}">
                <a16:creationId xmlns:a16="http://schemas.microsoft.com/office/drawing/2014/main" id="{EEDEA539-52A4-D558-4416-3FABB3D2DC25}"/>
              </a:ext>
            </a:extLst>
          </p:cNvPr>
          <p:cNvSpPr txBox="1"/>
          <p:nvPr/>
        </p:nvSpPr>
        <p:spPr>
          <a:xfrm>
            <a:off x="1439205" y="3497789"/>
            <a:ext cx="2067903" cy="369332"/>
          </a:xfrm>
          <a:prstGeom prst="rect">
            <a:avLst/>
          </a:prstGeom>
          <a:effectLst>
            <a:glow rad="228600">
              <a:schemeClr val="accent2">
                <a:satMod val="175000"/>
                <a:alpha val="40000"/>
              </a:schemeClr>
            </a:glo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t>             KNN </a:t>
            </a:r>
          </a:p>
        </p:txBody>
      </p:sp>
      <p:grpSp>
        <p:nvGrpSpPr>
          <p:cNvPr id="10" name="Group 5">
            <a:extLst>
              <a:ext uri="{FF2B5EF4-FFF2-40B4-BE49-F238E27FC236}">
                <a16:creationId xmlns:a16="http://schemas.microsoft.com/office/drawing/2014/main" id="{0BB4ED82-4128-477B-A220-F92F6313EACA}"/>
              </a:ext>
            </a:extLst>
          </p:cNvPr>
          <p:cNvGrpSpPr/>
          <p:nvPr/>
        </p:nvGrpSpPr>
        <p:grpSpPr>
          <a:xfrm>
            <a:off x="3886200" y="-1355494"/>
            <a:ext cx="10948991" cy="2373241"/>
            <a:chOff x="0" y="-114300"/>
            <a:chExt cx="2883685" cy="830280"/>
          </a:xfrm>
        </p:grpSpPr>
        <p:sp>
          <p:nvSpPr>
            <p:cNvPr id="13" name="Freeform 6">
              <a:extLst>
                <a:ext uri="{FF2B5EF4-FFF2-40B4-BE49-F238E27FC236}">
                  <a16:creationId xmlns:a16="http://schemas.microsoft.com/office/drawing/2014/main" id="{95C3B8AE-831A-B8B7-2AF3-26A8C3478D24}"/>
                </a:ext>
              </a:extLst>
            </p:cNvPr>
            <p:cNvSpPr/>
            <p:nvPr/>
          </p:nvSpPr>
          <p:spPr>
            <a:xfrm>
              <a:off x="0" y="95657"/>
              <a:ext cx="2883685" cy="620323"/>
            </a:xfrm>
            <a:custGeom>
              <a:avLst/>
              <a:gdLst/>
              <a:ahLst/>
              <a:cxnLst/>
              <a:rect l="l" t="t" r="r" b="b"/>
              <a:pathLst>
                <a:path w="2883685" h="434658">
                  <a:moveTo>
                    <a:pt x="0" y="0"/>
                  </a:moveTo>
                  <a:lnTo>
                    <a:pt x="2883685" y="0"/>
                  </a:lnTo>
                  <a:lnTo>
                    <a:pt x="2883685" y="434658"/>
                  </a:lnTo>
                  <a:lnTo>
                    <a:pt x="0" y="434658"/>
                  </a:lnTo>
                  <a:close/>
                </a:path>
              </a:pathLst>
            </a:custGeom>
            <a:ln/>
          </p:spPr>
          <p:style>
            <a:lnRef idx="1">
              <a:schemeClr val="accent5"/>
            </a:lnRef>
            <a:fillRef idx="2">
              <a:schemeClr val="accent5"/>
            </a:fillRef>
            <a:effectRef idx="1">
              <a:schemeClr val="accent5"/>
            </a:effectRef>
            <a:fontRef idx="minor">
              <a:schemeClr val="dk1"/>
            </a:fontRef>
          </p:style>
          <p:txBody>
            <a:bodyPr/>
            <a:lstStyle/>
            <a:p>
              <a:r>
                <a:rPr lang="en-US" sz="4800" b="1" dirty="0">
                  <a:latin typeface="Arial" panose="020B0604020202020204" pitchFamily="34" charset="0"/>
                </a:rPr>
                <a:t>              </a:t>
              </a:r>
            </a:p>
            <a:p>
              <a:pPr algn="ctr"/>
              <a:r>
                <a:rPr lang="en-US" sz="4800" b="1" dirty="0">
                  <a:latin typeface="Arial" panose="020B0604020202020204" pitchFamily="34" charset="0"/>
                </a:rPr>
                <a:t>ROC Curve</a:t>
              </a:r>
              <a:endParaRPr lang="en-IN" sz="4800" dirty="0"/>
            </a:p>
          </p:txBody>
        </p:sp>
        <p:sp>
          <p:nvSpPr>
            <p:cNvPr id="14" name="TextBox 7">
              <a:extLst>
                <a:ext uri="{FF2B5EF4-FFF2-40B4-BE49-F238E27FC236}">
                  <a16:creationId xmlns:a16="http://schemas.microsoft.com/office/drawing/2014/main" id="{5E51B6AA-4E9D-F50F-C413-D4591BCDC6DE}"/>
                </a:ext>
              </a:extLst>
            </p:cNvPr>
            <p:cNvSpPr txBox="1"/>
            <p:nvPr/>
          </p:nvSpPr>
          <p:spPr>
            <a:xfrm>
              <a:off x="0" y="-114300"/>
              <a:ext cx="2883685" cy="548959"/>
            </a:xfrm>
            <a:prstGeom prst="rect">
              <a:avLst/>
            </a:prstGeom>
          </p:spPr>
          <p:txBody>
            <a:bodyPr lIns="50800" tIns="50800" rIns="50800" bIns="50800" rtlCol="0" anchor="ctr"/>
            <a:lstStyle/>
            <a:p>
              <a:pPr algn="ctr">
                <a:lnSpc>
                  <a:spcPts val="3108"/>
                </a:lnSpc>
              </a:pPr>
              <a:endParaRPr/>
            </a:p>
          </p:txBody>
        </p:sp>
      </p:grpSp>
    </p:spTree>
    <p:extLst>
      <p:ext uri="{BB962C8B-B14F-4D97-AF65-F5344CB8AC3E}">
        <p14:creationId xmlns:p14="http://schemas.microsoft.com/office/powerpoint/2010/main" val="297441683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2"/>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1"/>
                                        </p:tgtEl>
                                        <p:attrNameLst>
                                          <p:attrName>style.visibility</p:attrName>
                                        </p:attrNameLst>
                                      </p:cBhvr>
                                      <p:to>
                                        <p:strVal val="hidden"/>
                                      </p:to>
                                    </p:set>
                                  </p:childTnLst>
                                </p:cTn>
                              </p:par>
                            </p:childTnLst>
                          </p:cTn>
                        </p:par>
                      </p:childTnLst>
                    </p:cTn>
                  </p:par>
                </p:childTnLst>
              </p:cTn>
              <p:nextCondLst>
                <p:cond evt="onClick" delay="0">
                  <p:tgtEl>
                    <p:spTgt spid="32"/>
                  </p:tgtEl>
                </p:cond>
              </p:nextCondLst>
            </p:seq>
            <p:seq concurrent="1" nextAc="seek">
              <p:cTn id="11" restart="whenNotActive" fill="hold" evtFilter="cancelBubble" nodeType="interactiveSeq">
                <p:stCondLst>
                  <p:cond evt="onClick" delay="0">
                    <p:tgtEl>
                      <p:spTgt spid="40"/>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22"/>
                                        </p:tgtEl>
                                        <p:attrNameLst>
                                          <p:attrName>style.visibility</p:attrName>
                                        </p:attrNameLst>
                                      </p:cBhvr>
                                      <p:to>
                                        <p:strVal val="hidden"/>
                                      </p:to>
                                    </p:set>
                                  </p:childTnLst>
                                </p:cTn>
                              </p:par>
                            </p:childTnLst>
                          </p:cTn>
                        </p:par>
                      </p:childTnLst>
                    </p:cTn>
                  </p:par>
                </p:childTnLst>
              </p:cTn>
              <p:nextCondLst>
                <p:cond evt="onClick" delay="0">
                  <p:tgtEl>
                    <p:spTgt spid="40"/>
                  </p:tgtEl>
                </p:cond>
              </p:nextCondLst>
            </p:seq>
            <p:seq concurrent="1" nextAc="seek">
              <p:cTn id="20" restart="whenNotActive" fill="hold" evtFilter="cancelBubble" nodeType="interactiveSeq">
                <p:stCondLst>
                  <p:cond evt="onClick" delay="0">
                    <p:tgtEl>
                      <p:spTgt spid="41"/>
                    </p:tgtEl>
                  </p:cond>
                </p:stCondLst>
                <p:endSync evt="end" delay="0">
                  <p:rtn val="all"/>
                </p:endSync>
                <p:childTnLst>
                  <p:par>
                    <p:cTn id="21" fill="hold">
                      <p:stCondLst>
                        <p:cond delay="0"/>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41"/>
                  </p:tgtEl>
                </p:cond>
              </p:nextCondLst>
            </p:seq>
            <p:seq concurrent="1" nextAc="seek">
              <p:cTn id="29" restart="whenNotActive" fill="hold" evtFilter="cancelBubble" nodeType="interactiveSeq">
                <p:stCondLst>
                  <p:cond evt="onClick" delay="0">
                    <p:tgtEl>
                      <p:spTgt spid="42"/>
                    </p:tgtEl>
                  </p:cond>
                </p:stCondLst>
                <p:endSync evt="end" delay="0">
                  <p:rtn val="all"/>
                </p:endSync>
                <p:childTnLst>
                  <p:par>
                    <p:cTn id="30" fill="hold">
                      <p:stCondLst>
                        <p:cond delay="0"/>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0"/>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42"/>
                  </p:tgtEl>
                </p:cond>
              </p:nextCondLst>
            </p:seq>
            <p:seq concurrent="1" nextAc="seek">
              <p:cTn id="38" restart="whenNotActive" fill="hold" evtFilter="cancelBubble" nodeType="interactiveSeq">
                <p:stCondLst>
                  <p:cond evt="onClick" delay="0">
                    <p:tgtEl>
                      <p:spTgt spid="43"/>
                    </p:tgtEl>
                  </p:cond>
                </p:stCondLst>
                <p:endSync evt="end" delay="0">
                  <p:rtn val="all"/>
                </p:endSync>
                <p:childTnLst>
                  <p:par>
                    <p:cTn id="39" fill="hold">
                      <p:stCondLst>
                        <p:cond delay="0"/>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25"/>
                                        </p:tgtEl>
                                        <p:attrNameLst>
                                          <p:attrName>style.visibility</p:attrName>
                                        </p:attrNameLst>
                                      </p:cBhvr>
                                      <p:to>
                                        <p:strVal val="hidden"/>
                                      </p:to>
                                    </p:set>
                                  </p:childTnLst>
                                </p:cTn>
                              </p:par>
                            </p:childTnLst>
                          </p:cTn>
                        </p:par>
                      </p:childTnLst>
                    </p:cTn>
                  </p:par>
                </p:childTnLst>
              </p:cTn>
              <p:nextCondLst>
                <p:cond evt="onClick" delay="0">
                  <p:tgtEl>
                    <p:spTgt spid="43"/>
                  </p:tgtEl>
                </p:cond>
              </p:nextCondLst>
            </p:seq>
            <p:seq concurrent="1" nextAc="seek">
              <p:cTn id="47" restart="whenNotActive" fill="hold" evtFilter="cancelBubble" nodeType="interactiveSeq">
                <p:stCondLst>
                  <p:cond evt="onClick" delay="0">
                    <p:tgtEl>
                      <p:spTgt spid="44"/>
                    </p:tgtEl>
                  </p:cond>
                </p:stCondLst>
                <p:endSync evt="end" delay="0">
                  <p:rtn val="all"/>
                </p:endSync>
                <p:childTnLst>
                  <p:par>
                    <p:cTn id="48" fill="hold">
                      <p:stCondLst>
                        <p:cond delay="0"/>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nodeType="clickEffect">
                                  <p:stCondLst>
                                    <p:cond delay="0"/>
                                  </p:stCondLst>
                                  <p:childTnLst>
                                    <p:set>
                                      <p:cBhvr>
                                        <p:cTn id="55" dur="1" fill="hold">
                                          <p:stCondLst>
                                            <p:cond delay="0"/>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44"/>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3DA8F-04A0-F40E-6B31-DEB3FE7EF2B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806C46BF-CF28-F601-D6B3-C7327F51EDCB}"/>
              </a:ext>
            </a:extLst>
          </p:cNvPr>
          <p:cNvGrpSpPr/>
          <p:nvPr/>
        </p:nvGrpSpPr>
        <p:grpSpPr>
          <a:xfrm>
            <a:off x="-457200" y="-709198"/>
            <a:ext cx="18745200" cy="11081020"/>
            <a:chOff x="-89692" y="-114300"/>
            <a:chExt cx="4753578" cy="2780313"/>
          </a:xfrm>
        </p:grpSpPr>
        <p:sp>
          <p:nvSpPr>
            <p:cNvPr id="3" name="Freeform 3">
              <a:extLst>
                <a:ext uri="{FF2B5EF4-FFF2-40B4-BE49-F238E27FC236}">
                  <a16:creationId xmlns:a16="http://schemas.microsoft.com/office/drawing/2014/main" id="{785CB748-2486-C8B2-CE63-9381FC5E28B8}"/>
                </a:ext>
              </a:extLst>
            </p:cNvPr>
            <p:cNvSpPr/>
            <p:nvPr/>
          </p:nvSpPr>
          <p:spPr>
            <a:xfrm>
              <a:off x="-89692" y="56247"/>
              <a:ext cx="4708732" cy="2609766"/>
            </a:xfrm>
            <a:custGeom>
              <a:avLst/>
              <a:gdLst/>
              <a:ahLst/>
              <a:cxnLst/>
              <a:rect l="l" t="t" r="r" b="b"/>
              <a:pathLst>
                <a:path w="4663886" h="2556627">
                  <a:moveTo>
                    <a:pt x="0" y="0"/>
                  </a:moveTo>
                  <a:lnTo>
                    <a:pt x="4663886" y="0"/>
                  </a:lnTo>
                  <a:lnTo>
                    <a:pt x="4663886" y="2556627"/>
                  </a:lnTo>
                  <a:lnTo>
                    <a:pt x="0" y="2556627"/>
                  </a:lnTo>
                  <a:close/>
                </a:path>
              </a:pathLst>
            </a:custGeom>
            <a:solidFill>
              <a:srgbClr val="E4E5E6"/>
            </a:solidFill>
            <a:ln w="38100" cap="sq">
              <a:noFill/>
              <a:prstDash val="lgDash"/>
              <a:miter/>
            </a:ln>
          </p:spPr>
          <p:txBody>
            <a:bodyPr/>
            <a:lstStyle/>
            <a:p>
              <a:endParaRPr lang="en-IN" dirty="0"/>
            </a:p>
          </p:txBody>
        </p:sp>
        <p:sp>
          <p:nvSpPr>
            <p:cNvPr id="4" name="TextBox 4">
              <a:extLst>
                <a:ext uri="{FF2B5EF4-FFF2-40B4-BE49-F238E27FC236}">
                  <a16:creationId xmlns:a16="http://schemas.microsoft.com/office/drawing/2014/main" id="{E652B3A0-ADA8-0E36-DDD2-613B4BAEB412}"/>
                </a:ext>
              </a:extLst>
            </p:cNvPr>
            <p:cNvSpPr txBox="1"/>
            <p:nvPr/>
          </p:nvSpPr>
          <p:spPr>
            <a:xfrm>
              <a:off x="0" y="-114300"/>
              <a:ext cx="4663886" cy="2670927"/>
            </a:xfrm>
            <a:prstGeom prst="rect">
              <a:avLst/>
            </a:prstGeom>
          </p:spPr>
          <p:txBody>
            <a:bodyPr lIns="50800" tIns="50800" rIns="50800" bIns="50800" rtlCol="0" anchor="ctr"/>
            <a:lstStyle/>
            <a:p>
              <a:pPr marL="0" lvl="0" indent="0" algn="ctr">
                <a:lnSpc>
                  <a:spcPts val="3108"/>
                </a:lnSpc>
                <a:spcBef>
                  <a:spcPct val="0"/>
                </a:spcBef>
              </a:pPr>
              <a:endParaRPr/>
            </a:p>
          </p:txBody>
        </p:sp>
      </p:grpSp>
      <p:sp>
        <p:nvSpPr>
          <p:cNvPr id="8" name="TextBox 8">
            <a:extLst>
              <a:ext uri="{FF2B5EF4-FFF2-40B4-BE49-F238E27FC236}">
                <a16:creationId xmlns:a16="http://schemas.microsoft.com/office/drawing/2014/main" id="{D2597E6F-F6AA-66D9-E69A-7F2264FCCCB5}"/>
              </a:ext>
            </a:extLst>
          </p:cNvPr>
          <p:cNvSpPr txBox="1"/>
          <p:nvPr/>
        </p:nvSpPr>
        <p:spPr>
          <a:xfrm>
            <a:off x="4237823" y="410220"/>
            <a:ext cx="9812355" cy="1215055"/>
          </a:xfrm>
          <a:prstGeom prst="rect">
            <a:avLst/>
          </a:prstGeom>
        </p:spPr>
        <p:txBody>
          <a:bodyPr lIns="0" tIns="0" rIns="0" bIns="0" rtlCol="0" anchor="t">
            <a:spAutoFit/>
          </a:bodyPr>
          <a:lstStyle/>
          <a:p>
            <a:pPr marL="0" lvl="0" indent="0" algn="ctr">
              <a:lnSpc>
                <a:spcPts val="9035"/>
              </a:lnSpc>
              <a:spcBef>
                <a:spcPct val="0"/>
              </a:spcBef>
            </a:pPr>
            <a:endParaRPr lang="en-US" sz="9314" dirty="0">
              <a:solidFill>
                <a:srgbClr val="A61A1A"/>
              </a:solidFill>
              <a:latin typeface="Monterchi"/>
              <a:ea typeface="Monterchi"/>
              <a:cs typeface="Monterchi"/>
              <a:sym typeface="Monterchi"/>
            </a:endParaRPr>
          </a:p>
        </p:txBody>
      </p:sp>
      <p:sp>
        <p:nvSpPr>
          <p:cNvPr id="9" name="TextBox 9">
            <a:extLst>
              <a:ext uri="{FF2B5EF4-FFF2-40B4-BE49-F238E27FC236}">
                <a16:creationId xmlns:a16="http://schemas.microsoft.com/office/drawing/2014/main" id="{852B7E78-DF1F-E03C-9EF3-10F6F77B1879}"/>
              </a:ext>
            </a:extLst>
          </p:cNvPr>
          <p:cNvSpPr txBox="1"/>
          <p:nvPr/>
        </p:nvSpPr>
        <p:spPr>
          <a:xfrm>
            <a:off x="990601" y="2055484"/>
            <a:ext cx="16268700" cy="1207638"/>
          </a:xfrm>
          <a:prstGeom prst="rect">
            <a:avLst/>
          </a:prstGeom>
        </p:spPr>
        <p:txBody>
          <a:bodyPr wrap="square" lIns="0" tIns="0" rIns="0" bIns="0" rtlCol="0" anchor="t">
            <a:spAutoFit/>
          </a:bodyPr>
          <a:lstStyle/>
          <a:p>
            <a:pPr marL="0" lvl="0" indent="0" algn="r">
              <a:lnSpc>
                <a:spcPts val="10735"/>
              </a:lnSpc>
            </a:pPr>
            <a:r>
              <a:rPr lang="en-US" sz="4993" dirty="0">
                <a:solidFill>
                  <a:srgbClr val="A61A1A"/>
                </a:solidFill>
                <a:latin typeface="TT Smalls"/>
                <a:ea typeface="TT Smalls"/>
                <a:cs typeface="TT Smalls"/>
                <a:sym typeface="TT Smalls"/>
              </a:rPr>
              <a:t> </a:t>
            </a:r>
          </a:p>
        </p:txBody>
      </p:sp>
      <p:sp>
        <p:nvSpPr>
          <p:cNvPr id="16" name="TextBox 15">
            <a:extLst>
              <a:ext uri="{FF2B5EF4-FFF2-40B4-BE49-F238E27FC236}">
                <a16:creationId xmlns:a16="http://schemas.microsoft.com/office/drawing/2014/main" id="{AB90E701-C7A0-1A1C-65B7-785B866739CE}"/>
              </a:ext>
            </a:extLst>
          </p:cNvPr>
          <p:cNvSpPr txBox="1"/>
          <p:nvPr/>
        </p:nvSpPr>
        <p:spPr>
          <a:xfrm>
            <a:off x="292577" y="231358"/>
            <a:ext cx="17818578" cy="1000273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r>
              <a:rPr lang="en-US" sz="2000" b="1" dirty="0">
                <a:solidFill>
                  <a:srgbClr val="002060"/>
                </a:solidFill>
              </a:rPr>
              <a:t> </a:t>
            </a:r>
            <a:r>
              <a:rPr lang="en-US" sz="2400" b="1" dirty="0">
                <a:solidFill>
                  <a:srgbClr val="002060"/>
                </a:solidFill>
                <a:latin typeface="IBM Plex Sans" panose="020B0604020202020204" charset="0"/>
              </a:rPr>
              <a:t>AUPRC</a:t>
            </a:r>
          </a:p>
          <a:p>
            <a:pPr marL="285750" indent="-285750">
              <a:buFont typeface="Arial" panose="020B0604020202020204" pitchFamily="34" charset="0"/>
              <a:buChar char="•"/>
            </a:pPr>
            <a:r>
              <a:rPr lang="en-US" sz="2000" dirty="0">
                <a:latin typeface="IBM Plex Sans" panose="020B0604020202020204" charset="0"/>
              </a:rPr>
              <a:t>The area under the precision-recall curve (AUPRC) is used as a metric for comparing the performance of evaluated anomaly detection methods.</a:t>
            </a:r>
          </a:p>
          <a:p>
            <a:pPr marL="285750" indent="-285750">
              <a:buFont typeface="Arial" panose="020B0604020202020204" pitchFamily="34" charset="0"/>
              <a:buChar char="•"/>
            </a:pPr>
            <a:r>
              <a:rPr lang="en-US" sz="2000" dirty="0">
                <a:latin typeface="IBM Plex Sans" panose="020B0604020202020204" charset="0"/>
              </a:rPr>
              <a:t>Higher is better, and the closer you are to 1.0, the closer you are to solving the problem.</a:t>
            </a:r>
          </a:p>
          <a:p>
            <a:pPr marL="342900" indent="-342900">
              <a:buFont typeface="Arial" panose="020B0604020202020204" pitchFamily="34" charset="0"/>
              <a:buChar char="•"/>
            </a:pPr>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p:txBody>
      </p:sp>
      <p:pic>
        <p:nvPicPr>
          <p:cNvPr id="28" name="Picture 27">
            <a:extLst>
              <a:ext uri="{FF2B5EF4-FFF2-40B4-BE49-F238E27FC236}">
                <a16:creationId xmlns:a16="http://schemas.microsoft.com/office/drawing/2014/main" id="{64ACB333-67BD-E78F-08F9-CA4EF55C8EFC}"/>
              </a:ext>
            </a:extLst>
          </p:cNvPr>
          <p:cNvPicPr>
            <a:picLocks noChangeAspect="1"/>
          </p:cNvPicPr>
          <p:nvPr/>
        </p:nvPicPr>
        <p:blipFill>
          <a:blip r:embed="rId2"/>
          <a:stretch>
            <a:fillRect/>
          </a:stretch>
        </p:blipFill>
        <p:spPr>
          <a:xfrm>
            <a:off x="4489585" y="2417418"/>
            <a:ext cx="12932366" cy="7121425"/>
          </a:xfrm>
          <a:prstGeom prst="rect">
            <a:avLst/>
          </a:prstGeom>
          <a:ln>
            <a:solidFill>
              <a:schemeClr val="tx1"/>
            </a:solid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D2695F48-AC8E-3E7E-F82E-007CADD7C0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9585" y="2397252"/>
            <a:ext cx="12942248" cy="7121425"/>
          </a:xfrm>
          <a:prstGeom prst="rect">
            <a:avLst/>
          </a:prstGeom>
          <a:ln>
            <a:solidFill>
              <a:schemeClr val="tx1"/>
            </a:solidFill>
          </a:ln>
          <a:effectLst>
            <a:outerShdw blurRad="292100" dist="139700" dir="2700000" algn="tl" rotWithShape="0">
              <a:srgbClr val="333333">
                <a:alpha val="65000"/>
              </a:srgbClr>
            </a:outerShdw>
          </a:effectLst>
        </p:spPr>
      </p:pic>
      <p:sp>
        <p:nvSpPr>
          <p:cNvPr id="18" name="TextBox 17">
            <a:extLst>
              <a:ext uri="{FF2B5EF4-FFF2-40B4-BE49-F238E27FC236}">
                <a16:creationId xmlns:a16="http://schemas.microsoft.com/office/drawing/2014/main" id="{3750D7E7-63A1-19BA-93F0-2583B7CE83D6}"/>
              </a:ext>
            </a:extLst>
          </p:cNvPr>
          <p:cNvSpPr txBox="1"/>
          <p:nvPr/>
        </p:nvSpPr>
        <p:spPr>
          <a:xfrm>
            <a:off x="1600200" y="4713812"/>
            <a:ext cx="2127347" cy="369332"/>
          </a:xfrm>
          <a:prstGeom prst="rect">
            <a:avLst/>
          </a:prstGeom>
          <a:effectLst>
            <a:glow rad="228600">
              <a:schemeClr val="accent2">
                <a:satMod val="175000"/>
                <a:alpha val="40000"/>
              </a:schemeClr>
            </a:glo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t>    Random Forest</a:t>
            </a:r>
            <a:endParaRPr lang="en-IN" dirty="0"/>
          </a:p>
        </p:txBody>
      </p:sp>
      <p:sp>
        <p:nvSpPr>
          <p:cNvPr id="20" name="TextBox 19">
            <a:extLst>
              <a:ext uri="{FF2B5EF4-FFF2-40B4-BE49-F238E27FC236}">
                <a16:creationId xmlns:a16="http://schemas.microsoft.com/office/drawing/2014/main" id="{F80402A1-04AB-3388-A222-06028A83E9C8}"/>
              </a:ext>
            </a:extLst>
          </p:cNvPr>
          <p:cNvSpPr txBox="1"/>
          <p:nvPr/>
        </p:nvSpPr>
        <p:spPr>
          <a:xfrm>
            <a:off x="1584960" y="3769120"/>
            <a:ext cx="2142587" cy="369332"/>
          </a:xfrm>
          <a:prstGeom prst="rect">
            <a:avLst/>
          </a:prstGeom>
          <a:effectLst>
            <a:glow rad="228600">
              <a:schemeClr val="accent2">
                <a:satMod val="175000"/>
                <a:alpha val="40000"/>
              </a:schemeClr>
            </a:glo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t>             KNN</a:t>
            </a:r>
            <a:endParaRPr lang="en-IN" dirty="0"/>
          </a:p>
        </p:txBody>
      </p:sp>
      <p:sp>
        <p:nvSpPr>
          <p:cNvPr id="10" name="TextBox 9">
            <a:extLst>
              <a:ext uri="{FF2B5EF4-FFF2-40B4-BE49-F238E27FC236}">
                <a16:creationId xmlns:a16="http://schemas.microsoft.com/office/drawing/2014/main" id="{7C8C98B7-81AD-5AC6-4A57-F914F49D6946}"/>
              </a:ext>
            </a:extLst>
          </p:cNvPr>
          <p:cNvSpPr txBox="1"/>
          <p:nvPr/>
        </p:nvSpPr>
        <p:spPr>
          <a:xfrm>
            <a:off x="1600200" y="5697206"/>
            <a:ext cx="2127347" cy="369332"/>
          </a:xfrm>
          <a:prstGeom prst="rect">
            <a:avLst/>
          </a:prstGeom>
          <a:effectLst>
            <a:glow rad="228600">
              <a:schemeClr val="accent2">
                <a:satMod val="175000"/>
                <a:alpha val="40000"/>
              </a:schemeClr>
            </a:glo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t>   Logistic Regression</a:t>
            </a:r>
            <a:endParaRPr lang="en-IN" dirty="0"/>
          </a:p>
        </p:txBody>
      </p:sp>
      <p:pic>
        <p:nvPicPr>
          <p:cNvPr id="13" name="Picture 12">
            <a:extLst>
              <a:ext uri="{FF2B5EF4-FFF2-40B4-BE49-F238E27FC236}">
                <a16:creationId xmlns:a16="http://schemas.microsoft.com/office/drawing/2014/main" id="{815814F8-6F0C-F82F-A689-DE2A846A9F91}"/>
              </a:ext>
            </a:extLst>
          </p:cNvPr>
          <p:cNvPicPr>
            <a:picLocks noChangeAspect="1"/>
          </p:cNvPicPr>
          <p:nvPr/>
        </p:nvPicPr>
        <p:blipFill>
          <a:blip r:embed="rId4"/>
          <a:stretch>
            <a:fillRect/>
          </a:stretch>
        </p:blipFill>
        <p:spPr>
          <a:xfrm>
            <a:off x="4494943" y="2413951"/>
            <a:ext cx="12932366" cy="7067670"/>
          </a:xfrm>
          <a:prstGeom prst="rect">
            <a:avLst/>
          </a:prstGeom>
          <a:ln>
            <a:solidFill>
              <a:schemeClr val="tx1">
                <a:lumMod val="75000"/>
                <a:lumOff val="25000"/>
              </a:schemeClr>
            </a:solidFill>
          </a:ln>
          <a:effectLst>
            <a:outerShdw blurRad="292100" dist="139700" dir="2700000" algn="tl" rotWithShape="0">
              <a:srgbClr val="333333">
                <a:alpha val="65000"/>
              </a:srgbClr>
            </a:outerShdw>
          </a:effectLst>
        </p:spPr>
      </p:pic>
      <p:sp>
        <p:nvSpPr>
          <p:cNvPr id="14" name="TextBox 13">
            <a:extLst>
              <a:ext uri="{FF2B5EF4-FFF2-40B4-BE49-F238E27FC236}">
                <a16:creationId xmlns:a16="http://schemas.microsoft.com/office/drawing/2014/main" id="{30EA5890-4C8C-068B-EA22-B0CD2295983F}"/>
              </a:ext>
            </a:extLst>
          </p:cNvPr>
          <p:cNvSpPr txBox="1"/>
          <p:nvPr/>
        </p:nvSpPr>
        <p:spPr>
          <a:xfrm>
            <a:off x="1600200" y="6670844"/>
            <a:ext cx="2127347" cy="369332"/>
          </a:xfrm>
          <a:prstGeom prst="rect">
            <a:avLst/>
          </a:prstGeom>
          <a:effectLst>
            <a:glow rad="228600">
              <a:schemeClr val="accent2">
                <a:satMod val="175000"/>
                <a:alpha val="40000"/>
              </a:schemeClr>
            </a:glo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t>    Decision Tree</a:t>
            </a:r>
            <a:endParaRPr lang="en-IN" dirty="0"/>
          </a:p>
        </p:txBody>
      </p:sp>
      <p:pic>
        <p:nvPicPr>
          <p:cNvPr id="19" name="Picture 18">
            <a:extLst>
              <a:ext uri="{FF2B5EF4-FFF2-40B4-BE49-F238E27FC236}">
                <a16:creationId xmlns:a16="http://schemas.microsoft.com/office/drawing/2014/main" id="{424EB39C-AF97-D546-4CEE-E8F493C39ED3}"/>
              </a:ext>
            </a:extLst>
          </p:cNvPr>
          <p:cNvPicPr>
            <a:picLocks noChangeAspect="1"/>
          </p:cNvPicPr>
          <p:nvPr/>
        </p:nvPicPr>
        <p:blipFill>
          <a:blip r:embed="rId5"/>
          <a:stretch>
            <a:fillRect/>
          </a:stretch>
        </p:blipFill>
        <p:spPr>
          <a:xfrm>
            <a:off x="4489585" y="2413952"/>
            <a:ext cx="12932366" cy="7104726"/>
          </a:xfrm>
          <a:prstGeom prst="rect">
            <a:avLst/>
          </a:prstGeom>
          <a:ln>
            <a:solidFill>
              <a:schemeClr val="tx1">
                <a:lumMod val="75000"/>
                <a:lumOff val="25000"/>
              </a:schemeClr>
            </a:solidFill>
          </a:ln>
          <a:effectLst>
            <a:outerShdw blurRad="292100" dist="139700" dir="2700000" algn="tl" rotWithShape="0">
              <a:srgbClr val="333333">
                <a:alpha val="65000"/>
              </a:srgbClr>
            </a:outerShdw>
          </a:effectLst>
        </p:spPr>
      </p:pic>
      <p:sp>
        <p:nvSpPr>
          <p:cNvPr id="21" name="TextBox 20">
            <a:extLst>
              <a:ext uri="{FF2B5EF4-FFF2-40B4-BE49-F238E27FC236}">
                <a16:creationId xmlns:a16="http://schemas.microsoft.com/office/drawing/2014/main" id="{E8C154D8-AB4E-B318-69EA-96CC243852ED}"/>
              </a:ext>
            </a:extLst>
          </p:cNvPr>
          <p:cNvSpPr txBox="1"/>
          <p:nvPr/>
        </p:nvSpPr>
        <p:spPr>
          <a:xfrm>
            <a:off x="1660237" y="7594386"/>
            <a:ext cx="2067310" cy="369332"/>
          </a:xfrm>
          <a:prstGeom prst="rect">
            <a:avLst/>
          </a:prstGeom>
          <a:effectLst>
            <a:glow rad="228600">
              <a:schemeClr val="accent2">
                <a:satMod val="175000"/>
                <a:alpha val="40000"/>
              </a:schemeClr>
            </a:glo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t>              SVC</a:t>
            </a:r>
            <a:endParaRPr lang="en-IN" dirty="0"/>
          </a:p>
        </p:txBody>
      </p:sp>
      <p:pic>
        <p:nvPicPr>
          <p:cNvPr id="23" name="Picture 22">
            <a:extLst>
              <a:ext uri="{FF2B5EF4-FFF2-40B4-BE49-F238E27FC236}">
                <a16:creationId xmlns:a16="http://schemas.microsoft.com/office/drawing/2014/main" id="{96844CC3-8D19-ACF2-828D-16B55B5394AF}"/>
              </a:ext>
            </a:extLst>
          </p:cNvPr>
          <p:cNvPicPr>
            <a:picLocks noChangeAspect="1"/>
          </p:cNvPicPr>
          <p:nvPr/>
        </p:nvPicPr>
        <p:blipFill>
          <a:blip r:embed="rId6"/>
          <a:stretch>
            <a:fillRect/>
          </a:stretch>
        </p:blipFill>
        <p:spPr>
          <a:xfrm>
            <a:off x="4504409" y="2414792"/>
            <a:ext cx="12932365" cy="7121426"/>
          </a:xfrm>
          <a:prstGeom prst="rect">
            <a:avLst/>
          </a:prstGeom>
          <a:ln>
            <a:solidFill>
              <a:schemeClr val="tx1">
                <a:lumMod val="75000"/>
                <a:lumOff val="25000"/>
              </a:schemeClr>
            </a:solidFill>
          </a:ln>
          <a:effectLst>
            <a:outerShdw blurRad="292100" dist="139700" dir="2700000" algn="tl" rotWithShape="0">
              <a:srgbClr val="333333">
                <a:alpha val="65000"/>
              </a:srgbClr>
            </a:outerShdw>
          </a:effectLst>
        </p:spPr>
      </p:pic>
      <p:sp>
        <p:nvSpPr>
          <p:cNvPr id="25" name="TextBox 24">
            <a:extLst>
              <a:ext uri="{FF2B5EF4-FFF2-40B4-BE49-F238E27FC236}">
                <a16:creationId xmlns:a16="http://schemas.microsoft.com/office/drawing/2014/main" id="{F6E8DBD6-8838-541D-A201-9FD25C6BC24C}"/>
              </a:ext>
            </a:extLst>
          </p:cNvPr>
          <p:cNvSpPr txBox="1"/>
          <p:nvPr/>
        </p:nvSpPr>
        <p:spPr>
          <a:xfrm>
            <a:off x="1629757" y="8596510"/>
            <a:ext cx="2097790" cy="369332"/>
          </a:xfrm>
          <a:prstGeom prst="rect">
            <a:avLst/>
          </a:prstGeom>
          <a:effectLst>
            <a:glow rad="228600">
              <a:schemeClr val="accent2">
                <a:satMod val="175000"/>
                <a:alpha val="40000"/>
              </a:schemeClr>
            </a:glo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t>        GaussianNB</a:t>
            </a:r>
            <a:endParaRPr lang="en-IN" dirty="0"/>
          </a:p>
        </p:txBody>
      </p:sp>
      <p:pic>
        <p:nvPicPr>
          <p:cNvPr id="27" name="Picture 26">
            <a:extLst>
              <a:ext uri="{FF2B5EF4-FFF2-40B4-BE49-F238E27FC236}">
                <a16:creationId xmlns:a16="http://schemas.microsoft.com/office/drawing/2014/main" id="{4CB44510-14F2-EF4A-3EEF-52CF77955E23}"/>
              </a:ext>
            </a:extLst>
          </p:cNvPr>
          <p:cNvPicPr>
            <a:picLocks noChangeAspect="1"/>
          </p:cNvPicPr>
          <p:nvPr/>
        </p:nvPicPr>
        <p:blipFill>
          <a:blip r:embed="rId7"/>
          <a:stretch>
            <a:fillRect/>
          </a:stretch>
        </p:blipFill>
        <p:spPr>
          <a:xfrm>
            <a:off x="4484012" y="2397251"/>
            <a:ext cx="13013203" cy="7222847"/>
          </a:xfrm>
          <a:prstGeom prst="rect">
            <a:avLst/>
          </a:prstGeom>
          <a:ln>
            <a:solidFill>
              <a:schemeClr val="tx1">
                <a:lumMod val="75000"/>
                <a:lumOff val="25000"/>
              </a:schemeClr>
            </a:solidFill>
          </a:ln>
          <a:effectLst>
            <a:outerShdw blurRad="292100" dist="139700" dir="2700000" algn="tl" rotWithShape="0">
              <a:srgbClr val="333333">
                <a:alpha val="65000"/>
              </a:srgbClr>
            </a:outerShdw>
          </a:effectLst>
        </p:spPr>
      </p:pic>
      <p:grpSp>
        <p:nvGrpSpPr>
          <p:cNvPr id="11" name="Group 5">
            <a:extLst>
              <a:ext uri="{FF2B5EF4-FFF2-40B4-BE49-F238E27FC236}">
                <a16:creationId xmlns:a16="http://schemas.microsoft.com/office/drawing/2014/main" id="{6F6F1BE9-5EA9-3A53-F804-91E4DB3DC819}"/>
              </a:ext>
            </a:extLst>
          </p:cNvPr>
          <p:cNvGrpSpPr/>
          <p:nvPr/>
        </p:nvGrpSpPr>
        <p:grpSpPr>
          <a:xfrm>
            <a:off x="3646818" y="-521077"/>
            <a:ext cx="10948991" cy="1543786"/>
            <a:chOff x="0" y="-114300"/>
            <a:chExt cx="2883685" cy="661448"/>
          </a:xfrm>
        </p:grpSpPr>
        <p:sp>
          <p:nvSpPr>
            <p:cNvPr id="15" name="Freeform 6">
              <a:extLst>
                <a:ext uri="{FF2B5EF4-FFF2-40B4-BE49-F238E27FC236}">
                  <a16:creationId xmlns:a16="http://schemas.microsoft.com/office/drawing/2014/main" id="{0D4CEE56-2559-0942-14E0-78F02D6DA852}"/>
                </a:ext>
              </a:extLst>
            </p:cNvPr>
            <p:cNvSpPr/>
            <p:nvPr/>
          </p:nvSpPr>
          <p:spPr>
            <a:xfrm>
              <a:off x="0" y="112490"/>
              <a:ext cx="2883685" cy="434658"/>
            </a:xfrm>
            <a:custGeom>
              <a:avLst/>
              <a:gdLst/>
              <a:ahLst/>
              <a:cxnLst/>
              <a:rect l="l" t="t" r="r" b="b"/>
              <a:pathLst>
                <a:path w="2883685" h="434658">
                  <a:moveTo>
                    <a:pt x="0" y="0"/>
                  </a:moveTo>
                  <a:lnTo>
                    <a:pt x="2883685" y="0"/>
                  </a:lnTo>
                  <a:lnTo>
                    <a:pt x="2883685" y="434658"/>
                  </a:lnTo>
                  <a:lnTo>
                    <a:pt x="0" y="434658"/>
                  </a:lnTo>
                  <a:close/>
                </a:path>
              </a:pathLst>
            </a:custGeom>
            <a:ln/>
          </p:spPr>
          <p:style>
            <a:lnRef idx="1">
              <a:schemeClr val="accent5"/>
            </a:lnRef>
            <a:fillRef idx="2">
              <a:schemeClr val="accent5"/>
            </a:fillRef>
            <a:effectRef idx="1">
              <a:schemeClr val="accent5"/>
            </a:effectRef>
            <a:fontRef idx="minor">
              <a:schemeClr val="dk1"/>
            </a:fontRef>
          </p:style>
          <p:txBody>
            <a:bodyPr/>
            <a:lstStyle/>
            <a:p>
              <a:r>
                <a:rPr lang="en-US" sz="4800" b="1" dirty="0">
                  <a:latin typeface="Arial" panose="020B0604020202020204" pitchFamily="34" charset="0"/>
                </a:rPr>
                <a:t>             AUPRC CURVE</a:t>
              </a:r>
              <a:endParaRPr lang="en-IN" sz="4800" dirty="0"/>
            </a:p>
          </p:txBody>
        </p:sp>
        <p:sp>
          <p:nvSpPr>
            <p:cNvPr id="22" name="TextBox 7">
              <a:extLst>
                <a:ext uri="{FF2B5EF4-FFF2-40B4-BE49-F238E27FC236}">
                  <a16:creationId xmlns:a16="http://schemas.microsoft.com/office/drawing/2014/main" id="{D3324DD9-F4BC-45E9-D7FC-8A01D94BAEC9}"/>
                </a:ext>
              </a:extLst>
            </p:cNvPr>
            <p:cNvSpPr txBox="1"/>
            <p:nvPr/>
          </p:nvSpPr>
          <p:spPr>
            <a:xfrm>
              <a:off x="0" y="-114300"/>
              <a:ext cx="2883685" cy="548959"/>
            </a:xfrm>
            <a:prstGeom prst="rect">
              <a:avLst/>
            </a:prstGeom>
          </p:spPr>
          <p:txBody>
            <a:bodyPr lIns="50800" tIns="50800" rIns="50800" bIns="50800" rtlCol="0" anchor="ctr"/>
            <a:lstStyle/>
            <a:p>
              <a:pPr algn="ctr">
                <a:lnSpc>
                  <a:spcPts val="3108"/>
                </a:lnSpc>
              </a:pPr>
              <a:endParaRPr/>
            </a:p>
          </p:txBody>
        </p:sp>
      </p:grpSp>
    </p:spTree>
    <p:extLst>
      <p:ext uri="{BB962C8B-B14F-4D97-AF65-F5344CB8AC3E}">
        <p14:creationId xmlns:p14="http://schemas.microsoft.com/office/powerpoint/2010/main" val="330781148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11" restart="whenNotActive" fill="hold" evtFilter="cancelBubble" nodeType="interactiveSeq">
                <p:stCondLst>
                  <p:cond evt="onClick" delay="0">
                    <p:tgtEl>
                      <p:spTgt spid="20"/>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28"/>
                                        </p:tgtEl>
                                        <p:attrNameLst>
                                          <p:attrName>style.visibility</p:attrName>
                                        </p:attrNameLst>
                                      </p:cBhvr>
                                      <p:to>
                                        <p:strVal val="hidden"/>
                                      </p:to>
                                    </p:set>
                                  </p:childTnLst>
                                </p:cTn>
                              </p:par>
                            </p:childTnLst>
                          </p:cTn>
                        </p:par>
                      </p:childTnLst>
                    </p:cTn>
                  </p:par>
                </p:childTnLst>
              </p:cTn>
              <p:nextCondLst>
                <p:cond evt="onClick" delay="0">
                  <p:tgtEl>
                    <p:spTgt spid="20"/>
                  </p:tgtEl>
                </p:cond>
              </p:nextCondLst>
            </p:seq>
            <p:seq concurrent="1" nextAc="seek">
              <p:cTn id="20" restart="whenNotActive" fill="hold" evtFilter="cancelBubble" nodeType="interactiveSeq">
                <p:stCondLst>
                  <p:cond evt="onClick" delay="0">
                    <p:tgtEl>
                      <p:spTgt spid="10"/>
                    </p:tgtEl>
                  </p:cond>
                </p:stCondLst>
                <p:endSync evt="end" delay="0">
                  <p:rtn val="all"/>
                </p:endSync>
                <p:childTnLst>
                  <p:par>
                    <p:cTn id="21" fill="hold">
                      <p:stCondLst>
                        <p:cond delay="0"/>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0"/>
                  </p:tgtEl>
                </p:cond>
              </p:nextCondLst>
            </p:seq>
            <p:seq concurrent="1" nextAc="seek">
              <p:cTn id="29" restart="whenNotActive" fill="hold" evtFilter="cancelBubble" nodeType="interactiveSeq">
                <p:stCondLst>
                  <p:cond evt="onClick" delay="0">
                    <p:tgtEl>
                      <p:spTgt spid="14"/>
                    </p:tgtEl>
                  </p:cond>
                </p:stCondLst>
                <p:endSync evt="end" delay="0">
                  <p:rtn val="all"/>
                </p:endSync>
                <p:childTnLst>
                  <p:par>
                    <p:cTn id="30" fill="hold">
                      <p:stCondLst>
                        <p:cond delay="0"/>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0"/>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4"/>
                  </p:tgtEl>
                </p:cond>
              </p:nextCondLst>
            </p:seq>
            <p:seq concurrent="1" nextAc="seek">
              <p:cTn id="38" restart="whenNotActive" fill="hold" evtFilter="cancelBubble" nodeType="interactiveSeq">
                <p:stCondLst>
                  <p:cond evt="onClick" delay="0">
                    <p:tgtEl>
                      <p:spTgt spid="21"/>
                    </p:tgtEl>
                  </p:cond>
                </p:stCondLst>
                <p:endSync evt="end" delay="0">
                  <p:rtn val="all"/>
                </p:endSync>
                <p:childTnLst>
                  <p:par>
                    <p:cTn id="39" fill="hold">
                      <p:stCondLst>
                        <p:cond delay="0"/>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21"/>
                  </p:tgtEl>
                </p:cond>
              </p:nextCondLst>
            </p:seq>
            <p:seq concurrent="1" nextAc="seek">
              <p:cTn id="47" restart="whenNotActive" fill="hold" evtFilter="cancelBubble" nodeType="interactiveSeq">
                <p:stCondLst>
                  <p:cond evt="onClick" delay="0">
                    <p:tgtEl>
                      <p:spTgt spid="25"/>
                    </p:tgtEl>
                  </p:cond>
                </p:stCondLst>
                <p:endSync evt="end" delay="0">
                  <p:rtn val="all"/>
                </p:endSync>
                <p:childTnLst>
                  <p:par>
                    <p:cTn id="48" fill="hold">
                      <p:stCondLst>
                        <p:cond delay="0"/>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2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nodeType="clickEffect">
                                  <p:stCondLst>
                                    <p:cond delay="0"/>
                                  </p:stCondLst>
                                  <p:childTnLst>
                                    <p:set>
                                      <p:cBhvr>
                                        <p:cTn id="55" dur="1" fill="hold">
                                          <p:stCondLst>
                                            <p:cond delay="0"/>
                                          </p:stCondLst>
                                        </p:cTn>
                                        <p:tgtEl>
                                          <p:spTgt spid="27"/>
                                        </p:tgtEl>
                                        <p:attrNameLst>
                                          <p:attrName>style.visibility</p:attrName>
                                        </p:attrNameLst>
                                      </p:cBhvr>
                                      <p:to>
                                        <p:strVal val="hidden"/>
                                      </p:to>
                                    </p:set>
                                  </p:childTnLst>
                                </p:cTn>
                              </p:par>
                            </p:childTnLst>
                          </p:cTn>
                        </p:par>
                      </p:childTnLst>
                    </p:cTn>
                  </p:par>
                </p:childTnLst>
              </p:cTn>
              <p:nextCondLst>
                <p:cond evt="onClick" delay="0">
                  <p:tgtEl>
                    <p:spTgt spid="25"/>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4E5E6"/>
        </a:solidFill>
        <a:effectLst/>
      </p:bgPr>
    </p:bg>
    <p:spTree>
      <p:nvGrpSpPr>
        <p:cNvPr id="1" name=""/>
        <p:cNvGrpSpPr/>
        <p:nvPr/>
      </p:nvGrpSpPr>
      <p:grpSpPr>
        <a:xfrm>
          <a:off x="0" y="0"/>
          <a:ext cx="0" cy="0"/>
          <a:chOff x="0" y="0"/>
          <a:chExt cx="0" cy="0"/>
        </a:xfrm>
      </p:grpSpPr>
      <p:sp>
        <p:nvSpPr>
          <p:cNvPr id="3" name="Freeform 3"/>
          <p:cNvSpPr/>
          <p:nvPr/>
        </p:nvSpPr>
        <p:spPr>
          <a:xfrm>
            <a:off x="152399" y="201689"/>
            <a:ext cx="17983201" cy="9850721"/>
          </a:xfrm>
          <a:custGeom>
            <a:avLst/>
            <a:gdLst/>
            <a:ahLst/>
            <a:cxnLst/>
            <a:rect l="l" t="t" r="r" b="b"/>
            <a:pathLst>
              <a:path w="4663886" h="2556627">
                <a:moveTo>
                  <a:pt x="0" y="0"/>
                </a:moveTo>
                <a:lnTo>
                  <a:pt x="4663886" y="0"/>
                </a:lnTo>
                <a:lnTo>
                  <a:pt x="4663886" y="2556627"/>
                </a:lnTo>
                <a:lnTo>
                  <a:pt x="0" y="2556627"/>
                </a:lnTo>
                <a:close/>
              </a:path>
            </a:pathLst>
          </a:custGeom>
          <a:ln/>
        </p:spPr>
        <p:style>
          <a:lnRef idx="2">
            <a:schemeClr val="accent1"/>
          </a:lnRef>
          <a:fillRef idx="1">
            <a:schemeClr val="lt1"/>
          </a:fillRef>
          <a:effectRef idx="0">
            <a:schemeClr val="accent1"/>
          </a:effectRef>
          <a:fontRef idx="minor">
            <a:schemeClr val="dk1"/>
          </a:fontRef>
        </p:style>
      </p:sp>
      <p:grpSp>
        <p:nvGrpSpPr>
          <p:cNvPr id="26" name="Group 5">
            <a:extLst>
              <a:ext uri="{FF2B5EF4-FFF2-40B4-BE49-F238E27FC236}">
                <a16:creationId xmlns:a16="http://schemas.microsoft.com/office/drawing/2014/main" id="{25E4656D-B39E-9AF4-4DB4-25EEC5056124}"/>
              </a:ext>
            </a:extLst>
          </p:cNvPr>
          <p:cNvGrpSpPr/>
          <p:nvPr/>
        </p:nvGrpSpPr>
        <p:grpSpPr>
          <a:xfrm>
            <a:off x="3505200" y="-69240"/>
            <a:ext cx="10287000" cy="1026156"/>
            <a:chOff x="0" y="0"/>
            <a:chExt cx="3033573" cy="434659"/>
          </a:xfrm>
        </p:grpSpPr>
        <p:sp>
          <p:nvSpPr>
            <p:cNvPr id="27" name="Freeform 6">
              <a:extLst>
                <a:ext uri="{FF2B5EF4-FFF2-40B4-BE49-F238E27FC236}">
                  <a16:creationId xmlns:a16="http://schemas.microsoft.com/office/drawing/2014/main" id="{1DDF1240-93AB-C723-137D-163C08C74890}"/>
                </a:ext>
              </a:extLst>
            </p:cNvPr>
            <p:cNvSpPr/>
            <p:nvPr/>
          </p:nvSpPr>
          <p:spPr>
            <a:xfrm>
              <a:off x="0" y="0"/>
              <a:ext cx="3033573" cy="434658"/>
            </a:xfrm>
            <a:custGeom>
              <a:avLst/>
              <a:gdLst/>
              <a:ahLst/>
              <a:cxnLst/>
              <a:rect l="l" t="t" r="r" b="b"/>
              <a:pathLst>
                <a:path w="3033573" h="434658">
                  <a:moveTo>
                    <a:pt x="0" y="0"/>
                  </a:moveTo>
                  <a:lnTo>
                    <a:pt x="3033573" y="0"/>
                  </a:lnTo>
                  <a:lnTo>
                    <a:pt x="3033573" y="434658"/>
                  </a:lnTo>
                  <a:lnTo>
                    <a:pt x="0" y="434658"/>
                  </a:lnTo>
                  <a:close/>
                </a:path>
              </a:pathLst>
            </a:custGeom>
            <a:ln/>
          </p:spPr>
          <p:style>
            <a:lnRef idx="1">
              <a:schemeClr val="accent5"/>
            </a:lnRef>
            <a:fillRef idx="2">
              <a:schemeClr val="accent5"/>
            </a:fillRef>
            <a:effectRef idx="1">
              <a:schemeClr val="accent5"/>
            </a:effectRef>
            <a:fontRef idx="minor">
              <a:schemeClr val="dk1"/>
            </a:fontRef>
          </p:style>
        </p:sp>
        <p:sp>
          <p:nvSpPr>
            <p:cNvPr id="28" name="TextBox 7">
              <a:extLst>
                <a:ext uri="{FF2B5EF4-FFF2-40B4-BE49-F238E27FC236}">
                  <a16:creationId xmlns:a16="http://schemas.microsoft.com/office/drawing/2014/main" id="{4953708D-9173-4CAC-501F-44DBB1834F89}"/>
                </a:ext>
              </a:extLst>
            </p:cNvPr>
            <p:cNvSpPr txBox="1"/>
            <p:nvPr/>
          </p:nvSpPr>
          <p:spPr>
            <a:xfrm>
              <a:off x="0" y="-114300"/>
              <a:ext cx="3033573" cy="548959"/>
            </a:xfrm>
            <a:prstGeom prst="rect">
              <a:avLst/>
            </a:prstGeom>
          </p:spPr>
          <p:style>
            <a:lnRef idx="1">
              <a:schemeClr val="accent5"/>
            </a:lnRef>
            <a:fillRef idx="2">
              <a:schemeClr val="accent5"/>
            </a:fillRef>
            <a:effectRef idx="1">
              <a:schemeClr val="accent5"/>
            </a:effectRef>
            <a:fontRef idx="minor">
              <a:schemeClr val="dk1"/>
            </a:fontRef>
          </p:style>
          <p:txBody>
            <a:bodyPr lIns="50800" tIns="50800" rIns="50800" bIns="50800" rtlCol="0" anchor="ctr"/>
            <a:lstStyle/>
            <a:p>
              <a:pPr algn="ctr">
                <a:lnSpc>
                  <a:spcPts val="9035"/>
                </a:lnSpc>
                <a:spcBef>
                  <a:spcPct val="0"/>
                </a:spcBef>
              </a:pPr>
              <a:r>
                <a:rPr lang="en-IN" sz="4000" b="1" dirty="0">
                  <a:solidFill>
                    <a:schemeClr val="tx1"/>
                  </a:solidFill>
                  <a:latin typeface="Arial" panose="020B0604020202020204" pitchFamily="34" charset="0"/>
                </a:rPr>
                <a:t>Business Objective</a:t>
              </a:r>
              <a:endParaRPr sz="4000" b="1" dirty="0">
                <a:solidFill>
                  <a:schemeClr val="tx1"/>
                </a:solidFill>
                <a:latin typeface="Arial" panose="020B0604020202020204" pitchFamily="34" charset="0"/>
              </a:endParaRPr>
            </a:p>
          </p:txBody>
        </p:sp>
      </p:grpSp>
      <p:sp>
        <p:nvSpPr>
          <p:cNvPr id="30" name="TextBox 29">
            <a:extLst>
              <a:ext uri="{FF2B5EF4-FFF2-40B4-BE49-F238E27FC236}">
                <a16:creationId xmlns:a16="http://schemas.microsoft.com/office/drawing/2014/main" id="{CCCE44FE-75E9-2CB2-302F-7D84BF2C569F}"/>
              </a:ext>
            </a:extLst>
          </p:cNvPr>
          <p:cNvSpPr txBox="1"/>
          <p:nvPr/>
        </p:nvSpPr>
        <p:spPr>
          <a:xfrm>
            <a:off x="838200" y="1143685"/>
            <a:ext cx="16535400"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IBM Plex Sans" panose="020B0604020202020204" charset="0"/>
              </a:rPr>
              <a:t>Liver disease includes a range of health conditions resulting from various factors that impact the normal functioning of the liver over an extended period. Effective treatment of Hepatitis C, a type of liver disease, can be significantly enhanced by accurately and timely predicting risk factors and severity, covering different stages like Fibrosis and Cirrhosis.</a:t>
            </a:r>
          </a:p>
          <a:p>
            <a:pPr marL="342900" indent="-342900">
              <a:buFont typeface="Arial" panose="020B0604020202020204" pitchFamily="34" charset="0"/>
              <a:buChar char="•"/>
            </a:pPr>
            <a:r>
              <a:rPr lang="en-US" sz="2400" dirty="0">
                <a:latin typeface="IBM Plex Sans" panose="020B0604020202020204" charset="0"/>
              </a:rPr>
              <a:t>In this project, our objective is to create a model that will predict and diagnose patients with specific liver disease.</a:t>
            </a:r>
            <a:endParaRPr lang="en-IN" sz="2400" dirty="0">
              <a:latin typeface="IBM Plex Sans" panose="020B0604020202020204" charset="0"/>
            </a:endParaRPr>
          </a:p>
        </p:txBody>
      </p:sp>
      <p:pic>
        <p:nvPicPr>
          <p:cNvPr id="36" name="Picture 35">
            <a:extLst>
              <a:ext uri="{FF2B5EF4-FFF2-40B4-BE49-F238E27FC236}">
                <a16:creationId xmlns:a16="http://schemas.microsoft.com/office/drawing/2014/main" id="{3B599D98-C5AE-A156-A6A6-A9A3DAA3E90F}"/>
              </a:ext>
            </a:extLst>
          </p:cNvPr>
          <p:cNvPicPr>
            <a:picLocks noChangeAspect="1"/>
          </p:cNvPicPr>
          <p:nvPr/>
        </p:nvPicPr>
        <p:blipFill>
          <a:blip r:embed="rId2"/>
          <a:stretch>
            <a:fillRect/>
          </a:stretch>
        </p:blipFill>
        <p:spPr>
          <a:xfrm>
            <a:off x="2566239" y="4508489"/>
            <a:ext cx="2897658" cy="1609950"/>
          </a:xfrm>
          <a:prstGeom prst="rect">
            <a:avLst/>
          </a:prstGeom>
          <a:ln>
            <a:noFill/>
          </a:ln>
          <a:effectLst>
            <a:outerShdw blurRad="292100" dist="139700" dir="2700000" algn="tl" rotWithShape="0">
              <a:srgbClr val="333333">
                <a:alpha val="65000"/>
              </a:srgbClr>
            </a:outerShdw>
          </a:effectLst>
        </p:spPr>
      </p:pic>
      <p:pic>
        <p:nvPicPr>
          <p:cNvPr id="38" name="Picture 37">
            <a:extLst>
              <a:ext uri="{FF2B5EF4-FFF2-40B4-BE49-F238E27FC236}">
                <a16:creationId xmlns:a16="http://schemas.microsoft.com/office/drawing/2014/main" id="{8922D392-CE1F-1EB3-A74C-416CDC2B48C3}"/>
              </a:ext>
            </a:extLst>
          </p:cNvPr>
          <p:cNvPicPr>
            <a:picLocks noChangeAspect="1"/>
          </p:cNvPicPr>
          <p:nvPr/>
        </p:nvPicPr>
        <p:blipFill>
          <a:blip r:embed="rId3"/>
          <a:stretch>
            <a:fillRect/>
          </a:stretch>
        </p:blipFill>
        <p:spPr>
          <a:xfrm>
            <a:off x="7391400" y="4513709"/>
            <a:ext cx="2813995" cy="1563466"/>
          </a:xfrm>
          <a:prstGeom prst="rect">
            <a:avLst/>
          </a:prstGeom>
          <a:ln>
            <a:noFill/>
          </a:ln>
          <a:effectLst>
            <a:outerShdw blurRad="292100" dist="139700" dir="2700000" algn="tl" rotWithShape="0">
              <a:srgbClr val="333333">
                <a:alpha val="65000"/>
              </a:srgbClr>
            </a:outerShdw>
          </a:effectLst>
        </p:spPr>
      </p:pic>
      <p:pic>
        <p:nvPicPr>
          <p:cNvPr id="40" name="Picture 39">
            <a:extLst>
              <a:ext uri="{FF2B5EF4-FFF2-40B4-BE49-F238E27FC236}">
                <a16:creationId xmlns:a16="http://schemas.microsoft.com/office/drawing/2014/main" id="{46B7497D-A2F2-136C-D6C7-3D8A2C0B746F}"/>
              </a:ext>
            </a:extLst>
          </p:cNvPr>
          <p:cNvPicPr>
            <a:picLocks noChangeAspect="1"/>
          </p:cNvPicPr>
          <p:nvPr/>
        </p:nvPicPr>
        <p:blipFill>
          <a:blip r:embed="rId4"/>
          <a:stretch>
            <a:fillRect/>
          </a:stretch>
        </p:blipFill>
        <p:spPr>
          <a:xfrm>
            <a:off x="12016410" y="4378490"/>
            <a:ext cx="2878745" cy="1739949"/>
          </a:xfrm>
          <a:prstGeom prst="rect">
            <a:avLst/>
          </a:prstGeom>
          <a:ln>
            <a:noFill/>
          </a:ln>
          <a:effectLst>
            <a:outerShdw blurRad="292100" dist="139700" dir="2700000" algn="tl" rotWithShape="0">
              <a:srgbClr val="333333">
                <a:alpha val="65000"/>
              </a:srgbClr>
            </a:outerShdw>
          </a:effectLst>
        </p:spPr>
      </p:pic>
      <p:pic>
        <p:nvPicPr>
          <p:cNvPr id="42" name="Picture 41">
            <a:extLst>
              <a:ext uri="{FF2B5EF4-FFF2-40B4-BE49-F238E27FC236}">
                <a16:creationId xmlns:a16="http://schemas.microsoft.com/office/drawing/2014/main" id="{3F8F6084-279A-DCE0-803A-A58F01B7D49F}"/>
              </a:ext>
            </a:extLst>
          </p:cNvPr>
          <p:cNvPicPr>
            <a:picLocks noChangeAspect="1"/>
          </p:cNvPicPr>
          <p:nvPr/>
        </p:nvPicPr>
        <p:blipFill>
          <a:blip r:embed="rId5"/>
          <a:stretch>
            <a:fillRect/>
          </a:stretch>
        </p:blipFill>
        <p:spPr>
          <a:xfrm>
            <a:off x="4918677" y="7489111"/>
            <a:ext cx="2878745" cy="1739949"/>
          </a:xfrm>
          <a:prstGeom prst="rect">
            <a:avLst/>
          </a:prstGeom>
          <a:ln>
            <a:noFill/>
          </a:ln>
          <a:effectLst>
            <a:outerShdw blurRad="292100" dist="139700" dir="2700000" algn="tl" rotWithShape="0">
              <a:srgbClr val="333333">
                <a:alpha val="65000"/>
              </a:srgbClr>
            </a:outerShdw>
          </a:effectLst>
        </p:spPr>
      </p:pic>
      <p:pic>
        <p:nvPicPr>
          <p:cNvPr id="44" name="Picture 43">
            <a:extLst>
              <a:ext uri="{FF2B5EF4-FFF2-40B4-BE49-F238E27FC236}">
                <a16:creationId xmlns:a16="http://schemas.microsoft.com/office/drawing/2014/main" id="{6E85834B-FEFE-BFAF-2673-C438AC66AB69}"/>
              </a:ext>
            </a:extLst>
          </p:cNvPr>
          <p:cNvPicPr>
            <a:picLocks noChangeAspect="1"/>
          </p:cNvPicPr>
          <p:nvPr/>
        </p:nvPicPr>
        <p:blipFill>
          <a:blip r:embed="rId6"/>
          <a:stretch>
            <a:fillRect/>
          </a:stretch>
        </p:blipFill>
        <p:spPr>
          <a:xfrm>
            <a:off x="9773427" y="7435241"/>
            <a:ext cx="2878744" cy="1778288"/>
          </a:xfrm>
          <a:prstGeom prst="rect">
            <a:avLst/>
          </a:prstGeom>
          <a:ln>
            <a:noFill/>
          </a:ln>
          <a:effectLst>
            <a:outerShdw blurRad="292100" dist="139700" dir="2700000" algn="tl" rotWithShape="0">
              <a:srgbClr val="333333">
                <a:alpha val="65000"/>
              </a:srgbClr>
            </a:outerShdw>
          </a:effectLst>
        </p:spPr>
      </p:pic>
      <p:sp>
        <p:nvSpPr>
          <p:cNvPr id="46" name="TextBox 45">
            <a:extLst>
              <a:ext uri="{FF2B5EF4-FFF2-40B4-BE49-F238E27FC236}">
                <a16:creationId xmlns:a16="http://schemas.microsoft.com/office/drawing/2014/main" id="{F63D7DF4-6267-0B55-7067-AD16B17269FA}"/>
              </a:ext>
            </a:extLst>
          </p:cNvPr>
          <p:cNvSpPr txBox="1"/>
          <p:nvPr/>
        </p:nvSpPr>
        <p:spPr>
          <a:xfrm>
            <a:off x="2713207" y="6250005"/>
            <a:ext cx="2878745" cy="338554"/>
          </a:xfrm>
          <a:prstGeom prst="rect">
            <a:avLst/>
          </a:prstGeom>
          <a:noFill/>
        </p:spPr>
        <p:txBody>
          <a:bodyPr wrap="square">
            <a:spAutoFit/>
          </a:bodyPr>
          <a:lstStyle/>
          <a:p>
            <a:pPr algn="ctr" rtl="0">
              <a:spcBef>
                <a:spcPts val="0"/>
              </a:spcBef>
              <a:spcAft>
                <a:spcPts val="0"/>
              </a:spcAft>
            </a:pPr>
            <a:r>
              <a:rPr lang="en-IN" sz="1600" i="0" u="none" strike="noStrike" dirty="0">
                <a:effectLst/>
                <a:latin typeface="Arial" panose="020B0604020202020204" pitchFamily="34" charset="0"/>
              </a:rPr>
              <a:t>No Disease</a:t>
            </a:r>
            <a:endParaRPr lang="en-IN" sz="1600" dirty="0">
              <a:effectLst/>
            </a:endParaRPr>
          </a:p>
        </p:txBody>
      </p:sp>
      <p:sp>
        <p:nvSpPr>
          <p:cNvPr id="47" name="TextBox 46">
            <a:extLst>
              <a:ext uri="{FF2B5EF4-FFF2-40B4-BE49-F238E27FC236}">
                <a16:creationId xmlns:a16="http://schemas.microsoft.com/office/drawing/2014/main" id="{BAF0CD0A-DBF5-5EDC-8683-9D5FC16DF00C}"/>
              </a:ext>
            </a:extLst>
          </p:cNvPr>
          <p:cNvSpPr txBox="1"/>
          <p:nvPr/>
        </p:nvSpPr>
        <p:spPr>
          <a:xfrm>
            <a:off x="7278538" y="6270063"/>
            <a:ext cx="3039721" cy="338554"/>
          </a:xfrm>
          <a:prstGeom prst="rect">
            <a:avLst/>
          </a:prstGeom>
          <a:noFill/>
        </p:spPr>
        <p:txBody>
          <a:bodyPr wrap="square">
            <a:spAutoFit/>
          </a:bodyPr>
          <a:lstStyle/>
          <a:p>
            <a:pPr algn="ctr" rtl="0">
              <a:spcBef>
                <a:spcPts val="0"/>
              </a:spcBef>
              <a:spcAft>
                <a:spcPts val="0"/>
              </a:spcAft>
            </a:pPr>
            <a:r>
              <a:rPr lang="en-IN" sz="1600" i="0" u="none" strike="noStrike" dirty="0">
                <a:effectLst/>
                <a:latin typeface="Arial" panose="020B0604020202020204" pitchFamily="34" charset="0"/>
              </a:rPr>
              <a:t>Suspected Disease</a:t>
            </a:r>
            <a:endParaRPr lang="en-IN" sz="1600" dirty="0">
              <a:effectLst/>
            </a:endParaRPr>
          </a:p>
        </p:txBody>
      </p:sp>
      <p:sp>
        <p:nvSpPr>
          <p:cNvPr id="48" name="TextBox 47">
            <a:extLst>
              <a:ext uri="{FF2B5EF4-FFF2-40B4-BE49-F238E27FC236}">
                <a16:creationId xmlns:a16="http://schemas.microsoft.com/office/drawing/2014/main" id="{543A1F05-3AC6-BBEC-09FD-B27A919AD7F7}"/>
              </a:ext>
            </a:extLst>
          </p:cNvPr>
          <p:cNvSpPr txBox="1"/>
          <p:nvPr/>
        </p:nvSpPr>
        <p:spPr>
          <a:xfrm>
            <a:off x="11862639" y="6198423"/>
            <a:ext cx="2878745" cy="338554"/>
          </a:xfrm>
          <a:prstGeom prst="rect">
            <a:avLst/>
          </a:prstGeom>
          <a:noFill/>
        </p:spPr>
        <p:txBody>
          <a:bodyPr wrap="square">
            <a:spAutoFit/>
          </a:bodyPr>
          <a:lstStyle/>
          <a:p>
            <a:pPr algn="ctr" rtl="0">
              <a:spcBef>
                <a:spcPts val="0"/>
              </a:spcBef>
              <a:spcAft>
                <a:spcPts val="0"/>
              </a:spcAft>
            </a:pPr>
            <a:r>
              <a:rPr lang="en-IN" sz="1600" dirty="0">
                <a:latin typeface="Arial" panose="020B0604020202020204" pitchFamily="34" charset="0"/>
              </a:rPr>
              <a:t>Fibrosis</a:t>
            </a:r>
          </a:p>
        </p:txBody>
      </p:sp>
      <p:sp>
        <p:nvSpPr>
          <p:cNvPr id="49" name="TextBox 48">
            <a:extLst>
              <a:ext uri="{FF2B5EF4-FFF2-40B4-BE49-F238E27FC236}">
                <a16:creationId xmlns:a16="http://schemas.microsoft.com/office/drawing/2014/main" id="{7B9A7F90-36A6-160E-3767-BA538C75AB77}"/>
              </a:ext>
            </a:extLst>
          </p:cNvPr>
          <p:cNvSpPr txBox="1"/>
          <p:nvPr/>
        </p:nvSpPr>
        <p:spPr>
          <a:xfrm>
            <a:off x="4950632" y="9513913"/>
            <a:ext cx="2878745" cy="338554"/>
          </a:xfrm>
          <a:prstGeom prst="rect">
            <a:avLst/>
          </a:prstGeom>
          <a:noFill/>
        </p:spPr>
        <p:txBody>
          <a:bodyPr wrap="square">
            <a:spAutoFit/>
          </a:bodyPr>
          <a:lstStyle/>
          <a:p>
            <a:pPr algn="ctr" rtl="0">
              <a:spcBef>
                <a:spcPts val="0"/>
              </a:spcBef>
              <a:spcAft>
                <a:spcPts val="0"/>
              </a:spcAft>
            </a:pPr>
            <a:r>
              <a:rPr lang="en-IN" sz="1600" dirty="0">
                <a:latin typeface="Arial" panose="020B0604020202020204" pitchFamily="34" charset="0"/>
              </a:rPr>
              <a:t>Hepatitis</a:t>
            </a:r>
            <a:r>
              <a:rPr lang="en-IN" sz="1600" i="0" u="none" strike="noStrike" dirty="0">
                <a:solidFill>
                  <a:srgbClr val="1A9988"/>
                </a:solidFill>
                <a:effectLst/>
                <a:latin typeface="Arial" panose="020B0604020202020204" pitchFamily="34" charset="0"/>
              </a:rPr>
              <a:t> </a:t>
            </a:r>
            <a:r>
              <a:rPr lang="en-IN" sz="1600" i="0" u="none" strike="noStrike" dirty="0">
                <a:effectLst/>
                <a:latin typeface="Arial" panose="020B0604020202020204" pitchFamily="34" charset="0"/>
              </a:rPr>
              <a:t>C</a:t>
            </a:r>
            <a:endParaRPr lang="en-IN" sz="1600" dirty="0">
              <a:effectLst/>
            </a:endParaRPr>
          </a:p>
        </p:txBody>
      </p:sp>
      <p:sp>
        <p:nvSpPr>
          <p:cNvPr id="50" name="TextBox 49">
            <a:extLst>
              <a:ext uri="{FF2B5EF4-FFF2-40B4-BE49-F238E27FC236}">
                <a16:creationId xmlns:a16="http://schemas.microsoft.com/office/drawing/2014/main" id="{FD353594-5160-7314-F4E7-303E31B8CC3D}"/>
              </a:ext>
            </a:extLst>
          </p:cNvPr>
          <p:cNvSpPr txBox="1"/>
          <p:nvPr/>
        </p:nvSpPr>
        <p:spPr>
          <a:xfrm>
            <a:off x="9773426" y="9480606"/>
            <a:ext cx="2878745" cy="338554"/>
          </a:xfrm>
          <a:prstGeom prst="rect">
            <a:avLst/>
          </a:prstGeom>
          <a:noFill/>
        </p:spPr>
        <p:txBody>
          <a:bodyPr wrap="square">
            <a:spAutoFit/>
          </a:bodyPr>
          <a:lstStyle/>
          <a:p>
            <a:pPr algn="ctr" rtl="0">
              <a:spcBef>
                <a:spcPts val="0"/>
              </a:spcBef>
              <a:spcAft>
                <a:spcPts val="0"/>
              </a:spcAft>
            </a:pPr>
            <a:r>
              <a:rPr lang="en-IN" sz="1600" dirty="0">
                <a:latin typeface="Arial" panose="020B0604020202020204" pitchFamily="34" charset="0"/>
              </a:rPr>
              <a:t>Cirrhosis</a:t>
            </a:r>
          </a:p>
        </p:txBody>
      </p:sp>
      <p:sp>
        <p:nvSpPr>
          <p:cNvPr id="7" name="Rectangle 6">
            <a:extLst>
              <a:ext uri="{FF2B5EF4-FFF2-40B4-BE49-F238E27FC236}">
                <a16:creationId xmlns:a16="http://schemas.microsoft.com/office/drawing/2014/main" id="{A7E84227-5B14-CBED-D03D-B2FC337C0BBE}"/>
              </a:ext>
            </a:extLst>
          </p:cNvPr>
          <p:cNvSpPr/>
          <p:nvPr/>
        </p:nvSpPr>
        <p:spPr>
          <a:xfrm>
            <a:off x="7391400" y="3256961"/>
            <a:ext cx="2813995" cy="660617"/>
          </a:xfrm>
          <a:prstGeom prst="rect">
            <a:avLst/>
          </a:prstGeom>
          <a:solidFill>
            <a:schemeClr val="accent3">
              <a:lumMod val="40000"/>
              <a:lumOff val="60000"/>
            </a:schemeClr>
          </a:solidFill>
          <a:effectLst>
            <a:softEdge rad="31750"/>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t>Category</a:t>
            </a:r>
            <a:endParaRPr lang="en-IN"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AC2C59-407D-171D-18E4-117CDE11060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AEC4B9A2-3B11-6750-0E6C-F1D5AEEA3ED0}"/>
              </a:ext>
            </a:extLst>
          </p:cNvPr>
          <p:cNvGrpSpPr/>
          <p:nvPr/>
        </p:nvGrpSpPr>
        <p:grpSpPr>
          <a:xfrm>
            <a:off x="85375" y="-728626"/>
            <a:ext cx="18115469" cy="10825126"/>
            <a:chOff x="-44846" y="-114300"/>
            <a:chExt cx="4708732" cy="2780313"/>
          </a:xfrm>
        </p:grpSpPr>
        <p:sp>
          <p:nvSpPr>
            <p:cNvPr id="3" name="Freeform 3">
              <a:extLst>
                <a:ext uri="{FF2B5EF4-FFF2-40B4-BE49-F238E27FC236}">
                  <a16:creationId xmlns:a16="http://schemas.microsoft.com/office/drawing/2014/main" id="{295EFE65-2487-A8BA-B18B-3B75C49A2B9F}"/>
                </a:ext>
              </a:extLst>
            </p:cNvPr>
            <p:cNvSpPr/>
            <p:nvPr/>
          </p:nvSpPr>
          <p:spPr>
            <a:xfrm>
              <a:off x="-44846" y="109386"/>
              <a:ext cx="4663886" cy="2556627"/>
            </a:xfrm>
            <a:custGeom>
              <a:avLst/>
              <a:gdLst/>
              <a:ahLst/>
              <a:cxnLst/>
              <a:rect l="l" t="t" r="r" b="b"/>
              <a:pathLst>
                <a:path w="4663886" h="2556627">
                  <a:moveTo>
                    <a:pt x="0" y="0"/>
                  </a:moveTo>
                  <a:lnTo>
                    <a:pt x="4663886" y="0"/>
                  </a:lnTo>
                  <a:lnTo>
                    <a:pt x="4663886" y="2556627"/>
                  </a:lnTo>
                  <a:lnTo>
                    <a:pt x="0" y="2556627"/>
                  </a:lnTo>
                  <a:close/>
                </a:path>
              </a:pathLst>
            </a:custGeom>
            <a:solidFill>
              <a:srgbClr val="E4E5E6"/>
            </a:solidFill>
            <a:ln w="38100" cap="sq">
              <a:solidFill>
                <a:srgbClr val="A61A1A"/>
              </a:solidFill>
              <a:prstDash val="lgDash"/>
              <a:miter/>
            </a:ln>
          </p:spPr>
          <p:txBody>
            <a:bodyPr/>
            <a:lstStyle/>
            <a:p>
              <a:endParaRPr lang="en-IN" dirty="0"/>
            </a:p>
          </p:txBody>
        </p:sp>
        <p:sp>
          <p:nvSpPr>
            <p:cNvPr id="4" name="TextBox 4">
              <a:extLst>
                <a:ext uri="{FF2B5EF4-FFF2-40B4-BE49-F238E27FC236}">
                  <a16:creationId xmlns:a16="http://schemas.microsoft.com/office/drawing/2014/main" id="{50544489-FB32-5A5A-C39A-5514191FCDE6}"/>
                </a:ext>
              </a:extLst>
            </p:cNvPr>
            <p:cNvSpPr txBox="1"/>
            <p:nvPr/>
          </p:nvSpPr>
          <p:spPr>
            <a:xfrm>
              <a:off x="0" y="-114300"/>
              <a:ext cx="4663886" cy="2670927"/>
            </a:xfrm>
            <a:prstGeom prst="rect">
              <a:avLst/>
            </a:prstGeom>
          </p:spPr>
          <p:txBody>
            <a:bodyPr lIns="50800" tIns="50800" rIns="50800" bIns="50800" rtlCol="0" anchor="ctr"/>
            <a:lstStyle/>
            <a:p>
              <a:pPr marL="0" lvl="0" indent="0" algn="ctr">
                <a:lnSpc>
                  <a:spcPts val="3108"/>
                </a:lnSpc>
                <a:spcBef>
                  <a:spcPct val="0"/>
                </a:spcBef>
              </a:pPr>
              <a:endParaRPr/>
            </a:p>
          </p:txBody>
        </p:sp>
      </p:grpSp>
      <p:grpSp>
        <p:nvGrpSpPr>
          <p:cNvPr id="5" name="Group 5">
            <a:extLst>
              <a:ext uri="{FF2B5EF4-FFF2-40B4-BE49-F238E27FC236}">
                <a16:creationId xmlns:a16="http://schemas.microsoft.com/office/drawing/2014/main" id="{89C9529B-3D71-5D0D-F2A0-A0C70A92E9A8}"/>
              </a:ext>
            </a:extLst>
          </p:cNvPr>
          <p:cNvGrpSpPr/>
          <p:nvPr/>
        </p:nvGrpSpPr>
        <p:grpSpPr>
          <a:xfrm>
            <a:off x="3646818" y="-521077"/>
            <a:ext cx="10948991" cy="1543786"/>
            <a:chOff x="0" y="-114300"/>
            <a:chExt cx="2883685" cy="661448"/>
          </a:xfrm>
        </p:grpSpPr>
        <p:sp>
          <p:nvSpPr>
            <p:cNvPr id="6" name="Freeform 6">
              <a:extLst>
                <a:ext uri="{FF2B5EF4-FFF2-40B4-BE49-F238E27FC236}">
                  <a16:creationId xmlns:a16="http://schemas.microsoft.com/office/drawing/2014/main" id="{051DAEAC-E978-0764-8350-21C4A2356F2D}"/>
                </a:ext>
              </a:extLst>
            </p:cNvPr>
            <p:cNvSpPr/>
            <p:nvPr/>
          </p:nvSpPr>
          <p:spPr>
            <a:xfrm>
              <a:off x="0" y="112490"/>
              <a:ext cx="2883685" cy="434658"/>
            </a:xfrm>
            <a:custGeom>
              <a:avLst/>
              <a:gdLst/>
              <a:ahLst/>
              <a:cxnLst/>
              <a:rect l="l" t="t" r="r" b="b"/>
              <a:pathLst>
                <a:path w="2883685" h="434658">
                  <a:moveTo>
                    <a:pt x="0" y="0"/>
                  </a:moveTo>
                  <a:lnTo>
                    <a:pt x="2883685" y="0"/>
                  </a:lnTo>
                  <a:lnTo>
                    <a:pt x="2883685" y="434658"/>
                  </a:lnTo>
                  <a:lnTo>
                    <a:pt x="0" y="434658"/>
                  </a:lnTo>
                  <a:close/>
                </a:path>
              </a:pathLst>
            </a:custGeom>
            <a:ln/>
          </p:spPr>
          <p:style>
            <a:lnRef idx="1">
              <a:schemeClr val="accent5"/>
            </a:lnRef>
            <a:fillRef idx="2">
              <a:schemeClr val="accent5"/>
            </a:fillRef>
            <a:effectRef idx="1">
              <a:schemeClr val="accent5"/>
            </a:effectRef>
            <a:fontRef idx="minor">
              <a:schemeClr val="dk1"/>
            </a:fontRef>
          </p:style>
          <p:txBody>
            <a:bodyPr/>
            <a:lstStyle/>
            <a:p>
              <a:r>
                <a:rPr lang="en-US" sz="4800" b="1" dirty="0">
                  <a:latin typeface="Arial" panose="020B0604020202020204" pitchFamily="34" charset="0"/>
                </a:rPr>
                <a:t>                 </a:t>
              </a:r>
              <a:r>
                <a:rPr lang="en-IN" sz="4800" b="1" dirty="0">
                  <a:latin typeface="Arial" panose="020B0604020202020204" pitchFamily="34" charset="0"/>
                </a:rPr>
                <a:t>Deployment</a:t>
              </a:r>
            </a:p>
          </p:txBody>
        </p:sp>
        <p:sp>
          <p:nvSpPr>
            <p:cNvPr id="7" name="TextBox 7">
              <a:extLst>
                <a:ext uri="{FF2B5EF4-FFF2-40B4-BE49-F238E27FC236}">
                  <a16:creationId xmlns:a16="http://schemas.microsoft.com/office/drawing/2014/main" id="{9AA586F8-7FA7-1327-AD35-7B3C15C47349}"/>
                </a:ext>
              </a:extLst>
            </p:cNvPr>
            <p:cNvSpPr txBox="1"/>
            <p:nvPr/>
          </p:nvSpPr>
          <p:spPr>
            <a:xfrm>
              <a:off x="0" y="-114300"/>
              <a:ext cx="2883685" cy="548959"/>
            </a:xfrm>
            <a:prstGeom prst="rect">
              <a:avLst/>
            </a:prstGeom>
          </p:spPr>
          <p:txBody>
            <a:bodyPr lIns="50800" tIns="50800" rIns="50800" bIns="50800" rtlCol="0" anchor="ctr"/>
            <a:lstStyle/>
            <a:p>
              <a:pPr algn="ctr">
                <a:lnSpc>
                  <a:spcPts val="3108"/>
                </a:lnSpc>
              </a:pPr>
              <a:endParaRPr/>
            </a:p>
          </p:txBody>
        </p:sp>
      </p:grpSp>
      <p:sp>
        <p:nvSpPr>
          <p:cNvPr id="8" name="TextBox 8">
            <a:extLst>
              <a:ext uri="{FF2B5EF4-FFF2-40B4-BE49-F238E27FC236}">
                <a16:creationId xmlns:a16="http://schemas.microsoft.com/office/drawing/2014/main" id="{6DA5DB33-D525-8D27-B852-5E3DC9440172}"/>
              </a:ext>
            </a:extLst>
          </p:cNvPr>
          <p:cNvSpPr txBox="1"/>
          <p:nvPr/>
        </p:nvSpPr>
        <p:spPr>
          <a:xfrm>
            <a:off x="4237823" y="410220"/>
            <a:ext cx="9812355" cy="1215055"/>
          </a:xfrm>
          <a:prstGeom prst="rect">
            <a:avLst/>
          </a:prstGeom>
        </p:spPr>
        <p:txBody>
          <a:bodyPr lIns="0" tIns="0" rIns="0" bIns="0" rtlCol="0" anchor="t">
            <a:spAutoFit/>
          </a:bodyPr>
          <a:lstStyle/>
          <a:p>
            <a:pPr marL="0" lvl="0" indent="0" algn="ctr">
              <a:lnSpc>
                <a:spcPts val="9035"/>
              </a:lnSpc>
              <a:spcBef>
                <a:spcPct val="0"/>
              </a:spcBef>
            </a:pPr>
            <a:endParaRPr lang="en-US" sz="9314" dirty="0">
              <a:solidFill>
                <a:srgbClr val="A61A1A"/>
              </a:solidFill>
              <a:latin typeface="Monterchi"/>
              <a:ea typeface="Monterchi"/>
              <a:cs typeface="Monterchi"/>
              <a:sym typeface="Monterchi"/>
            </a:endParaRPr>
          </a:p>
        </p:txBody>
      </p:sp>
      <p:sp>
        <p:nvSpPr>
          <p:cNvPr id="9" name="TextBox 9">
            <a:extLst>
              <a:ext uri="{FF2B5EF4-FFF2-40B4-BE49-F238E27FC236}">
                <a16:creationId xmlns:a16="http://schemas.microsoft.com/office/drawing/2014/main" id="{725BA38D-B161-B925-23B2-C719B9A98B31}"/>
              </a:ext>
            </a:extLst>
          </p:cNvPr>
          <p:cNvSpPr txBox="1"/>
          <p:nvPr/>
        </p:nvSpPr>
        <p:spPr>
          <a:xfrm>
            <a:off x="990601" y="2055484"/>
            <a:ext cx="16268700" cy="1207638"/>
          </a:xfrm>
          <a:prstGeom prst="rect">
            <a:avLst/>
          </a:prstGeom>
        </p:spPr>
        <p:txBody>
          <a:bodyPr wrap="square" lIns="0" tIns="0" rIns="0" bIns="0" rtlCol="0" anchor="t">
            <a:spAutoFit/>
          </a:bodyPr>
          <a:lstStyle/>
          <a:p>
            <a:pPr marL="0" lvl="0" indent="0" algn="r">
              <a:lnSpc>
                <a:spcPts val="10735"/>
              </a:lnSpc>
            </a:pPr>
            <a:r>
              <a:rPr lang="en-US" sz="4993" dirty="0">
                <a:solidFill>
                  <a:srgbClr val="A61A1A"/>
                </a:solidFill>
                <a:latin typeface="TT Smalls"/>
                <a:ea typeface="TT Smalls"/>
                <a:cs typeface="TT Smalls"/>
                <a:sym typeface="TT Smalls"/>
              </a:rPr>
              <a:t> </a:t>
            </a:r>
          </a:p>
        </p:txBody>
      </p:sp>
      <p:sp>
        <p:nvSpPr>
          <p:cNvPr id="16" name="TextBox 15">
            <a:extLst>
              <a:ext uri="{FF2B5EF4-FFF2-40B4-BE49-F238E27FC236}">
                <a16:creationId xmlns:a16="http://schemas.microsoft.com/office/drawing/2014/main" id="{2D076B07-AE23-02C7-6EC4-DB6A12CE18C9}"/>
              </a:ext>
            </a:extLst>
          </p:cNvPr>
          <p:cNvSpPr txBox="1"/>
          <p:nvPr/>
        </p:nvSpPr>
        <p:spPr>
          <a:xfrm>
            <a:off x="257906" y="1156764"/>
            <a:ext cx="17496693" cy="8802410"/>
          </a:xfrm>
          <a:prstGeom prst="rect">
            <a:avLst/>
          </a:prstGeom>
          <a:solidFill>
            <a:schemeClr val="bg1"/>
          </a:solidFill>
        </p:spPr>
        <p:txBody>
          <a:bodyPr wrap="square" rtlCol="0">
            <a:spAutoFit/>
          </a:bodyPr>
          <a:lstStyle/>
          <a:p>
            <a:r>
              <a:rPr lang="en-US" sz="2400" b="1" dirty="0">
                <a:solidFill>
                  <a:srgbClr val="002060"/>
                </a:solidFill>
                <a:latin typeface="IBM Plex Sans" panose="020B0604020202020204" charset="0"/>
              </a:rPr>
              <a:t>Streamlit</a:t>
            </a:r>
          </a:p>
          <a:p>
            <a:endParaRPr lang="en-US" sz="2400" b="1" dirty="0">
              <a:solidFill>
                <a:srgbClr val="002060"/>
              </a:solidFill>
              <a:latin typeface="IBM Plex Sans" panose="020B0604020202020204" charset="0"/>
            </a:endParaRPr>
          </a:p>
          <a:p>
            <a:pPr marL="285750" indent="-285750">
              <a:buFont typeface="Arial" panose="020B0604020202020204" pitchFamily="34" charset="0"/>
              <a:buChar char="•"/>
            </a:pPr>
            <a:r>
              <a:rPr lang="en-US" sz="2000" dirty="0">
                <a:latin typeface="IBM Plex Sans" panose="020B0604020202020204" charset="0"/>
              </a:rPr>
              <a:t>It is a free &amp; open-source app framework for creating and sharing visually appealing machine learning and data science web apps.</a:t>
            </a:r>
          </a:p>
          <a:p>
            <a:pPr marL="285750" indent="-285750">
              <a:buFont typeface="Arial" panose="020B0604020202020204" pitchFamily="34" charset="0"/>
              <a:buChar char="•"/>
            </a:pPr>
            <a:r>
              <a:rPr lang="en-US" sz="2000" dirty="0">
                <a:latin typeface="IBM Plex Sans" panose="020B0604020202020204" charset="0"/>
              </a:rPr>
              <a:t>It is a Python-based library primarily for machine learning developers.</a:t>
            </a: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r>
              <a:rPr lang="en-US" sz="2000" b="1" dirty="0">
                <a:solidFill>
                  <a:srgbClr val="002060"/>
                </a:solidFill>
              </a:rPr>
              <a:t>  </a:t>
            </a: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dirty="0"/>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p:txBody>
      </p:sp>
      <p:pic>
        <p:nvPicPr>
          <p:cNvPr id="14" name="Picture 13">
            <a:extLst>
              <a:ext uri="{FF2B5EF4-FFF2-40B4-BE49-F238E27FC236}">
                <a16:creationId xmlns:a16="http://schemas.microsoft.com/office/drawing/2014/main" id="{57A0BB54-060B-4FE0-9004-E9BE6742AA1E}"/>
              </a:ext>
            </a:extLst>
          </p:cNvPr>
          <p:cNvPicPr>
            <a:picLocks noChangeAspect="1"/>
          </p:cNvPicPr>
          <p:nvPr/>
        </p:nvPicPr>
        <p:blipFill>
          <a:blip r:embed="rId3"/>
          <a:stretch>
            <a:fillRect/>
          </a:stretch>
        </p:blipFill>
        <p:spPr>
          <a:xfrm>
            <a:off x="716888" y="2639745"/>
            <a:ext cx="7665112" cy="5704155"/>
          </a:xfrm>
          <a:prstGeom prst="rect">
            <a:avLst/>
          </a:prstGeom>
        </p:spPr>
      </p:pic>
      <p:pic>
        <p:nvPicPr>
          <p:cNvPr id="15" name="Picture 14">
            <a:extLst>
              <a:ext uri="{FF2B5EF4-FFF2-40B4-BE49-F238E27FC236}">
                <a16:creationId xmlns:a16="http://schemas.microsoft.com/office/drawing/2014/main" id="{0F57F32A-B65A-42D2-B829-1C8EDAAB5651}"/>
              </a:ext>
            </a:extLst>
          </p:cNvPr>
          <p:cNvPicPr>
            <a:picLocks noChangeAspect="1"/>
          </p:cNvPicPr>
          <p:nvPr/>
        </p:nvPicPr>
        <p:blipFill>
          <a:blip r:embed="rId4"/>
          <a:stretch>
            <a:fillRect/>
          </a:stretch>
        </p:blipFill>
        <p:spPr>
          <a:xfrm>
            <a:off x="716886" y="8343899"/>
            <a:ext cx="7665111" cy="1582809"/>
          </a:xfrm>
          <a:prstGeom prst="rect">
            <a:avLst/>
          </a:prstGeom>
        </p:spPr>
      </p:pic>
      <p:pic>
        <p:nvPicPr>
          <p:cNvPr id="18" name="Picture 17">
            <a:extLst>
              <a:ext uri="{FF2B5EF4-FFF2-40B4-BE49-F238E27FC236}">
                <a16:creationId xmlns:a16="http://schemas.microsoft.com/office/drawing/2014/main" id="{27EBB729-6013-4D34-A4FB-EF4043C15F15}"/>
              </a:ext>
            </a:extLst>
          </p:cNvPr>
          <p:cNvPicPr>
            <a:picLocks noChangeAspect="1"/>
          </p:cNvPicPr>
          <p:nvPr/>
        </p:nvPicPr>
        <p:blipFill>
          <a:blip r:embed="rId5"/>
          <a:stretch>
            <a:fillRect/>
          </a:stretch>
        </p:blipFill>
        <p:spPr>
          <a:xfrm>
            <a:off x="8772184" y="2639744"/>
            <a:ext cx="7763216" cy="5704155"/>
          </a:xfrm>
          <a:prstGeom prst="rect">
            <a:avLst/>
          </a:prstGeom>
        </p:spPr>
      </p:pic>
      <p:pic>
        <p:nvPicPr>
          <p:cNvPr id="19" name="Picture 18">
            <a:extLst>
              <a:ext uri="{FF2B5EF4-FFF2-40B4-BE49-F238E27FC236}">
                <a16:creationId xmlns:a16="http://schemas.microsoft.com/office/drawing/2014/main" id="{44CF4A91-A014-47A3-AB6C-F46E7653661B}"/>
              </a:ext>
            </a:extLst>
          </p:cNvPr>
          <p:cNvPicPr>
            <a:picLocks noChangeAspect="1"/>
          </p:cNvPicPr>
          <p:nvPr/>
        </p:nvPicPr>
        <p:blipFill>
          <a:blip r:embed="rId6"/>
          <a:stretch>
            <a:fillRect/>
          </a:stretch>
        </p:blipFill>
        <p:spPr>
          <a:xfrm>
            <a:off x="8772181" y="8340298"/>
            <a:ext cx="7763216" cy="1582809"/>
          </a:xfrm>
          <a:prstGeom prst="rect">
            <a:avLst/>
          </a:prstGeom>
        </p:spPr>
      </p:pic>
    </p:spTree>
    <p:extLst>
      <p:ext uri="{BB962C8B-B14F-4D97-AF65-F5344CB8AC3E}">
        <p14:creationId xmlns:p14="http://schemas.microsoft.com/office/powerpoint/2010/main" val="1277964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A66FC-3601-D245-B2B2-ADEC1884594A}"/>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2E15DC76-A5BE-2A39-B01E-7356C197A2E4}"/>
              </a:ext>
            </a:extLst>
          </p:cNvPr>
          <p:cNvGrpSpPr/>
          <p:nvPr/>
        </p:nvGrpSpPr>
        <p:grpSpPr>
          <a:xfrm>
            <a:off x="172531" y="-723900"/>
            <a:ext cx="18115469" cy="11002661"/>
            <a:chOff x="-44846" y="-114300"/>
            <a:chExt cx="4708732" cy="2780313"/>
          </a:xfrm>
        </p:grpSpPr>
        <p:sp>
          <p:nvSpPr>
            <p:cNvPr id="3" name="Freeform 3">
              <a:extLst>
                <a:ext uri="{FF2B5EF4-FFF2-40B4-BE49-F238E27FC236}">
                  <a16:creationId xmlns:a16="http://schemas.microsoft.com/office/drawing/2014/main" id="{00196AB1-AFDB-417B-7CE6-C755FD446302}"/>
                </a:ext>
              </a:extLst>
            </p:cNvPr>
            <p:cNvSpPr/>
            <p:nvPr/>
          </p:nvSpPr>
          <p:spPr>
            <a:xfrm>
              <a:off x="-44846" y="109386"/>
              <a:ext cx="4663886" cy="2556627"/>
            </a:xfrm>
            <a:custGeom>
              <a:avLst/>
              <a:gdLst/>
              <a:ahLst/>
              <a:cxnLst/>
              <a:rect l="l" t="t" r="r" b="b"/>
              <a:pathLst>
                <a:path w="4663886" h="2556627">
                  <a:moveTo>
                    <a:pt x="0" y="0"/>
                  </a:moveTo>
                  <a:lnTo>
                    <a:pt x="4663886" y="0"/>
                  </a:lnTo>
                  <a:lnTo>
                    <a:pt x="4663886" y="2556627"/>
                  </a:lnTo>
                  <a:lnTo>
                    <a:pt x="0" y="2556627"/>
                  </a:lnTo>
                  <a:close/>
                </a:path>
              </a:pathLst>
            </a:custGeom>
            <a:solidFill>
              <a:srgbClr val="E4E5E6"/>
            </a:solidFill>
            <a:ln w="38100" cap="sq">
              <a:solidFill>
                <a:srgbClr val="A61A1A"/>
              </a:solidFill>
              <a:prstDash val="lgDash"/>
              <a:miter/>
            </a:ln>
          </p:spPr>
          <p:txBody>
            <a:bodyPr/>
            <a:lstStyle/>
            <a:p>
              <a:endParaRPr lang="en-IN" dirty="0"/>
            </a:p>
          </p:txBody>
        </p:sp>
        <p:sp>
          <p:nvSpPr>
            <p:cNvPr id="4" name="TextBox 4">
              <a:extLst>
                <a:ext uri="{FF2B5EF4-FFF2-40B4-BE49-F238E27FC236}">
                  <a16:creationId xmlns:a16="http://schemas.microsoft.com/office/drawing/2014/main" id="{D6A6702E-F974-23FA-1521-2D2D6587767D}"/>
                </a:ext>
              </a:extLst>
            </p:cNvPr>
            <p:cNvSpPr txBox="1"/>
            <p:nvPr/>
          </p:nvSpPr>
          <p:spPr>
            <a:xfrm>
              <a:off x="0" y="-114300"/>
              <a:ext cx="4663886" cy="2670927"/>
            </a:xfrm>
            <a:prstGeom prst="rect">
              <a:avLst/>
            </a:prstGeom>
          </p:spPr>
          <p:txBody>
            <a:bodyPr lIns="50800" tIns="50800" rIns="50800" bIns="50800" rtlCol="0" anchor="ctr"/>
            <a:lstStyle/>
            <a:p>
              <a:pPr marL="0" lvl="0" indent="0" algn="ctr">
                <a:lnSpc>
                  <a:spcPts val="3108"/>
                </a:lnSpc>
                <a:spcBef>
                  <a:spcPct val="0"/>
                </a:spcBef>
              </a:pPr>
              <a:endParaRPr/>
            </a:p>
          </p:txBody>
        </p:sp>
      </p:grpSp>
      <p:grpSp>
        <p:nvGrpSpPr>
          <p:cNvPr id="5" name="Group 5">
            <a:extLst>
              <a:ext uri="{FF2B5EF4-FFF2-40B4-BE49-F238E27FC236}">
                <a16:creationId xmlns:a16="http://schemas.microsoft.com/office/drawing/2014/main" id="{1C96D5E0-E1E1-AC95-7DDF-D83F2D7ECF0C}"/>
              </a:ext>
            </a:extLst>
          </p:cNvPr>
          <p:cNvGrpSpPr/>
          <p:nvPr/>
        </p:nvGrpSpPr>
        <p:grpSpPr>
          <a:xfrm>
            <a:off x="3646818" y="-521077"/>
            <a:ext cx="10948991" cy="1543786"/>
            <a:chOff x="0" y="-114300"/>
            <a:chExt cx="2883685" cy="661448"/>
          </a:xfrm>
        </p:grpSpPr>
        <p:sp>
          <p:nvSpPr>
            <p:cNvPr id="6" name="Freeform 6">
              <a:extLst>
                <a:ext uri="{FF2B5EF4-FFF2-40B4-BE49-F238E27FC236}">
                  <a16:creationId xmlns:a16="http://schemas.microsoft.com/office/drawing/2014/main" id="{1FCD7A12-D999-FF7F-F690-6FDF03AAD2C1}"/>
                </a:ext>
              </a:extLst>
            </p:cNvPr>
            <p:cNvSpPr/>
            <p:nvPr/>
          </p:nvSpPr>
          <p:spPr>
            <a:xfrm>
              <a:off x="0" y="112490"/>
              <a:ext cx="2883685" cy="434658"/>
            </a:xfrm>
            <a:custGeom>
              <a:avLst/>
              <a:gdLst/>
              <a:ahLst/>
              <a:cxnLst/>
              <a:rect l="l" t="t" r="r" b="b"/>
              <a:pathLst>
                <a:path w="2883685" h="434658">
                  <a:moveTo>
                    <a:pt x="0" y="0"/>
                  </a:moveTo>
                  <a:lnTo>
                    <a:pt x="2883685" y="0"/>
                  </a:lnTo>
                  <a:lnTo>
                    <a:pt x="2883685" y="434658"/>
                  </a:lnTo>
                  <a:lnTo>
                    <a:pt x="0" y="434658"/>
                  </a:lnTo>
                  <a:close/>
                </a:path>
              </a:pathLst>
            </a:custGeom>
            <a:ln/>
          </p:spPr>
          <p:style>
            <a:lnRef idx="1">
              <a:schemeClr val="accent5"/>
            </a:lnRef>
            <a:fillRef idx="2">
              <a:schemeClr val="accent5"/>
            </a:fillRef>
            <a:effectRef idx="1">
              <a:schemeClr val="accent5"/>
            </a:effectRef>
            <a:fontRef idx="minor">
              <a:schemeClr val="dk1"/>
            </a:fontRef>
          </p:style>
          <p:txBody>
            <a:bodyPr/>
            <a:lstStyle/>
            <a:p>
              <a:r>
                <a:rPr lang="en-US" sz="4800" b="1" dirty="0">
                  <a:latin typeface="Arial" panose="020B0604020202020204" pitchFamily="34" charset="0"/>
                </a:rPr>
                <a:t>                   </a:t>
              </a:r>
              <a:r>
                <a:rPr lang="en-IN" sz="4800" b="1" dirty="0">
                  <a:latin typeface="Arial" panose="020B0604020202020204" pitchFamily="34" charset="0"/>
                </a:rPr>
                <a:t>Challenges</a:t>
              </a:r>
              <a:endParaRPr lang="en-IN" sz="4800" dirty="0"/>
            </a:p>
          </p:txBody>
        </p:sp>
        <p:sp>
          <p:nvSpPr>
            <p:cNvPr id="7" name="TextBox 7">
              <a:extLst>
                <a:ext uri="{FF2B5EF4-FFF2-40B4-BE49-F238E27FC236}">
                  <a16:creationId xmlns:a16="http://schemas.microsoft.com/office/drawing/2014/main" id="{A4422D1E-CF7D-527F-CA6A-8855A9AD928E}"/>
                </a:ext>
              </a:extLst>
            </p:cNvPr>
            <p:cNvSpPr txBox="1"/>
            <p:nvPr/>
          </p:nvSpPr>
          <p:spPr>
            <a:xfrm>
              <a:off x="0" y="-114300"/>
              <a:ext cx="2883685" cy="548959"/>
            </a:xfrm>
            <a:prstGeom prst="rect">
              <a:avLst/>
            </a:prstGeom>
          </p:spPr>
          <p:txBody>
            <a:bodyPr lIns="50800" tIns="50800" rIns="50800" bIns="50800" rtlCol="0" anchor="ctr"/>
            <a:lstStyle/>
            <a:p>
              <a:pPr algn="ctr">
                <a:lnSpc>
                  <a:spcPts val="3108"/>
                </a:lnSpc>
              </a:pPr>
              <a:endParaRPr/>
            </a:p>
          </p:txBody>
        </p:sp>
      </p:grpSp>
      <p:sp>
        <p:nvSpPr>
          <p:cNvPr id="8" name="TextBox 8">
            <a:extLst>
              <a:ext uri="{FF2B5EF4-FFF2-40B4-BE49-F238E27FC236}">
                <a16:creationId xmlns:a16="http://schemas.microsoft.com/office/drawing/2014/main" id="{7453CBBA-EBCF-C76C-2BEA-9B2D6C25BE56}"/>
              </a:ext>
            </a:extLst>
          </p:cNvPr>
          <p:cNvSpPr txBox="1"/>
          <p:nvPr/>
        </p:nvSpPr>
        <p:spPr>
          <a:xfrm>
            <a:off x="4237823" y="410220"/>
            <a:ext cx="9812355" cy="1215055"/>
          </a:xfrm>
          <a:prstGeom prst="rect">
            <a:avLst/>
          </a:prstGeom>
        </p:spPr>
        <p:txBody>
          <a:bodyPr lIns="0" tIns="0" rIns="0" bIns="0" rtlCol="0" anchor="t">
            <a:spAutoFit/>
          </a:bodyPr>
          <a:lstStyle/>
          <a:p>
            <a:pPr marL="0" lvl="0" indent="0" algn="ctr">
              <a:lnSpc>
                <a:spcPts val="9035"/>
              </a:lnSpc>
              <a:spcBef>
                <a:spcPct val="0"/>
              </a:spcBef>
            </a:pPr>
            <a:endParaRPr lang="en-US" sz="9314" dirty="0">
              <a:solidFill>
                <a:srgbClr val="A61A1A"/>
              </a:solidFill>
              <a:latin typeface="Monterchi"/>
              <a:ea typeface="Monterchi"/>
              <a:cs typeface="Monterchi"/>
              <a:sym typeface="Monterchi"/>
            </a:endParaRPr>
          </a:p>
        </p:txBody>
      </p:sp>
      <p:sp>
        <p:nvSpPr>
          <p:cNvPr id="9" name="TextBox 9">
            <a:extLst>
              <a:ext uri="{FF2B5EF4-FFF2-40B4-BE49-F238E27FC236}">
                <a16:creationId xmlns:a16="http://schemas.microsoft.com/office/drawing/2014/main" id="{EFB5A416-2EAC-6D2B-3DA1-EF1BAA1D8FC5}"/>
              </a:ext>
            </a:extLst>
          </p:cNvPr>
          <p:cNvSpPr txBox="1"/>
          <p:nvPr/>
        </p:nvSpPr>
        <p:spPr>
          <a:xfrm>
            <a:off x="990601" y="2055484"/>
            <a:ext cx="16268700" cy="1207638"/>
          </a:xfrm>
          <a:prstGeom prst="rect">
            <a:avLst/>
          </a:prstGeom>
        </p:spPr>
        <p:txBody>
          <a:bodyPr wrap="square" lIns="0" tIns="0" rIns="0" bIns="0" rtlCol="0" anchor="t">
            <a:spAutoFit/>
          </a:bodyPr>
          <a:lstStyle/>
          <a:p>
            <a:pPr marL="0" lvl="0" indent="0" algn="r">
              <a:lnSpc>
                <a:spcPts val="10735"/>
              </a:lnSpc>
            </a:pPr>
            <a:r>
              <a:rPr lang="en-US" sz="4993" dirty="0">
                <a:solidFill>
                  <a:srgbClr val="A61A1A"/>
                </a:solidFill>
                <a:latin typeface="TT Smalls"/>
                <a:ea typeface="TT Smalls"/>
                <a:cs typeface="TT Smalls"/>
                <a:sym typeface="TT Smalls"/>
              </a:rPr>
              <a:t> </a:t>
            </a:r>
          </a:p>
        </p:txBody>
      </p:sp>
      <p:sp>
        <p:nvSpPr>
          <p:cNvPr id="16" name="TextBox 15">
            <a:extLst>
              <a:ext uri="{FF2B5EF4-FFF2-40B4-BE49-F238E27FC236}">
                <a16:creationId xmlns:a16="http://schemas.microsoft.com/office/drawing/2014/main" id="{8FB884AC-FC57-2136-13EA-7E2570E08512}"/>
              </a:ext>
            </a:extLst>
          </p:cNvPr>
          <p:cNvSpPr txBox="1"/>
          <p:nvPr/>
        </p:nvSpPr>
        <p:spPr>
          <a:xfrm>
            <a:off x="684244" y="1577622"/>
            <a:ext cx="16917956" cy="4154984"/>
          </a:xfrm>
          <a:prstGeom prst="rect">
            <a:avLst/>
          </a:prstGeom>
          <a:solidFill>
            <a:schemeClr val="bg1"/>
          </a:solidFill>
        </p:spPr>
        <p:txBody>
          <a:bodyPr wrap="square" rtlCol="0">
            <a:spAutoFit/>
          </a:bodyPr>
          <a:lstStyle/>
          <a:p>
            <a:pPr algn="just" fontAlgn="ctr"/>
            <a:r>
              <a:rPr lang="en-US" sz="2400" b="1" dirty="0">
                <a:latin typeface="IBM Plex Sans" panose="020B0604020202020204" charset="0"/>
              </a:rPr>
              <a:t>Imbalance</a:t>
            </a:r>
            <a:r>
              <a:rPr lang="en-US" sz="2400" dirty="0">
                <a:latin typeface="IBM Plex Sans" panose="020B0604020202020204" charset="0"/>
              </a:rPr>
              <a:t> : </a:t>
            </a:r>
          </a:p>
          <a:p>
            <a:pPr marL="342900" indent="-342900" algn="just" fontAlgn="ctr">
              <a:buFont typeface="+mj-lt"/>
              <a:buAutoNum type="arabicPeriod"/>
            </a:pPr>
            <a:r>
              <a:rPr lang="en-US" sz="2400" dirty="0">
                <a:latin typeface="IBM Plex Sans" panose="020B0604020202020204" charset="0"/>
              </a:rPr>
              <a:t>An imbalanced dataset is a dataset where the number of examples for each class is not evenly distributed. In other words, one class is more common than the other, and is called the majority class, while the less common class is called the minority class. </a:t>
            </a:r>
          </a:p>
          <a:p>
            <a:pPr marL="342900" indent="-342900" algn="just">
              <a:buFont typeface="+mj-lt"/>
              <a:buAutoNum type="arabicPeriod"/>
            </a:pPr>
            <a:r>
              <a:rPr lang="en-US" sz="2400" dirty="0">
                <a:latin typeface="IBM Plex Sans" panose="020B0604020202020204" charset="0"/>
              </a:rPr>
              <a:t> Imbalanced data can be a problem for machine learning algorithms because they can become biased towards the majority class and perform poorly on the minority class. This can lead to biased results and affect the overall accuracy of the model.</a:t>
            </a:r>
          </a:p>
          <a:p>
            <a:pPr marL="342900" indent="-342900" algn="just">
              <a:buFont typeface="+mj-lt"/>
              <a:buAutoNum type="arabicPeriod"/>
            </a:pPr>
            <a:r>
              <a:rPr lang="en-US" sz="2400" dirty="0">
                <a:latin typeface="IBM Plex Sans" panose="020B0604020202020204" charset="0"/>
              </a:rPr>
              <a:t>This imbalance led to a decrease in precision and recall for some classification categories, resulting in a decline in the model's overall performance.</a:t>
            </a:r>
          </a:p>
          <a:p>
            <a:pPr marL="342900" indent="-342900" algn="just">
              <a:buFont typeface="+mj-lt"/>
              <a:buAutoNum type="arabicPeriod"/>
            </a:pPr>
            <a:r>
              <a:rPr lang="en-US" sz="2400" b="1" dirty="0">
                <a:latin typeface="IBM Plex Sans" panose="020B0604020202020204" charset="0"/>
              </a:rPr>
              <a:t>SMOTE</a:t>
            </a:r>
            <a:r>
              <a:rPr lang="en-US" sz="2400" dirty="0">
                <a:latin typeface="IBM Plex Sans" panose="020B0604020202020204" charset="0"/>
              </a:rPr>
              <a:t> is a popular oversampling technique used to address class imbalance in machine learning datasets. It's particularly effective when dealing with datasets where the minority class is significantly underrepresented.</a:t>
            </a:r>
          </a:p>
        </p:txBody>
      </p:sp>
      <p:sp>
        <p:nvSpPr>
          <p:cNvPr id="11" name="TextBox 10">
            <a:extLst>
              <a:ext uri="{FF2B5EF4-FFF2-40B4-BE49-F238E27FC236}">
                <a16:creationId xmlns:a16="http://schemas.microsoft.com/office/drawing/2014/main" id="{75150884-DE36-4417-A082-718AF44F05CA}"/>
              </a:ext>
            </a:extLst>
          </p:cNvPr>
          <p:cNvSpPr txBox="1"/>
          <p:nvPr/>
        </p:nvSpPr>
        <p:spPr>
          <a:xfrm>
            <a:off x="684244" y="6030346"/>
            <a:ext cx="16917956" cy="3785652"/>
          </a:xfrm>
          <a:prstGeom prst="rect">
            <a:avLst/>
          </a:prstGeom>
          <a:solidFill>
            <a:schemeClr val="bg1"/>
          </a:solidFill>
        </p:spPr>
        <p:txBody>
          <a:bodyPr wrap="square" rtlCol="0">
            <a:spAutoFit/>
          </a:bodyPr>
          <a:lstStyle/>
          <a:p>
            <a:pPr algn="just" fontAlgn="ctr"/>
            <a:r>
              <a:rPr lang="en-US" sz="2400" b="1" dirty="0">
                <a:latin typeface="IBM Plex Sans" panose="020B0604020202020204" charset="0"/>
              </a:rPr>
              <a:t>Evaluation Curves</a:t>
            </a:r>
            <a:r>
              <a:rPr lang="en-US" sz="2400" dirty="0">
                <a:latin typeface="IBM Plex Sans" panose="020B0604020202020204" charset="0"/>
              </a:rPr>
              <a:t> : </a:t>
            </a:r>
          </a:p>
          <a:p>
            <a:pPr marL="342900" indent="-342900" algn="just" fontAlgn="ctr">
              <a:buFont typeface="+mj-lt"/>
              <a:buAutoNum type="arabicPeriod"/>
            </a:pPr>
            <a:r>
              <a:rPr lang="en-US" sz="2400" dirty="0">
                <a:latin typeface="IBM Plex Sans" panose="020B0604020202020204" charset="0"/>
              </a:rPr>
              <a:t>The AUC-ROC curve, or Area Under the Receiver Operating Characteristic curve, is a graphical representation of the performance of a binary classification model at various classification thresholds.</a:t>
            </a:r>
          </a:p>
          <a:p>
            <a:pPr marL="342900" indent="-342900" algn="just" fontAlgn="ctr">
              <a:buFont typeface="+mj-lt"/>
              <a:buAutoNum type="arabicPeriod"/>
            </a:pPr>
            <a:r>
              <a:rPr lang="en-US" sz="2400" dirty="0">
                <a:latin typeface="IBM Plex Sans" panose="020B0604020202020204" charset="0"/>
              </a:rPr>
              <a:t> A precision-recall (PR) curve is a plot that gauges machine learning model performance by using precision and recall, which are performance metrics that evaluate the quality of a classification model.</a:t>
            </a:r>
          </a:p>
          <a:p>
            <a:pPr marL="342900" indent="-342900" algn="just" fontAlgn="ctr">
              <a:buFont typeface="+mj-lt"/>
              <a:buAutoNum type="arabicPeriod"/>
            </a:pPr>
            <a:r>
              <a:rPr lang="en-US" sz="2400" dirty="0">
                <a:latin typeface="IBM Plex Sans" panose="020B0604020202020204" charset="0"/>
              </a:rPr>
              <a:t>Both the precision-recall curve and the ROC curve are available within </a:t>
            </a:r>
            <a:r>
              <a:rPr lang="en-US" sz="2400" dirty="0" err="1">
                <a:latin typeface="IBM Plex Sans" panose="020B0604020202020204" charset="0"/>
              </a:rPr>
              <a:t>scikit</a:t>
            </a:r>
            <a:r>
              <a:rPr lang="en-US" sz="2400" dirty="0">
                <a:latin typeface="IBM Plex Sans" panose="020B0604020202020204" charset="0"/>
              </a:rPr>
              <a:t>-learn, which can only be used for binary classification. This leads to the challenge of finding a way to apply them to multi-class classification.</a:t>
            </a:r>
          </a:p>
          <a:p>
            <a:pPr marL="342900" indent="-342900" algn="just" fontAlgn="ctr">
              <a:buFont typeface="+mj-lt"/>
              <a:buAutoNum type="arabicPeriod"/>
            </a:pPr>
            <a:r>
              <a:rPr lang="en-US" sz="2400" b="1" dirty="0" err="1">
                <a:latin typeface="IBM Plex Sans" panose="020B0604020202020204" charset="0"/>
              </a:rPr>
              <a:t>Yellowbrick</a:t>
            </a:r>
            <a:r>
              <a:rPr lang="en-US" sz="2400" dirty="0">
                <a:latin typeface="IBM Plex Sans" panose="020B0604020202020204" charset="0"/>
              </a:rPr>
              <a:t> is a powerful Python library that provides visual analysis tools for machine learning models. It extends the </a:t>
            </a:r>
            <a:r>
              <a:rPr lang="en-US" sz="2400" dirty="0" err="1">
                <a:latin typeface="IBM Plex Sans" panose="020B0604020202020204" charset="0"/>
              </a:rPr>
              <a:t>scikit</a:t>
            </a:r>
            <a:r>
              <a:rPr lang="en-US" sz="2400" dirty="0">
                <a:latin typeface="IBM Plex Sans" panose="020B0604020202020204" charset="0"/>
              </a:rPr>
              <a:t>-learn API, making it easy to incorporate visualization into your existing workflows.</a:t>
            </a:r>
          </a:p>
          <a:p>
            <a:pPr marL="342900" indent="-342900" algn="just" fontAlgn="ctr">
              <a:buFont typeface="+mj-lt"/>
              <a:buAutoNum type="arabicPeriod"/>
            </a:pPr>
            <a:r>
              <a:rPr lang="en-US" sz="2400" b="1" dirty="0" err="1">
                <a:latin typeface="IBM Plex Sans" panose="020B0604020202020204" charset="0"/>
              </a:rPr>
              <a:t>Yellowbrick</a:t>
            </a:r>
            <a:r>
              <a:rPr lang="en-US" sz="2400" b="1" dirty="0">
                <a:latin typeface="IBM Plex Sans" panose="020B0604020202020204" charset="0"/>
              </a:rPr>
              <a:t> is an open-source project licensed under the MIT License.</a:t>
            </a:r>
            <a:endParaRPr lang="en-US" sz="2400" dirty="0">
              <a:latin typeface="IBM Plex Sans" panose="020B0604020202020204" charset="0"/>
            </a:endParaRPr>
          </a:p>
        </p:txBody>
      </p:sp>
    </p:spTree>
    <p:extLst>
      <p:ext uri="{BB962C8B-B14F-4D97-AF65-F5344CB8AC3E}">
        <p14:creationId xmlns:p14="http://schemas.microsoft.com/office/powerpoint/2010/main" val="590018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073A0-F5B1-2942-067B-286232BA61ED}"/>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77DA5C4F-6CF0-4774-BB50-54E5CB47B666}"/>
              </a:ext>
            </a:extLst>
          </p:cNvPr>
          <p:cNvGrpSpPr/>
          <p:nvPr/>
        </p:nvGrpSpPr>
        <p:grpSpPr>
          <a:xfrm>
            <a:off x="-1" y="-679720"/>
            <a:ext cx="18460533" cy="10966720"/>
            <a:chOff x="-89692" y="-114300"/>
            <a:chExt cx="4798424" cy="2780313"/>
          </a:xfrm>
        </p:grpSpPr>
        <p:sp>
          <p:nvSpPr>
            <p:cNvPr id="3" name="Freeform 3">
              <a:extLst>
                <a:ext uri="{FF2B5EF4-FFF2-40B4-BE49-F238E27FC236}">
                  <a16:creationId xmlns:a16="http://schemas.microsoft.com/office/drawing/2014/main" id="{B1850084-F1F4-1C3B-892A-B115E180C373}"/>
                </a:ext>
              </a:extLst>
            </p:cNvPr>
            <p:cNvSpPr/>
            <p:nvPr/>
          </p:nvSpPr>
          <p:spPr>
            <a:xfrm>
              <a:off x="-89692" y="64721"/>
              <a:ext cx="4798424" cy="2601292"/>
            </a:xfrm>
            <a:custGeom>
              <a:avLst/>
              <a:gdLst/>
              <a:ahLst/>
              <a:cxnLst/>
              <a:rect l="l" t="t" r="r" b="b"/>
              <a:pathLst>
                <a:path w="4663886" h="2556627">
                  <a:moveTo>
                    <a:pt x="0" y="0"/>
                  </a:moveTo>
                  <a:lnTo>
                    <a:pt x="4663886" y="0"/>
                  </a:lnTo>
                  <a:lnTo>
                    <a:pt x="4663886" y="2556627"/>
                  </a:lnTo>
                  <a:lnTo>
                    <a:pt x="0" y="2556627"/>
                  </a:lnTo>
                  <a:close/>
                </a:path>
              </a:pathLst>
            </a:custGeom>
            <a:solidFill>
              <a:srgbClr val="E4E5E6"/>
            </a:solidFill>
            <a:ln w="38100" cap="sq">
              <a:noFill/>
              <a:prstDash val="lgDash"/>
              <a:miter/>
            </a:ln>
          </p:spPr>
          <p:txBody>
            <a:bodyPr/>
            <a:lstStyle/>
            <a:p>
              <a:endParaRPr lang="en-IN" dirty="0"/>
            </a:p>
          </p:txBody>
        </p:sp>
        <p:sp>
          <p:nvSpPr>
            <p:cNvPr id="4" name="TextBox 4">
              <a:extLst>
                <a:ext uri="{FF2B5EF4-FFF2-40B4-BE49-F238E27FC236}">
                  <a16:creationId xmlns:a16="http://schemas.microsoft.com/office/drawing/2014/main" id="{E76F3263-943E-A3A4-08B0-0DA52FD2FF25}"/>
                </a:ext>
              </a:extLst>
            </p:cNvPr>
            <p:cNvSpPr txBox="1"/>
            <p:nvPr/>
          </p:nvSpPr>
          <p:spPr>
            <a:xfrm>
              <a:off x="0" y="-114300"/>
              <a:ext cx="4708732" cy="2670927"/>
            </a:xfrm>
            <a:prstGeom prst="rect">
              <a:avLst/>
            </a:prstGeom>
            <a:ln>
              <a:noFill/>
            </a:ln>
          </p:spPr>
          <p:txBody>
            <a:bodyPr lIns="50800" tIns="50800" rIns="50800" bIns="50800" rtlCol="0" anchor="ctr"/>
            <a:lstStyle/>
            <a:p>
              <a:pPr marL="0" lvl="0" indent="0" algn="ctr">
                <a:lnSpc>
                  <a:spcPts val="3108"/>
                </a:lnSpc>
                <a:spcBef>
                  <a:spcPct val="0"/>
                </a:spcBef>
              </a:pPr>
              <a:endParaRPr/>
            </a:p>
          </p:txBody>
        </p:sp>
      </p:grpSp>
      <p:sp>
        <p:nvSpPr>
          <p:cNvPr id="7" name="TextBox 7">
            <a:extLst>
              <a:ext uri="{FF2B5EF4-FFF2-40B4-BE49-F238E27FC236}">
                <a16:creationId xmlns:a16="http://schemas.microsoft.com/office/drawing/2014/main" id="{F64E99A6-1629-7163-BF79-A408EB97F7A6}"/>
              </a:ext>
            </a:extLst>
          </p:cNvPr>
          <p:cNvSpPr txBox="1"/>
          <p:nvPr/>
        </p:nvSpPr>
        <p:spPr>
          <a:xfrm>
            <a:off x="3646818" y="-521077"/>
            <a:ext cx="10948991" cy="1281242"/>
          </a:xfrm>
          <a:prstGeom prst="rect">
            <a:avLst/>
          </a:prstGeom>
        </p:spPr>
        <p:txBody>
          <a:bodyPr lIns="50800" tIns="50800" rIns="50800" bIns="50800" rtlCol="0" anchor="ctr"/>
          <a:lstStyle/>
          <a:p>
            <a:pPr algn="ctr">
              <a:lnSpc>
                <a:spcPts val="3108"/>
              </a:lnSpc>
            </a:pPr>
            <a:endParaRPr/>
          </a:p>
        </p:txBody>
      </p:sp>
      <p:sp>
        <p:nvSpPr>
          <p:cNvPr id="8" name="TextBox 8">
            <a:extLst>
              <a:ext uri="{FF2B5EF4-FFF2-40B4-BE49-F238E27FC236}">
                <a16:creationId xmlns:a16="http://schemas.microsoft.com/office/drawing/2014/main" id="{F7497BF5-FB34-872D-3C60-5ECFDDD36D2D}"/>
              </a:ext>
            </a:extLst>
          </p:cNvPr>
          <p:cNvSpPr txBox="1"/>
          <p:nvPr/>
        </p:nvSpPr>
        <p:spPr>
          <a:xfrm>
            <a:off x="4237823" y="410220"/>
            <a:ext cx="9812355" cy="1215055"/>
          </a:xfrm>
          <a:prstGeom prst="rect">
            <a:avLst/>
          </a:prstGeom>
        </p:spPr>
        <p:txBody>
          <a:bodyPr lIns="0" tIns="0" rIns="0" bIns="0" rtlCol="0" anchor="t">
            <a:spAutoFit/>
          </a:bodyPr>
          <a:lstStyle/>
          <a:p>
            <a:pPr marL="0" lvl="0" indent="0" algn="ctr">
              <a:lnSpc>
                <a:spcPts val="9035"/>
              </a:lnSpc>
              <a:spcBef>
                <a:spcPct val="0"/>
              </a:spcBef>
            </a:pPr>
            <a:endParaRPr lang="en-US" sz="9314" dirty="0">
              <a:solidFill>
                <a:srgbClr val="A61A1A"/>
              </a:solidFill>
              <a:latin typeface="Monterchi"/>
              <a:ea typeface="Monterchi"/>
              <a:cs typeface="Monterchi"/>
              <a:sym typeface="Monterchi"/>
            </a:endParaRPr>
          </a:p>
        </p:txBody>
      </p:sp>
      <p:sp>
        <p:nvSpPr>
          <p:cNvPr id="9" name="TextBox 9">
            <a:extLst>
              <a:ext uri="{FF2B5EF4-FFF2-40B4-BE49-F238E27FC236}">
                <a16:creationId xmlns:a16="http://schemas.microsoft.com/office/drawing/2014/main" id="{8E979EFB-7703-DE47-D038-B8AA24543E5D}"/>
              </a:ext>
            </a:extLst>
          </p:cNvPr>
          <p:cNvSpPr txBox="1"/>
          <p:nvPr/>
        </p:nvSpPr>
        <p:spPr>
          <a:xfrm>
            <a:off x="990601" y="2055484"/>
            <a:ext cx="16268700" cy="1207638"/>
          </a:xfrm>
          <a:prstGeom prst="rect">
            <a:avLst/>
          </a:prstGeom>
        </p:spPr>
        <p:txBody>
          <a:bodyPr wrap="square" lIns="0" tIns="0" rIns="0" bIns="0" rtlCol="0" anchor="t">
            <a:spAutoFit/>
          </a:bodyPr>
          <a:lstStyle/>
          <a:p>
            <a:pPr marL="0" lvl="0" indent="0" algn="r">
              <a:lnSpc>
                <a:spcPts val="10735"/>
              </a:lnSpc>
            </a:pPr>
            <a:r>
              <a:rPr lang="en-US" sz="4993" dirty="0">
                <a:solidFill>
                  <a:srgbClr val="A61A1A"/>
                </a:solidFill>
                <a:latin typeface="TT Smalls"/>
                <a:ea typeface="TT Smalls"/>
                <a:cs typeface="TT Smalls"/>
                <a:sym typeface="TT Smalls"/>
              </a:rPr>
              <a:t> </a:t>
            </a:r>
          </a:p>
        </p:txBody>
      </p:sp>
      <p:sp>
        <p:nvSpPr>
          <p:cNvPr id="16" name="TextBox 15">
            <a:extLst>
              <a:ext uri="{FF2B5EF4-FFF2-40B4-BE49-F238E27FC236}">
                <a16:creationId xmlns:a16="http://schemas.microsoft.com/office/drawing/2014/main" id="{DADE69BB-0AF8-F6D6-C18C-AC2396E397BE}"/>
              </a:ext>
            </a:extLst>
          </p:cNvPr>
          <p:cNvSpPr txBox="1"/>
          <p:nvPr/>
        </p:nvSpPr>
        <p:spPr>
          <a:xfrm>
            <a:off x="2362200" y="1577623"/>
            <a:ext cx="14590743" cy="6247864"/>
          </a:xfrm>
          <a:prstGeom prst="rect">
            <a:avLst/>
          </a:prstGeom>
          <a:solidFill>
            <a:schemeClr val="tx2">
              <a:lumMod val="10000"/>
              <a:lumOff val="90000"/>
            </a:schemeClr>
          </a:solidFill>
        </p:spPr>
        <p:txBody>
          <a:bodyPr wrap="square" rtlCol="0">
            <a:spAutoFit/>
          </a:bodyPr>
          <a:lstStyle/>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a:p>
            <a:endParaRPr lang="en-US" sz="2000" b="1" dirty="0">
              <a:solidFill>
                <a:srgbClr val="002060"/>
              </a:solidFill>
            </a:endParaRPr>
          </a:p>
        </p:txBody>
      </p:sp>
      <p:sp>
        <p:nvSpPr>
          <p:cNvPr id="13" name="Rectangle 12">
            <a:extLst>
              <a:ext uri="{FF2B5EF4-FFF2-40B4-BE49-F238E27FC236}">
                <a16:creationId xmlns:a16="http://schemas.microsoft.com/office/drawing/2014/main" id="{E930AA8F-8751-B276-CA9F-8F6C7893A093}"/>
              </a:ext>
            </a:extLst>
          </p:cNvPr>
          <p:cNvSpPr/>
          <p:nvPr/>
        </p:nvSpPr>
        <p:spPr>
          <a:xfrm>
            <a:off x="345063" y="525431"/>
            <a:ext cx="17523837" cy="9351349"/>
          </a:xfrm>
          <a:prstGeom prst="rect">
            <a:avLst/>
          </a:prstGeom>
          <a:solidFill>
            <a:schemeClr val="accent1">
              <a:lumMod val="40000"/>
              <a:lumOff val="60000"/>
            </a:schemeClr>
          </a:solidFill>
          <a:ln>
            <a:solidFill>
              <a:schemeClr val="accent1">
                <a:lumMod val="7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pic>
        <p:nvPicPr>
          <p:cNvPr id="15" name="Graphic 14" descr="Brain with solid fill">
            <a:extLst>
              <a:ext uri="{FF2B5EF4-FFF2-40B4-BE49-F238E27FC236}">
                <a16:creationId xmlns:a16="http://schemas.microsoft.com/office/drawing/2014/main" id="{8EEBC189-3B8F-0B4D-6F8F-9A0CD1EC31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778741" y="2936590"/>
            <a:ext cx="4800600" cy="4387561"/>
          </a:xfrm>
          <a:prstGeom prst="rect">
            <a:avLst/>
          </a:prstGeom>
        </p:spPr>
      </p:pic>
      <p:sp>
        <p:nvSpPr>
          <p:cNvPr id="17" name="TextBox 16">
            <a:extLst>
              <a:ext uri="{FF2B5EF4-FFF2-40B4-BE49-F238E27FC236}">
                <a16:creationId xmlns:a16="http://schemas.microsoft.com/office/drawing/2014/main" id="{8BA48F4E-8469-8019-1640-033A1F3DCA1C}"/>
              </a:ext>
            </a:extLst>
          </p:cNvPr>
          <p:cNvSpPr txBox="1"/>
          <p:nvPr/>
        </p:nvSpPr>
        <p:spPr>
          <a:xfrm>
            <a:off x="3081987" y="3503754"/>
            <a:ext cx="10210800" cy="2215991"/>
          </a:xfrm>
          <a:prstGeom prst="rect">
            <a:avLst/>
          </a:prstGeom>
          <a:noFill/>
        </p:spPr>
        <p:txBody>
          <a:bodyPr wrap="square" rtlCol="0">
            <a:spAutoFit/>
          </a:bodyPr>
          <a:lstStyle/>
          <a:p>
            <a:r>
              <a:rPr lang="en-US" sz="13800" dirty="0">
                <a:ln w="0"/>
                <a:gradFill>
                  <a:gsLst>
                    <a:gs pos="21000">
                      <a:srgbClr val="53575C"/>
                    </a:gs>
                    <a:gs pos="88000">
                      <a:srgbClr val="C5C7CA"/>
                    </a:gs>
                  </a:gsLst>
                  <a:lin ang="5400000"/>
                </a:gradFill>
              </a:rPr>
              <a:t>THANK YOU</a:t>
            </a:r>
            <a:endParaRPr lang="en-IN" sz="13800" dirty="0">
              <a:ln w="0"/>
              <a:gradFill>
                <a:gsLst>
                  <a:gs pos="21000">
                    <a:srgbClr val="53575C"/>
                  </a:gs>
                  <a:gs pos="88000">
                    <a:srgbClr val="C5C7CA"/>
                  </a:gs>
                </a:gsLst>
                <a:lin ang="5400000"/>
              </a:gradFill>
            </a:endParaRPr>
          </a:p>
        </p:txBody>
      </p:sp>
    </p:spTree>
    <p:extLst>
      <p:ext uri="{BB962C8B-B14F-4D97-AF65-F5344CB8AC3E}">
        <p14:creationId xmlns:p14="http://schemas.microsoft.com/office/powerpoint/2010/main" val="1189915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4E5E6"/>
        </a:solidFill>
        <a:effectLst/>
      </p:bgPr>
    </p:bg>
    <p:spTree>
      <p:nvGrpSpPr>
        <p:cNvPr id="1" name="">
          <a:extLst>
            <a:ext uri="{FF2B5EF4-FFF2-40B4-BE49-F238E27FC236}">
              <a16:creationId xmlns:a16="http://schemas.microsoft.com/office/drawing/2014/main" id="{2B7EFE5C-9F2C-E7AF-8284-3897E3E8B86D}"/>
            </a:ext>
          </a:extLst>
        </p:cNvPr>
        <p:cNvGrpSpPr/>
        <p:nvPr/>
      </p:nvGrpSpPr>
      <p:grpSpPr>
        <a:xfrm>
          <a:off x="0" y="0"/>
          <a:ext cx="0" cy="0"/>
          <a:chOff x="0" y="0"/>
          <a:chExt cx="0" cy="0"/>
        </a:xfrm>
      </p:grpSpPr>
      <p:sp>
        <p:nvSpPr>
          <p:cNvPr id="4" name="TextBox 4">
            <a:extLst>
              <a:ext uri="{FF2B5EF4-FFF2-40B4-BE49-F238E27FC236}">
                <a16:creationId xmlns:a16="http://schemas.microsoft.com/office/drawing/2014/main" id="{4E5A5ACE-DB99-5A09-7F9F-A7B0425BA13E}"/>
              </a:ext>
            </a:extLst>
          </p:cNvPr>
          <p:cNvSpPr txBox="1"/>
          <p:nvPr/>
        </p:nvSpPr>
        <p:spPr>
          <a:xfrm>
            <a:off x="282284" y="145825"/>
            <a:ext cx="17708192" cy="9950675"/>
          </a:xfrm>
          <a:prstGeom prst="rect">
            <a:avLst/>
          </a:prstGeom>
        </p:spPr>
        <p:style>
          <a:lnRef idx="2">
            <a:schemeClr val="accent1"/>
          </a:lnRef>
          <a:fillRef idx="1">
            <a:schemeClr val="lt1"/>
          </a:fillRef>
          <a:effectRef idx="0">
            <a:schemeClr val="accent1"/>
          </a:effectRef>
          <a:fontRef idx="minor">
            <a:schemeClr val="dk1"/>
          </a:fontRef>
        </p:style>
        <p:txBody>
          <a:bodyPr lIns="50800" tIns="50800" rIns="50800" bIns="50800" rtlCol="0" anchor="ctr"/>
          <a:lstStyle/>
          <a:p>
            <a:pPr marL="0" lvl="0" indent="0" algn="ctr">
              <a:lnSpc>
                <a:spcPts val="3108"/>
              </a:lnSpc>
              <a:spcBef>
                <a:spcPct val="0"/>
              </a:spcBef>
            </a:pPr>
            <a:endParaRPr dirty="0"/>
          </a:p>
        </p:txBody>
      </p:sp>
      <p:graphicFrame>
        <p:nvGraphicFramePr>
          <p:cNvPr id="2" name="Table 1">
            <a:extLst>
              <a:ext uri="{FF2B5EF4-FFF2-40B4-BE49-F238E27FC236}">
                <a16:creationId xmlns:a16="http://schemas.microsoft.com/office/drawing/2014/main" id="{B09A2B2A-13BF-6B36-9964-846887EFE413}"/>
              </a:ext>
            </a:extLst>
          </p:cNvPr>
          <p:cNvGraphicFramePr>
            <a:graphicFrameLocks noGrp="1"/>
          </p:cNvGraphicFramePr>
          <p:nvPr>
            <p:extLst>
              <p:ext uri="{D42A27DB-BD31-4B8C-83A1-F6EECF244321}">
                <p14:modId xmlns:p14="http://schemas.microsoft.com/office/powerpoint/2010/main" val="999588790"/>
              </p:ext>
            </p:extLst>
          </p:nvPr>
        </p:nvGraphicFramePr>
        <p:xfrm>
          <a:off x="609600" y="1304374"/>
          <a:ext cx="17145000" cy="8467327"/>
        </p:xfrm>
        <a:graphic>
          <a:graphicData uri="http://schemas.openxmlformats.org/drawingml/2006/table">
            <a:tbl>
              <a:tblPr firstRow="1" bandRow="1">
                <a:tableStyleId>{2D5ABB26-0587-4C30-8999-92F81FD0307C}</a:tableStyleId>
              </a:tblPr>
              <a:tblGrid>
                <a:gridCol w="1190625">
                  <a:extLst>
                    <a:ext uri="{9D8B030D-6E8A-4147-A177-3AD203B41FA5}">
                      <a16:colId xmlns:a16="http://schemas.microsoft.com/office/drawing/2014/main" val="2301927659"/>
                    </a:ext>
                  </a:extLst>
                </a:gridCol>
                <a:gridCol w="5159376">
                  <a:extLst>
                    <a:ext uri="{9D8B030D-6E8A-4147-A177-3AD203B41FA5}">
                      <a16:colId xmlns:a16="http://schemas.microsoft.com/office/drawing/2014/main" val="2623697784"/>
                    </a:ext>
                  </a:extLst>
                </a:gridCol>
                <a:gridCol w="10794999">
                  <a:extLst>
                    <a:ext uri="{9D8B030D-6E8A-4147-A177-3AD203B41FA5}">
                      <a16:colId xmlns:a16="http://schemas.microsoft.com/office/drawing/2014/main" val="4134370381"/>
                    </a:ext>
                  </a:extLst>
                </a:gridCol>
              </a:tblGrid>
              <a:tr h="556894">
                <a:tc>
                  <a:txBody>
                    <a:bodyPr/>
                    <a:lstStyle/>
                    <a:p>
                      <a:pPr algn="ctr"/>
                      <a:r>
                        <a:rPr lang="en-US" sz="2000" dirty="0"/>
                        <a:t>SN.</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sz="2000" dirty="0"/>
                        <a:t>Attributes</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dirty="0"/>
                        <a:t>Description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973843538"/>
                  </a:ext>
                </a:extLst>
              </a:tr>
              <a:tr h="665577">
                <a:tc>
                  <a:txBody>
                    <a:bodyPr/>
                    <a:lstStyle/>
                    <a:p>
                      <a:pPr algn="ctr"/>
                      <a:r>
                        <a:rPr lang="en-US" sz="1800" dirty="0">
                          <a:latin typeface="IBM Plex Sans" panose="020B0604020202020204" charset="0"/>
                        </a:rPr>
                        <a:t>1.</a:t>
                      </a:r>
                      <a:endParaRPr lang="en-IN" sz="1800" dirty="0">
                        <a:latin typeface="IBM Plex Sa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sz="1800" dirty="0">
                          <a:latin typeface="IBM Plex Sans" panose="020B0604020202020204" charset="0"/>
                        </a:rPr>
                        <a:t>AGE</a:t>
                      </a:r>
                      <a:endParaRPr lang="en-IN" sz="1800" dirty="0">
                        <a:latin typeface="IBM Plex Sa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l" defTabSz="1371600" rtl="0" eaLnBrk="1" latinLnBrk="0" hangingPunct="1"/>
                      <a:r>
                        <a:rPr lang="en-US" sz="1800" kern="1200" dirty="0">
                          <a:solidFill>
                            <a:schemeClr val="tx1"/>
                          </a:solidFill>
                          <a:latin typeface="IBM Plex Sans" panose="020B0604020202020204" charset="0"/>
                          <a:ea typeface="+mn-ea"/>
                          <a:cs typeface="+mn-cs"/>
                        </a:rPr>
                        <a:t>Age(Years)</a:t>
                      </a:r>
                      <a:endParaRPr lang="en-IN" sz="1800" kern="1200" dirty="0">
                        <a:solidFill>
                          <a:schemeClr val="tx1"/>
                        </a:solidFill>
                        <a:latin typeface="IBM Plex Sans" panose="020B060402020202020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120654572"/>
                  </a:ext>
                </a:extLst>
              </a:tr>
              <a:tr h="665577">
                <a:tc>
                  <a:txBody>
                    <a:bodyPr/>
                    <a:lstStyle/>
                    <a:p>
                      <a:pPr algn="ctr"/>
                      <a:r>
                        <a:rPr lang="en-US" sz="1800" dirty="0">
                          <a:latin typeface="IBM Plex Sans" panose="020B0604020202020204" charset="0"/>
                        </a:rPr>
                        <a:t>2.</a:t>
                      </a:r>
                      <a:endParaRPr lang="en-IN" sz="1800" dirty="0">
                        <a:latin typeface="IBM Plex Sa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sz="1800" dirty="0">
                          <a:latin typeface="IBM Plex Sans" panose="020B0604020202020204" charset="0"/>
                        </a:rPr>
                        <a:t>SEX</a:t>
                      </a:r>
                      <a:endParaRPr lang="en-IN" sz="1800" dirty="0">
                        <a:latin typeface="IBM Plex Sa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US" sz="1800" dirty="0">
                          <a:latin typeface="IBM Plex Sans" panose="020B0604020202020204" charset="0"/>
                        </a:rPr>
                        <a:t>377 data from male and 238 data from female(male/female)</a:t>
                      </a:r>
                      <a:endParaRPr lang="en-IN" sz="1800" dirty="0">
                        <a:latin typeface="IBM Plex Sa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413863906"/>
                  </a:ext>
                </a:extLst>
              </a:tr>
              <a:tr h="665577">
                <a:tc>
                  <a:txBody>
                    <a:bodyPr/>
                    <a:lstStyle/>
                    <a:p>
                      <a:pPr algn="ctr"/>
                      <a:r>
                        <a:rPr lang="en-US" sz="1800" dirty="0">
                          <a:latin typeface="IBM Plex Sans" panose="020B0604020202020204" charset="0"/>
                        </a:rPr>
                        <a:t>3.</a:t>
                      </a:r>
                      <a:endParaRPr lang="en-IN" sz="1800" dirty="0">
                        <a:latin typeface="IBM Plex Sa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sz="1800" dirty="0">
                          <a:latin typeface="IBM Plex Sans" panose="020B0604020202020204" charset="0"/>
                        </a:rPr>
                        <a:t>ALB(Albumin)</a:t>
                      </a:r>
                      <a:endParaRPr lang="en-IN" sz="1800" dirty="0">
                        <a:latin typeface="IBM Plex Sa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1800" dirty="0">
                          <a:effectLst/>
                          <a:latin typeface="IBM Plex Sans" panose="020B0604020202020204" charset="0"/>
                        </a:rPr>
                        <a:t>Protein synthesized by the liver, contributes to immune function and acts as a binding agent for certain molecules (g/L)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561086061"/>
                  </a:ext>
                </a:extLst>
              </a:tr>
              <a:tr h="665577">
                <a:tc>
                  <a:txBody>
                    <a:bodyPr/>
                    <a:lstStyle/>
                    <a:p>
                      <a:pPr algn="ctr"/>
                      <a:r>
                        <a:rPr lang="en-US" sz="1800" dirty="0">
                          <a:latin typeface="IBM Plex Sans" panose="020B0604020202020204" charset="0"/>
                        </a:rPr>
                        <a:t>4.</a:t>
                      </a:r>
                      <a:endParaRPr lang="en-IN" sz="1800" dirty="0">
                        <a:latin typeface="IBM Plex Sa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sz="1800" dirty="0">
                          <a:latin typeface="IBM Plex Sans" panose="020B0604020202020204" charset="0"/>
                        </a:rPr>
                        <a:t>ALP(Alkaline Phosphatase)</a:t>
                      </a:r>
                      <a:endParaRPr lang="en-IN" sz="1800" dirty="0">
                        <a:latin typeface="IBM Plex Sa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1800" dirty="0">
                          <a:effectLst/>
                          <a:latin typeface="IBM Plex Sans" panose="020B0604020202020204" charset="0"/>
                        </a:rPr>
                        <a:t>An enzyme, plays an integral role in metabolism within the liver and development within the skeleton (u/L)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188202544"/>
                  </a:ext>
                </a:extLst>
              </a:tr>
              <a:tr h="665577">
                <a:tc>
                  <a:txBody>
                    <a:bodyPr/>
                    <a:lstStyle/>
                    <a:p>
                      <a:pPr algn="ctr"/>
                      <a:r>
                        <a:rPr lang="en-US" sz="1800" dirty="0">
                          <a:latin typeface="IBM Plex Sans" panose="020B0604020202020204" charset="0"/>
                        </a:rPr>
                        <a:t>5.</a:t>
                      </a:r>
                      <a:endParaRPr lang="en-IN" sz="1800" dirty="0">
                        <a:latin typeface="IBM Plex Sa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sz="1800" dirty="0">
                          <a:latin typeface="IBM Plex Sans" panose="020B0604020202020204" charset="0"/>
                        </a:rPr>
                        <a:t>ALT(Alanine Aminotransferase)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1800" dirty="0">
                          <a:effectLst/>
                          <a:latin typeface="IBM Plex Sans" panose="020B0604020202020204" charset="0"/>
                        </a:rPr>
                        <a:t>An important enzyme in the intermediary metabolism of glucose and protein (u/L)</a:t>
                      </a:r>
                    </a:p>
                    <a:p>
                      <a:endParaRPr lang="en-IN" sz="1800" dirty="0">
                        <a:latin typeface="IBM Plex Sa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4234890758"/>
                  </a:ext>
                </a:extLst>
              </a:tr>
              <a:tr h="587245">
                <a:tc>
                  <a:txBody>
                    <a:bodyPr/>
                    <a:lstStyle/>
                    <a:p>
                      <a:pPr algn="ctr"/>
                      <a:r>
                        <a:rPr lang="en-US" sz="1800" dirty="0">
                          <a:latin typeface="IBM Plex Sans" panose="020B0604020202020204" charset="0"/>
                        </a:rPr>
                        <a:t>6.</a:t>
                      </a:r>
                      <a:endParaRPr lang="en-IN" sz="1800" dirty="0">
                        <a:latin typeface="IBM Plex Sa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sz="1800" dirty="0">
                          <a:latin typeface="IBM Plex Sans" panose="020B0604020202020204" charset="0"/>
                        </a:rPr>
                        <a:t>AST(Aspartate Aminotransferase)</a:t>
                      </a:r>
                      <a:endParaRPr lang="en-IN" sz="1800" dirty="0">
                        <a:latin typeface="IBM Plex Sa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1800" dirty="0">
                          <a:effectLst/>
                          <a:latin typeface="IBM Plex Sans" panose="020B0604020202020204" charset="0"/>
                        </a:rPr>
                        <a:t>An enzyme in amino acid metabolism found in liver, heart, skeletal muscle, etc. (u/L)</a:t>
                      </a:r>
                    </a:p>
                    <a:p>
                      <a:endParaRPr lang="en-IN" sz="1800" dirty="0">
                        <a:latin typeface="IBM Plex Sa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14098411"/>
                  </a:ext>
                </a:extLst>
              </a:tr>
              <a:tr h="665577">
                <a:tc>
                  <a:txBody>
                    <a:bodyPr/>
                    <a:lstStyle/>
                    <a:p>
                      <a:pPr algn="ctr"/>
                      <a:r>
                        <a:rPr lang="en-US" sz="1800" dirty="0">
                          <a:latin typeface="IBM Plex Sans" panose="020B0604020202020204" charset="0"/>
                        </a:rPr>
                        <a:t>7.</a:t>
                      </a:r>
                      <a:endParaRPr lang="en-IN" sz="1800" dirty="0">
                        <a:latin typeface="IBM Plex Sa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sz="1800" dirty="0">
                          <a:latin typeface="IBM Plex Sans" panose="020B0604020202020204" charset="0"/>
                        </a:rPr>
                        <a:t>BIL(Bilirubin)</a:t>
                      </a:r>
                      <a:endParaRPr lang="en-IN" sz="1800" dirty="0">
                        <a:latin typeface="IBM Plex Sa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1800" dirty="0">
                          <a:effectLst/>
                          <a:latin typeface="IBM Plex Sans" panose="020B0604020202020204" charset="0"/>
                        </a:rPr>
                        <a:t>Yellow pigment produced during the breakdown of red blood cells (μmol/L)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6687864"/>
                  </a:ext>
                </a:extLst>
              </a:tr>
              <a:tr h="665577">
                <a:tc>
                  <a:txBody>
                    <a:bodyPr/>
                    <a:lstStyle/>
                    <a:p>
                      <a:pPr algn="ctr"/>
                      <a:r>
                        <a:rPr lang="en-US" sz="1800" dirty="0">
                          <a:latin typeface="IBM Plex Sans" panose="020B0604020202020204" charset="0"/>
                        </a:rPr>
                        <a:t>8.</a:t>
                      </a:r>
                      <a:endParaRPr lang="en-IN" sz="1800" dirty="0">
                        <a:latin typeface="IBM Plex Sa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sz="1800" dirty="0">
                          <a:latin typeface="IBM Plex Sans" panose="020B0604020202020204" charset="0"/>
                        </a:rPr>
                        <a:t>CHE(Cholinesterase)</a:t>
                      </a:r>
                      <a:endParaRPr lang="en-IN" sz="1800" dirty="0">
                        <a:latin typeface="IBM Plex Sa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1800" dirty="0">
                          <a:effectLst/>
                          <a:latin typeface="IBM Plex Sans" panose="020B0604020202020204" charset="0"/>
                        </a:rPr>
                        <a:t>An enzyme, involved in the breakdown of acetylcholine, a neurotransmitter (100u/L)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4028256454"/>
                  </a:ext>
                </a:extLst>
              </a:tr>
              <a:tr h="665577">
                <a:tc>
                  <a:txBody>
                    <a:bodyPr/>
                    <a:lstStyle/>
                    <a:p>
                      <a:pPr algn="ctr"/>
                      <a:r>
                        <a:rPr lang="en-US" sz="1800" dirty="0">
                          <a:latin typeface="IBM Plex Sans" panose="020B0604020202020204" charset="0"/>
                        </a:rPr>
                        <a:t>9.</a:t>
                      </a:r>
                      <a:endParaRPr lang="en-IN" sz="1800" dirty="0">
                        <a:latin typeface="IBM Plex Sa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sz="1800" dirty="0">
                          <a:latin typeface="IBM Plex Sans" panose="020B0604020202020204" charset="0"/>
                        </a:rPr>
                        <a:t>CHOL(Cholesterol)</a:t>
                      </a:r>
                      <a:endParaRPr lang="en-IN" sz="1800" dirty="0">
                        <a:latin typeface="IBM Plex Sa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US" sz="1800" dirty="0">
                          <a:latin typeface="IBM Plex Sans" panose="020B0604020202020204" charset="0"/>
                        </a:rPr>
                        <a:t>A fatty substance produced by the liver and obtained from dietary source(mmol/L)</a:t>
                      </a:r>
                      <a:endParaRPr lang="en-IN" sz="1800" dirty="0">
                        <a:latin typeface="IBM Plex Sa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4062866149"/>
                  </a:ext>
                </a:extLst>
              </a:tr>
              <a:tr h="665577">
                <a:tc>
                  <a:txBody>
                    <a:bodyPr/>
                    <a:lstStyle/>
                    <a:p>
                      <a:pPr algn="ctr"/>
                      <a:r>
                        <a:rPr lang="en-US" sz="1800" dirty="0">
                          <a:latin typeface="IBM Plex Sans" panose="020B0604020202020204" charset="0"/>
                        </a:rPr>
                        <a:t>10.</a:t>
                      </a:r>
                      <a:endParaRPr lang="en-IN" sz="1800" dirty="0">
                        <a:latin typeface="IBM Plex Sa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sz="1800" dirty="0">
                          <a:latin typeface="IBM Plex Sans" panose="020B0604020202020204" charset="0"/>
                        </a:rPr>
                        <a:t>CREA(Creatinine)</a:t>
                      </a:r>
                      <a:endParaRPr lang="en-IN" sz="1800" dirty="0">
                        <a:latin typeface="IBM Plex Sa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US" sz="1800" dirty="0">
                          <a:latin typeface="IBM Plex Sans" panose="020B0604020202020204" charset="0"/>
                        </a:rPr>
                        <a:t>A waste product produced by muscles during normal metabolism(</a:t>
                      </a:r>
                      <a:r>
                        <a:rPr lang="en-US" sz="1800" dirty="0">
                          <a:effectLst/>
                          <a:latin typeface="IBM Plex Sans" panose="020B0604020202020204" charset="0"/>
                        </a:rPr>
                        <a:t>μmol/L)</a:t>
                      </a:r>
                      <a:endParaRPr lang="en-IN" sz="1800" dirty="0">
                        <a:latin typeface="IBM Plex Sa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032992901"/>
                  </a:ext>
                </a:extLst>
              </a:tr>
              <a:tr h="600327">
                <a:tc>
                  <a:txBody>
                    <a:bodyPr/>
                    <a:lstStyle/>
                    <a:p>
                      <a:pPr algn="ctr"/>
                      <a:r>
                        <a:rPr lang="en-US" sz="1800" dirty="0">
                          <a:latin typeface="IBM Plex Sans" panose="020B0604020202020204" charset="0"/>
                        </a:rPr>
                        <a:t>11.</a:t>
                      </a:r>
                      <a:endParaRPr lang="en-IN" sz="1800" dirty="0">
                        <a:latin typeface="IBM Plex Sa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sz="1800" dirty="0">
                          <a:latin typeface="IBM Plex Sans" panose="020B0604020202020204" charset="0"/>
                        </a:rPr>
                        <a:t>GGT(Gamma-Glutamyl Transference)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r>
                        <a:rPr lang="en-US" sz="1800" dirty="0">
                          <a:latin typeface="IBM Plex Sans" panose="020B0604020202020204" charset="0"/>
                        </a:rPr>
                        <a:t>The liver enzyme, responsible for absorption of amino acids from the glomerular filtrate and from the intestinal lumen(</a:t>
                      </a:r>
                      <a:r>
                        <a:rPr lang="en-US" sz="1800" dirty="0">
                          <a:effectLst/>
                          <a:latin typeface="IBM Plex Sans" panose="020B0604020202020204" charset="0"/>
                        </a:rPr>
                        <a:t>u/L)</a:t>
                      </a:r>
                      <a:endParaRPr lang="en-IN" sz="1800" dirty="0">
                        <a:latin typeface="IBM Plex Sa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828477893"/>
                  </a:ext>
                </a:extLst>
              </a:tr>
              <a:tr h="524070">
                <a:tc>
                  <a:txBody>
                    <a:bodyPr/>
                    <a:lstStyle/>
                    <a:p>
                      <a:pPr algn="ctr"/>
                      <a:r>
                        <a:rPr lang="en-US" sz="1800" dirty="0">
                          <a:latin typeface="IBM Plex Sans" panose="020B0604020202020204" charset="0"/>
                        </a:rPr>
                        <a:t>12.</a:t>
                      </a:r>
                      <a:endParaRPr lang="en-IN" sz="1800" dirty="0">
                        <a:latin typeface="IBM Plex Sa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sz="1800" dirty="0">
                          <a:latin typeface="IBM Plex Sans" panose="020B0604020202020204" charset="0"/>
                        </a:rPr>
                        <a:t>PROT(Protein)</a:t>
                      </a:r>
                      <a:endParaRPr lang="en-IN" sz="1800" dirty="0">
                        <a:latin typeface="IBM Plex Sans"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1800" dirty="0">
                          <a:effectLst/>
                          <a:latin typeface="IBM Plex Sans" panose="020B0604020202020204" charset="0"/>
                        </a:rPr>
                        <a:t>An essential macronutrient involved in various physiological processes, including tissue repair and immune function (g/L)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173000009"/>
                  </a:ext>
                </a:extLst>
              </a:tr>
            </a:tbl>
          </a:graphicData>
        </a:graphic>
      </p:graphicFrame>
      <p:grpSp>
        <p:nvGrpSpPr>
          <p:cNvPr id="7" name="Group 5">
            <a:extLst>
              <a:ext uri="{FF2B5EF4-FFF2-40B4-BE49-F238E27FC236}">
                <a16:creationId xmlns:a16="http://schemas.microsoft.com/office/drawing/2014/main" id="{FCE54D5A-01F3-0A31-AE81-81DEEBA6CFE1}"/>
              </a:ext>
            </a:extLst>
          </p:cNvPr>
          <p:cNvGrpSpPr/>
          <p:nvPr/>
        </p:nvGrpSpPr>
        <p:grpSpPr>
          <a:xfrm>
            <a:off x="3646818" y="-521077"/>
            <a:ext cx="10963882" cy="1391468"/>
            <a:chOff x="0" y="-114300"/>
            <a:chExt cx="2887607" cy="596186"/>
          </a:xfrm>
        </p:grpSpPr>
        <p:sp>
          <p:nvSpPr>
            <p:cNvPr id="8" name="Freeform 6">
              <a:extLst>
                <a:ext uri="{FF2B5EF4-FFF2-40B4-BE49-F238E27FC236}">
                  <a16:creationId xmlns:a16="http://schemas.microsoft.com/office/drawing/2014/main" id="{7D8D509A-3F04-84BC-6DF5-E9782E9DB48B}"/>
                </a:ext>
              </a:extLst>
            </p:cNvPr>
            <p:cNvSpPr/>
            <p:nvPr/>
          </p:nvSpPr>
          <p:spPr>
            <a:xfrm>
              <a:off x="163393" y="47228"/>
              <a:ext cx="2724214" cy="434658"/>
            </a:xfrm>
            <a:custGeom>
              <a:avLst/>
              <a:gdLst/>
              <a:ahLst/>
              <a:cxnLst/>
              <a:rect l="l" t="t" r="r" b="b"/>
              <a:pathLst>
                <a:path w="2883685" h="434658">
                  <a:moveTo>
                    <a:pt x="0" y="0"/>
                  </a:moveTo>
                  <a:lnTo>
                    <a:pt x="2883685" y="0"/>
                  </a:lnTo>
                  <a:lnTo>
                    <a:pt x="2883685" y="434658"/>
                  </a:lnTo>
                  <a:lnTo>
                    <a:pt x="0" y="434658"/>
                  </a:lnTo>
                  <a:close/>
                </a:path>
              </a:pathLst>
            </a:custGeom>
            <a:ln/>
          </p:spPr>
          <p:style>
            <a:lnRef idx="1">
              <a:schemeClr val="accent5"/>
            </a:lnRef>
            <a:fillRef idx="2">
              <a:schemeClr val="accent5"/>
            </a:fillRef>
            <a:effectRef idx="1">
              <a:schemeClr val="accent5"/>
            </a:effectRef>
            <a:fontRef idx="minor">
              <a:schemeClr val="dk1"/>
            </a:fontRef>
          </p:style>
          <p:txBody>
            <a:bodyPr/>
            <a:lstStyle/>
            <a:p>
              <a:pPr>
                <a:spcBef>
                  <a:spcPts val="0"/>
                </a:spcBef>
                <a:spcAft>
                  <a:spcPts val="0"/>
                </a:spcAft>
              </a:pPr>
              <a:r>
                <a:rPr lang="en-IN" sz="4800" b="1" dirty="0">
                  <a:latin typeface="Arial" panose="020B0604020202020204" pitchFamily="34" charset="0"/>
                </a:rPr>
                <a:t>              Dataset Details</a:t>
              </a:r>
            </a:p>
            <a:p>
              <a:br>
                <a:rPr lang="en-IN" sz="4800" dirty="0"/>
              </a:br>
              <a:endParaRPr lang="en-IN" sz="4800" dirty="0"/>
            </a:p>
          </p:txBody>
        </p:sp>
        <p:sp>
          <p:nvSpPr>
            <p:cNvPr id="3" name="TextBox 7">
              <a:extLst>
                <a:ext uri="{FF2B5EF4-FFF2-40B4-BE49-F238E27FC236}">
                  <a16:creationId xmlns:a16="http://schemas.microsoft.com/office/drawing/2014/main" id="{FC7D5DE7-87C4-3A78-92A6-823F3D600A0F}"/>
                </a:ext>
              </a:extLst>
            </p:cNvPr>
            <p:cNvSpPr txBox="1"/>
            <p:nvPr/>
          </p:nvSpPr>
          <p:spPr>
            <a:xfrm>
              <a:off x="0" y="-114300"/>
              <a:ext cx="2883685" cy="548959"/>
            </a:xfrm>
            <a:prstGeom prst="rect">
              <a:avLst/>
            </a:prstGeom>
          </p:spPr>
          <p:txBody>
            <a:bodyPr lIns="50800" tIns="50800" rIns="50800" bIns="50800" rtlCol="0" anchor="ctr"/>
            <a:lstStyle/>
            <a:p>
              <a:pPr algn="ctr">
                <a:lnSpc>
                  <a:spcPts val="3108"/>
                </a:lnSpc>
              </a:pPr>
              <a:endParaRPr/>
            </a:p>
          </p:txBody>
        </p:sp>
      </p:grpSp>
    </p:spTree>
    <p:extLst>
      <p:ext uri="{BB962C8B-B14F-4D97-AF65-F5344CB8AC3E}">
        <p14:creationId xmlns:p14="http://schemas.microsoft.com/office/powerpoint/2010/main" val="899230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4E5E6"/>
        </a:solidFill>
        <a:effectLst/>
      </p:bgPr>
    </p:bg>
    <p:spTree>
      <p:nvGrpSpPr>
        <p:cNvPr id="1" name=""/>
        <p:cNvGrpSpPr/>
        <p:nvPr/>
      </p:nvGrpSpPr>
      <p:grpSpPr>
        <a:xfrm>
          <a:off x="0" y="0"/>
          <a:ext cx="0" cy="0"/>
          <a:chOff x="0" y="0"/>
          <a:chExt cx="0" cy="0"/>
        </a:xfrm>
      </p:grpSpPr>
      <p:sp>
        <p:nvSpPr>
          <p:cNvPr id="5" name="Freeform 3">
            <a:extLst>
              <a:ext uri="{FF2B5EF4-FFF2-40B4-BE49-F238E27FC236}">
                <a16:creationId xmlns:a16="http://schemas.microsoft.com/office/drawing/2014/main" id="{73EA3142-33C7-D88B-E007-4362A80B88AA}"/>
              </a:ext>
            </a:extLst>
          </p:cNvPr>
          <p:cNvSpPr/>
          <p:nvPr/>
        </p:nvSpPr>
        <p:spPr>
          <a:xfrm>
            <a:off x="152399" y="201689"/>
            <a:ext cx="17983201" cy="9850721"/>
          </a:xfrm>
          <a:custGeom>
            <a:avLst/>
            <a:gdLst/>
            <a:ahLst/>
            <a:cxnLst/>
            <a:rect l="l" t="t" r="r" b="b"/>
            <a:pathLst>
              <a:path w="4663886" h="2556627">
                <a:moveTo>
                  <a:pt x="0" y="0"/>
                </a:moveTo>
                <a:lnTo>
                  <a:pt x="4663886" y="0"/>
                </a:lnTo>
                <a:lnTo>
                  <a:pt x="4663886" y="2556627"/>
                </a:lnTo>
                <a:lnTo>
                  <a:pt x="0" y="2556627"/>
                </a:lnTo>
                <a:close/>
              </a:path>
            </a:pathLst>
          </a:custGeom>
          <a:ln/>
        </p:spPr>
        <p:style>
          <a:lnRef idx="2">
            <a:schemeClr val="accent1"/>
          </a:lnRef>
          <a:fillRef idx="1">
            <a:schemeClr val="lt1"/>
          </a:fillRef>
          <a:effectRef idx="0">
            <a:schemeClr val="accent1"/>
          </a:effectRef>
          <a:fontRef idx="minor">
            <a:schemeClr val="dk1"/>
          </a:fontRef>
        </p:style>
      </p:sp>
      <p:grpSp>
        <p:nvGrpSpPr>
          <p:cNvPr id="2" name="Group 2"/>
          <p:cNvGrpSpPr/>
          <p:nvPr/>
        </p:nvGrpSpPr>
        <p:grpSpPr>
          <a:xfrm>
            <a:off x="289904" y="145825"/>
            <a:ext cx="19300427" cy="17650500"/>
            <a:chOff x="0" y="-114300"/>
            <a:chExt cx="5083240" cy="4648692"/>
          </a:xfrm>
        </p:grpSpPr>
        <p:sp>
          <p:nvSpPr>
            <p:cNvPr id="3" name="Freeform 3"/>
            <p:cNvSpPr/>
            <p:nvPr/>
          </p:nvSpPr>
          <p:spPr>
            <a:xfrm>
              <a:off x="2331943" y="2741259"/>
              <a:ext cx="2751297" cy="1793133"/>
            </a:xfrm>
            <a:custGeom>
              <a:avLst/>
              <a:gdLst/>
              <a:ahLst/>
              <a:cxnLst/>
              <a:rect l="l" t="t" r="r" b="b"/>
              <a:pathLst>
                <a:path w="4663886" h="2556627">
                  <a:moveTo>
                    <a:pt x="0" y="0"/>
                  </a:moveTo>
                  <a:lnTo>
                    <a:pt x="4663886" y="0"/>
                  </a:lnTo>
                  <a:lnTo>
                    <a:pt x="4663886" y="2556627"/>
                  </a:lnTo>
                  <a:lnTo>
                    <a:pt x="0" y="2556627"/>
                  </a:lnTo>
                  <a:close/>
                </a:path>
              </a:pathLst>
            </a:custGeom>
            <a:solidFill>
              <a:srgbClr val="E4E5E6"/>
            </a:solidFill>
            <a:ln w="38100" cap="sq">
              <a:solidFill>
                <a:srgbClr val="A61A1A"/>
              </a:solidFill>
              <a:prstDash val="lgDash"/>
              <a:miter/>
            </a:ln>
          </p:spPr>
          <p:txBody>
            <a:bodyPr/>
            <a:lstStyle/>
            <a:p>
              <a:endParaRPr lang="en-IN" b="1" dirty="0">
                <a:ln w="22225">
                  <a:solidFill>
                    <a:schemeClr val="accent2"/>
                  </a:solidFill>
                  <a:prstDash val="solid"/>
                </a:ln>
                <a:solidFill>
                  <a:schemeClr val="accent2">
                    <a:lumMod val="40000"/>
                    <a:lumOff val="60000"/>
                  </a:schemeClr>
                </a:solidFill>
              </a:endParaRPr>
            </a:p>
          </p:txBody>
        </p:sp>
        <p:sp>
          <p:nvSpPr>
            <p:cNvPr id="4" name="TextBox 4"/>
            <p:cNvSpPr txBox="1"/>
            <p:nvPr/>
          </p:nvSpPr>
          <p:spPr>
            <a:xfrm>
              <a:off x="0" y="-114300"/>
              <a:ext cx="4663886" cy="2670927"/>
            </a:xfrm>
            <a:prstGeom prst="rect">
              <a:avLst/>
            </a:prstGeom>
          </p:spPr>
          <p:txBody>
            <a:bodyPr lIns="50800" tIns="50800" rIns="50800" bIns="50800" rtlCol="0" anchor="ctr"/>
            <a:lstStyle/>
            <a:p>
              <a:pPr marL="0" lvl="0" indent="0" algn="ctr">
                <a:lnSpc>
                  <a:spcPts val="3108"/>
                </a:lnSpc>
                <a:spcBef>
                  <a:spcPct val="0"/>
                </a:spcBef>
              </a:pPr>
              <a:endParaRPr/>
            </a:p>
          </p:txBody>
        </p:sp>
      </p:grpSp>
      <p:grpSp>
        <p:nvGrpSpPr>
          <p:cNvPr id="7" name="Group 5">
            <a:extLst>
              <a:ext uri="{FF2B5EF4-FFF2-40B4-BE49-F238E27FC236}">
                <a16:creationId xmlns:a16="http://schemas.microsoft.com/office/drawing/2014/main" id="{1353C241-B2B9-A192-38CF-AAD3C101C7C8}"/>
              </a:ext>
            </a:extLst>
          </p:cNvPr>
          <p:cNvGrpSpPr/>
          <p:nvPr/>
        </p:nvGrpSpPr>
        <p:grpSpPr>
          <a:xfrm>
            <a:off x="3200400" y="-615311"/>
            <a:ext cx="12572998" cy="1543786"/>
            <a:chOff x="-450575" y="-114300"/>
            <a:chExt cx="3717249" cy="661448"/>
          </a:xfrm>
        </p:grpSpPr>
        <p:sp>
          <p:nvSpPr>
            <p:cNvPr id="8" name="Freeform 6">
              <a:extLst>
                <a:ext uri="{FF2B5EF4-FFF2-40B4-BE49-F238E27FC236}">
                  <a16:creationId xmlns:a16="http://schemas.microsoft.com/office/drawing/2014/main" id="{ED9AD0FA-03A7-CA51-364D-80C12AD0680A}"/>
                </a:ext>
              </a:extLst>
            </p:cNvPr>
            <p:cNvSpPr/>
            <p:nvPr/>
          </p:nvSpPr>
          <p:spPr>
            <a:xfrm>
              <a:off x="-450575" y="112490"/>
              <a:ext cx="3717249" cy="434658"/>
            </a:xfrm>
            <a:custGeom>
              <a:avLst/>
              <a:gdLst/>
              <a:ahLst/>
              <a:cxnLst/>
              <a:rect l="l" t="t" r="r" b="b"/>
              <a:pathLst>
                <a:path w="2883685" h="434658">
                  <a:moveTo>
                    <a:pt x="0" y="0"/>
                  </a:moveTo>
                  <a:lnTo>
                    <a:pt x="2883685" y="0"/>
                  </a:lnTo>
                  <a:lnTo>
                    <a:pt x="2883685" y="434658"/>
                  </a:lnTo>
                  <a:lnTo>
                    <a:pt x="0" y="434658"/>
                  </a:lnTo>
                  <a:close/>
                </a:path>
              </a:pathLst>
            </a:custGeom>
            <a:ln/>
          </p:spPr>
          <p:style>
            <a:lnRef idx="1">
              <a:schemeClr val="accent5"/>
            </a:lnRef>
            <a:fillRef idx="2">
              <a:schemeClr val="accent5"/>
            </a:fillRef>
            <a:effectRef idx="1">
              <a:schemeClr val="accent5"/>
            </a:effectRef>
            <a:fontRef idx="minor">
              <a:schemeClr val="dk1"/>
            </a:fontRef>
          </p:style>
          <p:txBody>
            <a:bodyPr/>
            <a:lstStyle/>
            <a:p>
              <a:pPr>
                <a:spcBef>
                  <a:spcPts val="0"/>
                </a:spcBef>
                <a:spcAft>
                  <a:spcPts val="0"/>
                </a:spcAft>
              </a:pPr>
              <a:r>
                <a:rPr lang="en-IN" sz="4800" b="1" dirty="0">
                  <a:latin typeface="Arial" panose="020B0604020202020204" pitchFamily="34" charset="0"/>
                </a:rPr>
                <a:t>    Data Science Methodology Flow Chart</a:t>
              </a:r>
            </a:p>
            <a:p>
              <a:br>
                <a:rPr lang="en-IN" sz="4800" dirty="0"/>
              </a:br>
              <a:endParaRPr lang="en-IN" sz="4800" dirty="0"/>
            </a:p>
          </p:txBody>
        </p:sp>
        <p:sp>
          <p:nvSpPr>
            <p:cNvPr id="9" name="TextBox 7">
              <a:extLst>
                <a:ext uri="{FF2B5EF4-FFF2-40B4-BE49-F238E27FC236}">
                  <a16:creationId xmlns:a16="http://schemas.microsoft.com/office/drawing/2014/main" id="{84765E3D-20A9-090E-D234-642E31DAE97B}"/>
                </a:ext>
              </a:extLst>
            </p:cNvPr>
            <p:cNvSpPr txBox="1"/>
            <p:nvPr/>
          </p:nvSpPr>
          <p:spPr>
            <a:xfrm>
              <a:off x="0" y="-114300"/>
              <a:ext cx="2883685" cy="548959"/>
            </a:xfrm>
            <a:prstGeom prst="rect">
              <a:avLst/>
            </a:prstGeom>
          </p:spPr>
          <p:txBody>
            <a:bodyPr lIns="50800" tIns="50800" rIns="50800" bIns="50800" rtlCol="0" anchor="ctr"/>
            <a:lstStyle/>
            <a:p>
              <a:pPr algn="ctr">
                <a:lnSpc>
                  <a:spcPts val="3108"/>
                </a:lnSpc>
              </a:pPr>
              <a:endParaRPr/>
            </a:p>
          </p:txBody>
        </p:sp>
      </p:grpSp>
      <p:sp>
        <p:nvSpPr>
          <p:cNvPr id="6" name="Rectangle: Rounded Corners 5">
            <a:extLst>
              <a:ext uri="{FF2B5EF4-FFF2-40B4-BE49-F238E27FC236}">
                <a16:creationId xmlns:a16="http://schemas.microsoft.com/office/drawing/2014/main" id="{48F093F7-BA5D-952C-A215-DAF6D99F219C}"/>
              </a:ext>
            </a:extLst>
          </p:cNvPr>
          <p:cNvSpPr/>
          <p:nvPr/>
        </p:nvSpPr>
        <p:spPr>
          <a:xfrm>
            <a:off x="1676400" y="5695583"/>
            <a:ext cx="3200398" cy="1014470"/>
          </a:xfrm>
          <a:prstGeom prst="roundRect">
            <a:avLst/>
          </a:prstGeom>
          <a:ln>
            <a:solidFill>
              <a:schemeClr val="tx1">
                <a:lumMod val="75000"/>
                <a:lumOff val="2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a:solidFill>
                  <a:schemeClr val="tx1"/>
                </a:solidFill>
              </a:rPr>
              <a:t>Evaluation</a:t>
            </a:r>
            <a:endParaRPr lang="en-IN" dirty="0">
              <a:solidFill>
                <a:schemeClr val="tx1"/>
              </a:solidFill>
            </a:endParaRPr>
          </a:p>
        </p:txBody>
      </p:sp>
      <p:sp>
        <p:nvSpPr>
          <p:cNvPr id="13" name="Rectangle: Rounded Corners 12">
            <a:extLst>
              <a:ext uri="{FF2B5EF4-FFF2-40B4-BE49-F238E27FC236}">
                <a16:creationId xmlns:a16="http://schemas.microsoft.com/office/drawing/2014/main" id="{266C4ADE-EE34-251A-9A20-417C1E017BA6}"/>
              </a:ext>
            </a:extLst>
          </p:cNvPr>
          <p:cNvSpPr/>
          <p:nvPr/>
        </p:nvSpPr>
        <p:spPr>
          <a:xfrm>
            <a:off x="1676400" y="4011419"/>
            <a:ext cx="3200398" cy="1014470"/>
          </a:xfrm>
          <a:prstGeom prst="roundRect">
            <a:avLst/>
          </a:prstGeom>
          <a:solidFill>
            <a:schemeClr val="accent6">
              <a:lumMod val="40000"/>
              <a:lumOff val="60000"/>
            </a:schemeClr>
          </a:solidFill>
          <a:ln>
            <a:solidFill>
              <a:schemeClr val="tx1">
                <a:lumMod val="75000"/>
                <a:lumOff val="2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solidFill>
                  <a:schemeClr val="tx1"/>
                </a:solidFill>
              </a:rPr>
              <a:t>Deployment</a:t>
            </a:r>
            <a:endParaRPr lang="en-IN" sz="2000" dirty="0">
              <a:solidFill>
                <a:schemeClr val="tx1"/>
              </a:solidFill>
            </a:endParaRPr>
          </a:p>
        </p:txBody>
      </p:sp>
      <p:sp>
        <p:nvSpPr>
          <p:cNvPr id="14" name="Rectangle: Rounded Corners 13">
            <a:extLst>
              <a:ext uri="{FF2B5EF4-FFF2-40B4-BE49-F238E27FC236}">
                <a16:creationId xmlns:a16="http://schemas.microsoft.com/office/drawing/2014/main" id="{9E8BFBD0-F0E2-1800-3E04-065E082C5D2E}"/>
              </a:ext>
            </a:extLst>
          </p:cNvPr>
          <p:cNvSpPr/>
          <p:nvPr/>
        </p:nvSpPr>
        <p:spPr>
          <a:xfrm>
            <a:off x="13087177" y="4011419"/>
            <a:ext cx="3200398" cy="1014470"/>
          </a:xfrm>
          <a:prstGeom prst="roundRect">
            <a:avLst/>
          </a:prstGeom>
          <a:solidFill>
            <a:schemeClr val="accent6">
              <a:lumMod val="40000"/>
              <a:lumOff val="60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Data</a:t>
            </a:r>
            <a:endParaRPr lang="en-US" dirty="0">
              <a:solidFill>
                <a:schemeClr val="tx1"/>
              </a:solidFill>
            </a:endParaRPr>
          </a:p>
          <a:p>
            <a:pPr algn="ctr"/>
            <a:r>
              <a:rPr lang="en-US" sz="2000" dirty="0">
                <a:solidFill>
                  <a:schemeClr val="tx1"/>
                </a:solidFill>
              </a:rPr>
              <a:t>Requirements</a:t>
            </a:r>
            <a:endParaRPr lang="en-IN" dirty="0">
              <a:solidFill>
                <a:schemeClr val="tx1"/>
              </a:solidFill>
            </a:endParaRPr>
          </a:p>
        </p:txBody>
      </p:sp>
      <p:sp>
        <p:nvSpPr>
          <p:cNvPr id="15" name="Rectangle: Rounded Corners 14">
            <a:extLst>
              <a:ext uri="{FF2B5EF4-FFF2-40B4-BE49-F238E27FC236}">
                <a16:creationId xmlns:a16="http://schemas.microsoft.com/office/drawing/2014/main" id="{0EF342BF-C6A1-2942-7A6A-6AF770BFA7E7}"/>
              </a:ext>
            </a:extLst>
          </p:cNvPr>
          <p:cNvSpPr/>
          <p:nvPr/>
        </p:nvSpPr>
        <p:spPr>
          <a:xfrm>
            <a:off x="13121640" y="5684882"/>
            <a:ext cx="3200398" cy="1014470"/>
          </a:xfrm>
          <a:prstGeom prst="roundRect">
            <a:avLst/>
          </a:prstGeom>
          <a:ln>
            <a:solidFill>
              <a:schemeClr val="tx1">
                <a:lumMod val="75000"/>
                <a:lumOff val="2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a:solidFill>
                  <a:schemeClr val="tx1"/>
                </a:solidFill>
              </a:rPr>
              <a:t>Data</a:t>
            </a:r>
            <a:endParaRPr lang="en-US" dirty="0">
              <a:solidFill>
                <a:schemeClr val="tx1"/>
              </a:solidFill>
            </a:endParaRPr>
          </a:p>
          <a:p>
            <a:pPr algn="ctr"/>
            <a:r>
              <a:rPr lang="en-US" sz="2000" dirty="0">
                <a:solidFill>
                  <a:schemeClr val="tx1"/>
                </a:solidFill>
              </a:rPr>
              <a:t>Understanding</a:t>
            </a:r>
            <a:endParaRPr lang="en-IN" dirty="0">
              <a:solidFill>
                <a:schemeClr val="tx1"/>
              </a:solidFill>
            </a:endParaRPr>
          </a:p>
        </p:txBody>
      </p:sp>
      <p:sp>
        <p:nvSpPr>
          <p:cNvPr id="16" name="Rectangle: Rounded Corners 15">
            <a:extLst>
              <a:ext uri="{FF2B5EF4-FFF2-40B4-BE49-F238E27FC236}">
                <a16:creationId xmlns:a16="http://schemas.microsoft.com/office/drawing/2014/main" id="{EFE9721E-D752-15E7-4584-F1D3517D5BAA}"/>
              </a:ext>
            </a:extLst>
          </p:cNvPr>
          <p:cNvSpPr/>
          <p:nvPr/>
        </p:nvSpPr>
        <p:spPr>
          <a:xfrm>
            <a:off x="13056697" y="2327255"/>
            <a:ext cx="3200398" cy="1014470"/>
          </a:xfrm>
          <a:prstGeom prst="roundRect">
            <a:avLst/>
          </a:prstGeom>
          <a:ln>
            <a:solidFill>
              <a:schemeClr val="tx1">
                <a:lumMod val="75000"/>
                <a:lumOff val="2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solidFill>
                  <a:schemeClr val="tx1"/>
                </a:solidFill>
              </a:rPr>
              <a:t>Business</a:t>
            </a:r>
            <a:endParaRPr lang="en-US" dirty="0">
              <a:solidFill>
                <a:schemeClr val="tx1"/>
              </a:solidFill>
            </a:endParaRPr>
          </a:p>
          <a:p>
            <a:pPr algn="ctr"/>
            <a:r>
              <a:rPr lang="en-US" sz="2000" dirty="0">
                <a:solidFill>
                  <a:schemeClr val="tx1"/>
                </a:solidFill>
              </a:rPr>
              <a:t>Understanding</a:t>
            </a:r>
            <a:endParaRPr lang="en-IN" dirty="0">
              <a:solidFill>
                <a:schemeClr val="tx1"/>
              </a:solidFill>
            </a:endParaRPr>
          </a:p>
        </p:txBody>
      </p:sp>
      <p:sp>
        <p:nvSpPr>
          <p:cNvPr id="17" name="Rectangle: Rounded Corners 16">
            <a:extLst>
              <a:ext uri="{FF2B5EF4-FFF2-40B4-BE49-F238E27FC236}">
                <a16:creationId xmlns:a16="http://schemas.microsoft.com/office/drawing/2014/main" id="{850D9E17-C56E-1EAC-539D-DEA348413F9D}"/>
              </a:ext>
            </a:extLst>
          </p:cNvPr>
          <p:cNvSpPr/>
          <p:nvPr/>
        </p:nvSpPr>
        <p:spPr>
          <a:xfrm>
            <a:off x="9856299" y="7936885"/>
            <a:ext cx="3200398" cy="1014470"/>
          </a:xfrm>
          <a:prstGeom prst="roundRect">
            <a:avLst/>
          </a:prstGeom>
          <a:ln>
            <a:solidFill>
              <a:schemeClr val="tx1">
                <a:lumMod val="75000"/>
                <a:lumOff val="2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solidFill>
                  <a:schemeClr val="tx1"/>
                </a:solidFill>
              </a:rPr>
              <a:t>Data</a:t>
            </a:r>
            <a:endParaRPr lang="en-US" dirty="0">
              <a:solidFill>
                <a:schemeClr val="tx1"/>
              </a:solidFill>
            </a:endParaRPr>
          </a:p>
          <a:p>
            <a:pPr algn="ctr"/>
            <a:r>
              <a:rPr lang="en-US" sz="2000" dirty="0">
                <a:solidFill>
                  <a:schemeClr val="tx1"/>
                </a:solidFill>
              </a:rPr>
              <a:t>Preparation</a:t>
            </a:r>
            <a:endParaRPr lang="en-IN" dirty="0">
              <a:solidFill>
                <a:schemeClr val="tx1"/>
              </a:solidFill>
            </a:endParaRPr>
          </a:p>
        </p:txBody>
      </p:sp>
      <p:sp>
        <p:nvSpPr>
          <p:cNvPr id="18" name="Rectangle: Rounded Corners 17">
            <a:extLst>
              <a:ext uri="{FF2B5EF4-FFF2-40B4-BE49-F238E27FC236}">
                <a16:creationId xmlns:a16="http://schemas.microsoft.com/office/drawing/2014/main" id="{A7411884-DA0E-9F44-E524-95DF30DA88E7}"/>
              </a:ext>
            </a:extLst>
          </p:cNvPr>
          <p:cNvSpPr/>
          <p:nvPr/>
        </p:nvSpPr>
        <p:spPr>
          <a:xfrm>
            <a:off x="4914900" y="7936885"/>
            <a:ext cx="3200398" cy="1014470"/>
          </a:xfrm>
          <a:prstGeom prst="roundRect">
            <a:avLst/>
          </a:prstGeom>
          <a:ln>
            <a:solidFill>
              <a:schemeClr val="tx1">
                <a:lumMod val="75000"/>
                <a:lumOff val="2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solidFill>
                  <a:schemeClr val="tx1"/>
                </a:solidFill>
              </a:rPr>
              <a:t>Modeling</a:t>
            </a:r>
            <a:endParaRPr lang="en-IN" dirty="0">
              <a:solidFill>
                <a:schemeClr val="tx1"/>
              </a:solidFill>
            </a:endParaRPr>
          </a:p>
        </p:txBody>
      </p:sp>
      <p:sp>
        <p:nvSpPr>
          <p:cNvPr id="19" name="Rectangle: Rounded Corners 18">
            <a:extLst>
              <a:ext uri="{FF2B5EF4-FFF2-40B4-BE49-F238E27FC236}">
                <a16:creationId xmlns:a16="http://schemas.microsoft.com/office/drawing/2014/main" id="{F2B4FE5A-CA25-91CE-A63C-0CE87C4AE052}"/>
              </a:ext>
            </a:extLst>
          </p:cNvPr>
          <p:cNvSpPr/>
          <p:nvPr/>
        </p:nvSpPr>
        <p:spPr>
          <a:xfrm>
            <a:off x="1668780" y="2327255"/>
            <a:ext cx="3200398" cy="1014470"/>
          </a:xfrm>
          <a:prstGeom prst="roundRect">
            <a:avLst/>
          </a:prstGeom>
          <a:ln>
            <a:solidFill>
              <a:schemeClr val="tx1">
                <a:lumMod val="75000"/>
                <a:lumOff val="2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solidFill>
                  <a:schemeClr val="tx1"/>
                </a:solidFill>
              </a:rPr>
              <a:t>Feedback</a:t>
            </a:r>
            <a:endParaRPr lang="en-IN" sz="2000" dirty="0">
              <a:solidFill>
                <a:schemeClr val="tx1"/>
              </a:solidFill>
            </a:endParaRPr>
          </a:p>
        </p:txBody>
      </p:sp>
      <p:sp>
        <p:nvSpPr>
          <p:cNvPr id="60" name="Arrow: Up 59">
            <a:extLst>
              <a:ext uri="{FF2B5EF4-FFF2-40B4-BE49-F238E27FC236}">
                <a16:creationId xmlns:a16="http://schemas.microsoft.com/office/drawing/2014/main" id="{53223248-7901-EB02-A652-203400C3EA09}"/>
              </a:ext>
            </a:extLst>
          </p:cNvPr>
          <p:cNvSpPr/>
          <p:nvPr/>
        </p:nvSpPr>
        <p:spPr>
          <a:xfrm>
            <a:off x="3086099" y="5036590"/>
            <a:ext cx="381000" cy="658993"/>
          </a:xfrm>
          <a:prstGeom prst="up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sp>
        <p:nvSpPr>
          <p:cNvPr id="61" name="Arrow: Up 60">
            <a:extLst>
              <a:ext uri="{FF2B5EF4-FFF2-40B4-BE49-F238E27FC236}">
                <a16:creationId xmlns:a16="http://schemas.microsoft.com/office/drawing/2014/main" id="{26B4B9CD-B3C0-3706-9649-FB3F6997CDBC}"/>
              </a:ext>
            </a:extLst>
          </p:cNvPr>
          <p:cNvSpPr/>
          <p:nvPr/>
        </p:nvSpPr>
        <p:spPr>
          <a:xfrm>
            <a:off x="3086099" y="3341725"/>
            <a:ext cx="381000" cy="658993"/>
          </a:xfrm>
          <a:prstGeom prst="up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sp>
        <p:nvSpPr>
          <p:cNvPr id="63" name="Arrow: Up 62">
            <a:extLst>
              <a:ext uri="{FF2B5EF4-FFF2-40B4-BE49-F238E27FC236}">
                <a16:creationId xmlns:a16="http://schemas.microsoft.com/office/drawing/2014/main" id="{A7F72096-53E3-2CC2-1505-83ADF6D9B17D}"/>
              </a:ext>
            </a:extLst>
          </p:cNvPr>
          <p:cNvSpPr/>
          <p:nvPr/>
        </p:nvSpPr>
        <p:spPr>
          <a:xfrm>
            <a:off x="14732918" y="5025889"/>
            <a:ext cx="381000" cy="658993"/>
          </a:xfrm>
          <a:prstGeom prst="upArrow">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66" name="Arrow: Up 65">
            <a:extLst>
              <a:ext uri="{FF2B5EF4-FFF2-40B4-BE49-F238E27FC236}">
                <a16:creationId xmlns:a16="http://schemas.microsoft.com/office/drawing/2014/main" id="{98ECC4F7-B7C4-0E40-4795-32552F5F0415}"/>
              </a:ext>
            </a:extLst>
          </p:cNvPr>
          <p:cNvSpPr/>
          <p:nvPr/>
        </p:nvSpPr>
        <p:spPr>
          <a:xfrm rot="5400000">
            <a:off x="8848446" y="8144092"/>
            <a:ext cx="335841" cy="1034011"/>
          </a:xfrm>
          <a:prstGeom prst="upArrow">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67" name="Arrow: Up 66">
            <a:extLst>
              <a:ext uri="{FF2B5EF4-FFF2-40B4-BE49-F238E27FC236}">
                <a16:creationId xmlns:a16="http://schemas.microsoft.com/office/drawing/2014/main" id="{C44DD72F-C61E-2CBD-293E-185BA1427829}"/>
              </a:ext>
            </a:extLst>
          </p:cNvPr>
          <p:cNvSpPr/>
          <p:nvPr/>
        </p:nvSpPr>
        <p:spPr>
          <a:xfrm rot="16200000">
            <a:off x="8787310" y="7764756"/>
            <a:ext cx="335841" cy="1034011"/>
          </a:xfrm>
          <a:prstGeom prst="upArrow">
            <a:avLst/>
          </a:prstGeom>
          <a:ln/>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70" name="Arrow: Up 69">
            <a:extLst>
              <a:ext uri="{FF2B5EF4-FFF2-40B4-BE49-F238E27FC236}">
                <a16:creationId xmlns:a16="http://schemas.microsoft.com/office/drawing/2014/main" id="{9F463893-4CD8-1CFE-D12F-574C1A56D581}"/>
              </a:ext>
            </a:extLst>
          </p:cNvPr>
          <p:cNvSpPr/>
          <p:nvPr/>
        </p:nvSpPr>
        <p:spPr>
          <a:xfrm rot="10626188">
            <a:off x="14324430" y="5045797"/>
            <a:ext cx="381000" cy="658993"/>
          </a:xfrm>
          <a:prstGeom prst="up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sp>
        <p:nvSpPr>
          <p:cNvPr id="71" name="Arrow: Up 70">
            <a:extLst>
              <a:ext uri="{FF2B5EF4-FFF2-40B4-BE49-F238E27FC236}">
                <a16:creationId xmlns:a16="http://schemas.microsoft.com/office/drawing/2014/main" id="{23A068CD-4C4D-864B-EF09-4AD4EBF00BE1}"/>
              </a:ext>
            </a:extLst>
          </p:cNvPr>
          <p:cNvSpPr/>
          <p:nvPr/>
        </p:nvSpPr>
        <p:spPr>
          <a:xfrm rot="10630904">
            <a:off x="14273687" y="3351374"/>
            <a:ext cx="381000" cy="658993"/>
          </a:xfrm>
          <a:prstGeom prst="up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sp>
        <p:nvSpPr>
          <p:cNvPr id="72" name="Arrow: Up 71">
            <a:extLst>
              <a:ext uri="{FF2B5EF4-FFF2-40B4-BE49-F238E27FC236}">
                <a16:creationId xmlns:a16="http://schemas.microsoft.com/office/drawing/2014/main" id="{5B5DDA4A-67D0-0FF6-AFE5-AE0921EF782B}"/>
              </a:ext>
            </a:extLst>
          </p:cNvPr>
          <p:cNvSpPr/>
          <p:nvPr/>
        </p:nvSpPr>
        <p:spPr>
          <a:xfrm>
            <a:off x="14656896" y="3369382"/>
            <a:ext cx="381000" cy="658993"/>
          </a:xfrm>
          <a:prstGeom prst="upArrow">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73" name="Arrow: Up 72">
            <a:extLst>
              <a:ext uri="{FF2B5EF4-FFF2-40B4-BE49-F238E27FC236}">
                <a16:creationId xmlns:a16="http://schemas.microsoft.com/office/drawing/2014/main" id="{0A3D9152-63BC-62C1-E1A2-66ACFD25D099}"/>
              </a:ext>
            </a:extLst>
          </p:cNvPr>
          <p:cNvSpPr/>
          <p:nvPr/>
        </p:nvSpPr>
        <p:spPr>
          <a:xfrm rot="5400000">
            <a:off x="3699244" y="7677574"/>
            <a:ext cx="394961" cy="1891575"/>
          </a:xfrm>
          <a:prstGeom prst="upArrow">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74" name="Arrow: Up 73">
            <a:extLst>
              <a:ext uri="{FF2B5EF4-FFF2-40B4-BE49-F238E27FC236}">
                <a16:creationId xmlns:a16="http://schemas.microsoft.com/office/drawing/2014/main" id="{630BC7F0-B103-5AD7-00A3-9744A7CD5288}"/>
              </a:ext>
            </a:extLst>
          </p:cNvPr>
          <p:cNvSpPr/>
          <p:nvPr/>
        </p:nvSpPr>
        <p:spPr>
          <a:xfrm rot="10800000">
            <a:off x="2743198" y="6727407"/>
            <a:ext cx="342899" cy="1687934"/>
          </a:xfrm>
          <a:prstGeom prst="upArrow">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75" name="Arrow: Up 74">
            <a:extLst>
              <a:ext uri="{FF2B5EF4-FFF2-40B4-BE49-F238E27FC236}">
                <a16:creationId xmlns:a16="http://schemas.microsoft.com/office/drawing/2014/main" id="{26EC1906-B1D7-5F1D-3DF9-EFE030694086}"/>
              </a:ext>
            </a:extLst>
          </p:cNvPr>
          <p:cNvSpPr/>
          <p:nvPr/>
        </p:nvSpPr>
        <p:spPr>
          <a:xfrm rot="16200000">
            <a:off x="4035944" y="7570955"/>
            <a:ext cx="346376" cy="1363473"/>
          </a:xfrm>
          <a:prstGeom prst="up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sp>
        <p:nvSpPr>
          <p:cNvPr id="76" name="Arrow: Up 75">
            <a:extLst>
              <a:ext uri="{FF2B5EF4-FFF2-40B4-BE49-F238E27FC236}">
                <a16:creationId xmlns:a16="http://schemas.microsoft.com/office/drawing/2014/main" id="{B24472E5-81FA-4AB8-EED5-889E94417B60}"/>
              </a:ext>
            </a:extLst>
          </p:cNvPr>
          <p:cNvSpPr/>
          <p:nvPr/>
        </p:nvSpPr>
        <p:spPr>
          <a:xfrm>
            <a:off x="3272184" y="6724192"/>
            <a:ext cx="389768" cy="1369349"/>
          </a:xfrm>
          <a:prstGeom prst="up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sp>
        <p:nvSpPr>
          <p:cNvPr id="77" name="Arrow: Up 76">
            <a:extLst>
              <a:ext uri="{FF2B5EF4-FFF2-40B4-BE49-F238E27FC236}">
                <a16:creationId xmlns:a16="http://schemas.microsoft.com/office/drawing/2014/main" id="{16A46668-7D85-6B86-2991-D1AF8685D427}"/>
              </a:ext>
            </a:extLst>
          </p:cNvPr>
          <p:cNvSpPr/>
          <p:nvPr/>
        </p:nvSpPr>
        <p:spPr>
          <a:xfrm rot="16200000">
            <a:off x="13623076" y="7638252"/>
            <a:ext cx="346376" cy="1363473"/>
          </a:xfrm>
          <a:prstGeom prst="up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sp>
        <p:nvSpPr>
          <p:cNvPr id="78" name="Arrow: Up 77">
            <a:extLst>
              <a:ext uri="{FF2B5EF4-FFF2-40B4-BE49-F238E27FC236}">
                <a16:creationId xmlns:a16="http://schemas.microsoft.com/office/drawing/2014/main" id="{2B59815E-397D-E74D-044F-C27765FB1B73}"/>
              </a:ext>
            </a:extLst>
          </p:cNvPr>
          <p:cNvSpPr/>
          <p:nvPr/>
        </p:nvSpPr>
        <p:spPr>
          <a:xfrm rot="10800000">
            <a:off x="14550389" y="6710223"/>
            <a:ext cx="342899" cy="1632625"/>
          </a:xfrm>
          <a:prstGeom prst="up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IN">
              <a:solidFill>
                <a:schemeClr val="tx1"/>
              </a:solidFill>
            </a:endParaRPr>
          </a:p>
        </p:txBody>
      </p:sp>
      <p:sp>
        <p:nvSpPr>
          <p:cNvPr id="79" name="Arrow: Up 78">
            <a:extLst>
              <a:ext uri="{FF2B5EF4-FFF2-40B4-BE49-F238E27FC236}">
                <a16:creationId xmlns:a16="http://schemas.microsoft.com/office/drawing/2014/main" id="{D8B56610-9581-70BE-F04F-2EAF5846BE0C}"/>
              </a:ext>
            </a:extLst>
          </p:cNvPr>
          <p:cNvSpPr/>
          <p:nvPr/>
        </p:nvSpPr>
        <p:spPr>
          <a:xfrm rot="10800000">
            <a:off x="6449379" y="2899376"/>
            <a:ext cx="274354" cy="4951833"/>
          </a:xfrm>
          <a:prstGeom prst="upArrow">
            <a:avLst/>
          </a:prstGeom>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
        <p:nvSpPr>
          <p:cNvPr id="80" name="Arrow: Up 79">
            <a:extLst>
              <a:ext uri="{FF2B5EF4-FFF2-40B4-BE49-F238E27FC236}">
                <a16:creationId xmlns:a16="http://schemas.microsoft.com/office/drawing/2014/main" id="{888C7E56-90AF-200B-19D6-484FC6F3E259}"/>
              </a:ext>
            </a:extLst>
          </p:cNvPr>
          <p:cNvSpPr/>
          <p:nvPr/>
        </p:nvSpPr>
        <p:spPr>
          <a:xfrm rot="5400000">
            <a:off x="5561313" y="1993166"/>
            <a:ext cx="309277" cy="1674495"/>
          </a:xfrm>
          <a:prstGeom prst="upArrow">
            <a:avLst/>
          </a:prstGeom>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4E5E6"/>
        </a:solidFill>
        <a:effectLst/>
      </p:bgPr>
    </p:bg>
    <p:spTree>
      <p:nvGrpSpPr>
        <p:cNvPr id="1" name=""/>
        <p:cNvGrpSpPr/>
        <p:nvPr/>
      </p:nvGrpSpPr>
      <p:grpSpPr>
        <a:xfrm>
          <a:off x="0" y="0"/>
          <a:ext cx="0" cy="0"/>
          <a:chOff x="0" y="0"/>
          <a:chExt cx="0" cy="0"/>
        </a:xfrm>
      </p:grpSpPr>
      <p:sp>
        <p:nvSpPr>
          <p:cNvPr id="3" name="Freeform 3"/>
          <p:cNvSpPr/>
          <p:nvPr/>
        </p:nvSpPr>
        <p:spPr>
          <a:xfrm>
            <a:off x="173976" y="335120"/>
            <a:ext cx="17940047" cy="9761379"/>
          </a:xfrm>
          <a:custGeom>
            <a:avLst/>
            <a:gdLst/>
            <a:ahLst/>
            <a:cxnLst/>
            <a:rect l="l" t="t" r="r" b="b"/>
            <a:pathLst>
              <a:path w="4663886" h="2556627">
                <a:moveTo>
                  <a:pt x="0" y="0"/>
                </a:moveTo>
                <a:lnTo>
                  <a:pt x="4663886" y="0"/>
                </a:lnTo>
                <a:lnTo>
                  <a:pt x="4663886" y="2556627"/>
                </a:lnTo>
                <a:lnTo>
                  <a:pt x="0" y="2556627"/>
                </a:lnTo>
                <a:close/>
              </a:path>
            </a:pathLst>
          </a:custGeom>
          <a:ln/>
        </p:spPr>
        <p:style>
          <a:lnRef idx="2">
            <a:schemeClr val="accent1"/>
          </a:lnRef>
          <a:fillRef idx="1">
            <a:schemeClr val="lt1"/>
          </a:fillRef>
          <a:effectRef idx="0">
            <a:schemeClr val="accent1"/>
          </a:effectRef>
          <a:fontRef idx="minor">
            <a:schemeClr val="dk1"/>
          </a:fontRef>
        </p:style>
      </p:sp>
      <p:grpSp>
        <p:nvGrpSpPr>
          <p:cNvPr id="5" name="Group 5"/>
          <p:cNvGrpSpPr/>
          <p:nvPr/>
        </p:nvGrpSpPr>
        <p:grpSpPr>
          <a:xfrm>
            <a:off x="3352800" y="-11278"/>
            <a:ext cx="11550249" cy="1026156"/>
            <a:chOff x="0" y="0"/>
            <a:chExt cx="3033573" cy="434659"/>
          </a:xfrm>
        </p:grpSpPr>
        <p:sp>
          <p:nvSpPr>
            <p:cNvPr id="6" name="Freeform 6"/>
            <p:cNvSpPr/>
            <p:nvPr/>
          </p:nvSpPr>
          <p:spPr>
            <a:xfrm>
              <a:off x="0" y="0"/>
              <a:ext cx="3033573" cy="434658"/>
            </a:xfrm>
            <a:custGeom>
              <a:avLst/>
              <a:gdLst/>
              <a:ahLst/>
              <a:cxnLst/>
              <a:rect l="l" t="t" r="r" b="b"/>
              <a:pathLst>
                <a:path w="3033573" h="434658">
                  <a:moveTo>
                    <a:pt x="0" y="0"/>
                  </a:moveTo>
                  <a:lnTo>
                    <a:pt x="3033573" y="0"/>
                  </a:lnTo>
                  <a:lnTo>
                    <a:pt x="3033573" y="434658"/>
                  </a:lnTo>
                  <a:lnTo>
                    <a:pt x="0" y="434658"/>
                  </a:lnTo>
                  <a:close/>
                </a:path>
              </a:pathLst>
            </a:custGeom>
            <a:ln/>
          </p:spPr>
          <p:style>
            <a:lnRef idx="1">
              <a:schemeClr val="accent5"/>
            </a:lnRef>
            <a:fillRef idx="2">
              <a:schemeClr val="accent5"/>
            </a:fillRef>
            <a:effectRef idx="1">
              <a:schemeClr val="accent5"/>
            </a:effectRef>
            <a:fontRef idx="minor">
              <a:schemeClr val="dk1"/>
            </a:fontRef>
          </p:style>
        </p:sp>
        <p:sp>
          <p:nvSpPr>
            <p:cNvPr id="7" name="TextBox 7"/>
            <p:cNvSpPr txBox="1"/>
            <p:nvPr/>
          </p:nvSpPr>
          <p:spPr>
            <a:xfrm>
              <a:off x="0" y="-114300"/>
              <a:ext cx="3033573" cy="548959"/>
            </a:xfrm>
            <a:prstGeom prst="rect">
              <a:avLst/>
            </a:prstGeom>
          </p:spPr>
          <p:style>
            <a:lnRef idx="1">
              <a:schemeClr val="accent5"/>
            </a:lnRef>
            <a:fillRef idx="2">
              <a:schemeClr val="accent5"/>
            </a:fillRef>
            <a:effectRef idx="1">
              <a:schemeClr val="accent5"/>
            </a:effectRef>
            <a:fontRef idx="minor">
              <a:schemeClr val="dk1"/>
            </a:fontRef>
          </p:style>
          <p:txBody>
            <a:bodyPr lIns="50800" tIns="50800" rIns="50800" bIns="50800" rtlCol="0" anchor="ctr"/>
            <a:lstStyle/>
            <a:p>
              <a:pPr algn="ctr">
                <a:lnSpc>
                  <a:spcPts val="3108"/>
                </a:lnSpc>
              </a:pPr>
              <a:endParaRPr/>
            </a:p>
          </p:txBody>
        </p:sp>
      </p:grpSp>
      <p:sp>
        <p:nvSpPr>
          <p:cNvPr id="8" name="Freeform 8"/>
          <p:cNvSpPr/>
          <p:nvPr/>
        </p:nvSpPr>
        <p:spPr>
          <a:xfrm rot="5010359" flipH="1">
            <a:off x="701710" y="4979206"/>
            <a:ext cx="1750878" cy="1021876"/>
          </a:xfrm>
          <a:custGeom>
            <a:avLst/>
            <a:gdLst/>
            <a:ahLst/>
            <a:cxnLst/>
            <a:rect l="l" t="t" r="r" b="b"/>
            <a:pathLst>
              <a:path w="1750878" h="1021876">
                <a:moveTo>
                  <a:pt x="1750878" y="0"/>
                </a:moveTo>
                <a:lnTo>
                  <a:pt x="0" y="0"/>
                </a:lnTo>
                <a:lnTo>
                  <a:pt x="0" y="1021876"/>
                </a:lnTo>
                <a:lnTo>
                  <a:pt x="1750878" y="1021876"/>
                </a:lnTo>
                <a:lnTo>
                  <a:pt x="1750878"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rot="7268802" flipH="1">
            <a:off x="5441120" y="2327374"/>
            <a:ext cx="1750878" cy="1021876"/>
          </a:xfrm>
          <a:custGeom>
            <a:avLst/>
            <a:gdLst/>
            <a:ahLst/>
            <a:cxnLst/>
            <a:rect l="l" t="t" r="r" b="b"/>
            <a:pathLst>
              <a:path w="1750878" h="1021876">
                <a:moveTo>
                  <a:pt x="1750879" y="0"/>
                </a:moveTo>
                <a:lnTo>
                  <a:pt x="0" y="0"/>
                </a:lnTo>
                <a:lnTo>
                  <a:pt x="0" y="1021877"/>
                </a:lnTo>
                <a:lnTo>
                  <a:pt x="1750879" y="1021877"/>
                </a:lnTo>
                <a:lnTo>
                  <a:pt x="175087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rot="10120290" flipH="1">
            <a:off x="10992859" y="2283931"/>
            <a:ext cx="1750878" cy="1021876"/>
          </a:xfrm>
          <a:custGeom>
            <a:avLst/>
            <a:gdLst/>
            <a:ahLst/>
            <a:cxnLst/>
            <a:rect l="l" t="t" r="r" b="b"/>
            <a:pathLst>
              <a:path w="1750878" h="1021876">
                <a:moveTo>
                  <a:pt x="1750879" y="0"/>
                </a:moveTo>
                <a:lnTo>
                  <a:pt x="0" y="0"/>
                </a:lnTo>
                <a:lnTo>
                  <a:pt x="0" y="1021876"/>
                </a:lnTo>
                <a:lnTo>
                  <a:pt x="1750879" y="1021876"/>
                </a:lnTo>
                <a:lnTo>
                  <a:pt x="175087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rot="-7488599" flipH="1">
            <a:off x="15800600" y="4724801"/>
            <a:ext cx="1750878" cy="1021876"/>
          </a:xfrm>
          <a:custGeom>
            <a:avLst/>
            <a:gdLst/>
            <a:ahLst/>
            <a:cxnLst/>
            <a:rect l="l" t="t" r="r" b="b"/>
            <a:pathLst>
              <a:path w="1750878" h="1021876">
                <a:moveTo>
                  <a:pt x="1750878" y="0"/>
                </a:moveTo>
                <a:lnTo>
                  <a:pt x="0" y="0"/>
                </a:lnTo>
                <a:lnTo>
                  <a:pt x="0" y="1021876"/>
                </a:lnTo>
                <a:lnTo>
                  <a:pt x="1750878" y="1021876"/>
                </a:lnTo>
                <a:lnTo>
                  <a:pt x="1750878"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13"/>
          <p:cNvSpPr txBox="1"/>
          <p:nvPr/>
        </p:nvSpPr>
        <p:spPr>
          <a:xfrm>
            <a:off x="1410770" y="6623619"/>
            <a:ext cx="3015977" cy="682772"/>
          </a:xfrm>
          <a:prstGeom prst="rect">
            <a:avLst/>
          </a:prstGeom>
        </p:spPr>
        <p:txBody>
          <a:bodyPr lIns="0" tIns="0" rIns="0" bIns="0" rtlCol="0" anchor="t">
            <a:spAutoFit/>
          </a:bodyPr>
          <a:lstStyle/>
          <a:p>
            <a:pPr marL="0" lvl="0" indent="0" algn="ctr">
              <a:lnSpc>
                <a:spcPts val="5089"/>
              </a:lnSpc>
              <a:spcBef>
                <a:spcPct val="0"/>
              </a:spcBef>
            </a:pPr>
            <a:r>
              <a:rPr lang="en-US" sz="5246" dirty="0">
                <a:solidFill>
                  <a:srgbClr val="A61A1A"/>
                </a:solidFill>
                <a:latin typeface="Monterchi"/>
                <a:ea typeface="Monterchi"/>
                <a:cs typeface="Monterchi"/>
                <a:sym typeface="Monterchi"/>
              </a:rPr>
              <a:t>STEP 1</a:t>
            </a:r>
          </a:p>
        </p:txBody>
      </p:sp>
      <p:sp>
        <p:nvSpPr>
          <p:cNvPr id="14" name="TextBox 14"/>
          <p:cNvSpPr txBox="1"/>
          <p:nvPr/>
        </p:nvSpPr>
        <p:spPr>
          <a:xfrm>
            <a:off x="13861253" y="6623619"/>
            <a:ext cx="3015977" cy="682772"/>
          </a:xfrm>
          <a:prstGeom prst="rect">
            <a:avLst/>
          </a:prstGeom>
        </p:spPr>
        <p:txBody>
          <a:bodyPr lIns="0" tIns="0" rIns="0" bIns="0" rtlCol="0" anchor="t">
            <a:spAutoFit/>
          </a:bodyPr>
          <a:lstStyle/>
          <a:p>
            <a:pPr marL="0" lvl="0" indent="0" algn="ctr">
              <a:lnSpc>
                <a:spcPts val="5089"/>
              </a:lnSpc>
              <a:spcBef>
                <a:spcPct val="0"/>
              </a:spcBef>
            </a:pPr>
            <a:r>
              <a:rPr lang="en-US" sz="5246">
                <a:solidFill>
                  <a:srgbClr val="A61A1A"/>
                </a:solidFill>
                <a:latin typeface="Monterchi"/>
                <a:ea typeface="Monterchi"/>
                <a:cs typeface="Monterchi"/>
                <a:sym typeface="Monterchi"/>
              </a:rPr>
              <a:t>STEP 5</a:t>
            </a:r>
          </a:p>
        </p:txBody>
      </p:sp>
      <p:sp>
        <p:nvSpPr>
          <p:cNvPr id="15" name="TextBox 15"/>
          <p:cNvSpPr txBox="1"/>
          <p:nvPr/>
        </p:nvSpPr>
        <p:spPr>
          <a:xfrm>
            <a:off x="1184096" y="7653910"/>
            <a:ext cx="3773047" cy="379399"/>
          </a:xfrm>
          <a:prstGeom prst="rect">
            <a:avLst/>
          </a:prstGeom>
        </p:spPr>
        <p:txBody>
          <a:bodyPr wrap="square" lIns="0" tIns="0" rIns="0" bIns="0" rtlCol="0" anchor="t">
            <a:spAutoFit/>
          </a:bodyPr>
          <a:lstStyle/>
          <a:p>
            <a:pPr algn="ctr">
              <a:lnSpc>
                <a:spcPts val="3079"/>
              </a:lnSpc>
            </a:pPr>
            <a:r>
              <a:rPr lang="en-US" sz="2400" b="1" dirty="0">
                <a:solidFill>
                  <a:srgbClr val="002060"/>
                </a:solidFill>
              </a:rPr>
              <a:t>Dealing With The Null Value</a:t>
            </a:r>
          </a:p>
        </p:txBody>
      </p:sp>
      <p:sp>
        <p:nvSpPr>
          <p:cNvPr id="21" name="TextBox 21"/>
          <p:cNvSpPr txBox="1"/>
          <p:nvPr/>
        </p:nvSpPr>
        <p:spPr>
          <a:xfrm>
            <a:off x="13634579" y="7653910"/>
            <a:ext cx="3469324" cy="379399"/>
          </a:xfrm>
          <a:prstGeom prst="rect">
            <a:avLst/>
          </a:prstGeom>
        </p:spPr>
        <p:txBody>
          <a:bodyPr lIns="0" tIns="0" rIns="0" bIns="0" rtlCol="0" anchor="t">
            <a:spAutoFit/>
          </a:bodyPr>
          <a:lstStyle/>
          <a:p>
            <a:pPr algn="ctr">
              <a:lnSpc>
                <a:spcPts val="3079"/>
              </a:lnSpc>
            </a:pPr>
            <a:r>
              <a:rPr lang="en-IN" sz="2400" b="1" dirty="0">
                <a:solidFill>
                  <a:srgbClr val="002060"/>
                </a:solidFill>
              </a:rPr>
              <a:t>Standard Scaling</a:t>
            </a:r>
          </a:p>
        </p:txBody>
      </p:sp>
      <p:sp>
        <p:nvSpPr>
          <p:cNvPr id="22" name="TextBox 22"/>
          <p:cNvSpPr txBox="1"/>
          <p:nvPr/>
        </p:nvSpPr>
        <p:spPr>
          <a:xfrm>
            <a:off x="2410494" y="3279388"/>
            <a:ext cx="3015977" cy="682772"/>
          </a:xfrm>
          <a:prstGeom prst="rect">
            <a:avLst/>
          </a:prstGeom>
        </p:spPr>
        <p:txBody>
          <a:bodyPr lIns="0" tIns="0" rIns="0" bIns="0" rtlCol="0" anchor="t">
            <a:spAutoFit/>
          </a:bodyPr>
          <a:lstStyle/>
          <a:p>
            <a:pPr marL="0" lvl="0" indent="0" algn="ctr">
              <a:lnSpc>
                <a:spcPts val="5089"/>
              </a:lnSpc>
              <a:spcBef>
                <a:spcPct val="0"/>
              </a:spcBef>
            </a:pPr>
            <a:r>
              <a:rPr lang="en-US" sz="5246" dirty="0">
                <a:solidFill>
                  <a:srgbClr val="A61A1A"/>
                </a:solidFill>
                <a:latin typeface="Monterchi"/>
                <a:ea typeface="Monterchi"/>
                <a:cs typeface="Monterchi"/>
                <a:sym typeface="Monterchi"/>
              </a:rPr>
              <a:t>STEP 2</a:t>
            </a:r>
          </a:p>
        </p:txBody>
      </p:sp>
      <p:sp>
        <p:nvSpPr>
          <p:cNvPr id="23" name="TextBox 23"/>
          <p:cNvSpPr txBox="1"/>
          <p:nvPr/>
        </p:nvSpPr>
        <p:spPr>
          <a:xfrm>
            <a:off x="12857935" y="3279388"/>
            <a:ext cx="3015977" cy="682772"/>
          </a:xfrm>
          <a:prstGeom prst="rect">
            <a:avLst/>
          </a:prstGeom>
        </p:spPr>
        <p:txBody>
          <a:bodyPr lIns="0" tIns="0" rIns="0" bIns="0" rtlCol="0" anchor="t">
            <a:spAutoFit/>
          </a:bodyPr>
          <a:lstStyle/>
          <a:p>
            <a:pPr marL="0" lvl="0" indent="0" algn="ctr">
              <a:lnSpc>
                <a:spcPts val="5089"/>
              </a:lnSpc>
              <a:spcBef>
                <a:spcPct val="0"/>
              </a:spcBef>
            </a:pPr>
            <a:r>
              <a:rPr lang="en-US" sz="5246" dirty="0">
                <a:solidFill>
                  <a:srgbClr val="A61A1A"/>
                </a:solidFill>
                <a:latin typeface="Monterchi"/>
                <a:ea typeface="Monterchi"/>
                <a:cs typeface="Monterchi"/>
                <a:sym typeface="Monterchi"/>
              </a:rPr>
              <a:t>STEP 4</a:t>
            </a:r>
          </a:p>
        </p:txBody>
      </p:sp>
      <p:sp>
        <p:nvSpPr>
          <p:cNvPr id="24" name="TextBox 24"/>
          <p:cNvSpPr txBox="1"/>
          <p:nvPr/>
        </p:nvSpPr>
        <p:spPr>
          <a:xfrm>
            <a:off x="2183820" y="4300154"/>
            <a:ext cx="3469324" cy="379399"/>
          </a:xfrm>
          <a:prstGeom prst="rect">
            <a:avLst/>
          </a:prstGeom>
        </p:spPr>
        <p:txBody>
          <a:bodyPr lIns="0" tIns="0" rIns="0" bIns="0" rtlCol="0" anchor="t">
            <a:spAutoFit/>
          </a:bodyPr>
          <a:lstStyle/>
          <a:p>
            <a:pPr algn="ctr">
              <a:lnSpc>
                <a:spcPts val="3079"/>
              </a:lnSpc>
            </a:pPr>
            <a:r>
              <a:rPr lang="en-IN" sz="2400" b="1" dirty="0">
                <a:solidFill>
                  <a:srgbClr val="002060"/>
                </a:solidFill>
              </a:rPr>
              <a:t>Detection Of Outliers</a:t>
            </a:r>
          </a:p>
        </p:txBody>
      </p:sp>
      <p:sp>
        <p:nvSpPr>
          <p:cNvPr id="25" name="TextBox 25"/>
          <p:cNvSpPr txBox="1"/>
          <p:nvPr/>
        </p:nvSpPr>
        <p:spPr>
          <a:xfrm>
            <a:off x="12631262" y="4300154"/>
            <a:ext cx="3469324" cy="379399"/>
          </a:xfrm>
          <a:prstGeom prst="rect">
            <a:avLst/>
          </a:prstGeom>
        </p:spPr>
        <p:txBody>
          <a:bodyPr lIns="0" tIns="0" rIns="0" bIns="0" rtlCol="0" anchor="t">
            <a:spAutoFit/>
          </a:bodyPr>
          <a:lstStyle/>
          <a:p>
            <a:pPr algn="ctr">
              <a:lnSpc>
                <a:spcPts val="3079"/>
              </a:lnSpc>
            </a:pPr>
            <a:r>
              <a:rPr lang="en-IN" sz="2400" b="1" dirty="0">
                <a:solidFill>
                  <a:srgbClr val="002060"/>
                </a:solidFill>
              </a:rPr>
              <a:t>Label Encoding</a:t>
            </a:r>
          </a:p>
        </p:txBody>
      </p:sp>
      <p:sp>
        <p:nvSpPr>
          <p:cNvPr id="26" name="TextBox 26"/>
          <p:cNvSpPr txBox="1"/>
          <p:nvPr/>
        </p:nvSpPr>
        <p:spPr>
          <a:xfrm>
            <a:off x="7636012" y="2112097"/>
            <a:ext cx="3015977" cy="682772"/>
          </a:xfrm>
          <a:prstGeom prst="rect">
            <a:avLst/>
          </a:prstGeom>
        </p:spPr>
        <p:txBody>
          <a:bodyPr lIns="0" tIns="0" rIns="0" bIns="0" rtlCol="0" anchor="t">
            <a:spAutoFit/>
          </a:bodyPr>
          <a:lstStyle/>
          <a:p>
            <a:pPr marL="0" lvl="0" indent="0" algn="ctr">
              <a:lnSpc>
                <a:spcPts val="5089"/>
              </a:lnSpc>
              <a:spcBef>
                <a:spcPct val="0"/>
              </a:spcBef>
            </a:pPr>
            <a:r>
              <a:rPr lang="en-US" sz="5246">
                <a:solidFill>
                  <a:srgbClr val="A61A1A"/>
                </a:solidFill>
                <a:latin typeface="Monterchi"/>
                <a:ea typeface="Monterchi"/>
                <a:cs typeface="Monterchi"/>
                <a:sym typeface="Monterchi"/>
              </a:rPr>
              <a:t>STEP 3</a:t>
            </a:r>
          </a:p>
        </p:txBody>
      </p:sp>
      <p:sp>
        <p:nvSpPr>
          <p:cNvPr id="27" name="TextBox 27"/>
          <p:cNvSpPr txBox="1"/>
          <p:nvPr/>
        </p:nvSpPr>
        <p:spPr>
          <a:xfrm>
            <a:off x="7409338" y="3190013"/>
            <a:ext cx="3469324" cy="379399"/>
          </a:xfrm>
          <a:prstGeom prst="rect">
            <a:avLst/>
          </a:prstGeom>
        </p:spPr>
        <p:txBody>
          <a:bodyPr lIns="0" tIns="0" rIns="0" bIns="0" rtlCol="0" anchor="t">
            <a:spAutoFit/>
          </a:bodyPr>
          <a:lstStyle/>
          <a:p>
            <a:pPr algn="ctr">
              <a:lnSpc>
                <a:spcPts val="3079"/>
              </a:lnSpc>
            </a:pPr>
            <a:r>
              <a:rPr lang="en-IN" sz="2400" b="1" dirty="0">
                <a:solidFill>
                  <a:srgbClr val="002060"/>
                </a:solidFill>
              </a:rPr>
              <a:t>One Hot Encoding</a:t>
            </a:r>
          </a:p>
        </p:txBody>
      </p:sp>
      <p:pic>
        <p:nvPicPr>
          <p:cNvPr id="30" name="Picture 29">
            <a:extLst>
              <a:ext uri="{FF2B5EF4-FFF2-40B4-BE49-F238E27FC236}">
                <a16:creationId xmlns:a16="http://schemas.microsoft.com/office/drawing/2014/main" id="{C1E97413-30FE-2B4C-D8D9-367B328A7585}"/>
              </a:ext>
            </a:extLst>
          </p:cNvPr>
          <p:cNvPicPr>
            <a:picLocks noChangeAspect="1"/>
          </p:cNvPicPr>
          <p:nvPr/>
        </p:nvPicPr>
        <p:blipFill>
          <a:blip r:embed="rId4"/>
          <a:stretch>
            <a:fillRect/>
          </a:stretch>
        </p:blipFill>
        <p:spPr>
          <a:xfrm>
            <a:off x="6894519" y="5409042"/>
            <a:ext cx="5277426" cy="29905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1" name="TextBox 30">
            <a:extLst>
              <a:ext uri="{FF2B5EF4-FFF2-40B4-BE49-F238E27FC236}">
                <a16:creationId xmlns:a16="http://schemas.microsoft.com/office/drawing/2014/main" id="{74F89763-E142-4E86-1595-A7405E04B528}"/>
              </a:ext>
            </a:extLst>
          </p:cNvPr>
          <p:cNvSpPr txBox="1"/>
          <p:nvPr/>
        </p:nvSpPr>
        <p:spPr>
          <a:xfrm>
            <a:off x="3864285" y="-462461"/>
            <a:ext cx="9797518" cy="1074718"/>
          </a:xfrm>
          <a:prstGeom prst="rect">
            <a:avLst/>
          </a:prstGeom>
          <a:noFill/>
        </p:spPr>
        <p:txBody>
          <a:bodyPr wrap="square" rtlCol="0">
            <a:spAutoFit/>
          </a:bodyPr>
          <a:lstStyle/>
          <a:p>
            <a:pPr algn="ctr">
              <a:lnSpc>
                <a:spcPts val="9035"/>
              </a:lnSpc>
              <a:spcBef>
                <a:spcPct val="0"/>
              </a:spcBef>
            </a:pPr>
            <a:r>
              <a:rPr lang="en-IN" sz="4000" b="1" i="0" dirty="0">
                <a:effectLst/>
                <a:latin typeface="Arial" panose="020B0604020202020204" pitchFamily="34" charset="0"/>
              </a:rPr>
              <a:t>Exploratory Data Analysis</a:t>
            </a:r>
            <a:r>
              <a:rPr lang="en-IN" sz="4000" b="0" i="0" dirty="0">
                <a:effectLst/>
                <a:latin typeface="Arial" panose="020B0604020202020204" pitchFamily="34" charset="0"/>
              </a:rPr>
              <a:t> (</a:t>
            </a:r>
            <a:r>
              <a:rPr lang="en-IN" sz="4000" b="1" i="0" dirty="0">
                <a:effectLst/>
                <a:latin typeface="Arial" panose="020B0604020202020204" pitchFamily="34" charset="0"/>
              </a:rPr>
              <a:t>EDA</a:t>
            </a:r>
            <a:r>
              <a:rPr lang="en-IN" sz="4000" b="0" i="0" dirty="0">
                <a:effectLst/>
                <a:latin typeface="Arial" panose="020B0604020202020204" pitchFamily="34" charset="0"/>
              </a:rPr>
              <a:t>) </a:t>
            </a:r>
            <a:r>
              <a:rPr lang="en-IN" sz="4000" b="1" dirty="0">
                <a:latin typeface="Arial" panose="020B0604020202020204" pitchFamily="34" charset="0"/>
              </a:rPr>
              <a:t>Steps </a:t>
            </a:r>
          </a:p>
        </p:txBody>
      </p:sp>
      <p:sp>
        <p:nvSpPr>
          <p:cNvPr id="32" name="Arrow: Down 31">
            <a:extLst>
              <a:ext uri="{FF2B5EF4-FFF2-40B4-BE49-F238E27FC236}">
                <a16:creationId xmlns:a16="http://schemas.microsoft.com/office/drawing/2014/main" id="{C70EE1EC-D2F9-44B0-96B1-C7471F290C32}"/>
              </a:ext>
            </a:extLst>
          </p:cNvPr>
          <p:cNvSpPr/>
          <p:nvPr/>
        </p:nvSpPr>
        <p:spPr>
          <a:xfrm>
            <a:off x="2590801" y="8095460"/>
            <a:ext cx="457199" cy="767198"/>
          </a:xfrm>
          <a:prstGeom prst="downArrow">
            <a:avLst>
              <a:gd name="adj1" fmla="val 50000"/>
              <a:gd name="adj2" fmla="val 4732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33" name="Arrow: Down 32">
            <a:extLst>
              <a:ext uri="{FF2B5EF4-FFF2-40B4-BE49-F238E27FC236}">
                <a16:creationId xmlns:a16="http://schemas.microsoft.com/office/drawing/2014/main" id="{892DDCD6-490B-C3FE-1FB4-36BAA1EA3A67}"/>
              </a:ext>
            </a:extLst>
          </p:cNvPr>
          <p:cNvSpPr/>
          <p:nvPr/>
        </p:nvSpPr>
        <p:spPr>
          <a:xfrm>
            <a:off x="3705123" y="4759901"/>
            <a:ext cx="457199" cy="767198"/>
          </a:xfrm>
          <a:prstGeom prst="downArrow">
            <a:avLst>
              <a:gd name="adj1" fmla="val 50000"/>
              <a:gd name="adj2" fmla="val 4732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34" name="Arrow: Down 33">
            <a:extLst>
              <a:ext uri="{FF2B5EF4-FFF2-40B4-BE49-F238E27FC236}">
                <a16:creationId xmlns:a16="http://schemas.microsoft.com/office/drawing/2014/main" id="{FEF67C26-1902-65D1-D841-7F94A32BCA67}"/>
              </a:ext>
            </a:extLst>
          </p:cNvPr>
          <p:cNvSpPr/>
          <p:nvPr/>
        </p:nvSpPr>
        <p:spPr>
          <a:xfrm>
            <a:off x="9011309" y="3554661"/>
            <a:ext cx="457199" cy="767198"/>
          </a:xfrm>
          <a:prstGeom prst="downArrow">
            <a:avLst>
              <a:gd name="adj1" fmla="val 50000"/>
              <a:gd name="adj2" fmla="val 4732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35" name="Arrow: Down 34">
            <a:extLst>
              <a:ext uri="{FF2B5EF4-FFF2-40B4-BE49-F238E27FC236}">
                <a16:creationId xmlns:a16="http://schemas.microsoft.com/office/drawing/2014/main" id="{F8D48C56-A6D3-54CA-B283-FC5632B40B91}"/>
              </a:ext>
            </a:extLst>
          </p:cNvPr>
          <p:cNvSpPr/>
          <p:nvPr/>
        </p:nvSpPr>
        <p:spPr>
          <a:xfrm>
            <a:off x="14109321" y="4734390"/>
            <a:ext cx="457199" cy="767198"/>
          </a:xfrm>
          <a:prstGeom prst="downArrow">
            <a:avLst>
              <a:gd name="adj1" fmla="val 50000"/>
              <a:gd name="adj2" fmla="val 4732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36" name="Arrow: Down 35">
            <a:extLst>
              <a:ext uri="{FF2B5EF4-FFF2-40B4-BE49-F238E27FC236}">
                <a16:creationId xmlns:a16="http://schemas.microsoft.com/office/drawing/2014/main" id="{38FDA90E-08CE-B4C3-7DEF-C1B94B5AFF50}"/>
              </a:ext>
            </a:extLst>
          </p:cNvPr>
          <p:cNvSpPr/>
          <p:nvPr/>
        </p:nvSpPr>
        <p:spPr>
          <a:xfrm>
            <a:off x="14919960" y="8016923"/>
            <a:ext cx="457199" cy="767198"/>
          </a:xfrm>
          <a:prstGeom prst="downArrow">
            <a:avLst>
              <a:gd name="adj1" fmla="val 50000"/>
              <a:gd name="adj2" fmla="val 47321"/>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1EE88699-19E0-7AE6-C896-DC6E5E5F2FE6}"/>
              </a:ext>
            </a:extLst>
          </p:cNvPr>
          <p:cNvSpPr txBox="1"/>
          <p:nvPr/>
        </p:nvSpPr>
        <p:spPr>
          <a:xfrm>
            <a:off x="1410771" y="9032386"/>
            <a:ext cx="3389830" cy="400110"/>
          </a:xfrm>
          <a:prstGeom prst="rect">
            <a:avLst/>
          </a:prstGeom>
          <a:noFill/>
        </p:spPr>
        <p:txBody>
          <a:bodyPr wrap="square" rtlCol="0">
            <a:spAutoFit/>
          </a:bodyPr>
          <a:lstStyle/>
          <a:p>
            <a:r>
              <a:rPr lang="en-US" sz="2000" dirty="0"/>
              <a:t>Replacing With Median Values</a:t>
            </a:r>
            <a:endParaRPr lang="en-IN" sz="2000" dirty="0"/>
          </a:p>
        </p:txBody>
      </p:sp>
      <p:sp>
        <p:nvSpPr>
          <p:cNvPr id="38" name="TextBox 37">
            <a:extLst>
              <a:ext uri="{FF2B5EF4-FFF2-40B4-BE49-F238E27FC236}">
                <a16:creationId xmlns:a16="http://schemas.microsoft.com/office/drawing/2014/main" id="{B3AF7CFB-F823-C68B-2189-6D07BDBDB033}"/>
              </a:ext>
            </a:extLst>
          </p:cNvPr>
          <p:cNvSpPr txBox="1"/>
          <p:nvPr/>
        </p:nvSpPr>
        <p:spPr>
          <a:xfrm>
            <a:off x="7325076" y="4391647"/>
            <a:ext cx="4586803" cy="400110"/>
          </a:xfrm>
          <a:prstGeom prst="rect">
            <a:avLst/>
          </a:prstGeom>
          <a:noFill/>
        </p:spPr>
        <p:txBody>
          <a:bodyPr wrap="square" rtlCol="0">
            <a:spAutoFit/>
          </a:bodyPr>
          <a:lstStyle/>
          <a:p>
            <a:r>
              <a:rPr lang="en-US" sz="2000" dirty="0"/>
              <a:t>Applied on Categorical Feature ‘Sex’ </a:t>
            </a:r>
            <a:endParaRPr lang="en-IN" sz="2000" dirty="0"/>
          </a:p>
        </p:txBody>
      </p:sp>
      <p:sp>
        <p:nvSpPr>
          <p:cNvPr id="39" name="TextBox 38">
            <a:extLst>
              <a:ext uri="{FF2B5EF4-FFF2-40B4-BE49-F238E27FC236}">
                <a16:creationId xmlns:a16="http://schemas.microsoft.com/office/drawing/2014/main" id="{4ABF5201-1FD8-36BE-D5DA-ED9C67B7D48E}"/>
              </a:ext>
            </a:extLst>
          </p:cNvPr>
          <p:cNvSpPr txBox="1"/>
          <p:nvPr/>
        </p:nvSpPr>
        <p:spPr>
          <a:xfrm>
            <a:off x="12420600" y="5540462"/>
            <a:ext cx="4683303" cy="677108"/>
          </a:xfrm>
          <a:prstGeom prst="rect">
            <a:avLst/>
          </a:prstGeom>
          <a:noFill/>
        </p:spPr>
        <p:txBody>
          <a:bodyPr wrap="square" rtlCol="0">
            <a:spAutoFit/>
          </a:bodyPr>
          <a:lstStyle/>
          <a:p>
            <a:r>
              <a:rPr lang="en-US" sz="2000" dirty="0"/>
              <a:t>Applied On Categorical Feature 'Category’ </a:t>
            </a:r>
            <a:endParaRPr lang="en-IN" sz="2000" dirty="0"/>
          </a:p>
          <a:p>
            <a:endParaRPr lang="en-IN" dirty="0"/>
          </a:p>
        </p:txBody>
      </p:sp>
      <p:sp>
        <p:nvSpPr>
          <p:cNvPr id="40" name="TextBox 39">
            <a:extLst>
              <a:ext uri="{FF2B5EF4-FFF2-40B4-BE49-F238E27FC236}">
                <a16:creationId xmlns:a16="http://schemas.microsoft.com/office/drawing/2014/main" id="{E687E63D-89D1-1B46-C754-C62886B623AD}"/>
              </a:ext>
            </a:extLst>
          </p:cNvPr>
          <p:cNvSpPr txBox="1"/>
          <p:nvPr/>
        </p:nvSpPr>
        <p:spPr>
          <a:xfrm>
            <a:off x="13039776" y="8784121"/>
            <a:ext cx="4064127" cy="1015663"/>
          </a:xfrm>
          <a:prstGeom prst="rect">
            <a:avLst/>
          </a:prstGeom>
          <a:noFill/>
        </p:spPr>
        <p:txBody>
          <a:bodyPr wrap="square" rtlCol="0">
            <a:spAutoFit/>
          </a:bodyPr>
          <a:lstStyle/>
          <a:p>
            <a:r>
              <a:rPr lang="en-US" sz="2000" dirty="0"/>
              <a:t>Applied on Cleaned Dataset For Standardization &amp;</a:t>
            </a:r>
            <a:r>
              <a:rPr lang="en-IN" sz="2000" dirty="0">
                <a:latin typeface="Aptos Display" panose="020B0004020202020204" pitchFamily="34" charset="0"/>
              </a:rPr>
              <a:t> enhance model performance</a:t>
            </a:r>
            <a:r>
              <a:rPr lang="en-IN" sz="1800" dirty="0">
                <a:latin typeface="Aptos Display" panose="020B0004020202020204" pitchFamily="34" charset="0"/>
              </a:rPr>
              <a:t>. </a:t>
            </a:r>
            <a:endParaRPr lang="en-IN" dirty="0"/>
          </a:p>
        </p:txBody>
      </p:sp>
      <p:sp>
        <p:nvSpPr>
          <p:cNvPr id="42" name="TextBox 41">
            <a:extLst>
              <a:ext uri="{FF2B5EF4-FFF2-40B4-BE49-F238E27FC236}">
                <a16:creationId xmlns:a16="http://schemas.microsoft.com/office/drawing/2014/main" id="{5817E4F1-2355-5E24-5754-FEB719394829}"/>
              </a:ext>
            </a:extLst>
          </p:cNvPr>
          <p:cNvSpPr txBox="1"/>
          <p:nvPr/>
        </p:nvSpPr>
        <p:spPr>
          <a:xfrm>
            <a:off x="2796236" y="5704417"/>
            <a:ext cx="2408975" cy="400110"/>
          </a:xfrm>
          <a:prstGeom prst="rect">
            <a:avLst/>
          </a:prstGeom>
          <a:noFill/>
        </p:spPr>
        <p:txBody>
          <a:bodyPr wrap="square" rtlCol="0">
            <a:spAutoFit/>
          </a:bodyPr>
          <a:lstStyle/>
          <a:p>
            <a:r>
              <a:rPr lang="en-US" sz="2000" dirty="0"/>
              <a:t>Treating the Outliers</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4E5E6"/>
        </a:solidFill>
        <a:effectLst/>
      </p:bgPr>
    </p:bg>
    <p:spTree>
      <p:nvGrpSpPr>
        <p:cNvPr id="1" name=""/>
        <p:cNvGrpSpPr/>
        <p:nvPr/>
      </p:nvGrpSpPr>
      <p:grpSpPr>
        <a:xfrm>
          <a:off x="0" y="0"/>
          <a:ext cx="0" cy="0"/>
          <a:chOff x="0" y="0"/>
          <a:chExt cx="0" cy="0"/>
        </a:xfrm>
      </p:grpSpPr>
      <p:sp>
        <p:nvSpPr>
          <p:cNvPr id="4" name="TextBox 4"/>
          <p:cNvSpPr txBox="1"/>
          <p:nvPr/>
        </p:nvSpPr>
        <p:spPr>
          <a:xfrm>
            <a:off x="282284" y="145825"/>
            <a:ext cx="17708192" cy="9950675"/>
          </a:xfrm>
          <a:prstGeom prst="rect">
            <a:avLst/>
          </a:prstGeom>
        </p:spPr>
        <p:style>
          <a:lnRef idx="2">
            <a:schemeClr val="accent1"/>
          </a:lnRef>
          <a:fillRef idx="1">
            <a:schemeClr val="lt1"/>
          </a:fillRef>
          <a:effectRef idx="0">
            <a:schemeClr val="accent1"/>
          </a:effectRef>
          <a:fontRef idx="minor">
            <a:schemeClr val="dk1"/>
          </a:fontRef>
        </p:style>
        <p:txBody>
          <a:bodyPr lIns="50800" tIns="50800" rIns="50800" bIns="50800" rtlCol="0" anchor="ctr"/>
          <a:lstStyle/>
          <a:p>
            <a:pPr marL="0" lvl="0" indent="0" algn="ctr">
              <a:lnSpc>
                <a:spcPts val="3108"/>
              </a:lnSpc>
              <a:spcBef>
                <a:spcPct val="0"/>
              </a:spcBef>
            </a:pPr>
            <a:endParaRPr dirty="0"/>
          </a:p>
        </p:txBody>
      </p:sp>
      <p:pic>
        <p:nvPicPr>
          <p:cNvPr id="17" name="Picture 16">
            <a:extLst>
              <a:ext uri="{FF2B5EF4-FFF2-40B4-BE49-F238E27FC236}">
                <a16:creationId xmlns:a16="http://schemas.microsoft.com/office/drawing/2014/main" id="{5297BB37-FA16-12FA-27F5-3DA3F1303F2A}"/>
              </a:ext>
            </a:extLst>
          </p:cNvPr>
          <p:cNvPicPr>
            <a:picLocks noChangeAspect="1"/>
          </p:cNvPicPr>
          <p:nvPr/>
        </p:nvPicPr>
        <p:blipFill>
          <a:blip r:embed="rId2"/>
          <a:stretch>
            <a:fillRect/>
          </a:stretch>
        </p:blipFill>
        <p:spPr>
          <a:xfrm>
            <a:off x="3588942" y="1340175"/>
            <a:ext cx="14051057" cy="8156800"/>
          </a:xfrm>
          <a:prstGeom prst="rect">
            <a:avLst/>
          </a:prstGeom>
          <a:ln>
            <a:solidFill>
              <a:schemeClr val="tx2">
                <a:lumMod val="75000"/>
              </a:schemeClr>
            </a:solidFill>
          </a:ln>
          <a:effectLst>
            <a:outerShdw blurRad="292100" dist="139700" dir="2700000" algn="tl" rotWithShape="0">
              <a:srgbClr val="333333">
                <a:alpha val="65000"/>
              </a:srgbClr>
            </a:outerShdw>
          </a:effectLst>
        </p:spPr>
      </p:pic>
      <p:sp>
        <p:nvSpPr>
          <p:cNvPr id="18" name="Freeform 6">
            <a:extLst>
              <a:ext uri="{FF2B5EF4-FFF2-40B4-BE49-F238E27FC236}">
                <a16:creationId xmlns:a16="http://schemas.microsoft.com/office/drawing/2014/main" id="{494D0531-2067-7522-289D-9414D48D4C3B}"/>
              </a:ext>
            </a:extLst>
          </p:cNvPr>
          <p:cNvSpPr/>
          <p:nvPr/>
        </p:nvSpPr>
        <p:spPr>
          <a:xfrm>
            <a:off x="2880360" y="-4052"/>
            <a:ext cx="12512040" cy="1014470"/>
          </a:xfrm>
          <a:custGeom>
            <a:avLst/>
            <a:gdLst/>
            <a:ahLst/>
            <a:cxnLst/>
            <a:rect l="l" t="t" r="r" b="b"/>
            <a:pathLst>
              <a:path w="2883685" h="434658">
                <a:moveTo>
                  <a:pt x="0" y="0"/>
                </a:moveTo>
                <a:lnTo>
                  <a:pt x="2883685" y="0"/>
                </a:lnTo>
                <a:lnTo>
                  <a:pt x="2883685" y="434658"/>
                </a:lnTo>
                <a:lnTo>
                  <a:pt x="0" y="434658"/>
                </a:lnTo>
                <a:close/>
              </a:path>
            </a:pathLst>
          </a:custGeom>
          <a:ln/>
        </p:spPr>
        <p:style>
          <a:lnRef idx="1">
            <a:schemeClr val="accent5"/>
          </a:lnRef>
          <a:fillRef idx="2">
            <a:schemeClr val="accent5"/>
          </a:fillRef>
          <a:effectRef idx="1">
            <a:schemeClr val="accent5"/>
          </a:effectRef>
          <a:fontRef idx="minor">
            <a:schemeClr val="dk1"/>
          </a:fontRef>
        </p:style>
        <p:txBody>
          <a:bodyPr/>
          <a:lstStyle/>
          <a:p>
            <a:r>
              <a:rPr lang="en-US" sz="4800" b="1" dirty="0">
                <a:latin typeface="Arial" panose="020B0604020202020204" pitchFamily="34" charset="0"/>
                <a:sym typeface="Monterchi"/>
              </a:rPr>
              <a:t>Visualization For Null Values &amp; Outliers</a:t>
            </a:r>
          </a:p>
          <a:p>
            <a:r>
              <a:rPr lang="en-IN" sz="4800" b="0" i="0" dirty="0">
                <a:effectLst/>
                <a:latin typeface="Arial" panose="020B0604020202020204" pitchFamily="34" charset="0"/>
              </a:rPr>
              <a:t> </a:t>
            </a:r>
            <a:endParaRPr lang="en-IN" sz="4800" dirty="0"/>
          </a:p>
        </p:txBody>
      </p:sp>
      <p:sp>
        <p:nvSpPr>
          <p:cNvPr id="11" name="TextBox 10">
            <a:extLst>
              <a:ext uri="{FF2B5EF4-FFF2-40B4-BE49-F238E27FC236}">
                <a16:creationId xmlns:a16="http://schemas.microsoft.com/office/drawing/2014/main" id="{87AA7366-B971-0DDF-D8CD-56F64F3ACD38}"/>
              </a:ext>
            </a:extLst>
          </p:cNvPr>
          <p:cNvSpPr txBox="1"/>
          <p:nvPr/>
        </p:nvSpPr>
        <p:spPr>
          <a:xfrm>
            <a:off x="587040" y="4721052"/>
            <a:ext cx="2171365" cy="800219"/>
          </a:xfrm>
          <a:prstGeom prst="rect">
            <a:avLst/>
          </a:prstGeom>
          <a:solidFill>
            <a:schemeClr val="accent6">
              <a:lumMod val="60000"/>
              <a:lumOff val="40000"/>
            </a:schemeClr>
          </a:solidFill>
          <a:ln>
            <a:noFill/>
          </a:ln>
          <a:effectLst>
            <a:glow rad="228600">
              <a:schemeClr val="accent2">
                <a:satMod val="175000"/>
                <a:alpha val="40000"/>
              </a:schemeClr>
            </a:glow>
          </a:effectLst>
        </p:spPr>
        <p:txBody>
          <a:bodyPr wrap="square" rtlCol="0">
            <a:spAutoFit/>
          </a:bodyPr>
          <a:lstStyle/>
          <a:p>
            <a:r>
              <a:rPr lang="en-US" sz="2800" dirty="0"/>
              <a:t>     </a:t>
            </a:r>
            <a:r>
              <a:rPr lang="en-US" dirty="0"/>
              <a:t>Outliers</a:t>
            </a:r>
          </a:p>
          <a:p>
            <a:endParaRPr lang="en-IN" dirty="0"/>
          </a:p>
        </p:txBody>
      </p:sp>
      <p:pic>
        <p:nvPicPr>
          <p:cNvPr id="3" name="Picture 2">
            <a:extLst>
              <a:ext uri="{FF2B5EF4-FFF2-40B4-BE49-F238E27FC236}">
                <a16:creationId xmlns:a16="http://schemas.microsoft.com/office/drawing/2014/main" id="{BB3B906F-8BC1-2953-2DD4-E79B24C15010}"/>
              </a:ext>
            </a:extLst>
          </p:cNvPr>
          <p:cNvPicPr>
            <a:picLocks noChangeAspect="1"/>
          </p:cNvPicPr>
          <p:nvPr/>
        </p:nvPicPr>
        <p:blipFill>
          <a:blip r:embed="rId3"/>
          <a:stretch>
            <a:fillRect/>
          </a:stretch>
        </p:blipFill>
        <p:spPr>
          <a:xfrm>
            <a:off x="3558461" y="1347795"/>
            <a:ext cx="14051057" cy="8156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9E10A15F-A9D8-FDE1-4546-C4CB6EB0048D}"/>
              </a:ext>
            </a:extLst>
          </p:cNvPr>
          <p:cNvSpPr txBox="1"/>
          <p:nvPr/>
        </p:nvSpPr>
        <p:spPr>
          <a:xfrm>
            <a:off x="587040" y="3238500"/>
            <a:ext cx="2171365" cy="800219"/>
          </a:xfrm>
          <a:prstGeom prst="rect">
            <a:avLst/>
          </a:prstGeom>
          <a:solidFill>
            <a:schemeClr val="accent6">
              <a:lumMod val="60000"/>
              <a:lumOff val="40000"/>
            </a:schemeClr>
          </a:solidFill>
          <a:ln>
            <a:noFill/>
          </a:ln>
          <a:effectLst>
            <a:glow rad="228600">
              <a:schemeClr val="accent2">
                <a:satMod val="175000"/>
                <a:alpha val="40000"/>
              </a:schemeClr>
            </a:glow>
          </a:effectLst>
        </p:spPr>
        <p:txBody>
          <a:bodyPr wrap="square" rtlCol="0">
            <a:spAutoFit/>
          </a:bodyPr>
          <a:lstStyle/>
          <a:p>
            <a:r>
              <a:rPr lang="en-US" sz="2800" dirty="0"/>
              <a:t>     </a:t>
            </a:r>
            <a:r>
              <a:rPr lang="en-US" dirty="0"/>
              <a:t>Null Values</a:t>
            </a:r>
          </a:p>
          <a:p>
            <a:endParaRPr lang="en-IN" dirty="0"/>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1"/>
                  </p:tgtEl>
                </p:cond>
              </p:nextCondLst>
            </p:seq>
            <p:seq concurrent="1" nextAc="seek">
              <p:cTn id="11" restart="whenNotActive" fill="hold" evtFilter="cancelBubble" nodeType="interactiveSeq">
                <p:stCondLst>
                  <p:cond evt="onClick" delay="0">
                    <p:tgtEl>
                      <p:spTgt spid="5"/>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4E5E6"/>
        </a:solidFill>
        <a:effectLst/>
      </p:bgPr>
    </p:bg>
    <p:spTree>
      <p:nvGrpSpPr>
        <p:cNvPr id="1" name=""/>
        <p:cNvGrpSpPr/>
        <p:nvPr/>
      </p:nvGrpSpPr>
      <p:grpSpPr>
        <a:xfrm>
          <a:off x="0" y="0"/>
          <a:ext cx="0" cy="0"/>
          <a:chOff x="0" y="0"/>
          <a:chExt cx="0" cy="0"/>
        </a:xfrm>
      </p:grpSpPr>
      <p:sp>
        <p:nvSpPr>
          <p:cNvPr id="3" name="Freeform 3"/>
          <p:cNvSpPr/>
          <p:nvPr/>
        </p:nvSpPr>
        <p:spPr>
          <a:xfrm>
            <a:off x="228601" y="146600"/>
            <a:ext cx="17906310" cy="10054456"/>
          </a:xfrm>
          <a:custGeom>
            <a:avLst/>
            <a:gdLst/>
            <a:ahLst/>
            <a:cxnLst/>
            <a:rect l="l" t="t" r="r" b="b"/>
            <a:pathLst>
              <a:path w="4663886" h="2556627">
                <a:moveTo>
                  <a:pt x="0" y="0"/>
                </a:moveTo>
                <a:lnTo>
                  <a:pt x="4663886" y="0"/>
                </a:lnTo>
                <a:lnTo>
                  <a:pt x="4663886" y="2556627"/>
                </a:lnTo>
                <a:lnTo>
                  <a:pt x="0" y="2556627"/>
                </a:lnTo>
                <a:close/>
              </a:path>
            </a:pathLst>
          </a:custGeom>
          <a:ln>
            <a:solidFill>
              <a:schemeClr val="accent1"/>
            </a:solidFill>
          </a:ln>
        </p:spPr>
        <p:style>
          <a:lnRef idx="2">
            <a:schemeClr val="accent2"/>
          </a:lnRef>
          <a:fillRef idx="1">
            <a:schemeClr val="lt1"/>
          </a:fillRef>
          <a:effectRef idx="0">
            <a:schemeClr val="accent2"/>
          </a:effectRef>
          <a:fontRef idx="minor">
            <a:schemeClr val="dk1"/>
          </a:fontRef>
        </p:style>
      </p:sp>
      <p:sp>
        <p:nvSpPr>
          <p:cNvPr id="11" name="Freeform 6">
            <a:extLst>
              <a:ext uri="{FF2B5EF4-FFF2-40B4-BE49-F238E27FC236}">
                <a16:creationId xmlns:a16="http://schemas.microsoft.com/office/drawing/2014/main" id="{370AD151-D467-0CAC-8788-A8368FDC269C}"/>
              </a:ext>
            </a:extLst>
          </p:cNvPr>
          <p:cNvSpPr/>
          <p:nvPr/>
        </p:nvSpPr>
        <p:spPr>
          <a:xfrm>
            <a:off x="3505200" y="85944"/>
            <a:ext cx="10948991" cy="1014470"/>
          </a:xfrm>
          <a:custGeom>
            <a:avLst/>
            <a:gdLst/>
            <a:ahLst/>
            <a:cxnLst/>
            <a:rect l="l" t="t" r="r" b="b"/>
            <a:pathLst>
              <a:path w="2883685" h="434658">
                <a:moveTo>
                  <a:pt x="0" y="0"/>
                </a:moveTo>
                <a:lnTo>
                  <a:pt x="2883685" y="0"/>
                </a:lnTo>
                <a:lnTo>
                  <a:pt x="2883685" y="434658"/>
                </a:lnTo>
                <a:lnTo>
                  <a:pt x="0" y="434658"/>
                </a:lnTo>
                <a:close/>
              </a:path>
            </a:pathLst>
          </a:custGeom>
          <a:ln/>
        </p:spPr>
        <p:style>
          <a:lnRef idx="1">
            <a:schemeClr val="accent5"/>
          </a:lnRef>
          <a:fillRef idx="2">
            <a:schemeClr val="accent5"/>
          </a:fillRef>
          <a:effectRef idx="1">
            <a:schemeClr val="accent5"/>
          </a:effectRef>
          <a:fontRef idx="minor">
            <a:schemeClr val="dk1"/>
          </a:fontRef>
        </p:style>
        <p:txBody>
          <a:bodyPr/>
          <a:lstStyle/>
          <a:p>
            <a:r>
              <a:rPr lang="en-US" sz="4800" b="1" dirty="0">
                <a:latin typeface="Arial" panose="020B0604020202020204" pitchFamily="34" charset="0"/>
                <a:sym typeface="Monterchi"/>
              </a:rPr>
              <a:t>Visualization For Category &amp; Gender</a:t>
            </a:r>
          </a:p>
          <a:p>
            <a:r>
              <a:rPr lang="en-IN" sz="4800" b="0" i="0" dirty="0">
                <a:effectLst/>
                <a:latin typeface="Arial" panose="020B0604020202020204" pitchFamily="34" charset="0"/>
              </a:rPr>
              <a:t> </a:t>
            </a:r>
            <a:endParaRPr lang="en-IN" sz="4800" dirty="0"/>
          </a:p>
        </p:txBody>
      </p:sp>
      <p:pic>
        <p:nvPicPr>
          <p:cNvPr id="15" name="Picture 14">
            <a:extLst>
              <a:ext uri="{FF2B5EF4-FFF2-40B4-BE49-F238E27FC236}">
                <a16:creationId xmlns:a16="http://schemas.microsoft.com/office/drawing/2014/main" id="{F2CD0A5D-5F6A-2FA1-AE36-8544544360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7445" y="1844760"/>
            <a:ext cx="13946399" cy="8151592"/>
          </a:xfrm>
          <a:prstGeom prst="rect">
            <a:avLst/>
          </a:prstGeom>
          <a:ln>
            <a:solidFill>
              <a:schemeClr val="tx1">
                <a:lumMod val="85000"/>
                <a:lumOff val="15000"/>
              </a:schemeClr>
            </a:solid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4F264627-3450-7645-9DBE-1C3D4ED2DB0D}"/>
              </a:ext>
            </a:extLst>
          </p:cNvPr>
          <p:cNvSpPr txBox="1"/>
          <p:nvPr/>
        </p:nvSpPr>
        <p:spPr>
          <a:xfrm>
            <a:off x="8671560" y="4130040"/>
            <a:ext cx="914400" cy="914400"/>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C79DEFDE-6046-0B6C-A18A-B0053CCB514C}"/>
              </a:ext>
            </a:extLst>
          </p:cNvPr>
          <p:cNvSpPr txBox="1"/>
          <p:nvPr/>
        </p:nvSpPr>
        <p:spPr>
          <a:xfrm>
            <a:off x="903890" y="2497319"/>
            <a:ext cx="2171365" cy="800219"/>
          </a:xfrm>
          <a:prstGeom prst="rect">
            <a:avLst/>
          </a:prstGeom>
          <a:solidFill>
            <a:schemeClr val="accent6">
              <a:lumMod val="60000"/>
              <a:lumOff val="40000"/>
            </a:schemeClr>
          </a:solidFill>
          <a:ln>
            <a:noFill/>
          </a:ln>
          <a:effectLst>
            <a:glow rad="228600">
              <a:schemeClr val="accent2">
                <a:satMod val="175000"/>
                <a:alpha val="40000"/>
              </a:schemeClr>
            </a:glow>
          </a:effectLst>
        </p:spPr>
        <p:txBody>
          <a:bodyPr wrap="square" rtlCol="0">
            <a:spAutoFit/>
          </a:bodyPr>
          <a:lstStyle/>
          <a:p>
            <a:r>
              <a:rPr lang="en-US" sz="2800" dirty="0"/>
              <a:t>    </a:t>
            </a:r>
            <a:r>
              <a:rPr lang="en-US" dirty="0"/>
              <a:t>Category</a:t>
            </a:r>
          </a:p>
          <a:p>
            <a:endParaRPr lang="en-IN" dirty="0"/>
          </a:p>
        </p:txBody>
      </p:sp>
      <p:pic>
        <p:nvPicPr>
          <p:cNvPr id="8" name="Picture 7">
            <a:extLst>
              <a:ext uri="{FF2B5EF4-FFF2-40B4-BE49-F238E27FC236}">
                <a16:creationId xmlns:a16="http://schemas.microsoft.com/office/drawing/2014/main" id="{9DC302BE-DD0E-34D0-9ED5-A3362888ABD4}"/>
              </a:ext>
            </a:extLst>
          </p:cNvPr>
          <p:cNvPicPr>
            <a:picLocks noChangeAspect="1"/>
          </p:cNvPicPr>
          <p:nvPr/>
        </p:nvPicPr>
        <p:blipFill>
          <a:blip r:embed="rId4"/>
          <a:stretch>
            <a:fillRect/>
          </a:stretch>
        </p:blipFill>
        <p:spPr>
          <a:xfrm>
            <a:off x="3872686" y="1844760"/>
            <a:ext cx="13931158" cy="8151592"/>
          </a:xfrm>
          <a:prstGeom prst="rect">
            <a:avLst/>
          </a:prstGeom>
          <a:ln>
            <a:solidFill>
              <a:schemeClr val="tx1">
                <a:lumMod val="85000"/>
                <a:lumOff val="15000"/>
              </a:schemeClr>
            </a:solid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88B639A7-7381-9392-0AA9-1B61BE133EFE}"/>
              </a:ext>
            </a:extLst>
          </p:cNvPr>
          <p:cNvSpPr txBox="1"/>
          <p:nvPr/>
        </p:nvSpPr>
        <p:spPr>
          <a:xfrm>
            <a:off x="901399" y="4244221"/>
            <a:ext cx="2283239" cy="800219"/>
          </a:xfrm>
          <a:prstGeom prst="rect">
            <a:avLst/>
          </a:prstGeom>
          <a:solidFill>
            <a:schemeClr val="accent6">
              <a:lumMod val="60000"/>
              <a:lumOff val="40000"/>
            </a:schemeClr>
          </a:solidFill>
          <a:ln>
            <a:noFill/>
          </a:ln>
          <a:effectLst>
            <a:glow rad="228600">
              <a:schemeClr val="accent2">
                <a:satMod val="175000"/>
                <a:alpha val="40000"/>
              </a:schemeClr>
            </a:glow>
          </a:effectLst>
        </p:spPr>
        <p:txBody>
          <a:bodyPr wrap="square" rtlCol="0">
            <a:spAutoFit/>
          </a:bodyPr>
          <a:lstStyle/>
          <a:p>
            <a:r>
              <a:rPr lang="en-US" sz="2800" dirty="0"/>
              <a:t>     </a:t>
            </a:r>
            <a:r>
              <a:rPr lang="en-US" dirty="0"/>
              <a:t>Gender</a:t>
            </a:r>
          </a:p>
          <a:p>
            <a:endParaRPr lang="en-IN" dirty="0"/>
          </a:p>
        </p:txBody>
      </p:sp>
      <p:pic>
        <p:nvPicPr>
          <p:cNvPr id="13" name="Picture 12">
            <a:extLst>
              <a:ext uri="{FF2B5EF4-FFF2-40B4-BE49-F238E27FC236}">
                <a16:creationId xmlns:a16="http://schemas.microsoft.com/office/drawing/2014/main" id="{44621B9E-87AE-E8CB-2DF4-4ED4D624DA7E}"/>
              </a:ext>
            </a:extLst>
          </p:cNvPr>
          <p:cNvPicPr>
            <a:picLocks noChangeAspect="1"/>
          </p:cNvPicPr>
          <p:nvPr/>
        </p:nvPicPr>
        <p:blipFill>
          <a:blip r:embed="rId5"/>
          <a:stretch>
            <a:fillRect/>
          </a:stretch>
        </p:blipFill>
        <p:spPr>
          <a:xfrm>
            <a:off x="3857443" y="1852161"/>
            <a:ext cx="13946399" cy="8136790"/>
          </a:xfrm>
          <a:prstGeom prst="rect">
            <a:avLst/>
          </a:prstGeom>
          <a:ln>
            <a:solidFill>
              <a:schemeClr val="tx1">
                <a:lumMod val="85000"/>
                <a:lumOff val="15000"/>
              </a:schemeClr>
            </a:solidFill>
          </a:ln>
          <a:effectLst>
            <a:outerShdw blurRad="292100" dist="139700" dir="2700000" algn="tl" rotWithShape="0">
              <a:srgbClr val="333333">
                <a:alpha val="65000"/>
              </a:srgbClr>
            </a:outerShdw>
          </a:effectLst>
        </p:spPr>
      </p:pic>
      <p:sp>
        <p:nvSpPr>
          <p:cNvPr id="14" name="TextBox 13">
            <a:extLst>
              <a:ext uri="{FF2B5EF4-FFF2-40B4-BE49-F238E27FC236}">
                <a16:creationId xmlns:a16="http://schemas.microsoft.com/office/drawing/2014/main" id="{798E70DB-5854-3B98-E8B7-E2A08937F6E6}"/>
              </a:ext>
            </a:extLst>
          </p:cNvPr>
          <p:cNvSpPr txBox="1"/>
          <p:nvPr/>
        </p:nvSpPr>
        <p:spPr>
          <a:xfrm>
            <a:off x="902496" y="5947382"/>
            <a:ext cx="2225879" cy="923330"/>
          </a:xfrm>
          <a:prstGeom prst="rect">
            <a:avLst/>
          </a:prstGeom>
          <a:solidFill>
            <a:schemeClr val="accent6">
              <a:lumMod val="60000"/>
              <a:lumOff val="40000"/>
            </a:schemeClr>
          </a:solidFill>
          <a:ln>
            <a:noFill/>
          </a:ln>
          <a:effectLst>
            <a:glow rad="228600">
              <a:schemeClr val="accent2">
                <a:satMod val="175000"/>
                <a:alpha val="40000"/>
              </a:schemeClr>
            </a:glow>
          </a:effectLst>
        </p:spPr>
        <p:txBody>
          <a:bodyPr wrap="square" rtlCol="0">
            <a:spAutoFit/>
          </a:bodyPr>
          <a:lstStyle/>
          <a:p>
            <a:r>
              <a:rPr lang="en-US" dirty="0"/>
              <a:t>Gender Wise    Category</a:t>
            </a:r>
          </a:p>
          <a:p>
            <a:r>
              <a:rPr lang="en-US" dirty="0"/>
              <a:t>   </a:t>
            </a:r>
            <a:endParaRPr lang="en-IN" dirty="0"/>
          </a:p>
        </p:txBody>
      </p:sp>
      <p:pic>
        <p:nvPicPr>
          <p:cNvPr id="16" name="Picture 15">
            <a:extLst>
              <a:ext uri="{FF2B5EF4-FFF2-40B4-BE49-F238E27FC236}">
                <a16:creationId xmlns:a16="http://schemas.microsoft.com/office/drawing/2014/main" id="{C1DD71DE-AFCA-098A-DA42-C3DEE719CD07}"/>
              </a:ext>
            </a:extLst>
          </p:cNvPr>
          <p:cNvPicPr>
            <a:picLocks noChangeAspect="1"/>
          </p:cNvPicPr>
          <p:nvPr/>
        </p:nvPicPr>
        <p:blipFill>
          <a:blip r:embed="rId6"/>
          <a:stretch>
            <a:fillRect/>
          </a:stretch>
        </p:blipFill>
        <p:spPr>
          <a:xfrm>
            <a:off x="3857440" y="1875470"/>
            <a:ext cx="13931157" cy="8174137"/>
          </a:xfrm>
          <a:prstGeom prst="rect">
            <a:avLst/>
          </a:prstGeom>
          <a:ln>
            <a:solidFill>
              <a:schemeClr val="tx1">
                <a:lumMod val="75000"/>
                <a:lumOff val="25000"/>
              </a:schemeClr>
            </a:solidFill>
          </a:ln>
          <a:effectLst>
            <a:outerShdw blurRad="292100" dist="139700" dir="2700000" algn="tl" rotWithShape="0">
              <a:srgbClr val="333333">
                <a:alpha val="65000"/>
              </a:srgbClr>
            </a:outerShdw>
          </a:effectLst>
        </p:spPr>
      </p:pic>
      <p:sp>
        <p:nvSpPr>
          <p:cNvPr id="19" name="TextBox 18">
            <a:extLst>
              <a:ext uri="{FF2B5EF4-FFF2-40B4-BE49-F238E27FC236}">
                <a16:creationId xmlns:a16="http://schemas.microsoft.com/office/drawing/2014/main" id="{C8CCD330-EFD1-1431-F919-816ADF7EC7F6}"/>
              </a:ext>
            </a:extLst>
          </p:cNvPr>
          <p:cNvSpPr txBox="1"/>
          <p:nvPr/>
        </p:nvSpPr>
        <p:spPr>
          <a:xfrm>
            <a:off x="903891" y="7789681"/>
            <a:ext cx="2171364" cy="923330"/>
          </a:xfrm>
          <a:prstGeom prst="rect">
            <a:avLst/>
          </a:prstGeom>
          <a:solidFill>
            <a:schemeClr val="accent6">
              <a:lumMod val="60000"/>
              <a:lumOff val="40000"/>
            </a:schemeClr>
          </a:solidFill>
          <a:ln>
            <a:noFill/>
          </a:ln>
          <a:effectLst>
            <a:glow rad="228600">
              <a:schemeClr val="accent2">
                <a:satMod val="175000"/>
                <a:alpha val="40000"/>
              </a:schemeClr>
            </a:glow>
          </a:effectLst>
        </p:spPr>
        <p:txBody>
          <a:bodyPr wrap="square" rtlCol="0">
            <a:spAutoFit/>
          </a:bodyPr>
          <a:lstStyle/>
          <a:p>
            <a:endParaRPr lang="en-US" dirty="0"/>
          </a:p>
          <a:p>
            <a:r>
              <a:rPr lang="en-US" dirty="0"/>
              <a:t>Age Wise Category</a:t>
            </a:r>
          </a:p>
          <a:p>
            <a:r>
              <a:rPr lang="en-US" dirty="0"/>
              <a:t>   </a:t>
            </a:r>
            <a:endParaRPr lang="en-IN" dirty="0"/>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6"/>
                  </p:tgtEl>
                </p:cond>
              </p:nextCondLst>
            </p:seq>
            <p:seq concurrent="1" nextAc="seek">
              <p:cTn id="11" restart="whenNotActive" fill="hold" evtFilter="cancelBubble" nodeType="interactiveSeq">
                <p:stCondLst>
                  <p:cond evt="onClick" delay="0">
                    <p:tgtEl>
                      <p:spTgt spid="9"/>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9"/>
                  </p:tgtEl>
                </p:cond>
              </p:nextCondLst>
            </p:seq>
            <p:seq concurrent="1" nextAc="seek">
              <p:cTn id="20" restart="whenNotActive" fill="hold" evtFilter="cancelBubble" nodeType="interactiveSeq">
                <p:stCondLst>
                  <p:cond evt="onClick" delay="0">
                    <p:tgtEl>
                      <p:spTgt spid="14"/>
                    </p:tgtEl>
                  </p:cond>
                </p:stCondLst>
                <p:endSync evt="end" delay="0">
                  <p:rtn val="all"/>
                </p:endSync>
                <p:childTnLst>
                  <p:par>
                    <p:cTn id="21" fill="hold">
                      <p:stCondLst>
                        <p:cond delay="0"/>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4"/>
                  </p:tgtEl>
                </p:cond>
              </p:nextCondLst>
            </p:seq>
            <p:seq concurrent="1" nextAc="seek">
              <p:cTn id="29" restart="whenNotActive" fill="hold" evtFilter="cancelBubble" nodeType="interactiveSeq">
                <p:stCondLst>
                  <p:cond evt="onClick" delay="0">
                    <p:tgtEl>
                      <p:spTgt spid="19"/>
                    </p:tgtEl>
                  </p:cond>
                </p:stCondLst>
                <p:endSync evt="end" delay="0">
                  <p:rtn val="all"/>
                </p:endSync>
                <p:childTnLst>
                  <p:par>
                    <p:cTn id="30" fill="hold">
                      <p:stCondLst>
                        <p:cond delay="0"/>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0"/>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4E5E6"/>
        </a:solidFill>
        <a:effectLst/>
      </p:bgPr>
    </p:bg>
    <p:spTree>
      <p:nvGrpSpPr>
        <p:cNvPr id="1" name="">
          <a:extLst>
            <a:ext uri="{FF2B5EF4-FFF2-40B4-BE49-F238E27FC236}">
              <a16:creationId xmlns:a16="http://schemas.microsoft.com/office/drawing/2014/main" id="{2FB56178-14F2-6169-7B85-B033E0399C90}"/>
            </a:ext>
          </a:extLst>
        </p:cNvPr>
        <p:cNvGrpSpPr/>
        <p:nvPr/>
      </p:nvGrpSpPr>
      <p:grpSpPr>
        <a:xfrm>
          <a:off x="0" y="0"/>
          <a:ext cx="0" cy="0"/>
          <a:chOff x="0" y="0"/>
          <a:chExt cx="0" cy="0"/>
        </a:xfrm>
      </p:grpSpPr>
      <p:sp>
        <p:nvSpPr>
          <p:cNvPr id="4" name="TextBox 4">
            <a:extLst>
              <a:ext uri="{FF2B5EF4-FFF2-40B4-BE49-F238E27FC236}">
                <a16:creationId xmlns:a16="http://schemas.microsoft.com/office/drawing/2014/main" id="{4D245BB8-F9D9-4895-F850-E6C52B6AFD88}"/>
              </a:ext>
            </a:extLst>
          </p:cNvPr>
          <p:cNvSpPr txBox="1"/>
          <p:nvPr/>
        </p:nvSpPr>
        <p:spPr>
          <a:xfrm>
            <a:off x="190500" y="190018"/>
            <a:ext cx="17907000" cy="9837102"/>
          </a:xfrm>
          <a:prstGeom prst="rect">
            <a:avLst/>
          </a:prstGeom>
        </p:spPr>
        <p:style>
          <a:lnRef idx="2">
            <a:schemeClr val="accent1"/>
          </a:lnRef>
          <a:fillRef idx="1">
            <a:schemeClr val="lt1"/>
          </a:fillRef>
          <a:effectRef idx="0">
            <a:schemeClr val="accent1"/>
          </a:effectRef>
          <a:fontRef idx="minor">
            <a:schemeClr val="dk1"/>
          </a:fontRef>
        </p:style>
        <p:txBody>
          <a:bodyPr lIns="50800" tIns="50800" rIns="50800" bIns="50800" rtlCol="0" anchor="ctr"/>
          <a:lstStyle/>
          <a:p>
            <a:pPr marL="0" lvl="0" indent="0" algn="ctr">
              <a:lnSpc>
                <a:spcPts val="3108"/>
              </a:lnSpc>
              <a:spcBef>
                <a:spcPct val="0"/>
              </a:spcBef>
            </a:pPr>
            <a:endParaRPr/>
          </a:p>
        </p:txBody>
      </p:sp>
      <p:sp>
        <p:nvSpPr>
          <p:cNvPr id="28" name="TextBox 7">
            <a:extLst>
              <a:ext uri="{FF2B5EF4-FFF2-40B4-BE49-F238E27FC236}">
                <a16:creationId xmlns:a16="http://schemas.microsoft.com/office/drawing/2014/main" id="{FB15510D-0B6A-E604-A555-7B372990360A}"/>
              </a:ext>
            </a:extLst>
          </p:cNvPr>
          <p:cNvSpPr txBox="1"/>
          <p:nvPr/>
        </p:nvSpPr>
        <p:spPr>
          <a:xfrm>
            <a:off x="4838700" y="-437445"/>
            <a:ext cx="8229600" cy="1572793"/>
          </a:xfrm>
          <a:prstGeom prst="rect">
            <a:avLst/>
          </a:prstGeom>
        </p:spPr>
        <p:style>
          <a:lnRef idx="1">
            <a:schemeClr val="accent5"/>
          </a:lnRef>
          <a:fillRef idx="2">
            <a:schemeClr val="accent5"/>
          </a:fillRef>
          <a:effectRef idx="1">
            <a:schemeClr val="accent5"/>
          </a:effectRef>
          <a:fontRef idx="minor">
            <a:schemeClr val="dk1"/>
          </a:fontRef>
        </p:style>
        <p:txBody>
          <a:bodyPr lIns="50800" tIns="50800" rIns="50800" bIns="50800" rtlCol="0" anchor="ctr"/>
          <a:lstStyle/>
          <a:p>
            <a:pPr algn="ctr">
              <a:lnSpc>
                <a:spcPts val="9035"/>
              </a:lnSpc>
              <a:spcBef>
                <a:spcPct val="0"/>
              </a:spcBef>
            </a:pPr>
            <a:r>
              <a:rPr lang="en-US" sz="4000" b="1" dirty="0">
                <a:solidFill>
                  <a:schemeClr val="tx1"/>
                </a:solidFill>
                <a:latin typeface="Arial" panose="020B0604020202020204" pitchFamily="34" charset="0"/>
              </a:rPr>
              <a:t>M</a:t>
            </a:r>
            <a:r>
              <a:rPr lang="en-IN" sz="4000" b="1" dirty="0">
                <a:solidFill>
                  <a:schemeClr val="tx1"/>
                </a:solidFill>
                <a:latin typeface="Arial" panose="020B0604020202020204" pitchFamily="34" charset="0"/>
              </a:rPr>
              <a:t>odels</a:t>
            </a:r>
            <a:endParaRPr sz="4000" b="1" dirty="0">
              <a:solidFill>
                <a:schemeClr val="tx1"/>
              </a:solidFill>
              <a:latin typeface="Arial" panose="020B0604020202020204" pitchFamily="34" charset="0"/>
            </a:endParaRPr>
          </a:p>
        </p:txBody>
      </p:sp>
      <p:sp>
        <p:nvSpPr>
          <p:cNvPr id="30" name="TextBox 29">
            <a:extLst>
              <a:ext uri="{FF2B5EF4-FFF2-40B4-BE49-F238E27FC236}">
                <a16:creationId xmlns:a16="http://schemas.microsoft.com/office/drawing/2014/main" id="{42B5E196-923F-36F3-EF4D-6196D7DD8789}"/>
              </a:ext>
            </a:extLst>
          </p:cNvPr>
          <p:cNvSpPr txBox="1"/>
          <p:nvPr/>
        </p:nvSpPr>
        <p:spPr>
          <a:xfrm>
            <a:off x="1752600" y="259879"/>
            <a:ext cx="14554200" cy="646331"/>
          </a:xfrm>
          <a:prstGeom prst="rect">
            <a:avLst/>
          </a:prstGeom>
          <a:noFill/>
        </p:spPr>
        <p:txBody>
          <a:bodyPr wrap="square" rtlCol="0">
            <a:spAutoFit/>
          </a:bodyPr>
          <a:lstStyle/>
          <a:p>
            <a:br>
              <a:rPr lang="en-US" dirty="0"/>
            </a:br>
            <a:endParaRPr lang="en-IN" dirty="0"/>
          </a:p>
        </p:txBody>
      </p:sp>
      <p:sp>
        <p:nvSpPr>
          <p:cNvPr id="5" name="Oval 4">
            <a:extLst>
              <a:ext uri="{FF2B5EF4-FFF2-40B4-BE49-F238E27FC236}">
                <a16:creationId xmlns:a16="http://schemas.microsoft.com/office/drawing/2014/main" id="{12431215-C361-CC03-4DCF-CB92354D02E9}"/>
              </a:ext>
            </a:extLst>
          </p:cNvPr>
          <p:cNvSpPr/>
          <p:nvPr/>
        </p:nvSpPr>
        <p:spPr>
          <a:xfrm>
            <a:off x="2286000" y="2050847"/>
            <a:ext cx="1905000" cy="190500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0FA38304-63CB-801F-9DDA-1D68BB38A4A1}"/>
              </a:ext>
            </a:extLst>
          </p:cNvPr>
          <p:cNvSpPr/>
          <p:nvPr/>
        </p:nvSpPr>
        <p:spPr>
          <a:xfrm>
            <a:off x="2286000" y="4425859"/>
            <a:ext cx="1905000" cy="190500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F4927AA8-8BBE-880A-C8BF-6FEA82DD7C52}"/>
              </a:ext>
            </a:extLst>
          </p:cNvPr>
          <p:cNvSpPr/>
          <p:nvPr/>
        </p:nvSpPr>
        <p:spPr>
          <a:xfrm>
            <a:off x="2286000" y="6920332"/>
            <a:ext cx="1905000" cy="1905000"/>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63D87935-F235-ED84-855A-007C8E5364A1}"/>
              </a:ext>
            </a:extLst>
          </p:cNvPr>
          <p:cNvSpPr/>
          <p:nvPr/>
        </p:nvSpPr>
        <p:spPr>
          <a:xfrm>
            <a:off x="10515600" y="2068861"/>
            <a:ext cx="1905000" cy="1905000"/>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9DA93234-8891-7B58-D8E8-0746D99DDF17}"/>
              </a:ext>
            </a:extLst>
          </p:cNvPr>
          <p:cNvSpPr/>
          <p:nvPr/>
        </p:nvSpPr>
        <p:spPr>
          <a:xfrm>
            <a:off x="10500360" y="4425859"/>
            <a:ext cx="1905000" cy="1905000"/>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08F62219-1BAF-4EC5-9093-BD8CEB9EBB96}"/>
              </a:ext>
            </a:extLst>
          </p:cNvPr>
          <p:cNvSpPr/>
          <p:nvPr/>
        </p:nvSpPr>
        <p:spPr>
          <a:xfrm>
            <a:off x="10495597" y="6789179"/>
            <a:ext cx="1905000" cy="1905000"/>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4FDC1A4F-96B3-7EEC-9B8E-C8597D71EC1A}"/>
              </a:ext>
            </a:extLst>
          </p:cNvPr>
          <p:cNvSpPr txBox="1"/>
          <p:nvPr/>
        </p:nvSpPr>
        <p:spPr>
          <a:xfrm>
            <a:off x="4686300" y="2674957"/>
            <a:ext cx="2133600" cy="437427"/>
          </a:xfrm>
          <a:prstGeom prst="rect">
            <a:avLst/>
          </a:prstGeom>
        </p:spPr>
        <p:txBody>
          <a:bodyPr wrap="square" lIns="0" tIns="0" rIns="0" bIns="0" rtlCol="0" anchor="t">
            <a:spAutoFit/>
          </a:bodyPr>
          <a:lstStyle/>
          <a:p>
            <a:pPr algn="l">
              <a:lnSpc>
                <a:spcPts val="3640"/>
              </a:lnSpc>
            </a:pPr>
            <a:r>
              <a:rPr lang="en-US" sz="2800" b="1" dirty="0">
                <a:solidFill>
                  <a:srgbClr val="000000"/>
                </a:solidFill>
                <a:latin typeface="IBM Plex Sans Bold"/>
                <a:ea typeface="IBM Plex Sans Bold"/>
                <a:cs typeface="IBM Plex Sans Bold"/>
                <a:sym typeface="IBM Plex Sans Bold"/>
              </a:rPr>
              <a:t>Naïve Bayes</a:t>
            </a:r>
          </a:p>
        </p:txBody>
      </p:sp>
      <p:sp>
        <p:nvSpPr>
          <p:cNvPr id="14" name="TextBox 12">
            <a:extLst>
              <a:ext uri="{FF2B5EF4-FFF2-40B4-BE49-F238E27FC236}">
                <a16:creationId xmlns:a16="http://schemas.microsoft.com/office/drawing/2014/main" id="{6856F7F9-B842-D53F-422B-2090651C6B32}"/>
              </a:ext>
            </a:extLst>
          </p:cNvPr>
          <p:cNvSpPr txBox="1"/>
          <p:nvPr/>
        </p:nvSpPr>
        <p:spPr>
          <a:xfrm>
            <a:off x="4686300" y="5017235"/>
            <a:ext cx="2362200" cy="437427"/>
          </a:xfrm>
          <a:prstGeom prst="rect">
            <a:avLst/>
          </a:prstGeom>
        </p:spPr>
        <p:txBody>
          <a:bodyPr wrap="square" lIns="0" tIns="0" rIns="0" bIns="0" rtlCol="0" anchor="t">
            <a:spAutoFit/>
          </a:bodyPr>
          <a:lstStyle/>
          <a:p>
            <a:pPr algn="l">
              <a:lnSpc>
                <a:spcPts val="3640"/>
              </a:lnSpc>
            </a:pPr>
            <a:r>
              <a:rPr lang="en-US" sz="2800" b="1" dirty="0">
                <a:solidFill>
                  <a:srgbClr val="000000"/>
                </a:solidFill>
                <a:latin typeface="IBM Plex Sans Bold"/>
                <a:ea typeface="IBM Plex Sans Bold"/>
                <a:cs typeface="IBM Plex Sans Bold"/>
                <a:sym typeface="IBM Plex Sans Bold"/>
              </a:rPr>
              <a:t>Decision Tree</a:t>
            </a:r>
          </a:p>
        </p:txBody>
      </p:sp>
      <p:sp>
        <p:nvSpPr>
          <p:cNvPr id="15" name="TextBox 12">
            <a:extLst>
              <a:ext uri="{FF2B5EF4-FFF2-40B4-BE49-F238E27FC236}">
                <a16:creationId xmlns:a16="http://schemas.microsoft.com/office/drawing/2014/main" id="{C43C3200-2B86-E167-43FA-FC600A6200A0}"/>
              </a:ext>
            </a:extLst>
          </p:cNvPr>
          <p:cNvSpPr txBox="1"/>
          <p:nvPr/>
        </p:nvSpPr>
        <p:spPr>
          <a:xfrm>
            <a:off x="4686300" y="7097192"/>
            <a:ext cx="2743200" cy="919684"/>
          </a:xfrm>
          <a:prstGeom prst="rect">
            <a:avLst/>
          </a:prstGeom>
        </p:spPr>
        <p:txBody>
          <a:bodyPr wrap="square" lIns="0" tIns="0" rIns="0" bIns="0" rtlCol="0" anchor="t">
            <a:spAutoFit/>
          </a:bodyPr>
          <a:lstStyle/>
          <a:p>
            <a:pPr algn="l">
              <a:lnSpc>
                <a:spcPts val="3640"/>
              </a:lnSpc>
            </a:pPr>
            <a:r>
              <a:rPr lang="en-US" sz="2800" b="1" dirty="0">
                <a:solidFill>
                  <a:srgbClr val="000000"/>
                </a:solidFill>
                <a:latin typeface="IBM Plex Sans Bold"/>
                <a:ea typeface="IBM Plex Sans Bold"/>
                <a:cs typeface="IBM Plex Sans Bold"/>
                <a:sym typeface="IBM Plex Sans Bold"/>
              </a:rPr>
              <a:t>Support Vector Machine</a:t>
            </a:r>
          </a:p>
        </p:txBody>
      </p:sp>
      <p:sp>
        <p:nvSpPr>
          <p:cNvPr id="17" name="TextBox 12">
            <a:extLst>
              <a:ext uri="{FF2B5EF4-FFF2-40B4-BE49-F238E27FC236}">
                <a16:creationId xmlns:a16="http://schemas.microsoft.com/office/drawing/2014/main" id="{5473BC57-2908-3945-AFDC-235BC41A1E93}"/>
              </a:ext>
            </a:extLst>
          </p:cNvPr>
          <p:cNvSpPr txBox="1"/>
          <p:nvPr/>
        </p:nvSpPr>
        <p:spPr>
          <a:xfrm>
            <a:off x="12856382" y="2802647"/>
            <a:ext cx="3255155" cy="437427"/>
          </a:xfrm>
          <a:prstGeom prst="rect">
            <a:avLst/>
          </a:prstGeom>
        </p:spPr>
        <p:txBody>
          <a:bodyPr wrap="square" lIns="0" tIns="0" rIns="0" bIns="0" rtlCol="0" anchor="t">
            <a:spAutoFit/>
          </a:bodyPr>
          <a:lstStyle/>
          <a:p>
            <a:pPr algn="l">
              <a:lnSpc>
                <a:spcPts val="3640"/>
              </a:lnSpc>
            </a:pPr>
            <a:r>
              <a:rPr lang="en-US" sz="2800" b="1" dirty="0">
                <a:solidFill>
                  <a:srgbClr val="000000"/>
                </a:solidFill>
                <a:latin typeface="IBM Plex Sans Bold"/>
                <a:ea typeface="IBM Plex Sans Bold"/>
                <a:cs typeface="IBM Plex Sans Bold"/>
                <a:sym typeface="IBM Plex Sans Bold"/>
              </a:rPr>
              <a:t>Logistic Regression</a:t>
            </a:r>
          </a:p>
        </p:txBody>
      </p:sp>
      <p:sp>
        <p:nvSpPr>
          <p:cNvPr id="18" name="TextBox 12">
            <a:extLst>
              <a:ext uri="{FF2B5EF4-FFF2-40B4-BE49-F238E27FC236}">
                <a16:creationId xmlns:a16="http://schemas.microsoft.com/office/drawing/2014/main" id="{E1AE83BF-3FA3-BC95-BD5C-42974CFC0463}"/>
              </a:ext>
            </a:extLst>
          </p:cNvPr>
          <p:cNvSpPr txBox="1"/>
          <p:nvPr/>
        </p:nvSpPr>
        <p:spPr>
          <a:xfrm>
            <a:off x="12861145" y="5197425"/>
            <a:ext cx="3581400" cy="437427"/>
          </a:xfrm>
          <a:prstGeom prst="rect">
            <a:avLst/>
          </a:prstGeom>
        </p:spPr>
        <p:txBody>
          <a:bodyPr wrap="square" lIns="0" tIns="0" rIns="0" bIns="0" rtlCol="0" anchor="t">
            <a:spAutoFit/>
          </a:bodyPr>
          <a:lstStyle/>
          <a:p>
            <a:pPr algn="l">
              <a:lnSpc>
                <a:spcPts val="3640"/>
              </a:lnSpc>
            </a:pPr>
            <a:r>
              <a:rPr lang="en-US" sz="2800" b="1" dirty="0">
                <a:solidFill>
                  <a:srgbClr val="000000"/>
                </a:solidFill>
                <a:latin typeface="IBM Plex Sans Bold"/>
                <a:ea typeface="IBM Plex Sans Bold"/>
                <a:cs typeface="IBM Plex Sans Bold"/>
                <a:sym typeface="IBM Plex Sans Bold"/>
              </a:rPr>
              <a:t>K-Nearest Neighbors</a:t>
            </a:r>
          </a:p>
        </p:txBody>
      </p:sp>
      <p:sp>
        <p:nvSpPr>
          <p:cNvPr id="19" name="TextBox 12">
            <a:extLst>
              <a:ext uri="{FF2B5EF4-FFF2-40B4-BE49-F238E27FC236}">
                <a16:creationId xmlns:a16="http://schemas.microsoft.com/office/drawing/2014/main" id="{03C965B8-7DC9-5637-01C6-F5C9EACE849A}"/>
              </a:ext>
            </a:extLst>
          </p:cNvPr>
          <p:cNvSpPr txBox="1"/>
          <p:nvPr/>
        </p:nvSpPr>
        <p:spPr>
          <a:xfrm>
            <a:off x="12861145" y="7520865"/>
            <a:ext cx="2743200" cy="441628"/>
          </a:xfrm>
          <a:prstGeom prst="rect">
            <a:avLst/>
          </a:prstGeom>
        </p:spPr>
        <p:txBody>
          <a:bodyPr wrap="square" lIns="0" tIns="0" rIns="0" bIns="0" rtlCol="0" anchor="t">
            <a:spAutoFit/>
          </a:bodyPr>
          <a:lstStyle/>
          <a:p>
            <a:pPr algn="l">
              <a:lnSpc>
                <a:spcPts val="3640"/>
              </a:lnSpc>
            </a:pPr>
            <a:r>
              <a:rPr lang="en-US" sz="2800" b="1" dirty="0">
                <a:solidFill>
                  <a:srgbClr val="000000"/>
                </a:solidFill>
                <a:latin typeface="IBM Plex Sans Bold"/>
                <a:ea typeface="IBM Plex Sans Bold"/>
                <a:cs typeface="IBM Plex Sans Bold"/>
                <a:sym typeface="IBM Plex Sans Bold"/>
              </a:rPr>
              <a:t>Random Forest</a:t>
            </a:r>
          </a:p>
        </p:txBody>
      </p:sp>
    </p:spTree>
    <p:extLst>
      <p:ext uri="{BB962C8B-B14F-4D97-AF65-F5344CB8AC3E}">
        <p14:creationId xmlns:p14="http://schemas.microsoft.com/office/powerpoint/2010/main" val="1832787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4E5E6"/>
        </a:solidFill>
        <a:effectLst/>
      </p:bgPr>
    </p:bg>
    <p:spTree>
      <p:nvGrpSpPr>
        <p:cNvPr id="1" name="">
          <a:extLst>
            <a:ext uri="{FF2B5EF4-FFF2-40B4-BE49-F238E27FC236}">
              <a16:creationId xmlns:a16="http://schemas.microsoft.com/office/drawing/2014/main" id="{653B2F6B-E132-AAE6-108D-482A54C02C41}"/>
            </a:ext>
          </a:extLst>
        </p:cNvPr>
        <p:cNvGrpSpPr/>
        <p:nvPr/>
      </p:nvGrpSpPr>
      <p:grpSpPr>
        <a:xfrm>
          <a:off x="0" y="0"/>
          <a:ext cx="0" cy="0"/>
          <a:chOff x="0" y="0"/>
          <a:chExt cx="0" cy="0"/>
        </a:xfrm>
      </p:grpSpPr>
      <p:sp>
        <p:nvSpPr>
          <p:cNvPr id="4" name="TextBox 4">
            <a:extLst>
              <a:ext uri="{FF2B5EF4-FFF2-40B4-BE49-F238E27FC236}">
                <a16:creationId xmlns:a16="http://schemas.microsoft.com/office/drawing/2014/main" id="{67398762-A264-71CF-6D49-71893E570A76}"/>
              </a:ext>
            </a:extLst>
          </p:cNvPr>
          <p:cNvSpPr txBox="1"/>
          <p:nvPr/>
        </p:nvSpPr>
        <p:spPr>
          <a:xfrm>
            <a:off x="190500" y="190018"/>
            <a:ext cx="17907000" cy="9837102"/>
          </a:xfrm>
          <a:prstGeom prst="rect">
            <a:avLst/>
          </a:prstGeom>
        </p:spPr>
        <p:style>
          <a:lnRef idx="2">
            <a:schemeClr val="accent1"/>
          </a:lnRef>
          <a:fillRef idx="1">
            <a:schemeClr val="lt1"/>
          </a:fillRef>
          <a:effectRef idx="0">
            <a:schemeClr val="accent1"/>
          </a:effectRef>
          <a:fontRef idx="minor">
            <a:schemeClr val="dk1"/>
          </a:fontRef>
        </p:style>
        <p:txBody>
          <a:bodyPr lIns="50800" tIns="50800" rIns="50800" bIns="50800" rtlCol="0" anchor="ctr"/>
          <a:lstStyle/>
          <a:p>
            <a:pPr marL="0" lvl="0" indent="0" algn="ctr">
              <a:lnSpc>
                <a:spcPts val="3108"/>
              </a:lnSpc>
              <a:spcBef>
                <a:spcPct val="0"/>
              </a:spcBef>
            </a:pPr>
            <a:endParaRPr dirty="0"/>
          </a:p>
        </p:txBody>
      </p:sp>
      <p:sp>
        <p:nvSpPr>
          <p:cNvPr id="30" name="TextBox 29">
            <a:extLst>
              <a:ext uri="{FF2B5EF4-FFF2-40B4-BE49-F238E27FC236}">
                <a16:creationId xmlns:a16="http://schemas.microsoft.com/office/drawing/2014/main" id="{7EDE105B-6B55-FEA9-FC96-B8555F9D3703}"/>
              </a:ext>
            </a:extLst>
          </p:cNvPr>
          <p:cNvSpPr txBox="1"/>
          <p:nvPr/>
        </p:nvSpPr>
        <p:spPr>
          <a:xfrm>
            <a:off x="1752600" y="259879"/>
            <a:ext cx="14554200" cy="646331"/>
          </a:xfrm>
          <a:prstGeom prst="rect">
            <a:avLst/>
          </a:prstGeom>
          <a:noFill/>
        </p:spPr>
        <p:txBody>
          <a:bodyPr wrap="square" rtlCol="0">
            <a:spAutoFit/>
          </a:bodyPr>
          <a:lstStyle/>
          <a:p>
            <a:br>
              <a:rPr lang="en-US" dirty="0"/>
            </a:br>
            <a:endParaRPr lang="en-IN" dirty="0"/>
          </a:p>
        </p:txBody>
      </p:sp>
      <p:grpSp>
        <p:nvGrpSpPr>
          <p:cNvPr id="11" name="Group 5">
            <a:extLst>
              <a:ext uri="{FF2B5EF4-FFF2-40B4-BE49-F238E27FC236}">
                <a16:creationId xmlns:a16="http://schemas.microsoft.com/office/drawing/2014/main" id="{814DA7ED-78BB-F719-C70C-01ACF12F08B1}"/>
              </a:ext>
            </a:extLst>
          </p:cNvPr>
          <p:cNvGrpSpPr/>
          <p:nvPr/>
        </p:nvGrpSpPr>
        <p:grpSpPr>
          <a:xfrm>
            <a:off x="3702854" y="-604641"/>
            <a:ext cx="10948991" cy="1543786"/>
            <a:chOff x="0" y="-114300"/>
            <a:chExt cx="2883685" cy="661448"/>
          </a:xfrm>
        </p:grpSpPr>
        <p:sp>
          <p:nvSpPr>
            <p:cNvPr id="16" name="Freeform 6">
              <a:extLst>
                <a:ext uri="{FF2B5EF4-FFF2-40B4-BE49-F238E27FC236}">
                  <a16:creationId xmlns:a16="http://schemas.microsoft.com/office/drawing/2014/main" id="{921CD129-8A34-C1D7-C0AA-8224CE103C35}"/>
                </a:ext>
              </a:extLst>
            </p:cNvPr>
            <p:cNvSpPr/>
            <p:nvPr/>
          </p:nvSpPr>
          <p:spPr>
            <a:xfrm>
              <a:off x="0" y="112490"/>
              <a:ext cx="2883685" cy="434658"/>
            </a:xfrm>
            <a:custGeom>
              <a:avLst/>
              <a:gdLst/>
              <a:ahLst/>
              <a:cxnLst/>
              <a:rect l="l" t="t" r="r" b="b"/>
              <a:pathLst>
                <a:path w="2883685" h="434658">
                  <a:moveTo>
                    <a:pt x="0" y="0"/>
                  </a:moveTo>
                  <a:lnTo>
                    <a:pt x="2883685" y="0"/>
                  </a:lnTo>
                  <a:lnTo>
                    <a:pt x="2883685" y="434658"/>
                  </a:lnTo>
                  <a:lnTo>
                    <a:pt x="0" y="434658"/>
                  </a:lnTo>
                  <a:close/>
                </a:path>
              </a:pathLst>
            </a:custGeom>
            <a:ln/>
          </p:spPr>
          <p:style>
            <a:lnRef idx="1">
              <a:schemeClr val="accent5"/>
            </a:lnRef>
            <a:fillRef idx="2">
              <a:schemeClr val="accent5"/>
            </a:fillRef>
            <a:effectRef idx="1">
              <a:schemeClr val="accent5"/>
            </a:effectRef>
            <a:fontRef idx="minor">
              <a:schemeClr val="dk1"/>
            </a:fontRef>
          </p:style>
          <p:txBody>
            <a:bodyPr/>
            <a:lstStyle/>
            <a:p>
              <a:r>
                <a:rPr lang="en-US" sz="4800" b="1" dirty="0">
                  <a:latin typeface="Arial" panose="020B0604020202020204" pitchFamily="34" charset="0"/>
                </a:rPr>
                <a:t>              N</a:t>
              </a:r>
              <a:r>
                <a:rPr lang="en-IN" sz="4800" b="1" dirty="0">
                  <a:latin typeface="Arial" panose="020B0604020202020204" pitchFamily="34" charset="0"/>
                </a:rPr>
                <a:t>aive Bayes Classifier</a:t>
              </a:r>
              <a:endParaRPr lang="en-IN" sz="4800" dirty="0"/>
            </a:p>
          </p:txBody>
        </p:sp>
        <p:sp>
          <p:nvSpPr>
            <p:cNvPr id="20" name="TextBox 7">
              <a:extLst>
                <a:ext uri="{FF2B5EF4-FFF2-40B4-BE49-F238E27FC236}">
                  <a16:creationId xmlns:a16="http://schemas.microsoft.com/office/drawing/2014/main" id="{8D0850FE-99AB-8938-13A6-F09489AE4AE3}"/>
                </a:ext>
              </a:extLst>
            </p:cNvPr>
            <p:cNvSpPr txBox="1"/>
            <p:nvPr/>
          </p:nvSpPr>
          <p:spPr>
            <a:xfrm>
              <a:off x="0" y="-114300"/>
              <a:ext cx="2883685" cy="548959"/>
            </a:xfrm>
            <a:prstGeom prst="rect">
              <a:avLst/>
            </a:prstGeom>
          </p:spPr>
          <p:txBody>
            <a:bodyPr lIns="50800" tIns="50800" rIns="50800" bIns="50800" rtlCol="0" anchor="ctr"/>
            <a:lstStyle/>
            <a:p>
              <a:pPr algn="ctr">
                <a:lnSpc>
                  <a:spcPts val="3108"/>
                </a:lnSpc>
              </a:pPr>
              <a:endParaRPr/>
            </a:p>
          </p:txBody>
        </p:sp>
      </p:grpSp>
      <p:sp>
        <p:nvSpPr>
          <p:cNvPr id="23" name="TextBox 22">
            <a:extLst>
              <a:ext uri="{FF2B5EF4-FFF2-40B4-BE49-F238E27FC236}">
                <a16:creationId xmlns:a16="http://schemas.microsoft.com/office/drawing/2014/main" id="{8D5E54CA-8233-D8F4-82E1-A196580CFC84}"/>
              </a:ext>
            </a:extLst>
          </p:cNvPr>
          <p:cNvSpPr txBox="1"/>
          <p:nvPr/>
        </p:nvSpPr>
        <p:spPr>
          <a:xfrm>
            <a:off x="456226" y="1133832"/>
            <a:ext cx="16993573" cy="1384995"/>
          </a:xfrm>
          <a:prstGeom prst="rect">
            <a:avLst/>
          </a:prstGeom>
          <a:noFill/>
        </p:spPr>
        <p:txBody>
          <a:bodyPr wrap="square" rtlCol="0">
            <a:spAutoFit/>
          </a:bodyPr>
          <a:lstStyle/>
          <a:p>
            <a:r>
              <a:rPr lang="en-US" sz="2400" b="1" dirty="0">
                <a:solidFill>
                  <a:srgbClr val="002060"/>
                </a:solidFill>
                <a:latin typeface="IBM Plex Sans" panose="020B0604020202020204" charset="0"/>
              </a:rPr>
              <a:t>Naive Bayes Classifier</a:t>
            </a:r>
          </a:p>
          <a:p>
            <a:pPr marL="285750" indent="-285750">
              <a:buFont typeface="Arial" panose="020B0604020202020204" pitchFamily="34" charset="0"/>
              <a:buChar char="•"/>
            </a:pPr>
            <a:r>
              <a:rPr lang="en-US" sz="2000" dirty="0">
                <a:latin typeface="IBM Plex Sans" panose="020B0604020202020204" charset="0"/>
              </a:rPr>
              <a:t>The Naive Bayes classifier is a supervised machine learning algorithm that is used for classification tasks such as text classification.</a:t>
            </a:r>
          </a:p>
          <a:p>
            <a:pPr marL="285750" indent="-285750">
              <a:buFont typeface="Arial" panose="020B0604020202020204" pitchFamily="34" charset="0"/>
              <a:buChar char="•"/>
            </a:pPr>
            <a:r>
              <a:rPr lang="en-US" sz="2000" dirty="0">
                <a:latin typeface="IBM Plex Sans" panose="020B0604020202020204" charset="0"/>
              </a:rPr>
              <a:t>They use principles of probability to perform classification tasks.</a:t>
            </a:r>
          </a:p>
          <a:p>
            <a:pPr marL="285750" indent="-285750">
              <a:buFont typeface="Arial" panose="020B0604020202020204" pitchFamily="34" charset="0"/>
              <a:buChar char="•"/>
            </a:pPr>
            <a:r>
              <a:rPr lang="en-US" sz="2000" dirty="0">
                <a:latin typeface="IBM Plex Sans" panose="020B0604020202020204" charset="0"/>
              </a:rPr>
              <a:t>Naïve Bayes is also known as a probabilistic classifier since it is based on Bayes’ Theorem.</a:t>
            </a:r>
          </a:p>
        </p:txBody>
      </p:sp>
      <p:sp>
        <p:nvSpPr>
          <p:cNvPr id="25" name="TextBox 24">
            <a:extLst>
              <a:ext uri="{FF2B5EF4-FFF2-40B4-BE49-F238E27FC236}">
                <a16:creationId xmlns:a16="http://schemas.microsoft.com/office/drawing/2014/main" id="{51568CA7-45C8-EE9B-7A82-D9B493126B01}"/>
              </a:ext>
            </a:extLst>
          </p:cNvPr>
          <p:cNvSpPr txBox="1"/>
          <p:nvPr/>
        </p:nvSpPr>
        <p:spPr>
          <a:xfrm>
            <a:off x="364321" y="2729557"/>
            <a:ext cx="9144000" cy="400110"/>
          </a:xfrm>
          <a:prstGeom prst="rect">
            <a:avLst/>
          </a:prstGeom>
          <a:noFill/>
        </p:spPr>
        <p:txBody>
          <a:bodyPr wrap="square">
            <a:spAutoFit/>
          </a:bodyPr>
          <a:lstStyle/>
          <a:p>
            <a:r>
              <a:rPr lang="en-US" sz="2000" b="1" dirty="0">
                <a:solidFill>
                  <a:srgbClr val="002060"/>
                </a:solidFill>
                <a:latin typeface="IBM Plex Sans" panose="020B0604020202020204" charset="0"/>
              </a:rPr>
              <a:t>Types of Naive Bayes Classifier</a:t>
            </a:r>
          </a:p>
        </p:txBody>
      </p:sp>
      <p:pic>
        <p:nvPicPr>
          <p:cNvPr id="27" name="Picture 26">
            <a:extLst>
              <a:ext uri="{FF2B5EF4-FFF2-40B4-BE49-F238E27FC236}">
                <a16:creationId xmlns:a16="http://schemas.microsoft.com/office/drawing/2014/main" id="{210C48AE-19F7-1965-0946-026A0E87469C}"/>
              </a:ext>
            </a:extLst>
          </p:cNvPr>
          <p:cNvPicPr>
            <a:picLocks noChangeAspect="1"/>
          </p:cNvPicPr>
          <p:nvPr/>
        </p:nvPicPr>
        <p:blipFill>
          <a:blip r:embed="rId2"/>
          <a:stretch>
            <a:fillRect/>
          </a:stretch>
        </p:blipFill>
        <p:spPr>
          <a:xfrm>
            <a:off x="4648200" y="2713514"/>
            <a:ext cx="6825951" cy="21746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31" name="Table 30">
            <a:extLst>
              <a:ext uri="{FF2B5EF4-FFF2-40B4-BE49-F238E27FC236}">
                <a16:creationId xmlns:a16="http://schemas.microsoft.com/office/drawing/2014/main" id="{B7FDA161-44F0-0CDE-0D9A-1466E447DB12}"/>
              </a:ext>
            </a:extLst>
          </p:cNvPr>
          <p:cNvGraphicFramePr>
            <a:graphicFrameLocks noGrp="1"/>
          </p:cNvGraphicFramePr>
          <p:nvPr>
            <p:extLst>
              <p:ext uri="{D42A27DB-BD31-4B8C-83A1-F6EECF244321}">
                <p14:modId xmlns:p14="http://schemas.microsoft.com/office/powerpoint/2010/main" val="389601155"/>
              </p:ext>
            </p:extLst>
          </p:nvPr>
        </p:nvGraphicFramePr>
        <p:xfrm>
          <a:off x="190500" y="5409394"/>
          <a:ext cx="12001500" cy="4617720"/>
        </p:xfrm>
        <a:graphic>
          <a:graphicData uri="http://schemas.openxmlformats.org/drawingml/2006/table">
            <a:tbl>
              <a:tblPr firstRow="1" bandRow="1">
                <a:tableStyleId>{5C22544A-7EE6-4342-B048-85BDC9FD1C3A}</a:tableStyleId>
              </a:tblPr>
              <a:tblGrid>
                <a:gridCol w="2400300">
                  <a:extLst>
                    <a:ext uri="{9D8B030D-6E8A-4147-A177-3AD203B41FA5}">
                      <a16:colId xmlns:a16="http://schemas.microsoft.com/office/drawing/2014/main" val="2323181786"/>
                    </a:ext>
                  </a:extLst>
                </a:gridCol>
                <a:gridCol w="2400300">
                  <a:extLst>
                    <a:ext uri="{9D8B030D-6E8A-4147-A177-3AD203B41FA5}">
                      <a16:colId xmlns:a16="http://schemas.microsoft.com/office/drawing/2014/main" val="3904472936"/>
                    </a:ext>
                  </a:extLst>
                </a:gridCol>
                <a:gridCol w="2400300">
                  <a:extLst>
                    <a:ext uri="{9D8B030D-6E8A-4147-A177-3AD203B41FA5}">
                      <a16:colId xmlns:a16="http://schemas.microsoft.com/office/drawing/2014/main" val="2318517693"/>
                    </a:ext>
                  </a:extLst>
                </a:gridCol>
                <a:gridCol w="2400300">
                  <a:extLst>
                    <a:ext uri="{9D8B030D-6E8A-4147-A177-3AD203B41FA5}">
                      <a16:colId xmlns:a16="http://schemas.microsoft.com/office/drawing/2014/main" val="2275486667"/>
                    </a:ext>
                  </a:extLst>
                </a:gridCol>
                <a:gridCol w="2400300">
                  <a:extLst>
                    <a:ext uri="{9D8B030D-6E8A-4147-A177-3AD203B41FA5}">
                      <a16:colId xmlns:a16="http://schemas.microsoft.com/office/drawing/2014/main" val="2492489282"/>
                    </a:ext>
                  </a:extLst>
                </a:gridCol>
              </a:tblGrid>
              <a:tr h="432765">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b="0" dirty="0">
                          <a:solidFill>
                            <a:schemeClr val="tx1"/>
                          </a:solidFill>
                        </a:rPr>
                        <a:t>Precision</a:t>
                      </a:r>
                      <a:endParaRPr lang="en-IN"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b="0" dirty="0">
                          <a:solidFill>
                            <a:schemeClr val="tx1"/>
                          </a:solidFill>
                        </a:rPr>
                        <a:t>Recall</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b="0" dirty="0">
                          <a:solidFill>
                            <a:schemeClr val="tx1"/>
                          </a:solidFill>
                        </a:rPr>
                        <a:t>F-1 score</a:t>
                      </a:r>
                      <a:endParaRPr lang="en-IN"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2400" b="0" dirty="0">
                          <a:solidFill>
                            <a:schemeClr val="tx1"/>
                          </a:solidFill>
                        </a:rPr>
                        <a:t>Support</a:t>
                      </a:r>
                      <a:endParaRPr lang="en-IN"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009048695"/>
                  </a:ext>
                </a:extLst>
              </a:tr>
              <a:tr h="393423">
                <a:tc>
                  <a:txBody>
                    <a:bodyPr/>
                    <a:lstStyle/>
                    <a:p>
                      <a:r>
                        <a:rPr lang="en-US" sz="2400" dirty="0"/>
                        <a:t>Cirrhosis</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2400" dirty="0"/>
                        <a:t>0.83</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0.71</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0.77</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965468174"/>
                  </a:ext>
                </a:extLst>
              </a:tr>
              <a:tr h="393423">
                <a:tc>
                  <a:txBody>
                    <a:bodyPr/>
                    <a:lstStyle/>
                    <a:p>
                      <a:r>
                        <a:rPr lang="en-US" sz="2400" dirty="0"/>
                        <a:t>Fibrosis</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2400" dirty="0"/>
                        <a:t>0.20</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0.33</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2</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390241047"/>
                  </a:ext>
                </a:extLst>
              </a:tr>
              <a:tr h="393423">
                <a:tc>
                  <a:txBody>
                    <a:bodyPr/>
                    <a:lstStyle/>
                    <a:p>
                      <a:r>
                        <a:rPr lang="en-US" sz="2400" dirty="0"/>
                        <a:t>Hepatitis</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2400" dirty="0"/>
                        <a:t>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0.00</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0.00</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4</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634963594"/>
                  </a:ext>
                </a:extLst>
              </a:tr>
              <a:tr h="393423">
                <a:tc>
                  <a:txBody>
                    <a:bodyPr/>
                    <a:lstStyle/>
                    <a:p>
                      <a:r>
                        <a:rPr lang="en-US" sz="2400" dirty="0"/>
                        <a:t>No Disease</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2400" dirty="0"/>
                        <a:t>0.98</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0.93</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0.95</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108</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282274271"/>
                  </a:ext>
                </a:extLst>
              </a:tr>
              <a:tr h="393423">
                <a:tc>
                  <a:txBody>
                    <a:bodyPr/>
                    <a:lstStyle/>
                    <a:p>
                      <a:r>
                        <a:rPr lang="en-US" sz="2400" dirty="0"/>
                        <a:t>Suspect Disease</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2400" dirty="0"/>
                        <a:t>1.00</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0.50</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0.67</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2</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4291020358"/>
                  </a:ext>
                </a:extLst>
              </a:tr>
              <a:tr h="393423">
                <a:tc>
                  <a:txBody>
                    <a:bodyPr/>
                    <a:lstStyle/>
                    <a:p>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32251111"/>
                  </a:ext>
                </a:extLst>
              </a:tr>
              <a:tr h="393423">
                <a:tc>
                  <a:txBody>
                    <a:bodyPr/>
                    <a:lstStyle/>
                    <a:p>
                      <a:r>
                        <a:rPr lang="en-US" sz="2400" dirty="0"/>
                        <a:t>Accuracy</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0.88</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123</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169244480"/>
                  </a:ext>
                </a:extLst>
              </a:tr>
              <a:tr h="393423">
                <a:tc>
                  <a:txBody>
                    <a:bodyPr/>
                    <a:lstStyle/>
                    <a:p>
                      <a:r>
                        <a:rPr lang="en-US" sz="2400" dirty="0"/>
                        <a:t>Macro  Avg</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2400" dirty="0"/>
                        <a:t>0.60</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0.63</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0.54</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123</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21454293"/>
                  </a:ext>
                </a:extLst>
              </a:tr>
              <a:tr h="393423">
                <a:tc>
                  <a:txBody>
                    <a:bodyPr/>
                    <a:lstStyle/>
                    <a:p>
                      <a:r>
                        <a:rPr lang="en-US" sz="2400" dirty="0"/>
                        <a:t>Weighted Avg</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2400" dirty="0"/>
                        <a:t>0.93</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0.88</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0.90</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2400" dirty="0"/>
                        <a:t>123</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800282674"/>
                  </a:ext>
                </a:extLst>
              </a:tr>
            </a:tbl>
          </a:graphicData>
        </a:graphic>
      </p:graphicFrame>
      <p:sp>
        <p:nvSpPr>
          <p:cNvPr id="34" name="TextBox 33">
            <a:extLst>
              <a:ext uri="{FF2B5EF4-FFF2-40B4-BE49-F238E27FC236}">
                <a16:creationId xmlns:a16="http://schemas.microsoft.com/office/drawing/2014/main" id="{19BD0357-FD63-2DF5-172C-9AA5F8F26FB1}"/>
              </a:ext>
            </a:extLst>
          </p:cNvPr>
          <p:cNvSpPr txBox="1"/>
          <p:nvPr/>
        </p:nvSpPr>
        <p:spPr>
          <a:xfrm>
            <a:off x="190500" y="4971613"/>
            <a:ext cx="12001501" cy="4001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000" dirty="0"/>
              <a:t>                                                              Classification report of Naïve Bayes Model</a:t>
            </a:r>
            <a:endParaRPr lang="en-IN" sz="2000" dirty="0"/>
          </a:p>
        </p:txBody>
      </p:sp>
      <p:graphicFrame>
        <p:nvGraphicFramePr>
          <p:cNvPr id="35" name="Table 34">
            <a:extLst>
              <a:ext uri="{FF2B5EF4-FFF2-40B4-BE49-F238E27FC236}">
                <a16:creationId xmlns:a16="http://schemas.microsoft.com/office/drawing/2014/main" id="{331BA402-8EE5-7E95-5BE7-543D9BC42E2A}"/>
              </a:ext>
            </a:extLst>
          </p:cNvPr>
          <p:cNvGraphicFramePr>
            <a:graphicFrameLocks noGrp="1"/>
          </p:cNvGraphicFramePr>
          <p:nvPr>
            <p:extLst>
              <p:ext uri="{D42A27DB-BD31-4B8C-83A1-F6EECF244321}">
                <p14:modId xmlns:p14="http://schemas.microsoft.com/office/powerpoint/2010/main" val="284314468"/>
              </p:ext>
            </p:extLst>
          </p:nvPr>
        </p:nvGraphicFramePr>
        <p:xfrm>
          <a:off x="13264832" y="6210300"/>
          <a:ext cx="4565968" cy="1508760"/>
        </p:xfrm>
        <a:graphic>
          <a:graphicData uri="http://schemas.openxmlformats.org/drawingml/2006/table">
            <a:tbl>
              <a:tblPr firstRow="1" bandRow="1">
                <a:tableStyleId>{5C22544A-7EE6-4342-B048-85BDC9FD1C3A}</a:tableStyleId>
              </a:tblPr>
              <a:tblGrid>
                <a:gridCol w="2282984">
                  <a:extLst>
                    <a:ext uri="{9D8B030D-6E8A-4147-A177-3AD203B41FA5}">
                      <a16:colId xmlns:a16="http://schemas.microsoft.com/office/drawing/2014/main" val="2765713370"/>
                    </a:ext>
                  </a:extLst>
                </a:gridCol>
                <a:gridCol w="2282984">
                  <a:extLst>
                    <a:ext uri="{9D8B030D-6E8A-4147-A177-3AD203B41FA5}">
                      <a16:colId xmlns:a16="http://schemas.microsoft.com/office/drawing/2014/main" val="1356654869"/>
                    </a:ext>
                  </a:extLst>
                </a:gridCol>
              </a:tblGrid>
              <a:tr h="370840">
                <a:tc gridSpan="2">
                  <a:txBody>
                    <a:bodyPr/>
                    <a:lstStyle/>
                    <a:p>
                      <a:r>
                        <a:rPr lang="en-US" b="0" dirty="0">
                          <a:solidFill>
                            <a:schemeClr val="tx1"/>
                          </a:solidFill>
                        </a:rPr>
                        <a:t>         Accuracy Score</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hMerge="1">
                  <a:txBody>
                    <a:bodyPr/>
                    <a:lstStyle/>
                    <a:p>
                      <a:endParaRPr lang="en-IN"/>
                    </a:p>
                  </a:txBody>
                  <a:tcPr/>
                </a:tc>
                <a:extLst>
                  <a:ext uri="{0D108BD9-81ED-4DB2-BD59-A6C34878D82A}">
                    <a16:rowId xmlns:a16="http://schemas.microsoft.com/office/drawing/2014/main" val="3877884020"/>
                  </a:ext>
                </a:extLst>
              </a:tr>
              <a:tr h="370840">
                <a:tc>
                  <a:txBody>
                    <a:bodyPr/>
                    <a:lstStyle/>
                    <a:p>
                      <a:r>
                        <a:rPr lang="en-US" dirty="0"/>
                        <a:t>      Train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en-US" dirty="0"/>
                        <a:t>   Test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600698512"/>
                  </a:ext>
                </a:extLst>
              </a:tr>
              <a:tr h="370840">
                <a:tc>
                  <a:txBody>
                    <a:bodyPr/>
                    <a:lstStyle/>
                    <a:p>
                      <a:r>
                        <a:rPr lang="en-US" dirty="0"/>
                        <a:t>      0.92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dirty="0"/>
                        <a:t>    0.87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731007979"/>
                  </a:ext>
                </a:extLst>
              </a:tr>
            </a:tbl>
          </a:graphicData>
        </a:graphic>
      </p:graphicFrame>
    </p:spTree>
    <p:extLst>
      <p:ext uri="{BB962C8B-B14F-4D97-AF65-F5344CB8AC3E}">
        <p14:creationId xmlns:p14="http://schemas.microsoft.com/office/powerpoint/2010/main" val="1835163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3589</TotalTime>
  <Words>1881</Words>
  <Application>Microsoft Office PowerPoint</Application>
  <PresentationFormat>Custom</PresentationFormat>
  <Paragraphs>610</Paragraphs>
  <Slides>22</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Aptos Display</vt:lpstr>
      <vt:lpstr>Arial</vt:lpstr>
      <vt:lpstr>Calibri</vt:lpstr>
      <vt:lpstr>Monterchi Bold</vt:lpstr>
      <vt:lpstr>TT Smalls</vt:lpstr>
      <vt:lpstr>IBM Plex Sans</vt:lpstr>
      <vt:lpstr>Monterchi</vt:lpstr>
      <vt:lpstr>IBM Plex Sans Bold</vt:lpstr>
      <vt:lpstr>Calibri Light</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Modern Animated Illustrative Sprint Planning Infographic</dc:title>
  <dc:creator>Gayatri Singh</dc:creator>
  <cp:lastModifiedBy>Kusum Shinde</cp:lastModifiedBy>
  <cp:revision>30</cp:revision>
  <dcterms:created xsi:type="dcterms:W3CDTF">2006-08-16T00:00:00Z</dcterms:created>
  <dcterms:modified xsi:type="dcterms:W3CDTF">2025-01-07T05:44:02Z</dcterms:modified>
  <dc:identifier>DAGTKcwvdC8</dc:identifier>
</cp:coreProperties>
</file>