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covid%20data%20answ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1'!$B$3</c:f>
              <c:strCache>
                <c:ptCount val="1"/>
                <c:pt idx="0">
                  <c:v>Total_cases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'Slide 1'!$A$4:$A$15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'Slide 1'!$B$4:$B$15</c:f>
              <c:numCache>
                <c:formatCode>0,,\ "M"</c:formatCode>
                <c:ptCount val="12"/>
                <c:pt idx="0">
                  <c:v>154281</c:v>
                </c:pt>
                <c:pt idx="1">
                  <c:v>6673815</c:v>
                </c:pt>
                <c:pt idx="2">
                  <c:v>39275130</c:v>
                </c:pt>
                <c:pt idx="3">
                  <c:v>276537883</c:v>
                </c:pt>
                <c:pt idx="4">
                  <c:v>614227929</c:v>
                </c:pt>
                <c:pt idx="5">
                  <c:v>1023730172</c:v>
                </c:pt>
                <c:pt idx="6">
                  <c:v>1769381083</c:v>
                </c:pt>
                <c:pt idx="7">
                  <c:v>2740162674</c:v>
                </c:pt>
                <c:pt idx="8">
                  <c:v>3653926851</c:v>
                </c:pt>
                <c:pt idx="9">
                  <c:v>5050241009</c:v>
                </c:pt>
                <c:pt idx="10">
                  <c:v>6876094192</c:v>
                </c:pt>
                <c:pt idx="11">
                  <c:v>9614045260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2-4547-9DF6-69FBBD7E6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23599"/>
        <c:axId val="721039919"/>
      </c:barChart>
      <c:catAx>
        <c:axId val="4742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039919"/>
        <c:crosses val="autoZero"/>
        <c:auto val="1"/>
        <c:lblAlgn val="ctr"/>
        <c:lblOffset val="100"/>
        <c:noMultiLvlLbl val="0"/>
      </c:catAx>
      <c:valAx>
        <c:axId val="721039919"/>
        <c:scaling>
          <c:orientation val="minMax"/>
        </c:scaling>
        <c:delete val="0"/>
        <c:axPos val="l"/>
        <c:numFmt formatCode="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9'!$A$4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9'!$B$3:$C$3</c:f>
              <c:strCache>
                <c:ptCount val="2"/>
                <c:pt idx="0">
                  <c:v>deathrate_F_smokers2021</c:v>
                </c:pt>
                <c:pt idx="1">
                  <c:v>deathrate_M_smokers2021</c:v>
                </c:pt>
              </c:strCache>
            </c:strRef>
          </c:cat>
          <c:val>
            <c:numRef>
              <c:f>'Slide 9'!$B$4:$C$4</c:f>
              <c:numCache>
                <c:formatCode>General</c:formatCode>
                <c:ptCount val="2"/>
                <c:pt idx="0">
                  <c:v>1.89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6-4334-B65B-A36EE29ABF06}"/>
            </c:ext>
          </c:extLst>
        </c:ser>
        <c:ser>
          <c:idx val="1"/>
          <c:order val="1"/>
          <c:tx>
            <c:strRef>
              <c:f>'Slide 9'!$A$5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9'!$B$3:$C$3</c:f>
              <c:strCache>
                <c:ptCount val="2"/>
                <c:pt idx="0">
                  <c:v>deathrate_F_smokers2021</c:v>
                </c:pt>
                <c:pt idx="1">
                  <c:v>deathrate_M_smokers2021</c:v>
                </c:pt>
              </c:strCache>
            </c:strRef>
          </c:cat>
          <c:val>
            <c:numRef>
              <c:f>'Slide 9'!$B$5:$C$5</c:f>
              <c:numCache>
                <c:formatCode>General</c:formatCode>
                <c:ptCount val="2"/>
                <c:pt idx="0">
                  <c:v>2.4700000000000002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16-4334-B65B-A36EE29ABF06}"/>
            </c:ext>
          </c:extLst>
        </c:ser>
        <c:ser>
          <c:idx val="2"/>
          <c:order val="2"/>
          <c:tx>
            <c:strRef>
              <c:f>'Slide 9'!$A$6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9'!$B$3:$C$3</c:f>
              <c:strCache>
                <c:ptCount val="2"/>
                <c:pt idx="0">
                  <c:v>deathrate_F_smokers2021</c:v>
                </c:pt>
                <c:pt idx="1">
                  <c:v>deathrate_M_smokers2021</c:v>
                </c:pt>
              </c:strCache>
            </c:strRef>
          </c:cat>
          <c:val>
            <c:numRef>
              <c:f>'Slide 9'!$B$6:$C$6</c:f>
              <c:numCache>
                <c:formatCode>General</c:formatCode>
                <c:ptCount val="2"/>
                <c:pt idx="0">
                  <c:v>1.72</c:v>
                </c:pt>
                <c:pt idx="1">
                  <c:v>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16-4334-B65B-A36EE29ABF06}"/>
            </c:ext>
          </c:extLst>
        </c:ser>
        <c:ser>
          <c:idx val="3"/>
          <c:order val="3"/>
          <c:tx>
            <c:strRef>
              <c:f>'Slide 9'!$A$7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9'!$B$3:$C$3</c:f>
              <c:strCache>
                <c:ptCount val="2"/>
                <c:pt idx="0">
                  <c:v>deathrate_F_smokers2021</c:v>
                </c:pt>
                <c:pt idx="1">
                  <c:v>deathrate_M_smokers2021</c:v>
                </c:pt>
              </c:strCache>
            </c:strRef>
          </c:cat>
          <c:val>
            <c:numRef>
              <c:f>'Slide 9'!$B$7:$C$7</c:f>
              <c:numCache>
                <c:formatCode>General</c:formatCode>
                <c:ptCount val="2"/>
                <c:pt idx="0">
                  <c:v>2.93</c:v>
                </c:pt>
                <c:pt idx="1">
                  <c:v>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16-4334-B65B-A36EE29ABF06}"/>
            </c:ext>
          </c:extLst>
        </c:ser>
        <c:ser>
          <c:idx val="4"/>
          <c:order val="4"/>
          <c:tx>
            <c:strRef>
              <c:f>'Slide 9'!$A$8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9'!$B$3:$C$3</c:f>
              <c:strCache>
                <c:ptCount val="2"/>
                <c:pt idx="0">
                  <c:v>deathrate_F_smokers2021</c:v>
                </c:pt>
                <c:pt idx="1">
                  <c:v>deathrate_M_smokers2021</c:v>
                </c:pt>
              </c:strCache>
            </c:strRef>
          </c:cat>
          <c:val>
            <c:numRef>
              <c:f>'Slide 9'!$B$8:$C$8</c:f>
              <c:numCache>
                <c:formatCode>General</c:formatCode>
                <c:ptCount val="2"/>
                <c:pt idx="0">
                  <c:v>5.82</c:v>
                </c:pt>
                <c:pt idx="1">
                  <c:v>3.34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16-4334-B65B-A36EE29ABF06}"/>
            </c:ext>
          </c:extLst>
        </c:ser>
        <c:ser>
          <c:idx val="5"/>
          <c:order val="5"/>
          <c:tx>
            <c:strRef>
              <c:f>'Slide 9'!$A$9</c:f>
              <c:strCache>
                <c:ptCount val="1"/>
                <c:pt idx="0">
                  <c:v>Oceania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9'!$B$3:$C$3</c:f>
              <c:strCache>
                <c:ptCount val="2"/>
                <c:pt idx="0">
                  <c:v>deathrate_F_smokers2021</c:v>
                </c:pt>
                <c:pt idx="1">
                  <c:v>deathrate_M_smokers2021</c:v>
                </c:pt>
              </c:strCache>
            </c:strRef>
          </c:cat>
          <c:val>
            <c:numRef>
              <c:f>'Slide 9'!$B$9:$C$9</c:f>
              <c:numCache>
                <c:formatCode>General</c:formatCode>
                <c:ptCount val="2"/>
                <c:pt idx="0">
                  <c:v>0.13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16-4334-B65B-A36EE29ABF06}"/>
            </c:ext>
          </c:extLst>
        </c:ser>
        <c:ser>
          <c:idx val="6"/>
          <c:order val="6"/>
          <c:tx>
            <c:strRef>
              <c:f>'Slide 9'!$A$10</c:f>
              <c:strCache>
                <c:ptCount val="1"/>
                <c:pt idx="0">
                  <c:v>European Union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'Slide 9'!$B$3:$C$3</c:f>
              <c:strCache>
                <c:ptCount val="2"/>
                <c:pt idx="0">
                  <c:v>deathrate_F_smokers2021</c:v>
                </c:pt>
                <c:pt idx="1">
                  <c:v>deathrate_M_smokers2021</c:v>
                </c:pt>
              </c:strCache>
            </c:strRef>
          </c:cat>
          <c:val>
            <c:numRef>
              <c:f>'Slide 9'!$B$10:$C$10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16-4334-B65B-A36EE29ABF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0333631"/>
        <c:axId val="1007979839"/>
      </c:barChart>
      <c:catAx>
        <c:axId val="102033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979839"/>
        <c:crosses val="autoZero"/>
        <c:auto val="1"/>
        <c:lblAlgn val="ctr"/>
        <c:lblOffset val="100"/>
        <c:noMultiLvlLbl val="0"/>
      </c:catAx>
      <c:valAx>
        <c:axId val="100797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33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10'!$B$3</c:f>
              <c:strCache>
                <c:ptCount val="1"/>
                <c:pt idx="0">
                  <c:v>completely_vaccinated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10'!$A$4:$A$13</c:f>
              <c:strCache>
                <c:ptCount val="10"/>
                <c:pt idx="0">
                  <c:v>Chile</c:v>
                </c:pt>
                <c:pt idx="1">
                  <c:v>Singapore</c:v>
                </c:pt>
                <c:pt idx="2">
                  <c:v>South Korea</c:v>
                </c:pt>
                <c:pt idx="3">
                  <c:v>Italy</c:v>
                </c:pt>
                <c:pt idx="4">
                  <c:v>Denmark</c:v>
                </c:pt>
                <c:pt idx="5">
                  <c:v>Belgium</c:v>
                </c:pt>
                <c:pt idx="6">
                  <c:v>Germany</c:v>
                </c:pt>
                <c:pt idx="7">
                  <c:v>Uruguay</c:v>
                </c:pt>
                <c:pt idx="8">
                  <c:v>Ireland</c:v>
                </c:pt>
                <c:pt idx="9">
                  <c:v>France</c:v>
                </c:pt>
              </c:strCache>
            </c:strRef>
          </c:cat>
          <c:val>
            <c:numRef>
              <c:f>'Slide 10'!$B$4:$B$13</c:f>
              <c:numCache>
                <c:formatCode>General</c:formatCode>
                <c:ptCount val="10"/>
                <c:pt idx="0">
                  <c:v>191.80529999999999</c:v>
                </c:pt>
                <c:pt idx="1">
                  <c:v>163.76759999999999</c:v>
                </c:pt>
                <c:pt idx="2">
                  <c:v>153.04220000000001</c:v>
                </c:pt>
                <c:pt idx="3">
                  <c:v>145.90039999999999</c:v>
                </c:pt>
                <c:pt idx="4">
                  <c:v>141.7593</c:v>
                </c:pt>
                <c:pt idx="5">
                  <c:v>139.7971</c:v>
                </c:pt>
                <c:pt idx="6">
                  <c:v>139.70920000000001</c:v>
                </c:pt>
                <c:pt idx="7">
                  <c:v>136.60560000000001</c:v>
                </c:pt>
                <c:pt idx="8">
                  <c:v>136.45070000000001</c:v>
                </c:pt>
                <c:pt idx="9">
                  <c:v>133.715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FE4-83B8-64136E1DF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110895"/>
        <c:axId val="721038479"/>
      </c:barChart>
      <c:catAx>
        <c:axId val="74110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038479"/>
        <c:crosses val="autoZero"/>
        <c:auto val="1"/>
        <c:lblAlgn val="ctr"/>
        <c:lblOffset val="100"/>
        <c:noMultiLvlLbl val="0"/>
      </c:catAx>
      <c:valAx>
        <c:axId val="721038479"/>
        <c:scaling>
          <c:orientation val="minMax"/>
          <c:min val="1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1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2'!$B$3</c:f>
              <c:strCache>
                <c:ptCount val="1"/>
                <c:pt idx="0">
                  <c:v>Total_cases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2'!$A$4:$A$12</c:f>
              <c:strCache>
                <c:ptCount val="9"/>
                <c:pt idx="0">
                  <c:v>China</c:v>
                </c:pt>
                <c:pt idx="1">
                  <c:v>North America</c:v>
                </c:pt>
                <c:pt idx="2">
                  <c:v>Italy</c:v>
                </c:pt>
                <c:pt idx="3">
                  <c:v>United States</c:v>
                </c:pt>
                <c:pt idx="4">
                  <c:v>Spain</c:v>
                </c:pt>
                <c:pt idx="5">
                  <c:v>Iran</c:v>
                </c:pt>
                <c:pt idx="6">
                  <c:v>Germany</c:v>
                </c:pt>
                <c:pt idx="7">
                  <c:v>France</c:v>
                </c:pt>
                <c:pt idx="8">
                  <c:v>United Kingdom</c:v>
                </c:pt>
              </c:strCache>
            </c:strRef>
          </c:cat>
          <c:val>
            <c:numRef>
              <c:f>'Slide 2'!$B$4:$B$12</c:f>
              <c:numCache>
                <c:formatCode>#\.00,\ "L"</c:formatCode>
                <c:ptCount val="9"/>
                <c:pt idx="0">
                  <c:v>2508389</c:v>
                </c:pt>
                <c:pt idx="1">
                  <c:v>1223939</c:v>
                </c:pt>
                <c:pt idx="2">
                  <c:v>1209772</c:v>
                </c:pt>
                <c:pt idx="3">
                  <c:v>1121455</c:v>
                </c:pt>
                <c:pt idx="4">
                  <c:v>742546</c:v>
                </c:pt>
                <c:pt idx="5">
                  <c:v>525947</c:v>
                </c:pt>
                <c:pt idx="6">
                  <c:v>483540</c:v>
                </c:pt>
                <c:pt idx="7">
                  <c:v>407472</c:v>
                </c:pt>
                <c:pt idx="8">
                  <c:v>281211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B-487B-9F33-8BB980FA5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35964575"/>
        <c:axId val="1009002111"/>
      </c:barChart>
      <c:catAx>
        <c:axId val="1935964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02111"/>
        <c:crosses val="autoZero"/>
        <c:auto val="1"/>
        <c:lblAlgn val="ctr"/>
        <c:lblOffset val="100"/>
        <c:noMultiLvlLbl val="0"/>
      </c:catAx>
      <c:valAx>
        <c:axId val="1009002111"/>
        <c:scaling>
          <c:orientation val="minMax"/>
        </c:scaling>
        <c:delete val="0"/>
        <c:axPos val="b"/>
        <c:numFmt formatCode="#\.00,\ &quot;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96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3'!$B$3</c:f>
              <c:strCache>
                <c:ptCount val="1"/>
                <c:pt idx="0">
                  <c:v>Total_cases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3'!$A$4:$A$13</c:f>
              <c:strCache>
                <c:ptCount val="10"/>
                <c:pt idx="0">
                  <c:v>Brazil</c:v>
                </c:pt>
                <c:pt idx="1">
                  <c:v>India</c:v>
                </c:pt>
                <c:pt idx="2">
                  <c:v>Russia</c:v>
                </c:pt>
                <c:pt idx="3">
                  <c:v>United Kingdom</c:v>
                </c:pt>
                <c:pt idx="4">
                  <c:v>France</c:v>
                </c:pt>
                <c:pt idx="5">
                  <c:v>Africa</c:v>
                </c:pt>
                <c:pt idx="6">
                  <c:v>Italy</c:v>
                </c:pt>
                <c:pt idx="7">
                  <c:v>Spain</c:v>
                </c:pt>
                <c:pt idx="8">
                  <c:v>Turkey</c:v>
                </c:pt>
                <c:pt idx="9">
                  <c:v>Germany</c:v>
                </c:pt>
              </c:strCache>
            </c:strRef>
          </c:cat>
          <c:val>
            <c:numRef>
              <c:f>'Slide 3'!$B$4:$B$13</c:f>
              <c:numCache>
                <c:formatCode>0,,\ "M"</c:formatCode>
                <c:ptCount val="10"/>
                <c:pt idx="0">
                  <c:v>361463134</c:v>
                </c:pt>
                <c:pt idx="1">
                  <c:v>357487053</c:v>
                </c:pt>
                <c:pt idx="2">
                  <c:v>135088504</c:v>
                </c:pt>
                <c:pt idx="3">
                  <c:v>132310463</c:v>
                </c:pt>
                <c:pt idx="4">
                  <c:v>130031811</c:v>
                </c:pt>
                <c:pt idx="5">
                  <c:v>125774925</c:v>
                </c:pt>
                <c:pt idx="6">
                  <c:v>101162913</c:v>
                </c:pt>
                <c:pt idx="7">
                  <c:v>99280629</c:v>
                </c:pt>
                <c:pt idx="8">
                  <c:v>91423494</c:v>
                </c:pt>
                <c:pt idx="9">
                  <c:v>80734735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D-4B44-8B37-CB057707B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7226639"/>
        <c:axId val="1009003551"/>
      </c:barChart>
      <c:catAx>
        <c:axId val="227226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03551"/>
        <c:crosses val="autoZero"/>
        <c:auto val="1"/>
        <c:lblAlgn val="ctr"/>
        <c:lblOffset val="100"/>
        <c:noMultiLvlLbl val="0"/>
      </c:catAx>
      <c:valAx>
        <c:axId val="1009003551"/>
        <c:scaling>
          <c:orientation val="minMax"/>
        </c:scaling>
        <c:delete val="0"/>
        <c:axPos val="b"/>
        <c:numFmt formatCode="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2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4'!$B$3</c:f>
              <c:strCache>
                <c:ptCount val="1"/>
                <c:pt idx="0">
                  <c:v>ppl_vaccinated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4'!$A$4:$A$13</c:f>
              <c:strCache>
                <c:ptCount val="10"/>
                <c:pt idx="0">
                  <c:v>United States</c:v>
                </c:pt>
                <c:pt idx="1">
                  <c:v>United Kingdom</c:v>
                </c:pt>
                <c:pt idx="2">
                  <c:v>Israel</c:v>
                </c:pt>
                <c:pt idx="3">
                  <c:v>Germany</c:v>
                </c:pt>
                <c:pt idx="4">
                  <c:v>Italy</c:v>
                </c:pt>
                <c:pt idx="5">
                  <c:v>India</c:v>
                </c:pt>
                <c:pt idx="6">
                  <c:v>France</c:v>
                </c:pt>
                <c:pt idx="7">
                  <c:v>Spain</c:v>
                </c:pt>
                <c:pt idx="8">
                  <c:v>Canada</c:v>
                </c:pt>
                <c:pt idx="9">
                  <c:v>Poland</c:v>
                </c:pt>
              </c:strCache>
            </c:strRef>
          </c:cat>
          <c:val>
            <c:numRef>
              <c:f>'Slide 4'!$B$4:$B$13</c:f>
              <c:numCache>
                <c:formatCode>0,,\ "M"</c:formatCode>
                <c:ptCount val="10"/>
                <c:pt idx="0">
                  <c:v>508819390</c:v>
                </c:pt>
                <c:pt idx="1">
                  <c:v>119081094</c:v>
                </c:pt>
                <c:pt idx="2">
                  <c:v>68004527</c:v>
                </c:pt>
                <c:pt idx="3">
                  <c:v>34621845</c:v>
                </c:pt>
                <c:pt idx="4">
                  <c:v>29525351</c:v>
                </c:pt>
                <c:pt idx="5">
                  <c:v>28323206</c:v>
                </c:pt>
                <c:pt idx="6">
                  <c:v>19677423</c:v>
                </c:pt>
                <c:pt idx="7">
                  <c:v>15819111</c:v>
                </c:pt>
                <c:pt idx="8">
                  <c:v>15815300</c:v>
                </c:pt>
                <c:pt idx="9">
                  <c:v>14282083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6-4A03-9C20-4817DA8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3696255"/>
        <c:axId val="1009007391"/>
      </c:barChart>
      <c:catAx>
        <c:axId val="133696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07391"/>
        <c:crosses val="autoZero"/>
        <c:auto val="1"/>
        <c:lblAlgn val="ctr"/>
        <c:lblOffset val="100"/>
        <c:noMultiLvlLbl val="0"/>
      </c:catAx>
      <c:valAx>
        <c:axId val="1009007391"/>
        <c:scaling>
          <c:orientation val="minMax"/>
          <c:min val="10000000"/>
        </c:scaling>
        <c:delete val="0"/>
        <c:axPos val="b"/>
        <c:numFmt formatCode="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9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5'!$B$3</c:f>
              <c:strCache>
                <c:ptCount val="1"/>
                <c:pt idx="0">
                  <c:v>new_cases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5'!$A$4:$A$10</c:f>
              <c:strCache>
                <c:ptCount val="7"/>
                <c:pt idx="0">
                  <c:v>European Union(13875M)</c:v>
                </c:pt>
                <c:pt idx="1">
                  <c:v>Africa(86311M)</c:v>
                </c:pt>
                <c:pt idx="2">
                  <c:v>South America(26905M)</c:v>
                </c:pt>
                <c:pt idx="3">
                  <c:v>North America(36868M)</c:v>
                </c:pt>
                <c:pt idx="4">
                  <c:v>Asia(290784M)</c:v>
                </c:pt>
                <c:pt idx="5">
                  <c:v>Europe(46415M)</c:v>
                </c:pt>
                <c:pt idx="6">
                  <c:v>Oceania(2750M)</c:v>
                </c:pt>
              </c:strCache>
            </c:strRef>
          </c:cat>
          <c:val>
            <c:numRef>
              <c:f>'Slide 5'!$B$4:$B$10</c:f>
              <c:numCache>
                <c:formatCode>#\.00,\ "L"</c:formatCode>
                <c:ptCount val="7"/>
                <c:pt idx="0">
                  <c:v>10278.379999999999</c:v>
                </c:pt>
                <c:pt idx="1">
                  <c:v>20022.419999999998</c:v>
                </c:pt>
                <c:pt idx="2">
                  <c:v>55176.88</c:v>
                </c:pt>
                <c:pt idx="3">
                  <c:v>206858.91</c:v>
                </c:pt>
                <c:pt idx="4">
                  <c:v>320122.12</c:v>
                </c:pt>
                <c:pt idx="5">
                  <c:v>450574.66</c:v>
                </c:pt>
                <c:pt idx="6">
                  <c:v>532343.30000000005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6-4E1C-A83F-87B035DAB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1207999"/>
        <c:axId val="1008975711"/>
      </c:barChart>
      <c:catAx>
        <c:axId val="71207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975711"/>
        <c:crosses val="autoZero"/>
        <c:auto val="1"/>
        <c:lblAlgn val="ctr"/>
        <c:lblOffset val="100"/>
        <c:noMultiLvlLbl val="0"/>
      </c:catAx>
      <c:valAx>
        <c:axId val="1008975711"/>
        <c:scaling>
          <c:orientation val="minMax"/>
        </c:scaling>
        <c:delete val="0"/>
        <c:axPos val="b"/>
        <c:numFmt formatCode="#\.00,\ &quot;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07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6'!$B$3</c:f>
              <c:strCache>
                <c:ptCount val="1"/>
                <c:pt idx="0">
                  <c:v>death_percentage_2021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6'!$A$4:$A$10</c:f>
              <c:strCache>
                <c:ptCount val="7"/>
                <c:pt idx="0">
                  <c:v>Asia</c:v>
                </c:pt>
                <c:pt idx="1">
                  <c:v>Africa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  <c:pt idx="6">
                  <c:v>European Union</c:v>
                </c:pt>
              </c:strCache>
            </c:strRef>
          </c:cat>
          <c:val>
            <c:numRef>
              <c:f>'Slide 6'!$B$4:$B$10</c:f>
              <c:numCache>
                <c:formatCode>General</c:formatCode>
                <c:ptCount val="7"/>
                <c:pt idx="0">
                  <c:v>1.6899999999999998E-2</c:v>
                </c:pt>
                <c:pt idx="1">
                  <c:v>1.12E-2</c:v>
                </c:pt>
                <c:pt idx="2">
                  <c:v>0.1482</c:v>
                </c:pt>
                <c:pt idx="3">
                  <c:v>0.1532</c:v>
                </c:pt>
                <c:pt idx="4">
                  <c:v>0.20960000000000001</c:v>
                </c:pt>
                <c:pt idx="5">
                  <c:v>4.5999999999999999E-3</c:v>
                </c:pt>
                <c:pt idx="6">
                  <c:v>0.15609999999999999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6-42BF-A718-2245266F3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316655"/>
        <c:axId val="1008955071"/>
      </c:barChart>
      <c:catAx>
        <c:axId val="21831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955071"/>
        <c:crosses val="autoZero"/>
        <c:auto val="1"/>
        <c:lblAlgn val="ctr"/>
        <c:lblOffset val="100"/>
        <c:noMultiLvlLbl val="0"/>
      </c:catAx>
      <c:valAx>
        <c:axId val="100895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16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6'!$B$14</c:f>
              <c:strCache>
                <c:ptCount val="1"/>
                <c:pt idx="0">
                  <c:v>death_percentage_2022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6'!$A$15:$A$21</c:f>
              <c:strCache>
                <c:ptCount val="7"/>
                <c:pt idx="0">
                  <c:v>Asia</c:v>
                </c:pt>
                <c:pt idx="1">
                  <c:v>Africa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Oceania</c:v>
                </c:pt>
                <c:pt idx="6">
                  <c:v>European Union</c:v>
                </c:pt>
              </c:strCache>
            </c:strRef>
          </c:cat>
          <c:val>
            <c:numRef>
              <c:f>'Slide 6'!$B$15:$B$21</c:f>
              <c:numCache>
                <c:formatCode>General</c:formatCode>
                <c:ptCount val="7"/>
                <c:pt idx="0">
                  <c:v>3.0099999999999998E-2</c:v>
                </c:pt>
                <c:pt idx="1">
                  <c:v>1.7999999999999999E-2</c:v>
                </c:pt>
                <c:pt idx="2">
                  <c:v>0.24360000000000001</c:v>
                </c:pt>
                <c:pt idx="3">
                  <c:v>0.23880000000000001</c:v>
                </c:pt>
                <c:pt idx="4">
                  <c:v>0.29620000000000002</c:v>
                </c:pt>
                <c:pt idx="5">
                  <c:v>2.7099999999999999E-2</c:v>
                </c:pt>
                <c:pt idx="6">
                  <c:v>0.23860000000000001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F-4664-A557-F00902128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4651983"/>
        <c:axId val="1009011231"/>
      </c:barChart>
      <c:catAx>
        <c:axId val="10746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11231"/>
        <c:crosses val="autoZero"/>
        <c:auto val="1"/>
        <c:lblAlgn val="ctr"/>
        <c:lblOffset val="100"/>
        <c:noMultiLvlLbl val="0"/>
      </c:catAx>
      <c:valAx>
        <c:axId val="1009011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7'!$B$3</c:f>
              <c:strCache>
                <c:ptCount val="1"/>
                <c:pt idx="0">
                  <c:v>mortality_65yr_old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7'!$A$4:$A$10</c:f>
              <c:strCache>
                <c:ptCount val="7"/>
                <c:pt idx="0">
                  <c:v>Asia(784M)</c:v>
                </c:pt>
                <c:pt idx="1">
                  <c:v>Africa(140M)</c:v>
                </c:pt>
                <c:pt idx="2">
                  <c:v>Europe(1014M)</c:v>
                </c:pt>
                <c:pt idx="3">
                  <c:v>North America(791M)</c:v>
                </c:pt>
                <c:pt idx="4">
                  <c:v>South America(715M)</c:v>
                </c:pt>
                <c:pt idx="5">
                  <c:v>Oceania(7M)</c:v>
                </c:pt>
                <c:pt idx="6">
                  <c:v>European Union(297M)</c:v>
                </c:pt>
              </c:strCache>
            </c:strRef>
          </c:cat>
          <c:val>
            <c:numRef>
              <c:f>'Slide 7'!$B$4:$B$10</c:f>
              <c:numCache>
                <c:formatCode>General</c:formatCode>
                <c:ptCount val="7"/>
                <c:pt idx="0">
                  <c:v>0.01</c:v>
                </c:pt>
                <c:pt idx="1">
                  <c:v>0.04</c:v>
                </c:pt>
                <c:pt idx="2">
                  <c:v>0.02</c:v>
                </c:pt>
                <c:pt idx="3">
                  <c:v>0.01</c:v>
                </c:pt>
                <c:pt idx="4">
                  <c:v>0</c:v>
                </c:pt>
                <c:pt idx="5">
                  <c:v>0.38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E-4C44-BAB1-349A1215800F}"/>
            </c:ext>
          </c:extLst>
        </c:ser>
        <c:ser>
          <c:idx val="1"/>
          <c:order val="1"/>
          <c:tx>
            <c:strRef>
              <c:f>'Slide 7'!$C$3</c:f>
              <c:strCache>
                <c:ptCount val="1"/>
                <c:pt idx="0">
                  <c:v>mortality_70yr_old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7'!$A$4:$A$10</c:f>
              <c:strCache>
                <c:ptCount val="7"/>
                <c:pt idx="0">
                  <c:v>Asia(784M)</c:v>
                </c:pt>
                <c:pt idx="1">
                  <c:v>Africa(140M)</c:v>
                </c:pt>
                <c:pt idx="2">
                  <c:v>Europe(1014M)</c:v>
                </c:pt>
                <c:pt idx="3">
                  <c:v>North America(791M)</c:v>
                </c:pt>
                <c:pt idx="4">
                  <c:v>South America(715M)</c:v>
                </c:pt>
                <c:pt idx="5">
                  <c:v>Oceania(7M)</c:v>
                </c:pt>
                <c:pt idx="6">
                  <c:v>European Union(297M)</c:v>
                </c:pt>
              </c:strCache>
            </c:strRef>
          </c:cat>
          <c:val>
            <c:numRef>
              <c:f>'Slide 7'!$C$4:$C$10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0.01</c:v>
                </c:pt>
                <c:pt idx="3">
                  <c:v>0.01</c:v>
                </c:pt>
                <c:pt idx="4">
                  <c:v>0</c:v>
                </c:pt>
                <c:pt idx="5">
                  <c:v>0.23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1E-4C44-BAB1-349A12158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16524991"/>
        <c:axId val="721040399"/>
      </c:barChart>
      <c:catAx>
        <c:axId val="1016524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040399"/>
        <c:crosses val="autoZero"/>
        <c:auto val="1"/>
        <c:lblAlgn val="ctr"/>
        <c:lblOffset val="100"/>
        <c:noMultiLvlLbl val="0"/>
      </c:catAx>
      <c:valAx>
        <c:axId val="72104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52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'Slide 8'!$B$3</c:f>
              <c:strCache>
                <c:ptCount val="1"/>
                <c:pt idx="0">
                  <c:v>avg_newcases_pm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8'!$A$4:$A$10</c:f>
              <c:strCache>
                <c:ptCount val="7"/>
                <c:pt idx="0">
                  <c:v>Africa(97.78)</c:v>
                </c:pt>
                <c:pt idx="1">
                  <c:v>Asia(956.91)</c:v>
                </c:pt>
                <c:pt idx="2">
                  <c:v>South America(20.95)</c:v>
                </c:pt>
                <c:pt idx="3">
                  <c:v>North America(221.09)</c:v>
                </c:pt>
                <c:pt idx="4">
                  <c:v>Oceania(99.85)</c:v>
                </c:pt>
                <c:pt idx="5">
                  <c:v>Europe(584.95)</c:v>
                </c:pt>
                <c:pt idx="6">
                  <c:v>European Union</c:v>
                </c:pt>
              </c:strCache>
            </c:strRef>
          </c:cat>
          <c:val>
            <c:numRef>
              <c:f>'Slide 8'!$B$4:$B$10</c:f>
              <c:numCache>
                <c:formatCode>General</c:formatCode>
                <c:ptCount val="7"/>
                <c:pt idx="0">
                  <c:v>36.119999999999997</c:v>
                </c:pt>
                <c:pt idx="1">
                  <c:v>135.41999999999999</c:v>
                </c:pt>
                <c:pt idx="2">
                  <c:v>173.81</c:v>
                </c:pt>
                <c:pt idx="3">
                  <c:v>187.85</c:v>
                </c:pt>
                <c:pt idx="4">
                  <c:v>212.47</c:v>
                </c:pt>
                <c:pt idx="5">
                  <c:v>377.1</c:v>
                </c:pt>
                <c:pt idx="6">
                  <c:v>383.58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D-40CB-8C25-D04C8989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736063"/>
        <c:axId val="714860351"/>
      </c:barChart>
      <c:catAx>
        <c:axId val="71736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860351"/>
        <c:crosses val="autoZero"/>
        <c:auto val="1"/>
        <c:lblAlgn val="ctr"/>
        <c:lblOffset val="100"/>
        <c:noMultiLvlLbl val="0"/>
      </c:catAx>
      <c:valAx>
        <c:axId val="71486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36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195115" cy="1122202"/>
          </a:xfrm>
        </p:spPr>
        <p:txBody>
          <a:bodyPr/>
          <a:lstStyle/>
          <a:p>
            <a:r>
              <a:rPr lang="en-US" dirty="0"/>
              <a:t>COVID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Sanju Shri J V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37" y="136525"/>
            <a:ext cx="6044242" cy="805702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9 - Comparing make VS female smokers' death rate after COVID</a:t>
            </a:r>
            <a:r>
              <a:rPr lang="en-US" sz="1200" dirty="0"/>
              <a:t> 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467" y="2228850"/>
            <a:ext cx="2301239" cy="3219450"/>
          </a:xfrm>
        </p:spPr>
        <p:txBody>
          <a:bodyPr/>
          <a:lstStyle/>
          <a:p>
            <a:r>
              <a:rPr lang="en-US" b="1" u="sng" dirty="0"/>
              <a:t>‘Slide 9’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respect to population, female smokers have had a higher death rate during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insight is that South America has the highest smokers among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A2785A-D2CB-FBAF-1F13-A568732ED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870586"/>
              </p:ext>
            </p:extLst>
          </p:nvPr>
        </p:nvGraphicFramePr>
        <p:xfrm>
          <a:off x="493142" y="1199791"/>
          <a:ext cx="7477666" cy="424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898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10500" cy="83820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10 - Finding which country has the highest completely vaccinated people WRT to population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02523-51FD-2FD8-FFB2-D5C15B1C092A}"/>
              </a:ext>
            </a:extLst>
          </p:cNvPr>
          <p:cNvSpPr txBox="1"/>
          <p:nvPr/>
        </p:nvSpPr>
        <p:spPr>
          <a:xfrm>
            <a:off x="9420224" y="838201"/>
            <a:ext cx="2009776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‘</a:t>
            </a:r>
            <a:r>
              <a:rPr lang="en-US" sz="1400" b="1" u="sng" spc="50" dirty="0"/>
              <a:t>Slide 8’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/>
              <a:t>Chile has the highest percentage of vaccinated people WRT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/>
              <a:t>With a lot of myths that prevailed during and after the first dose, India had very low percentage of vaccinated people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55AAEC-A502-9BB3-4EC8-16133B1D7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049476"/>
              </p:ext>
            </p:extLst>
          </p:nvPr>
        </p:nvGraphicFramePr>
        <p:xfrm>
          <a:off x="666749" y="957262"/>
          <a:ext cx="8391525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232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99" y="273844"/>
            <a:ext cx="5111750" cy="830337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1- Number of cases increasing each month in the year 2020</a:t>
            </a:r>
            <a:r>
              <a:rPr lang="en-US" dirty="0"/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worldwide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467" y="2228850"/>
            <a:ext cx="2301239" cy="4310062"/>
          </a:xfrm>
        </p:spPr>
        <p:txBody>
          <a:bodyPr/>
          <a:lstStyle/>
          <a:p>
            <a:r>
              <a:rPr lang="en-US" b="1" u="sng" dirty="0"/>
              <a:t>‘Slide 1’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visible in the chart, the spread of covid started as early as February, 2020 with 7 million cases recorded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a very drastic rise by December with a whooping 9614 million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It’s shocking that these number increase was even after lockdown was imposed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70EACD-F6E8-8730-B27F-8347EB5DA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338529"/>
              </p:ext>
            </p:extLst>
          </p:nvPr>
        </p:nvGraphicFramePr>
        <p:xfrm>
          <a:off x="593424" y="1238250"/>
          <a:ext cx="7693325" cy="4529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91500" cy="83820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2- Locations with the highest case initially (MARCH, 2020)</a:t>
            </a:r>
            <a:r>
              <a:rPr lang="en-US" dirty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4C80241-7D63-BCA0-5B25-E518B0CAF0BF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811584278"/>
              </p:ext>
            </p:extLst>
          </p:nvPr>
        </p:nvGraphicFramePr>
        <p:xfrm>
          <a:off x="838200" y="1133475"/>
          <a:ext cx="10515600" cy="522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402523-51FD-2FD8-FFB2-D5C15B1C092A}"/>
              </a:ext>
            </a:extLst>
          </p:cNvPr>
          <p:cNvSpPr txBox="1"/>
          <p:nvPr/>
        </p:nvSpPr>
        <p:spPr>
          <a:xfrm>
            <a:off x="9420224" y="838201"/>
            <a:ext cx="2085975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‘Slide 2’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known already China had the most cases recorded initially with 25.08L in March followed by North America and Italy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During march India had lesser than 2.8L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4" y="136526"/>
            <a:ext cx="5111750" cy="711200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3- Number of cases distributed in year 2(MARCH, 2021)</a:t>
            </a:r>
            <a:r>
              <a:rPr lang="en-US" sz="1200" dirty="0"/>
              <a:t> 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467" y="2228850"/>
            <a:ext cx="2301239" cy="4310062"/>
          </a:xfrm>
        </p:spPr>
        <p:txBody>
          <a:bodyPr/>
          <a:lstStyle/>
          <a:p>
            <a:r>
              <a:rPr lang="en-US" b="1" u="sng" dirty="0"/>
              <a:t>‘Slide 3’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span of one year we can see India recorded the second highest cases worldwide with 357 million cases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Whereas China which initially had the most cases in nowhere in the top ten after a year’s time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125D242-A9C1-2B75-CB82-7CB500BEE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106859"/>
              </p:ext>
            </p:extLst>
          </p:nvPr>
        </p:nvGraphicFramePr>
        <p:xfrm>
          <a:off x="123824" y="1024889"/>
          <a:ext cx="8620125" cy="496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46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83820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4- Country with the highest vaccines injected when introduced (JANUARY, 2021)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02523-51FD-2FD8-FFB2-D5C15B1C092A}"/>
              </a:ext>
            </a:extLst>
          </p:cNvPr>
          <p:cNvSpPr txBox="1"/>
          <p:nvPr/>
        </p:nvSpPr>
        <p:spPr>
          <a:xfrm>
            <a:off x="9420224" y="838201"/>
            <a:ext cx="2562226" cy="3016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‘</a:t>
            </a:r>
            <a:r>
              <a:rPr lang="en-US" sz="1400" b="1" u="sng" spc="50" dirty="0"/>
              <a:t>Slide 4’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50" dirty="0"/>
              <a:t>Vaccines were on roll by the end of December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50" dirty="0"/>
              <a:t>During January, the US had the most vaccinated people with 509 million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50" dirty="0"/>
              <a:t>While in India the vaccine drive started in the mid of January but had 28 million vaccinated by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Chart Placeholder 5">
            <a:extLst>
              <a:ext uri="{FF2B5EF4-FFF2-40B4-BE49-F238E27FC236}">
                <a16:creationId xmlns:a16="http://schemas.microsoft.com/office/drawing/2014/main" id="{E4F21DEF-9A17-C4DD-8AEC-D3A3773E9693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272326841"/>
              </p:ext>
            </p:extLst>
          </p:nvPr>
        </p:nvGraphicFramePr>
        <p:xfrm>
          <a:off x="133350" y="1043780"/>
          <a:ext cx="10515600" cy="531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701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4" y="136526"/>
            <a:ext cx="7337126" cy="711200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5 - Continents with the least cases at the Mid of 2022(When the vaccine drive was started)</a:t>
            </a:r>
            <a:r>
              <a:rPr lang="en-US" sz="1200" dirty="0"/>
              <a:t> 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467" y="2228850"/>
            <a:ext cx="2301239" cy="3219450"/>
          </a:xfrm>
        </p:spPr>
        <p:txBody>
          <a:bodyPr/>
          <a:lstStyle/>
          <a:p>
            <a:r>
              <a:rPr lang="en-US" b="1" u="sng" dirty="0"/>
              <a:t>‘Slide 5’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few months after the vaccine drive cases were minimum in the EU continent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comparing the population of the continent(mentioned in bracket) Asia had the least cases considering the high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A81AD13-763F-16CC-95DE-90C3AC74C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642347"/>
              </p:ext>
            </p:extLst>
          </p:nvPr>
        </p:nvGraphicFramePr>
        <p:xfrm>
          <a:off x="485775" y="1228725"/>
          <a:ext cx="8229599" cy="4991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56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83820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6 - Comparing death rate by 2021 and 2023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02523-51FD-2FD8-FFB2-D5C15B1C092A}"/>
              </a:ext>
            </a:extLst>
          </p:cNvPr>
          <p:cNvSpPr txBox="1"/>
          <p:nvPr/>
        </p:nvSpPr>
        <p:spPr>
          <a:xfrm>
            <a:off x="9629774" y="0"/>
            <a:ext cx="2562226" cy="2739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‘</a:t>
            </a:r>
            <a:r>
              <a:rPr lang="en-US" sz="1400" b="1" u="sng" spc="50" dirty="0"/>
              <a:t>Slide 6’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/>
              <a:t>Surprisingly the date rate has remained almost the same with south America having the highest deaths both in the start and end of covid 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/>
              <a:t>Even though vaccines were at a slow rate in Africa deaths were a minimum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E940C5E0-FEB6-F3C6-8937-9DF55B70A6F3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363519612"/>
              </p:ext>
            </p:extLst>
          </p:nvPr>
        </p:nvGraphicFramePr>
        <p:xfrm>
          <a:off x="76200" y="2398142"/>
          <a:ext cx="5562600" cy="4140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72EB7C-14F3-9EA6-2938-2261E9C7D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102448"/>
              </p:ext>
            </p:extLst>
          </p:nvPr>
        </p:nvGraphicFramePr>
        <p:xfrm>
          <a:off x="6096000" y="2468602"/>
          <a:ext cx="5867400" cy="407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5B0657-280C-41EF-C66D-C853C1FD8207}"/>
              </a:ext>
            </a:extLst>
          </p:cNvPr>
          <p:cNvSpPr txBox="1"/>
          <p:nvPr/>
        </p:nvSpPr>
        <p:spPr>
          <a:xfrm>
            <a:off x="2047875" y="1695450"/>
            <a:ext cx="704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CCC3A-B896-EE01-3275-5F207EE1134D}"/>
              </a:ext>
            </a:extLst>
          </p:cNvPr>
          <p:cNvSpPr txBox="1"/>
          <p:nvPr/>
        </p:nvSpPr>
        <p:spPr>
          <a:xfrm>
            <a:off x="8153400" y="1695450"/>
            <a:ext cx="704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9221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87"/>
            <a:ext cx="5403551" cy="493713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7 - Mortality rate by age</a:t>
            </a:r>
            <a:r>
              <a:rPr lang="en-US" sz="1200" dirty="0"/>
              <a:t> 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467" y="2228850"/>
            <a:ext cx="2301239" cy="3219450"/>
          </a:xfrm>
        </p:spPr>
        <p:txBody>
          <a:bodyPr/>
          <a:lstStyle/>
          <a:p>
            <a:r>
              <a:rPr lang="en-US" b="1" u="sng" dirty="0"/>
              <a:t>‘Slide 7’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Oceania has the highest old age mortality rate with EU and South America close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 the mortality rate of 65 year olds are higher than 75 year olds in all the continents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C5E74F-D110-5761-75BB-05F0AAF44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156153"/>
              </p:ext>
            </p:extLst>
          </p:nvPr>
        </p:nvGraphicFramePr>
        <p:xfrm>
          <a:off x="270294" y="1162050"/>
          <a:ext cx="7677149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70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10500" cy="83820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Slide 8 - Comparing new cases per million with population density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02523-51FD-2FD8-FFB2-D5C15B1C092A}"/>
              </a:ext>
            </a:extLst>
          </p:cNvPr>
          <p:cNvSpPr txBox="1"/>
          <p:nvPr/>
        </p:nvSpPr>
        <p:spPr>
          <a:xfrm>
            <a:off x="9420224" y="838201"/>
            <a:ext cx="2009776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‘</a:t>
            </a:r>
            <a:r>
              <a:rPr lang="en-US" sz="1400" b="1" u="sng" spc="50" dirty="0"/>
              <a:t>Slide 8’ tab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/>
              <a:t>Throughout the COVID phase Europe has had the highest number of new cases per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spc="50" dirty="0"/>
              <a:t>Asia although having the highest number of cases initially managed to reduce the count after strict imposition of rules and lockdowns</a:t>
            </a:r>
          </a:p>
        </p:txBody>
      </p:sp>
      <p:graphicFrame>
        <p:nvGraphicFramePr>
          <p:cNvPr id="13" name="Chart Placeholder 12">
            <a:extLst>
              <a:ext uri="{FF2B5EF4-FFF2-40B4-BE49-F238E27FC236}">
                <a16:creationId xmlns:a16="http://schemas.microsoft.com/office/drawing/2014/main" id="{16DC57FC-52CE-1C27-6766-53C5E0747B77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804478751"/>
              </p:ext>
            </p:extLst>
          </p:nvPr>
        </p:nvGraphicFramePr>
        <p:xfrm>
          <a:off x="209550" y="1238250"/>
          <a:ext cx="805815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448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211</TotalTime>
  <Words>615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COVID data analysis</vt:lpstr>
      <vt:lpstr>Slide 1- Number of cases increasing each month in the year 2020 worldwide</vt:lpstr>
      <vt:lpstr>Slide 2- Locations with the highest case initially (MARCH, 2020) </vt:lpstr>
      <vt:lpstr>Slide 3- Number of cases distributed in year 2(MARCH, 2021) </vt:lpstr>
      <vt:lpstr>Slide 4- Country with the highest vaccines injected when introduced (JANUARY, 2021) </vt:lpstr>
      <vt:lpstr>Slide 5 - Continents with the least cases at the Mid of 2022(When the vaccine drive was started) </vt:lpstr>
      <vt:lpstr>Slide 6 - Comparing death rate by 2021 and 2023 </vt:lpstr>
      <vt:lpstr>Slide 7 - Mortality rate by age </vt:lpstr>
      <vt:lpstr>Slide 8 - Comparing new cases per million with population density </vt:lpstr>
      <vt:lpstr>Slide 9 - Comparing make VS female smokers' death rate after COVID </vt:lpstr>
      <vt:lpstr>Slide 10 - Finding which country has the highest completely vaccinated people WRT to population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analysis</dc:title>
  <dc:creator>sanju shrijv</dc:creator>
  <cp:lastModifiedBy>sanju shrijv</cp:lastModifiedBy>
  <cp:revision>6</cp:revision>
  <dcterms:created xsi:type="dcterms:W3CDTF">2023-08-06T05:29:15Z</dcterms:created>
  <dcterms:modified xsi:type="dcterms:W3CDTF">2023-08-06T09:00:42Z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