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ql%20hotel%20assignment%20ans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ql%20hotel%20assignment%20ans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ql%20hotel%20assignment%20answ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ql%20hotel%20assignment%20ans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ql%20hotel%20assignment%20answ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ql%20hotel%20assignment%20answ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ql%20hotel%20assignment%20answ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u\OneDrive\Desktop\BA%20course\sql%20hotel%20assignment%20answ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1'!$B$4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1'!$C$3</c:f>
              <c:strCache>
                <c:ptCount val="1"/>
                <c:pt idx="0">
                  <c:v>revenue_2018</c:v>
                </c:pt>
              </c:strCache>
            </c:strRef>
          </c:cat>
          <c:val>
            <c:numRef>
              <c:f>'Question 1'!$C$4</c:f>
              <c:numCache>
                <c:formatCode>#\.00," L"</c:formatCode>
                <c:ptCount val="1"/>
                <c:pt idx="0">
                  <c:v>4452763.3655001903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2-45AC-9809-3485242DC3F6}"/>
            </c:ext>
          </c:extLst>
        </c:ser>
        <c:ser>
          <c:idx val="1"/>
          <c:order val="1"/>
          <c:tx>
            <c:strRef>
              <c:f>'Question 1'!$B$5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1'!$C$3</c:f>
              <c:strCache>
                <c:ptCount val="1"/>
                <c:pt idx="0">
                  <c:v>revenue_2018</c:v>
                </c:pt>
              </c:strCache>
            </c:strRef>
          </c:cat>
          <c:val>
            <c:numRef>
              <c:f>'Question 1'!$C$5</c:f>
              <c:numCache>
                <c:formatCode>#\.00," L"</c:formatCode>
                <c:ptCount val="1"/>
                <c:pt idx="0">
                  <c:v>15804593.123500099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2-45AC-9809-3485242DC3F6}"/>
            </c:ext>
          </c:extLst>
        </c:ser>
        <c:ser>
          <c:idx val="2"/>
          <c:order val="2"/>
          <c:tx>
            <c:strRef>
              <c:f>'Question 1'!$B$6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1'!$C$3</c:f>
              <c:strCache>
                <c:ptCount val="1"/>
                <c:pt idx="0">
                  <c:v>revenue_2018</c:v>
                </c:pt>
              </c:strCache>
            </c:strRef>
          </c:cat>
          <c:val>
            <c:numRef>
              <c:f>'Question 1'!$C$6</c:f>
              <c:numCache>
                <c:formatCode>#\.00," L"</c:formatCode>
                <c:ptCount val="1"/>
                <c:pt idx="0">
                  <c:v>9424741.9860002697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2-45AC-9809-3485242DC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621504"/>
        <c:axId val="1706621984"/>
      </c:barChart>
      <c:catAx>
        <c:axId val="170662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621984"/>
        <c:crosses val="autoZero"/>
        <c:auto val="1"/>
        <c:lblAlgn val="ctr"/>
        <c:lblOffset val="100"/>
        <c:noMultiLvlLbl val="0"/>
      </c:catAx>
      <c:valAx>
        <c:axId val="1706621984"/>
        <c:scaling>
          <c:orientation val="minMax"/>
        </c:scaling>
        <c:delete val="0"/>
        <c:axPos val="l"/>
        <c:numFmt formatCode="#\.00,&quot; 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62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2'!$D$4</c:f>
              <c:strCache>
                <c:ptCount val="1"/>
                <c:pt idx="0">
                  <c:v>revenue_2018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2'!$C$5:$C$11</c:f>
              <c:strCache>
                <c:ptCount val="7"/>
                <c:pt idx="0">
                  <c:v>Complementary</c:v>
                </c:pt>
                <c:pt idx="1">
                  <c:v>Corporate</c:v>
                </c:pt>
                <c:pt idx="2">
                  <c:v>Direct</c:v>
                </c:pt>
                <c:pt idx="3">
                  <c:v>Groups</c:v>
                </c:pt>
                <c:pt idx="4">
                  <c:v>Offline TA/TO</c:v>
                </c:pt>
                <c:pt idx="5">
                  <c:v>Online TA</c:v>
                </c:pt>
                <c:pt idx="6">
                  <c:v>Undefined</c:v>
                </c:pt>
              </c:strCache>
            </c:strRef>
          </c:cat>
          <c:val>
            <c:numRef>
              <c:f>'Question 2'!$D$5:$D$11</c:f>
              <c:numCache>
                <c:formatCode>#\.00," L"</c:formatCode>
                <c:ptCount val="7"/>
                <c:pt idx="0">
                  <c:v>0</c:v>
                </c:pt>
                <c:pt idx="1">
                  <c:v>167372.8285</c:v>
                </c:pt>
                <c:pt idx="2">
                  <c:v>908895.43799999403</c:v>
                </c:pt>
                <c:pt idx="3">
                  <c:v>586368.83699999901</c:v>
                </c:pt>
                <c:pt idx="4">
                  <c:v>1271455.1289999799</c:v>
                </c:pt>
                <c:pt idx="5">
                  <c:v>1518671.1329999899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9B-4407-84FF-1CA3ABC30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62557200"/>
        <c:axId val="1962557680"/>
      </c:barChart>
      <c:catAx>
        <c:axId val="196255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557680"/>
        <c:crosses val="autoZero"/>
        <c:auto val="1"/>
        <c:lblAlgn val="ctr"/>
        <c:lblOffset val="100"/>
        <c:noMultiLvlLbl val="0"/>
      </c:catAx>
      <c:valAx>
        <c:axId val="1962557680"/>
        <c:scaling>
          <c:orientation val="minMax"/>
        </c:scaling>
        <c:delete val="0"/>
        <c:axPos val="b"/>
        <c:numFmt formatCode="#\.00,&quot; 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5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2'!$D$22</c:f>
              <c:strCache>
                <c:ptCount val="1"/>
                <c:pt idx="0">
                  <c:v>revenue_2019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2'!$C$23:$C$30</c:f>
              <c:strCache>
                <c:ptCount val="8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  <c:pt idx="7">
                  <c:v>Undefined</c:v>
                </c:pt>
              </c:strCache>
            </c:strRef>
          </c:cat>
          <c:val>
            <c:numRef>
              <c:f>'Question 2'!$D$23:$D$30</c:f>
              <c:numCache>
                <c:formatCode>#\.00," L"</c:formatCode>
                <c:ptCount val="8"/>
                <c:pt idx="0">
                  <c:v>36301.584000000003</c:v>
                </c:pt>
                <c:pt idx="1">
                  <c:v>0</c:v>
                </c:pt>
                <c:pt idx="2">
                  <c:v>457847.51049999997</c:v>
                </c:pt>
                <c:pt idx="3">
                  <c:v>2755245.2579999999</c:v>
                </c:pt>
                <c:pt idx="4">
                  <c:v>1416114.612</c:v>
                </c:pt>
                <c:pt idx="5">
                  <c:v>3817634.5060000001</c:v>
                </c:pt>
                <c:pt idx="6">
                  <c:v>7321449.6529999999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C-436A-9B20-8FBF0C258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27891744"/>
        <c:axId val="2027892224"/>
      </c:barChart>
      <c:catAx>
        <c:axId val="202789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92224"/>
        <c:crosses val="autoZero"/>
        <c:auto val="1"/>
        <c:lblAlgn val="ctr"/>
        <c:lblOffset val="100"/>
        <c:noMultiLvlLbl val="0"/>
      </c:catAx>
      <c:valAx>
        <c:axId val="2027892224"/>
        <c:scaling>
          <c:orientation val="minMax"/>
        </c:scaling>
        <c:delete val="0"/>
        <c:axPos val="b"/>
        <c:numFmt formatCode="#\.00,&quot; 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9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2'!$D$37</c:f>
              <c:strCache>
                <c:ptCount val="1"/>
                <c:pt idx="0">
                  <c:v>revenue_2020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2'!$C$38:$C$44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'Question 2'!$D$38:$D$44</c:f>
              <c:numCache>
                <c:formatCode>#\.00," L"</c:formatCode>
                <c:ptCount val="7"/>
                <c:pt idx="0">
                  <c:v>27657.112000000001</c:v>
                </c:pt>
                <c:pt idx="1">
                  <c:v>0</c:v>
                </c:pt>
                <c:pt idx="2">
                  <c:v>154776.109</c:v>
                </c:pt>
                <c:pt idx="3">
                  <c:v>1830441.0060000001</c:v>
                </c:pt>
                <c:pt idx="4">
                  <c:v>788369.72400000005</c:v>
                </c:pt>
                <c:pt idx="5">
                  <c:v>1483708.527</c:v>
                </c:pt>
                <c:pt idx="6">
                  <c:v>5139789.5080000004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C7-4369-8EB2-E06D2533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27835184"/>
        <c:axId val="2027835664"/>
      </c:barChart>
      <c:catAx>
        <c:axId val="202783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35664"/>
        <c:crosses val="autoZero"/>
        <c:auto val="1"/>
        <c:lblAlgn val="ctr"/>
        <c:lblOffset val="100"/>
        <c:noMultiLvlLbl val="0"/>
      </c:catAx>
      <c:valAx>
        <c:axId val="2027835664"/>
        <c:scaling>
          <c:orientation val="minMax"/>
        </c:scaling>
        <c:delete val="0"/>
        <c:axPos val="b"/>
        <c:numFmt formatCode="#\.00,&quot; 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83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3'!$D$3</c:f>
              <c:strCache>
                <c:ptCount val="1"/>
                <c:pt idx="0">
                  <c:v>total_guests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'Question 3'!$B$4:$C$6</c:f>
              <c:multiLvlStrCache>
                <c:ptCount val="3"/>
                <c:lvl>
                  <c:pt idx="0">
                    <c:v>October</c:v>
                  </c:pt>
                  <c:pt idx="1">
                    <c:v>October</c:v>
                  </c:pt>
                  <c:pt idx="2">
                    <c:v>July</c:v>
                  </c:pt>
                </c:lvl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</c:lvl>
              </c:multiLvlStrCache>
            </c:multiLvlStrRef>
          </c:cat>
          <c:val>
            <c:numRef>
              <c:f>'Question 3'!$D$4:$D$6</c:f>
              <c:numCache>
                <c:formatCode>General</c:formatCode>
                <c:ptCount val="3"/>
                <c:pt idx="0">
                  <c:v>5771</c:v>
                </c:pt>
                <c:pt idx="1">
                  <c:v>12723</c:v>
                </c:pt>
                <c:pt idx="2">
                  <c:v>7290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B7-459C-BE95-74524191C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93674688"/>
        <c:axId val="1993675168"/>
      </c:barChart>
      <c:catAx>
        <c:axId val="1993674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675168"/>
        <c:crosses val="autoZero"/>
        <c:auto val="1"/>
        <c:lblAlgn val="ctr"/>
        <c:lblOffset val="100"/>
        <c:noMultiLvlLbl val="0"/>
      </c:catAx>
      <c:valAx>
        <c:axId val="199367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67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4'!$D$3</c:f>
              <c:strCache>
                <c:ptCount val="1"/>
                <c:pt idx="0">
                  <c:v>count_total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'Question 4'!$B$4:$C$12</c:f>
              <c:multiLvlStrCache>
                <c:ptCount val="9"/>
                <c:lvl>
                  <c:pt idx="0">
                    <c:v>September</c:v>
                  </c:pt>
                  <c:pt idx="1">
                    <c:v>October</c:v>
                  </c:pt>
                  <c:pt idx="2">
                    <c:v>August</c:v>
                  </c:pt>
                  <c:pt idx="3">
                    <c:v>October</c:v>
                  </c:pt>
                  <c:pt idx="4">
                    <c:v>September</c:v>
                  </c:pt>
                  <c:pt idx="5">
                    <c:v>August</c:v>
                  </c:pt>
                  <c:pt idx="6">
                    <c:v>May</c:v>
                  </c:pt>
                  <c:pt idx="7">
                    <c:v>April</c:v>
                  </c:pt>
                  <c:pt idx="8">
                    <c:v>June</c:v>
                  </c:pt>
                </c:lvl>
                <c:lvl>
                  <c:pt idx="0">
                    <c:v>2018</c:v>
                  </c:pt>
                  <c:pt idx="1">
                    <c:v>2018</c:v>
                  </c:pt>
                  <c:pt idx="2">
                    <c:v>2018</c:v>
                  </c:pt>
                  <c:pt idx="3">
                    <c:v>2019</c:v>
                  </c:pt>
                  <c:pt idx="4">
                    <c:v>2019</c:v>
                  </c:pt>
                  <c:pt idx="5">
                    <c:v>2019</c:v>
                  </c:pt>
                  <c:pt idx="6">
                    <c:v>2020</c:v>
                  </c:pt>
                  <c:pt idx="7">
                    <c:v>2020</c:v>
                  </c:pt>
                  <c:pt idx="8">
                    <c:v>2020</c:v>
                  </c:pt>
                </c:lvl>
              </c:multiLvlStrCache>
            </c:multiLvlStrRef>
          </c:cat>
          <c:val>
            <c:numRef>
              <c:f>'Question 4'!$D$4:$D$12</c:f>
              <c:numCache>
                <c:formatCode>General</c:formatCode>
                <c:ptCount val="9"/>
                <c:pt idx="0">
                  <c:v>2094</c:v>
                </c:pt>
                <c:pt idx="1">
                  <c:v>1732</c:v>
                </c:pt>
                <c:pt idx="2">
                  <c:v>1598</c:v>
                </c:pt>
                <c:pt idx="3">
                  <c:v>4254</c:v>
                </c:pt>
                <c:pt idx="4">
                  <c:v>4124</c:v>
                </c:pt>
                <c:pt idx="5">
                  <c:v>3428</c:v>
                </c:pt>
                <c:pt idx="6">
                  <c:v>2762</c:v>
                </c:pt>
                <c:pt idx="7">
                  <c:v>2463</c:v>
                </c:pt>
                <c:pt idx="8">
                  <c:v>2439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D-4F87-88C7-DF4CA909B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6219360"/>
        <c:axId val="1696219840"/>
      </c:barChart>
      <c:catAx>
        <c:axId val="169621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219840"/>
        <c:crosses val="autoZero"/>
        <c:auto val="1"/>
        <c:lblAlgn val="ctr"/>
        <c:lblOffset val="100"/>
        <c:noMultiLvlLbl val="0"/>
      </c:catAx>
      <c:valAx>
        <c:axId val="169621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621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5'!$C$5</c:f>
              <c:strCache>
                <c:ptCount val="1"/>
                <c:pt idx="0">
                  <c:v>cancellation_rate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'Question 5'!$B$6:$B$9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10</c:v>
                </c:pt>
              </c:numCache>
            </c:numRef>
          </c:cat>
          <c:val>
            <c:numRef>
              <c:f>'Question 5'!$C$6:$C$9</c:f>
              <c:numCache>
                <c:formatCode>0.00%</c:formatCode>
                <c:ptCount val="4"/>
                <c:pt idx="0">
                  <c:v>0.30959999999999999</c:v>
                </c:pt>
                <c:pt idx="1">
                  <c:v>0.40810000000000002</c:v>
                </c:pt>
                <c:pt idx="2">
                  <c:v>0.22220000000000001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A-4401-B8D2-8DC95E920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79052096"/>
        <c:axId val="1979052576"/>
      </c:barChart>
      <c:catAx>
        <c:axId val="197905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052576"/>
        <c:crosses val="autoZero"/>
        <c:auto val="1"/>
        <c:lblAlgn val="ctr"/>
        <c:lblOffset val="100"/>
        <c:noMultiLvlLbl val="0"/>
      </c:catAx>
      <c:valAx>
        <c:axId val="1979052576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05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5'!$C$22</c:f>
              <c:strCache>
                <c:ptCount val="1"/>
                <c:pt idx="0">
                  <c:v>cancellation_rate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'Question 5'!$B$23:$B$26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9</c:v>
                </c:pt>
                <c:pt idx="3">
                  <c:v>10</c:v>
                </c:pt>
              </c:numCache>
            </c:numRef>
          </c:cat>
          <c:val>
            <c:numRef>
              <c:f>'Question 5'!$C$23:$C$26</c:f>
              <c:numCache>
                <c:formatCode>0.00%</c:formatCode>
                <c:ptCount val="4"/>
                <c:pt idx="0">
                  <c:v>0.18579999999999999</c:v>
                </c:pt>
                <c:pt idx="1">
                  <c:v>0.1176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4F-4305-97AA-D2AC86B19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78998208"/>
        <c:axId val="1978997248"/>
      </c:barChart>
      <c:catAx>
        <c:axId val="1978998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997248"/>
        <c:crosses val="autoZero"/>
        <c:auto val="1"/>
        <c:lblAlgn val="ctr"/>
        <c:lblOffset val="100"/>
        <c:noMultiLvlLbl val="0"/>
      </c:catAx>
      <c:valAx>
        <c:axId val="1978997248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99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C4AB-4E61-D816-5292-530E7ACE5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500BD-D76C-1140-849A-66ED9F82F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Sanju Shri J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34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968C-099D-FF75-6A2B-13AF9303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739" y="310551"/>
            <a:ext cx="7729728" cy="1188720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Is hotel revenue increasing year on year?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480A7D-E04E-7B64-D3CA-3361C95D4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546795"/>
              </p:ext>
            </p:extLst>
          </p:nvPr>
        </p:nvGraphicFramePr>
        <p:xfrm>
          <a:off x="2230438" y="1906438"/>
          <a:ext cx="7731125" cy="464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7FC24E-06D7-74BB-6047-6C225668DC1A}"/>
              </a:ext>
            </a:extLst>
          </p:cNvPr>
          <p:cNvSpPr txBox="1"/>
          <p:nvPr/>
        </p:nvSpPr>
        <p:spPr>
          <a:xfrm>
            <a:off x="10179170" y="3148642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is Lakhs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5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D665-8297-FA94-394D-B5896A1B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49" y="164131"/>
            <a:ext cx="7729728" cy="1188720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What market segments are major contributors to the revenue per year? Is there a change year on year?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D861-75B9-1D4D-247A-07FFD74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230" y="1585621"/>
            <a:ext cx="1693883" cy="536477"/>
          </a:xfrm>
        </p:spPr>
        <p:txBody>
          <a:bodyPr/>
          <a:lstStyle/>
          <a:p>
            <a:r>
              <a:rPr lang="en-US" dirty="0"/>
              <a:t>Hotel 2018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6216AD-EA08-88BA-4D10-C980AC881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327696"/>
              </p:ext>
            </p:extLst>
          </p:nvPr>
        </p:nvGraphicFramePr>
        <p:xfrm>
          <a:off x="2682354" y="1992701"/>
          <a:ext cx="7177638" cy="456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0493F3-F829-55A2-7619-CE2027516392}"/>
              </a:ext>
            </a:extLst>
          </p:cNvPr>
          <p:cNvSpPr txBox="1"/>
          <p:nvPr/>
        </p:nvSpPr>
        <p:spPr>
          <a:xfrm>
            <a:off x="10582275" y="5562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Contd.,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21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5D72-5C3B-F0C9-1C64-662F4DBB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580644"/>
            <a:ext cx="1521714" cy="419481"/>
          </a:xfrm>
        </p:spPr>
        <p:txBody>
          <a:bodyPr/>
          <a:lstStyle/>
          <a:p>
            <a:r>
              <a:rPr lang="en-US" dirty="0"/>
              <a:t>Hotel 2019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8C1741-2E04-B7CD-DE31-2D8B686AD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538980"/>
              </p:ext>
            </p:extLst>
          </p:nvPr>
        </p:nvGraphicFramePr>
        <p:xfrm>
          <a:off x="2324099" y="1152525"/>
          <a:ext cx="7572375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3FDC20-84B9-6586-5972-2578471A3F9F}"/>
              </a:ext>
            </a:extLst>
          </p:cNvPr>
          <p:cNvSpPr txBox="1"/>
          <p:nvPr/>
        </p:nvSpPr>
        <p:spPr>
          <a:xfrm>
            <a:off x="10267949" y="58959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Contd.,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30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C050-5AFA-803C-88AB-E676F6DF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11" y="294894"/>
            <a:ext cx="1550289" cy="438531"/>
          </a:xfrm>
        </p:spPr>
        <p:txBody>
          <a:bodyPr/>
          <a:lstStyle/>
          <a:p>
            <a:r>
              <a:rPr lang="en-US" dirty="0"/>
              <a:t>Hotel 2020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4CA598-5398-0E0B-FAD9-DF72A732C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516572"/>
              </p:ext>
            </p:extLst>
          </p:nvPr>
        </p:nvGraphicFramePr>
        <p:xfrm>
          <a:off x="2076449" y="952500"/>
          <a:ext cx="7800975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98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7D1C-6072-B51F-8112-BDBF8B9E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7467"/>
            <a:ext cx="7729728" cy="1188720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3. When is the hotel at maximum occupancy? Is the period consistent across the years?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DA5C13-D9F1-D658-166D-F1E0B8CDA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98335"/>
              </p:ext>
            </p:extLst>
          </p:nvPr>
        </p:nvGraphicFramePr>
        <p:xfrm>
          <a:off x="2230438" y="2057401"/>
          <a:ext cx="7731125" cy="4143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896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C14C-3A12-3BCD-E0A7-6659D4F9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78892"/>
            <a:ext cx="6419850" cy="1035558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When are people cancelling the most?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75DD89-B7E7-E7DC-C470-89D02819F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35373"/>
              </p:ext>
            </p:extLst>
          </p:nvPr>
        </p:nvGraphicFramePr>
        <p:xfrm>
          <a:off x="1895476" y="1724025"/>
          <a:ext cx="843915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81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01B6-F273-6FE4-A1C8-2F17AB32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2217"/>
            <a:ext cx="7729728" cy="1092708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Are families with kids more likely to cancel the hotel booking?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F93594-6F4D-51CC-46C5-0CDC79C0D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862293"/>
              </p:ext>
            </p:extLst>
          </p:nvPr>
        </p:nvGraphicFramePr>
        <p:xfrm>
          <a:off x="714375" y="2047875"/>
          <a:ext cx="5667375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4451E4-D89C-CFD7-4B6A-08363B8EF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295407"/>
              </p:ext>
            </p:extLst>
          </p:nvPr>
        </p:nvGraphicFramePr>
        <p:xfrm>
          <a:off x="6296025" y="2047875"/>
          <a:ext cx="554355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CEBA58-9F78-11BB-4881-597AE3E46BCD}"/>
              </a:ext>
            </a:extLst>
          </p:cNvPr>
          <p:cNvSpPr txBox="1"/>
          <p:nvPr/>
        </p:nvSpPr>
        <p:spPr>
          <a:xfrm>
            <a:off x="1676400" y="6096000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Cancellation rate with children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339E9-620C-1A7F-9268-F446E1A63111}"/>
              </a:ext>
            </a:extLst>
          </p:cNvPr>
          <p:cNvSpPr txBox="1"/>
          <p:nvPr/>
        </p:nvSpPr>
        <p:spPr>
          <a:xfrm>
            <a:off x="7296150" y="609600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Cancellation rate with babies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4488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</TotalTime>
  <Words>102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Hotel data analysis</vt:lpstr>
      <vt:lpstr>1. Is hotel revenue increasing year on year? </vt:lpstr>
      <vt:lpstr>2. What market segments are major contributors to the revenue per year? Is there a change year on year? </vt:lpstr>
      <vt:lpstr>PowerPoint Presentation</vt:lpstr>
      <vt:lpstr>PowerPoint Presentation</vt:lpstr>
      <vt:lpstr> 3. When is the hotel at maximum occupancy? Is the period consistent across the years? </vt:lpstr>
      <vt:lpstr>4. When are people cancelling the most? </vt:lpstr>
      <vt:lpstr>5. Are families with kids more likely to cancel the hotel booking?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data analysis</dc:title>
  <dc:creator>sanju shrijv</dc:creator>
  <cp:lastModifiedBy>sanju shrijv</cp:lastModifiedBy>
  <cp:revision>1</cp:revision>
  <dcterms:created xsi:type="dcterms:W3CDTF">2023-07-28T15:00:20Z</dcterms:created>
  <dcterms:modified xsi:type="dcterms:W3CDTF">2023-07-28T15:22:22Z</dcterms:modified>
</cp:coreProperties>
</file>