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ju\OneDrive\Desktop\BA%20course\Sakila%20assign%20answe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ju\OneDrive\Desktop\BA%20course\Sakila%20assign%20answe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ju\OneDrive\Desktop\BA%20course\Sakila%20assign%20answe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ju\OneDrive\Desktop\BA%20course\Sakila%20assign%20answer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ju\OneDrive\Desktop\BA%20course\Sakila%20assign%20answer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ju\OneDrive\Desktop\BA%20course\Sakila%20assign%20answer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ju\OneDrive\Desktop\BA%20course\Sakila%20assign%20answer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ju\OneDrive\Desktop\BA%20course\Sakila%20assign%20answer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'Slide 1'!$B$1</c:f>
              <c:strCache>
                <c:ptCount val="1"/>
                <c:pt idx="0">
                  <c:v>total_revenue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'Slide 1'!$A$2:$A$17</c:f>
              <c:strCache>
                <c:ptCount val="16"/>
                <c:pt idx="0">
                  <c:v>Sports</c:v>
                </c:pt>
                <c:pt idx="1">
                  <c:v>Sci-Fi</c:v>
                </c:pt>
                <c:pt idx="2">
                  <c:v>Animation</c:v>
                </c:pt>
                <c:pt idx="3">
                  <c:v>Drama</c:v>
                </c:pt>
                <c:pt idx="4">
                  <c:v>Comedy</c:v>
                </c:pt>
                <c:pt idx="5">
                  <c:v>Action</c:v>
                </c:pt>
                <c:pt idx="6">
                  <c:v>New</c:v>
                </c:pt>
                <c:pt idx="7">
                  <c:v>Games</c:v>
                </c:pt>
                <c:pt idx="8">
                  <c:v>Foreign</c:v>
                </c:pt>
                <c:pt idx="9">
                  <c:v>Family</c:v>
                </c:pt>
                <c:pt idx="10">
                  <c:v>Documentary</c:v>
                </c:pt>
                <c:pt idx="11">
                  <c:v>Horror</c:v>
                </c:pt>
                <c:pt idx="12">
                  <c:v>Children</c:v>
                </c:pt>
                <c:pt idx="13">
                  <c:v>Classics</c:v>
                </c:pt>
                <c:pt idx="14">
                  <c:v>Travel</c:v>
                </c:pt>
                <c:pt idx="15">
                  <c:v>Music</c:v>
                </c:pt>
              </c:strCache>
            </c:strRef>
          </c:cat>
          <c:val>
            <c:numRef>
              <c:f>'Slide 1'!$B$2:$B$17</c:f>
              <c:numCache>
                <c:formatCode>#,##0.0,\ "K"</c:formatCode>
                <c:ptCount val="16"/>
                <c:pt idx="0">
                  <c:v>5314.21</c:v>
                </c:pt>
                <c:pt idx="1">
                  <c:v>4756.9799999999996</c:v>
                </c:pt>
                <c:pt idx="2">
                  <c:v>4656.3</c:v>
                </c:pt>
                <c:pt idx="3">
                  <c:v>4587.3900000000003</c:v>
                </c:pt>
                <c:pt idx="4">
                  <c:v>4383.58</c:v>
                </c:pt>
                <c:pt idx="5">
                  <c:v>4375.8500000000004</c:v>
                </c:pt>
                <c:pt idx="6">
                  <c:v>4351.62</c:v>
                </c:pt>
                <c:pt idx="7">
                  <c:v>4281.33</c:v>
                </c:pt>
                <c:pt idx="8">
                  <c:v>4270.67</c:v>
                </c:pt>
                <c:pt idx="9">
                  <c:v>4226.07</c:v>
                </c:pt>
                <c:pt idx="10">
                  <c:v>4217.5200000000004</c:v>
                </c:pt>
                <c:pt idx="11">
                  <c:v>3722.54</c:v>
                </c:pt>
                <c:pt idx="12">
                  <c:v>3655.55</c:v>
                </c:pt>
                <c:pt idx="13">
                  <c:v>3639.59</c:v>
                </c:pt>
                <c:pt idx="14">
                  <c:v>3549.64</c:v>
                </c:pt>
                <c:pt idx="15">
                  <c:v>3417.72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2B-4B02-97D0-CD288DC3AE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00168463"/>
        <c:axId val="2114174143"/>
      </c:barChart>
      <c:catAx>
        <c:axId val="30016846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4174143"/>
        <c:crosses val="autoZero"/>
        <c:auto val="1"/>
        <c:lblAlgn val="ctr"/>
        <c:lblOffset val="100"/>
        <c:noMultiLvlLbl val="0"/>
      </c:catAx>
      <c:valAx>
        <c:axId val="2114174143"/>
        <c:scaling>
          <c:orientation val="minMax"/>
        </c:scaling>
        <c:delete val="0"/>
        <c:axPos val="b"/>
        <c:numFmt formatCode="#,##0.0,\ &quot;K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0168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 baseline="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'Slide 2'!$C$1</c:f>
              <c:strCache>
                <c:ptCount val="1"/>
                <c:pt idx="0">
                  <c:v>rental_duration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'Slide 2'!$B$2:$B$11</c:f>
              <c:strCache>
                <c:ptCount val="10"/>
                <c:pt idx="0">
                  <c:v>ENTRAPMENT SATISFACTION</c:v>
                </c:pt>
                <c:pt idx="1">
                  <c:v>DREAM PICKUP</c:v>
                </c:pt>
                <c:pt idx="2">
                  <c:v>ENTRAPMENT SATISFACTION</c:v>
                </c:pt>
                <c:pt idx="3">
                  <c:v>GRAIL FRANKENSTEIN</c:v>
                </c:pt>
                <c:pt idx="4">
                  <c:v>SHRUNK DIVINE</c:v>
                </c:pt>
                <c:pt idx="5">
                  <c:v>BAREFOOT MANCHURIAN</c:v>
                </c:pt>
                <c:pt idx="6">
                  <c:v>CADDYSHACK JEDI</c:v>
                </c:pt>
                <c:pt idx="7">
                  <c:v>UPRISING UPTOWN</c:v>
                </c:pt>
                <c:pt idx="8">
                  <c:v>AMERICAN CIRCUS</c:v>
                </c:pt>
                <c:pt idx="9">
                  <c:v>AMADEUS HOLY</c:v>
                </c:pt>
              </c:strCache>
              <c:extLst/>
            </c:strRef>
          </c:cat>
          <c:val>
            <c:numRef>
              <c:f>'Slide 2'!$C$2:$C$11</c:f>
              <c:numCache>
                <c:formatCode>General</c:formatCode>
                <c:ptCount val="10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9</c:v>
                </c:pt>
                <c:pt idx="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5B-474D-B397-01C5D0232A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0696943"/>
        <c:axId val="332180015"/>
      </c:barChart>
      <c:catAx>
        <c:axId val="706969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2180015"/>
        <c:crosses val="autoZero"/>
        <c:auto val="1"/>
        <c:lblAlgn val="ctr"/>
        <c:lblOffset val="100"/>
        <c:noMultiLvlLbl val="0"/>
      </c:catAx>
      <c:valAx>
        <c:axId val="3321800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6969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'Slide 3'!$C$1</c:f>
              <c:strCache>
                <c:ptCount val="1"/>
                <c:pt idx="0">
                  <c:v>rental_count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'Slide 3'!$B$2:$B$6</c:f>
              <c:strCache>
                <c:ptCount val="5"/>
                <c:pt idx="0">
                  <c:v>GINA DEGENERES</c:v>
                </c:pt>
                <c:pt idx="1">
                  <c:v>MATTHEW CARREY</c:v>
                </c:pt>
                <c:pt idx="2">
                  <c:v>MARY KEITEL</c:v>
                </c:pt>
                <c:pt idx="3">
                  <c:v>ANGELA WITHERSPOON</c:v>
                </c:pt>
                <c:pt idx="4">
                  <c:v>WALTER TORN</c:v>
                </c:pt>
              </c:strCache>
            </c:strRef>
          </c:cat>
          <c:val>
            <c:numRef>
              <c:f>'Slide 3'!$C$2:$C$6</c:f>
              <c:numCache>
                <c:formatCode>General</c:formatCode>
                <c:ptCount val="5"/>
                <c:pt idx="0">
                  <c:v>753</c:v>
                </c:pt>
                <c:pt idx="1">
                  <c:v>678</c:v>
                </c:pt>
                <c:pt idx="2">
                  <c:v>674</c:v>
                </c:pt>
                <c:pt idx="3">
                  <c:v>654</c:v>
                </c:pt>
                <c:pt idx="4">
                  <c:v>640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FF-4137-8CCE-15B7F33598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49362895"/>
        <c:axId val="1976001615"/>
      </c:barChart>
      <c:catAx>
        <c:axId val="4493628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6001615"/>
        <c:crosses val="autoZero"/>
        <c:auto val="1"/>
        <c:lblAlgn val="ctr"/>
        <c:lblOffset val="100"/>
        <c:noMultiLvlLbl val="0"/>
      </c:catAx>
      <c:valAx>
        <c:axId val="1976001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93628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'Slide 4'!$B$1</c:f>
              <c:strCache>
                <c:ptCount val="1"/>
                <c:pt idx="0">
                  <c:v>total_revenue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'Slide 4'!$A$2:$A$16</c:f>
              <c:strCache>
                <c:ptCount val="15"/>
                <c:pt idx="0">
                  <c:v>Trailers,Commentaries,Behind the Scenes</c:v>
                </c:pt>
                <c:pt idx="1">
                  <c:v>Commentaries</c:v>
                </c:pt>
                <c:pt idx="2">
                  <c:v>Trailers,Commentaries</c:v>
                </c:pt>
                <c:pt idx="3">
                  <c:v>Commentaries,Deleted Scenes,Behind the Scenes</c:v>
                </c:pt>
                <c:pt idx="4">
                  <c:v>Trailers</c:v>
                </c:pt>
                <c:pt idx="5">
                  <c:v>Trailers,Behind the Scenes</c:v>
                </c:pt>
                <c:pt idx="6">
                  <c:v>Behind the Scenes</c:v>
                </c:pt>
                <c:pt idx="7">
                  <c:v>Commentaries,Behind the Scenes</c:v>
                </c:pt>
                <c:pt idx="8">
                  <c:v>Commentaries,Deleted Scenes</c:v>
                </c:pt>
                <c:pt idx="9">
                  <c:v>Trailers,Deleted Scenes</c:v>
                </c:pt>
                <c:pt idx="10">
                  <c:v>Deleted Scenes,Behind the Scenes</c:v>
                </c:pt>
                <c:pt idx="11">
                  <c:v>Deleted Scenes</c:v>
                </c:pt>
                <c:pt idx="12">
                  <c:v>Trailers,Commentaries,Deleted Scenes,Behind the Scenes</c:v>
                </c:pt>
                <c:pt idx="13">
                  <c:v>Trailers,Commentaries,Deleted Scenes</c:v>
                </c:pt>
                <c:pt idx="14">
                  <c:v>Trailers,Deleted Scenes,Behind the Scenes</c:v>
                </c:pt>
              </c:strCache>
            </c:strRef>
          </c:cat>
          <c:val>
            <c:numRef>
              <c:f>'Slide 4'!$B$2:$B$16</c:f>
              <c:numCache>
                <c:formatCode>#,##0.0,\ "K"</c:formatCode>
                <c:ptCount val="15"/>
                <c:pt idx="0">
                  <c:v>5517.78</c:v>
                </c:pt>
                <c:pt idx="1">
                  <c:v>5017.99</c:v>
                </c:pt>
                <c:pt idx="2">
                  <c:v>4827.59</c:v>
                </c:pt>
                <c:pt idx="3">
                  <c:v>4806.8900000000003</c:v>
                </c:pt>
                <c:pt idx="4">
                  <c:v>4753.49</c:v>
                </c:pt>
                <c:pt idx="5">
                  <c:v>4676.6400000000003</c:v>
                </c:pt>
                <c:pt idx="6">
                  <c:v>4655.87</c:v>
                </c:pt>
                <c:pt idx="7">
                  <c:v>4615.03</c:v>
                </c:pt>
                <c:pt idx="8">
                  <c:v>4600.78</c:v>
                </c:pt>
                <c:pt idx="9">
                  <c:v>4369.3599999999997</c:v>
                </c:pt>
                <c:pt idx="10">
                  <c:v>4271.5</c:v>
                </c:pt>
                <c:pt idx="11">
                  <c:v>4260.63</c:v>
                </c:pt>
                <c:pt idx="12">
                  <c:v>3947</c:v>
                </c:pt>
                <c:pt idx="13">
                  <c:v>3665.8</c:v>
                </c:pt>
                <c:pt idx="14">
                  <c:v>3420.21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D3-4017-B950-E8FC14D066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49317887"/>
        <c:axId val="75151503"/>
      </c:barChart>
      <c:catAx>
        <c:axId val="4493178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151503"/>
        <c:crosses val="autoZero"/>
        <c:auto val="1"/>
        <c:lblAlgn val="ctr"/>
        <c:lblOffset val="100"/>
        <c:noMultiLvlLbl val="0"/>
      </c:catAx>
      <c:valAx>
        <c:axId val="75151503"/>
        <c:scaling>
          <c:orientation val="minMax"/>
        </c:scaling>
        <c:delete val="0"/>
        <c:axPos val="b"/>
        <c:numFmt formatCode="#,##0.0,\ &quot;K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93178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'Slide 5'!$B$1</c:f>
              <c:strCache>
                <c:ptCount val="1"/>
                <c:pt idx="0">
                  <c:v>total_revenue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'Slide 5'!$A$2:$A$6</c:f>
              <c:strCache>
                <c:ptCount val="5"/>
                <c:pt idx="0">
                  <c:v>PG-13</c:v>
                </c:pt>
                <c:pt idx="1">
                  <c:v>NC-17</c:v>
                </c:pt>
                <c:pt idx="2">
                  <c:v>PG</c:v>
                </c:pt>
                <c:pt idx="3">
                  <c:v>R</c:v>
                </c:pt>
                <c:pt idx="4">
                  <c:v>G</c:v>
                </c:pt>
              </c:strCache>
            </c:strRef>
          </c:cat>
          <c:val>
            <c:numRef>
              <c:f>'Slide 5'!$B$2:$B$6</c:f>
              <c:numCache>
                <c:formatCode>#,##0.0,\ "K"</c:formatCode>
                <c:ptCount val="5"/>
                <c:pt idx="0">
                  <c:v>15259.16</c:v>
                </c:pt>
                <c:pt idx="1">
                  <c:v>13875.07</c:v>
                </c:pt>
                <c:pt idx="2">
                  <c:v>13337.91</c:v>
                </c:pt>
                <c:pt idx="3">
                  <c:v>13270.19</c:v>
                </c:pt>
                <c:pt idx="4">
                  <c:v>11664.23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0B-4408-9ADC-056EF24A64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283247"/>
        <c:axId val="1972921359"/>
      </c:barChart>
      <c:catAx>
        <c:axId val="69283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2921359"/>
        <c:crosses val="autoZero"/>
        <c:auto val="1"/>
        <c:lblAlgn val="ctr"/>
        <c:lblOffset val="100"/>
        <c:noMultiLvlLbl val="0"/>
      </c:catAx>
      <c:valAx>
        <c:axId val="1972921359"/>
        <c:scaling>
          <c:orientation val="minMax"/>
        </c:scaling>
        <c:delete val="0"/>
        <c:axPos val="l"/>
        <c:numFmt formatCode="#,##0.0,\ &quot;K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2832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'Slide 6'!$C$1</c:f>
              <c:strCache>
                <c:ptCount val="1"/>
                <c:pt idx="0">
                  <c:v>film_count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'Slide 6'!$B$2:$B$11</c:f>
              <c:strCache>
                <c:ptCount val="10"/>
                <c:pt idx="0">
                  <c:v>EMILY DEE</c:v>
                </c:pt>
                <c:pt idx="1">
                  <c:v>JUDY DEAN</c:v>
                </c:pt>
                <c:pt idx="2">
                  <c:v>JULIA FAWCETT</c:v>
                </c:pt>
                <c:pt idx="3">
                  <c:v>JULIA ZELLWEGER</c:v>
                </c:pt>
                <c:pt idx="4">
                  <c:v>ADAM GRANT</c:v>
                </c:pt>
                <c:pt idx="5">
                  <c:v>SISSY SOBIESKI</c:v>
                </c:pt>
                <c:pt idx="6">
                  <c:v>PENELOPE GUINESS</c:v>
                </c:pt>
                <c:pt idx="7">
                  <c:v>SANDRA PECK</c:v>
                </c:pt>
                <c:pt idx="8">
                  <c:v>RUSSELL CLOSE</c:v>
                </c:pt>
                <c:pt idx="9">
                  <c:v>CAMERON WRAY</c:v>
                </c:pt>
              </c:strCache>
            </c:strRef>
          </c:cat>
          <c:val>
            <c:numRef>
              <c:f>'Slide 6'!$C$2:$C$11</c:f>
              <c:numCache>
                <c:formatCode>General</c:formatCode>
                <c:ptCount val="10"/>
                <c:pt idx="0">
                  <c:v>14</c:v>
                </c:pt>
                <c:pt idx="1">
                  <c:v>15</c:v>
                </c:pt>
                <c:pt idx="2">
                  <c:v>15</c:v>
                </c:pt>
                <c:pt idx="3">
                  <c:v>16</c:v>
                </c:pt>
                <c:pt idx="4">
                  <c:v>18</c:v>
                </c:pt>
                <c:pt idx="5">
                  <c:v>18</c:v>
                </c:pt>
                <c:pt idx="6">
                  <c:v>19</c:v>
                </c:pt>
                <c:pt idx="7">
                  <c:v>19</c:v>
                </c:pt>
                <c:pt idx="8">
                  <c:v>19</c:v>
                </c:pt>
                <c:pt idx="9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72-4A50-A245-0FC92CB3F3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67332959"/>
        <c:axId val="1977911599"/>
      </c:barChart>
      <c:catAx>
        <c:axId val="3673329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7911599"/>
        <c:crosses val="autoZero"/>
        <c:auto val="1"/>
        <c:lblAlgn val="ctr"/>
        <c:lblOffset val="100"/>
        <c:noMultiLvlLbl val="0"/>
      </c:catAx>
      <c:valAx>
        <c:axId val="19779115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3329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'Slide 7'!$B$1</c:f>
              <c:strCache>
                <c:ptCount val="1"/>
                <c:pt idx="0">
                  <c:v>rental_count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'Slide 7'!$A$2:$A$11</c:f>
              <c:strCache>
                <c:ptCount val="10"/>
                <c:pt idx="0">
                  <c:v>3 PM, Tuesday</c:v>
                </c:pt>
                <c:pt idx="1">
                  <c:v>3 AM, Sunday</c:v>
                </c:pt>
                <c:pt idx="2">
                  <c:v>12 AM, Tuesday</c:v>
                </c:pt>
                <c:pt idx="3">
                  <c:v>8 AM, Saturday</c:v>
                </c:pt>
                <c:pt idx="4">
                  <c:v>3 PM, Saturday</c:v>
                </c:pt>
                <c:pt idx="5">
                  <c:v>9 PM, Wednesday</c:v>
                </c:pt>
                <c:pt idx="6">
                  <c:v>10 AM, Thursday</c:v>
                </c:pt>
                <c:pt idx="7">
                  <c:v>7 AM, Friday</c:v>
                </c:pt>
                <c:pt idx="8">
                  <c:v>4 AM, Monday</c:v>
                </c:pt>
                <c:pt idx="9">
                  <c:v>8 AM, Sunday</c:v>
                </c:pt>
              </c:strCache>
            </c:strRef>
          </c:cat>
          <c:val>
            <c:numRef>
              <c:f>'Slide 7'!$B$2:$B$11</c:f>
              <c:numCache>
                <c:formatCode>General</c:formatCode>
                <c:ptCount val="10"/>
                <c:pt idx="0">
                  <c:v>284</c:v>
                </c:pt>
                <c:pt idx="1">
                  <c:v>120</c:v>
                </c:pt>
                <c:pt idx="2">
                  <c:v>119</c:v>
                </c:pt>
                <c:pt idx="3">
                  <c:v>118</c:v>
                </c:pt>
                <c:pt idx="4">
                  <c:v>117</c:v>
                </c:pt>
                <c:pt idx="5">
                  <c:v>115</c:v>
                </c:pt>
                <c:pt idx="6">
                  <c:v>113</c:v>
                </c:pt>
                <c:pt idx="7">
                  <c:v>110</c:v>
                </c:pt>
                <c:pt idx="8">
                  <c:v>110</c:v>
                </c:pt>
                <c:pt idx="9">
                  <c:v>110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9C-4659-AB31-6C02726FBF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67340383"/>
        <c:axId val="332202575"/>
      </c:barChart>
      <c:catAx>
        <c:axId val="36734038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2202575"/>
        <c:crosses val="autoZero"/>
        <c:auto val="1"/>
        <c:lblAlgn val="ctr"/>
        <c:lblOffset val="100"/>
        <c:noMultiLvlLbl val="0"/>
      </c:catAx>
      <c:valAx>
        <c:axId val="3322025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3403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'Slide 8'!$B$1</c:f>
              <c:strCache>
                <c:ptCount val="1"/>
                <c:pt idx="0">
                  <c:v>rental_count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'Slide 8'!$A$2:$A$17</c:f>
              <c:strCache>
                <c:ptCount val="16"/>
                <c:pt idx="0">
                  <c:v>Sci-Fi</c:v>
                </c:pt>
                <c:pt idx="1">
                  <c:v>Action</c:v>
                </c:pt>
                <c:pt idx="2">
                  <c:v>Documentary</c:v>
                </c:pt>
                <c:pt idx="3">
                  <c:v>Children</c:v>
                </c:pt>
                <c:pt idx="4">
                  <c:v>Foreign</c:v>
                </c:pt>
                <c:pt idx="5">
                  <c:v>Games</c:v>
                </c:pt>
                <c:pt idx="6">
                  <c:v>Travel</c:v>
                </c:pt>
                <c:pt idx="7">
                  <c:v>Classics</c:v>
                </c:pt>
                <c:pt idx="8">
                  <c:v>Drama</c:v>
                </c:pt>
                <c:pt idx="9">
                  <c:v>Music</c:v>
                </c:pt>
                <c:pt idx="10">
                  <c:v>New</c:v>
                </c:pt>
                <c:pt idx="11">
                  <c:v>Animation</c:v>
                </c:pt>
                <c:pt idx="12">
                  <c:v>Comedy</c:v>
                </c:pt>
                <c:pt idx="13">
                  <c:v>Sports</c:v>
                </c:pt>
                <c:pt idx="14">
                  <c:v>Family</c:v>
                </c:pt>
                <c:pt idx="15">
                  <c:v>Horror</c:v>
                </c:pt>
              </c:strCache>
            </c:strRef>
          </c:cat>
          <c:val>
            <c:numRef>
              <c:f>'Slide 8'!$B$2:$B$17</c:f>
              <c:numCache>
                <c:formatCode>General</c:formatCode>
                <c:ptCount val="16"/>
                <c:pt idx="0">
                  <c:v>13</c:v>
                </c:pt>
                <c:pt idx="1">
                  <c:v>12</c:v>
                </c:pt>
                <c:pt idx="2">
                  <c:v>10</c:v>
                </c:pt>
                <c:pt idx="3">
                  <c:v>8</c:v>
                </c:pt>
                <c:pt idx="4">
                  <c:v>8</c:v>
                </c:pt>
                <c:pt idx="5">
                  <c:v>8</c:v>
                </c:pt>
                <c:pt idx="6">
                  <c:v>7</c:v>
                </c:pt>
                <c:pt idx="7">
                  <c:v>6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3</c:v>
                </c:pt>
                <c:pt idx="1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35-4379-B960-CB816F0ED9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6180479"/>
        <c:axId val="70538383"/>
      </c:barChart>
      <c:catAx>
        <c:axId val="5061804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538383"/>
        <c:crosses val="autoZero"/>
        <c:auto val="0"/>
        <c:lblAlgn val="ctr"/>
        <c:lblOffset val="100"/>
        <c:noMultiLvlLbl val="0"/>
      </c:catAx>
      <c:valAx>
        <c:axId val="7053838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1804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DBDAD-0C50-0412-366A-B812F85FF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238FE-64F5-1B8E-3243-94D40CB7D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0FB1A-2282-7F03-8609-9F3BCB1ED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0EFF-D1F0-4A04-9911-DF0791F456AE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F6965-BD7F-FDE3-4ABD-B5027B11A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AA865-CD5B-1E16-D370-7DEEA4121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08A0E-9160-4F21-AAAE-5A32FBFC8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849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0B6C-0DC1-455C-0434-14A2B6D39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A707D-C588-C95C-3204-26CB54A4A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2DA09-DDEB-8DAC-4E39-A3399B6AE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0EFF-D1F0-4A04-9911-DF0791F456AE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763EB-E232-5C45-CB77-05027F7EE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80052-5AF5-C93F-67FF-23265D710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08A0E-9160-4F21-AAAE-5A32FBFC8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02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71AB49-9BCC-F8F0-152B-512EF7626B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9C946C-192F-273F-0B71-3B683168F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F6DF4-2BF6-CD67-9E0C-528D610AF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0EFF-D1F0-4A04-9911-DF0791F456AE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BAEDD-E58A-93F0-294A-1883AC3EE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6691E-D5AA-D92A-F207-13510D032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08A0E-9160-4F21-AAAE-5A32FBFC8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79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2DC91-8B96-979F-D31A-5A26F15D6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23B95-D204-BF04-6C11-66E1B8C8D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0C1FD-A27C-3EE3-99AF-698A06017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0EFF-D1F0-4A04-9911-DF0791F456AE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B6D09-550D-2429-2DBF-73A3261BD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66B19-5392-F409-B77F-C039D923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08A0E-9160-4F21-AAAE-5A32FBFC8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38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13F21-C0FC-C5BF-8D65-5DA7B5241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EEE21-2EEF-5B56-AF8B-4460AF66E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7F7A5-C3D2-383E-3E39-1BBFB0EDB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0EFF-D1F0-4A04-9911-DF0791F456AE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5F016-B1B1-6BB1-D4DC-F93AD5F4F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DBA2C-7717-804E-0DE0-2F07390CB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08A0E-9160-4F21-AAAE-5A32FBFC8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745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7EA0-23E2-3C90-146B-082A810A9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D1F9B-33CE-C782-C4C0-865AF8611B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96B21-2AA4-D485-A7A1-D33B07B69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D24FB-02DC-76B1-E16C-0CDA9CD5F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0EFF-D1F0-4A04-9911-DF0791F456AE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F9DAF-2DD8-71AA-D10D-9C7F12303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DCA74-FC3C-182F-1A4F-2A512636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08A0E-9160-4F21-AAAE-5A32FBFC8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212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A8D98-BB11-880F-D645-593F04E87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CC792-D648-556D-0740-DD5DA3809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16146-8316-D166-E959-C0E581C06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07A6D8-3D64-118B-DA5F-79AB8804C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456802-6EF4-BE1E-402B-506E46E7CD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F9F0CD-B971-BCDC-B60A-AB4C0E958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0EFF-D1F0-4A04-9911-DF0791F456AE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7B16B9-A00D-6767-0CB6-6E7087CD1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6BB927-3E36-29B4-4E88-2380E31E6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08A0E-9160-4F21-AAAE-5A32FBFC8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17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1F835-E1A5-30B6-EAE2-969193EDB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FAFC57-94AA-7055-7DAB-D44F1F101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0EFF-D1F0-4A04-9911-DF0791F456AE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922D60-FF81-3B3A-67B8-0B375392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08E5F6-0533-1F70-5D56-C57ABCB5F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08A0E-9160-4F21-AAAE-5A32FBFC8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297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C95C7C-12F7-7D75-4A08-853B68605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0EFF-D1F0-4A04-9911-DF0791F456AE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D968A5-5A22-4BF3-A086-4A4496042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BC256-49C7-3666-0CD1-978D4C15F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08A0E-9160-4F21-AAAE-5A32FBFC8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39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CDD38-ABD7-9870-298D-7C3D9FD0E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2D127-9362-D951-A685-78AC88119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DC16D-2175-E186-427A-1EBF7E3C9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3C86C-6025-3ECB-B92C-D010E1F4C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0EFF-D1F0-4A04-9911-DF0791F456AE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F7C9A-4200-F962-AFEC-A02B2685B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99878-EFEF-92E7-CF5B-76BF0E05F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08A0E-9160-4F21-AAAE-5A32FBFC8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564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745D6-CC63-F83D-9934-B37A370EA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0387D7-B270-DA41-FCB9-94B72728BC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C8DA32-7015-1B19-3DD4-B7D8B736D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DB2E0-E091-07B5-05F0-3317CC1A3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0EFF-D1F0-4A04-9911-DF0791F456AE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E51BC-DA3C-F175-7583-9040FFDEC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4B66F-ED93-E52B-0414-6D34D4F7A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08A0E-9160-4F21-AAAE-5A32FBFC8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56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E98A34-C79C-E3E0-A658-BFED42912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812CA-4C29-D247-BEB0-193258CA7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1356E-A4B4-6469-A1DB-D0B988BC5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C0EFF-D1F0-4A04-9911-DF0791F456AE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2F307-A33A-78A6-3EDA-CB697BF67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7CB36-D431-DA70-9EFF-ED64881EC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08A0E-9160-4F21-AAAE-5A32FBFC8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53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25255-599D-9115-4907-DF31A7475C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Sakila</a:t>
            </a:r>
            <a:r>
              <a:rPr lang="en-IN" dirty="0"/>
              <a:t> Database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81274-49CD-ABD2-4A14-C7D5B03433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Sanju Shri J V</a:t>
            </a:r>
          </a:p>
        </p:txBody>
      </p:sp>
    </p:spTree>
    <p:extLst>
      <p:ext uri="{BB962C8B-B14F-4D97-AF65-F5344CB8AC3E}">
        <p14:creationId xmlns:p14="http://schemas.microsoft.com/office/powerpoint/2010/main" val="406600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36893-23A8-E977-C79C-9802E727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09" y="365125"/>
            <a:ext cx="6107503" cy="923330"/>
          </a:xfrm>
        </p:spPr>
        <p:txBody>
          <a:bodyPr>
            <a:noAutofit/>
          </a:bodyPr>
          <a:lstStyle/>
          <a:p>
            <a:r>
              <a:rPr lang="en-IN" sz="3600" b="1" u="sng" dirty="0">
                <a:latin typeface="+mn-lt"/>
              </a:rPr>
              <a:t>1. Category wise total revenue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8EAF93-A541-7167-D703-191431E2F6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0666236"/>
              </p:ext>
            </p:extLst>
          </p:nvPr>
        </p:nvGraphicFramePr>
        <p:xfrm>
          <a:off x="422695" y="1661633"/>
          <a:ext cx="8626414" cy="48312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4261054-25AE-6C65-C7EA-6D347339A481}"/>
              </a:ext>
            </a:extLst>
          </p:cNvPr>
          <p:cNvSpPr txBox="1"/>
          <p:nvPr/>
        </p:nvSpPr>
        <p:spPr>
          <a:xfrm>
            <a:off x="8318739" y="1181820"/>
            <a:ext cx="345056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FF0000"/>
                </a:solidFill>
              </a:rPr>
              <a:t>Sports-based</a:t>
            </a:r>
            <a:r>
              <a:rPr lang="en-IN" sz="2800" dirty="0"/>
              <a:t> films are rented the most and generate the most revenue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Music and travel are the least rented genres</a:t>
            </a:r>
          </a:p>
        </p:txBody>
      </p:sp>
    </p:spTree>
    <p:extLst>
      <p:ext uri="{BB962C8B-B14F-4D97-AF65-F5344CB8AC3E}">
        <p14:creationId xmlns:p14="http://schemas.microsoft.com/office/powerpoint/2010/main" val="2815951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81275-F73F-1E38-59CC-9154AFA3C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79" y="192596"/>
            <a:ext cx="6433868" cy="1325563"/>
          </a:xfrm>
        </p:spPr>
        <p:txBody>
          <a:bodyPr/>
          <a:lstStyle/>
          <a:p>
            <a:r>
              <a:rPr lang="en-IN" sz="3600" b="1" u="sng" dirty="0">
                <a:solidFill>
                  <a:prstClr val="black"/>
                </a:solidFill>
                <a:latin typeface="Calibri" panose="020F0502020204030204"/>
              </a:rPr>
              <a:t>2</a:t>
            </a:r>
            <a:r>
              <a:rPr kumimoji="0" lang="en-IN" sz="3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. Movies</a:t>
            </a:r>
            <a:r>
              <a:rPr lang="en-IN" sz="3600" b="1" u="sng" dirty="0">
                <a:solidFill>
                  <a:prstClr val="black"/>
                </a:solidFill>
                <a:latin typeface="Calibri" panose="020F0502020204030204"/>
              </a:rPr>
              <a:t> rented for more days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9B4E1A8-8462-0897-A715-65DA086826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5875043"/>
              </p:ext>
            </p:extLst>
          </p:nvPr>
        </p:nvGraphicFramePr>
        <p:xfrm>
          <a:off x="406880" y="1518159"/>
          <a:ext cx="8469702" cy="4658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8131028-9E62-268A-C388-57A0CEF68077}"/>
              </a:ext>
            </a:extLst>
          </p:cNvPr>
          <p:cNvSpPr txBox="1"/>
          <p:nvPr/>
        </p:nvSpPr>
        <p:spPr>
          <a:xfrm>
            <a:off x="8876582" y="681487"/>
            <a:ext cx="2908539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All these movies rented for a maximum of days (10 days) belong to </a:t>
            </a:r>
            <a:r>
              <a:rPr lang="en-IN" sz="2800" dirty="0">
                <a:solidFill>
                  <a:srgbClr val="FF0000"/>
                </a:solidFill>
              </a:rPr>
              <a:t>Action Genre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Having these available plays a major role in revenue generation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4029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8167B-C548-08C7-1D63-C3F19DD52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538713" cy="1325563"/>
          </a:xfrm>
        </p:spPr>
        <p:txBody>
          <a:bodyPr/>
          <a:lstStyle/>
          <a:p>
            <a:r>
              <a:rPr lang="en-IN" sz="3600" b="1" u="sng" dirty="0">
                <a:solidFill>
                  <a:prstClr val="black"/>
                </a:solidFill>
                <a:latin typeface="Calibri" panose="020F0502020204030204"/>
              </a:rPr>
              <a:t>3</a:t>
            </a:r>
            <a:r>
              <a:rPr kumimoji="0" lang="en-IN" sz="3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. Actors whose movies are rented the most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5BC311C-0DD5-2D96-8AAA-668AA93A9A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0519233"/>
              </p:ext>
            </p:extLst>
          </p:nvPr>
        </p:nvGraphicFramePr>
        <p:xfrm>
          <a:off x="537713" y="1808372"/>
          <a:ext cx="7736457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FC55465-9CBD-4AF4-AAE7-30C3A847B8A7}"/>
              </a:ext>
            </a:extLst>
          </p:cNvPr>
          <p:cNvSpPr txBox="1"/>
          <p:nvPr/>
        </p:nvSpPr>
        <p:spPr>
          <a:xfrm>
            <a:off x="8824822" y="1690688"/>
            <a:ext cx="282946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Gina </a:t>
            </a:r>
            <a:r>
              <a:rPr lang="en-IN" sz="2800" dirty="0" err="1">
                <a:solidFill>
                  <a:srgbClr val="FF0000"/>
                </a:solidFill>
              </a:rPr>
              <a:t>Degeneres</a:t>
            </a:r>
            <a:r>
              <a:rPr lang="en-IN" sz="2800" dirty="0">
                <a:solidFill>
                  <a:srgbClr val="FF0000"/>
                </a:solidFill>
              </a:rPr>
              <a:t> </a:t>
            </a:r>
            <a:r>
              <a:rPr lang="en-IN" sz="2800" dirty="0"/>
              <a:t>seems to have been popular at that time with 753 rentals for her movies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4584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69EB3-8524-62B3-0993-444B0566D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u="sng" dirty="0">
                <a:solidFill>
                  <a:prstClr val="black"/>
                </a:solidFill>
                <a:latin typeface="Calibri" panose="020F0502020204030204"/>
              </a:rPr>
              <a:t>4</a:t>
            </a:r>
            <a:r>
              <a:rPr kumimoji="0" lang="en-IN" sz="3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. Revenue based on special features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44764C8-9ECB-FC85-DCBD-FBF305D829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5011175"/>
              </p:ext>
            </p:extLst>
          </p:nvPr>
        </p:nvGraphicFramePr>
        <p:xfrm>
          <a:off x="104955" y="1903263"/>
          <a:ext cx="8987287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61FD08B-B790-ECAF-B13A-7D488A824BE6}"/>
              </a:ext>
            </a:extLst>
          </p:cNvPr>
          <p:cNvSpPr txBox="1"/>
          <p:nvPr/>
        </p:nvSpPr>
        <p:spPr>
          <a:xfrm>
            <a:off x="8842075" y="1466491"/>
            <a:ext cx="307963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Movies with </a:t>
            </a:r>
            <a:r>
              <a:rPr lang="en-IN" sz="2800" dirty="0">
                <a:solidFill>
                  <a:srgbClr val="FF0000"/>
                </a:solidFill>
              </a:rPr>
              <a:t>trailers, commentaries and behind-the-scenes </a:t>
            </a:r>
            <a:r>
              <a:rPr lang="en-IN" sz="2800" dirty="0"/>
              <a:t>have been rented the most comparatively</a:t>
            </a:r>
          </a:p>
        </p:txBody>
      </p:sp>
    </p:spTree>
    <p:extLst>
      <p:ext uri="{BB962C8B-B14F-4D97-AF65-F5344CB8AC3E}">
        <p14:creationId xmlns:p14="http://schemas.microsoft.com/office/powerpoint/2010/main" val="1968999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3E6A3-3701-3054-1509-F63FA3E64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u="sng" dirty="0">
                <a:solidFill>
                  <a:prstClr val="black"/>
                </a:solidFill>
                <a:latin typeface="Calibri" panose="020F0502020204030204"/>
              </a:rPr>
              <a:t>5</a:t>
            </a:r>
            <a:r>
              <a:rPr kumimoji="0" lang="en-IN" sz="3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. Revenue based on ratings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10B73F-50FB-F509-A7B2-DCC91FD697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9713007"/>
              </p:ext>
            </p:extLst>
          </p:nvPr>
        </p:nvGraphicFramePr>
        <p:xfrm>
          <a:off x="838200" y="1825625"/>
          <a:ext cx="7624313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828D210-0843-19C7-3768-73258344CE55}"/>
              </a:ext>
            </a:extLst>
          </p:cNvPr>
          <p:cNvSpPr txBox="1"/>
          <p:nvPr/>
        </p:nvSpPr>
        <p:spPr>
          <a:xfrm>
            <a:off x="8988725" y="1147313"/>
            <a:ext cx="27345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Movies with </a:t>
            </a:r>
            <a:r>
              <a:rPr lang="en-IN" sz="2800" dirty="0">
                <a:solidFill>
                  <a:srgbClr val="FF0000"/>
                </a:solidFill>
              </a:rPr>
              <a:t>PG-13 </a:t>
            </a:r>
            <a:r>
              <a:rPr lang="en-IN" sz="2800" dirty="0"/>
              <a:t>rating has the </a:t>
            </a:r>
            <a:r>
              <a:rPr lang="en-IN" sz="2800" dirty="0">
                <a:solidFill>
                  <a:srgbClr val="FF0000"/>
                </a:solidFill>
              </a:rPr>
              <a:t>highest rentals </a:t>
            </a:r>
            <a:r>
              <a:rPr lang="en-IN" sz="2800" dirty="0"/>
              <a:t>compared to movies with a G rating</a:t>
            </a:r>
          </a:p>
        </p:txBody>
      </p:sp>
    </p:spTree>
    <p:extLst>
      <p:ext uri="{BB962C8B-B14F-4D97-AF65-F5344CB8AC3E}">
        <p14:creationId xmlns:p14="http://schemas.microsoft.com/office/powerpoint/2010/main" val="526078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A212C-D919-90C0-2EF3-5231AE002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62668" cy="1325563"/>
          </a:xfrm>
        </p:spPr>
        <p:txBody>
          <a:bodyPr/>
          <a:lstStyle/>
          <a:p>
            <a:r>
              <a:rPr lang="en-IN" sz="3600" b="1" u="sng" dirty="0">
                <a:solidFill>
                  <a:prstClr val="black"/>
                </a:solidFill>
                <a:latin typeface="Calibri" panose="020F0502020204030204"/>
              </a:rPr>
              <a:t>6</a:t>
            </a:r>
            <a:r>
              <a:rPr kumimoji="0" lang="en-IN" sz="3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. Actors with least count of movies</a:t>
            </a:r>
            <a:endParaRPr lang="en-I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31A1A85-3D40-1D85-143E-DD5F45DAEE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2852061"/>
              </p:ext>
            </p:extLst>
          </p:nvPr>
        </p:nvGraphicFramePr>
        <p:xfrm>
          <a:off x="510396" y="1690688"/>
          <a:ext cx="815052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B7192DA-2E79-FA50-5066-7DE0BB3616E6}"/>
              </a:ext>
            </a:extLst>
          </p:cNvPr>
          <p:cNvSpPr txBox="1"/>
          <p:nvPr/>
        </p:nvSpPr>
        <p:spPr>
          <a:xfrm>
            <a:off x="9100868" y="1026543"/>
            <a:ext cx="27086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Although these are the actors with lesser films, some actors with more films have lower revenue and some high-revenue actors have fewer films too</a:t>
            </a:r>
          </a:p>
        </p:txBody>
      </p:sp>
    </p:spTree>
    <p:extLst>
      <p:ext uri="{BB962C8B-B14F-4D97-AF65-F5344CB8AC3E}">
        <p14:creationId xmlns:p14="http://schemas.microsoft.com/office/powerpoint/2010/main" val="3848964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C4DB6-2FB9-1067-C0B7-B717526E8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64525" cy="1325563"/>
          </a:xfrm>
        </p:spPr>
        <p:txBody>
          <a:bodyPr/>
          <a:lstStyle/>
          <a:p>
            <a:r>
              <a:rPr kumimoji="0" lang="en-IN" sz="3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7. Busy times in a week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8E00788-CAE9-0547-14B1-3F64CE4A10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3717114"/>
              </p:ext>
            </p:extLst>
          </p:nvPr>
        </p:nvGraphicFramePr>
        <p:xfrm>
          <a:off x="838200" y="1825625"/>
          <a:ext cx="800387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5AEC3D8-6DBE-474A-0140-FE6143D9521B}"/>
              </a:ext>
            </a:extLst>
          </p:cNvPr>
          <p:cNvSpPr txBox="1"/>
          <p:nvPr/>
        </p:nvSpPr>
        <p:spPr>
          <a:xfrm>
            <a:off x="9169879" y="1112808"/>
            <a:ext cx="25102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Tuesday around 3 PM </a:t>
            </a:r>
            <a:r>
              <a:rPr lang="en-IN" sz="2800" dirty="0"/>
              <a:t>every week has been the busiest of all days</a:t>
            </a:r>
          </a:p>
        </p:txBody>
      </p:sp>
    </p:spTree>
    <p:extLst>
      <p:ext uri="{BB962C8B-B14F-4D97-AF65-F5344CB8AC3E}">
        <p14:creationId xmlns:p14="http://schemas.microsoft.com/office/powerpoint/2010/main" val="1396008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8FABD-4490-5201-E6DD-F8C1B35EA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023" y="278861"/>
            <a:ext cx="6951453" cy="1325563"/>
          </a:xfrm>
        </p:spPr>
        <p:txBody>
          <a:bodyPr/>
          <a:lstStyle/>
          <a:p>
            <a:r>
              <a:rPr lang="en-IN" sz="3600" b="1" u="sng" dirty="0">
                <a:solidFill>
                  <a:prstClr val="black"/>
                </a:solidFill>
                <a:latin typeface="Calibri" panose="020F0502020204030204"/>
              </a:rPr>
              <a:t>8</a:t>
            </a:r>
            <a:r>
              <a:rPr kumimoji="0" lang="en-IN" sz="3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. </a:t>
            </a:r>
            <a:r>
              <a:rPr kumimoji="0" lang="en-US" sz="3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Categories with movies that were rented for zero days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64E0BF0-D2A9-5721-86A6-89EA0D4BC6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9375276"/>
              </p:ext>
            </p:extLst>
          </p:nvPr>
        </p:nvGraphicFramePr>
        <p:xfrm>
          <a:off x="619125" y="1604424"/>
          <a:ext cx="8505825" cy="4974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8CCC6E3-4AB1-9864-6F3F-3EF1FFAB718B}"/>
              </a:ext>
            </a:extLst>
          </p:cNvPr>
          <p:cNvSpPr txBox="1"/>
          <p:nvPr/>
        </p:nvSpPr>
        <p:spPr>
          <a:xfrm>
            <a:off x="9285437" y="1207698"/>
            <a:ext cx="25327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Sci-Fi has the most movies </a:t>
            </a:r>
            <a:r>
              <a:rPr lang="en-IN" sz="2800" dirty="0"/>
              <a:t>that haven’t been rented with </a:t>
            </a:r>
            <a:r>
              <a:rPr lang="en-IN" sz="2800" dirty="0">
                <a:solidFill>
                  <a:srgbClr val="FF0000"/>
                </a:solidFill>
              </a:rPr>
              <a:t>horror</a:t>
            </a:r>
            <a:r>
              <a:rPr lang="en-IN" sz="2800" dirty="0"/>
              <a:t> having </a:t>
            </a:r>
            <a:r>
              <a:rPr lang="en-IN" sz="2800" dirty="0">
                <a:solidFill>
                  <a:srgbClr val="FF0000"/>
                </a:solidFill>
              </a:rPr>
              <a:t>only 3 movies with zero rental</a:t>
            </a:r>
          </a:p>
        </p:txBody>
      </p:sp>
    </p:spTree>
    <p:extLst>
      <p:ext uri="{BB962C8B-B14F-4D97-AF65-F5344CB8AC3E}">
        <p14:creationId xmlns:p14="http://schemas.microsoft.com/office/powerpoint/2010/main" val="2401457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Sakila Database Analysis</vt:lpstr>
      <vt:lpstr>1. Category wise total revenue</vt:lpstr>
      <vt:lpstr>2. Movies rented for more days</vt:lpstr>
      <vt:lpstr>3. Actors whose movies are rented the most</vt:lpstr>
      <vt:lpstr>4. Revenue based on special features</vt:lpstr>
      <vt:lpstr>5. Revenue based on ratings</vt:lpstr>
      <vt:lpstr>6. Actors with least count of movies</vt:lpstr>
      <vt:lpstr>7. Busy times in a week</vt:lpstr>
      <vt:lpstr>8. Categories with movies that were rented for zero days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Sakila Database Analysis</dc:title>
  <dc:creator>sanju shrijv</dc:creator>
  <cp:lastModifiedBy>sanju shrijv</cp:lastModifiedBy>
  <cp:revision>1</cp:revision>
  <dcterms:created xsi:type="dcterms:W3CDTF">2023-08-16T06:36:56Z</dcterms:created>
  <dcterms:modified xsi:type="dcterms:W3CDTF">2023-08-16T06:37:23Z</dcterms:modified>
</cp:coreProperties>
</file>