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74" r:id="rId4"/>
    <p:sldId id="261" r:id="rId5"/>
    <p:sldId id="262" r:id="rId6"/>
    <p:sldId id="263" r:id="rId7"/>
    <p:sldId id="268" r:id="rId8"/>
    <p:sldId id="269" r:id="rId9"/>
    <p:sldId id="270" r:id="rId10"/>
    <p:sldId id="271" r:id="rId11"/>
    <p:sldId id="266" r:id="rId12"/>
    <p:sldId id="272" r:id="rId13"/>
    <p:sldId id="267" r:id="rId14"/>
    <p:sldId id="273" r:id="rId15"/>
    <p:sldId id="275" r:id="rId16"/>
    <p:sldId id="264" r:id="rId17"/>
    <p:sldId id="265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953729"/>
            <a:ext cx="5807400" cy="2556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Seminar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928D2-DD1A-41B5-A0D2-7E2ED980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5" y="1209368"/>
            <a:ext cx="4821482" cy="30604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BD4E-FC50-4E4C-9731-D6A105BEEE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250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9D6D-C02A-4B14-9086-7F4351675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R2 score is a very important metric that is used to evaluate the performance of a regression-based machine learning model.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pronounced as R squared and is also known as the coefficient of determination.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works by measuring the amount of variance in the predictions explained by the dataset.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Simply put, it is the difference between the samples in the dataset and the predictions made by the model.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90FD5-CCF6-4001-BA95-4D32A0092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230306-BA3A-4799-B0F5-C39AEBDF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n-US" sz="2800" dirty="0"/>
              <a:t>Measurements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844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21C7-465F-4F46-8EE6-FC07A54D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r2 score is defined as "(total variance explained by model) / total variance." </a:t>
            </a:r>
          </a:p>
          <a:p>
            <a:pPr algn="just"/>
            <a:r>
              <a:rPr lang="en-US" dirty="0"/>
              <a:t>If it is 100 percent, the two variables are completely linked and have no variance. </a:t>
            </a:r>
          </a:p>
          <a:p>
            <a:pPr algn="just"/>
            <a:r>
              <a:rPr lang="en-US" dirty="0"/>
              <a:t>A low number indicates a low level of correlation, implying that the regression model is not always valid.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B3123-ED93-4D0B-BBB2-692DDF03E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5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F911-1B2C-4B09-BC35-AD796CFB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942" y="619432"/>
            <a:ext cx="7826908" cy="421586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 statistics, the mean squared error (MSE) of an estimator (of a procedure for estimating an unobserved quantity) measures the average of the squares of the errors — that is, the average squared difference between the estimated values and what is estimated.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MSE is a risk function, corresponding to the expected value of the squared error loss.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fact that MSE is almost always strictly positive (and not zero) is because of randomness or because the estimator does not account for information that could produce a more accurate estimate.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A76A-B916-4FC1-880D-CD7666F47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1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E977-16D1-4AFA-A69C-A5CE65D4A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mean square error is the average of the squares of the errors (MSE). </a:t>
            </a:r>
          </a:p>
          <a:p>
            <a:pPr algn="just"/>
            <a:r>
              <a:rPr lang="en-US" sz="2000" dirty="0"/>
              <a:t>The greater the number, the greater the error. </a:t>
            </a:r>
          </a:p>
          <a:p>
            <a:pPr algn="just"/>
            <a:r>
              <a:rPr lang="en-US" sz="2000" dirty="0"/>
              <a:t>The difference in observed values y1, y2, y3,... as well as the projected values pred(y1), pred(y2), and pred(y3) (y3),... </a:t>
            </a:r>
          </a:p>
          <a:p>
            <a:pPr algn="just"/>
            <a:r>
              <a:rPr lang="en-US" sz="2000" dirty="0"/>
              <a:t>In this case, the term "error" applies. </a:t>
            </a:r>
          </a:p>
          <a:p>
            <a:pPr algn="just"/>
            <a:r>
              <a:rPr lang="en-US" sz="2000" dirty="0"/>
              <a:t>To avoid cancelling out negative and positive values, we square each difference (pred(</a:t>
            </a:r>
            <a:r>
              <a:rPr lang="en-US" sz="2000" dirty="0" err="1"/>
              <a:t>yn</a:t>
            </a:r>
            <a:r>
              <a:rPr lang="en-US" sz="2000" dirty="0"/>
              <a:t>) – </a:t>
            </a:r>
            <a:r>
              <a:rPr lang="en-US" sz="2000" dirty="0" err="1"/>
              <a:t>yn</a:t>
            </a:r>
            <a:r>
              <a:rPr lang="en-US" sz="2000" dirty="0"/>
              <a:t>) ** 2.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6664-5C7D-4675-B608-5081F2CBC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779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7911-AB3B-45F7-9CEA-28A0B7E6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1" y="2141791"/>
            <a:ext cx="2866318" cy="702600"/>
          </a:xfrm>
        </p:spPr>
        <p:txBody>
          <a:bodyPr/>
          <a:lstStyle/>
          <a:p>
            <a:pPr algn="ctr"/>
            <a:r>
              <a:rPr lang="en-US" sz="4400" u="sng" dirty="0"/>
              <a:t>Results</a:t>
            </a:r>
            <a:endParaRPr lang="en-IN" sz="44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7AEAA-AAF8-469E-9156-9A82D4A68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24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8AEA-601C-468B-91D6-FE0569799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32A70-F945-4383-B9EC-E9CABBA18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5" t="33827" r="6000"/>
          <a:stretch/>
        </p:blipFill>
        <p:spPr>
          <a:xfrm>
            <a:off x="466079" y="137653"/>
            <a:ext cx="8211842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9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1894-B317-424D-9766-0875FD995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BC6AE-B8D7-45DB-8965-5FF7531FF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3" t="61750" r="53277" b="22797"/>
          <a:stretch/>
        </p:blipFill>
        <p:spPr>
          <a:xfrm>
            <a:off x="1061526" y="2107052"/>
            <a:ext cx="6859341" cy="17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3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229032"/>
            <a:ext cx="6958878" cy="1685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Stock Prediction using </a:t>
            </a:r>
            <a:r>
              <a:rPr lang="en-US"/>
              <a:t>Linear Regression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Sanju Abraham Binu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B592-25D3-4F63-B5CE-DFC414F5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Contents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6B82A-2F75-4D42-979A-B2749EBFD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Tools used</a:t>
            </a:r>
          </a:p>
          <a:p>
            <a:pPr lvl="1"/>
            <a:r>
              <a:rPr lang="en-US" dirty="0"/>
              <a:t>JupyterLab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Measurements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C7448-CA65-4EB8-BCD0-FDA2ECC7A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65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Stock</a:t>
            </a:r>
            <a:endParaRPr sz="28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b="0" i="0" dirty="0">
                <a:solidFill>
                  <a:srgbClr val="000000"/>
                </a:solidFill>
                <a:effectLst/>
                <a:latin typeface="SourceSansPro"/>
              </a:rPr>
              <a:t>A stock (also known as equity) is a security that represents the ownership of a fraction of a corporation.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b="0" i="0" dirty="0">
                <a:solidFill>
                  <a:srgbClr val="000000"/>
                </a:solidFill>
                <a:effectLst/>
                <a:latin typeface="SourceSansPro"/>
              </a:rPr>
              <a:t>This entitles the owner of the stock to a proportion of the corporation's assets and profits equal to how much stock they own. 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b="0" i="0" dirty="0">
                <a:solidFill>
                  <a:srgbClr val="000000"/>
                </a:solidFill>
                <a:effectLst/>
                <a:latin typeface="SourceSansPro"/>
              </a:rPr>
              <a:t>Units of stock are called "shares."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927-CB86-4C9F-93CC-BDDA1F9D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6" y="0"/>
            <a:ext cx="7571700" cy="702600"/>
          </a:xfrm>
        </p:spPr>
        <p:txBody>
          <a:bodyPr/>
          <a:lstStyle/>
          <a:p>
            <a:r>
              <a:rPr lang="en-US" sz="3200" dirty="0"/>
              <a:t>Linear Regression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122F-99D8-41EC-B775-178D5D65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875071"/>
            <a:ext cx="8658116" cy="4139381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Linear regression is used for finding linear relationship between target and one or more predictors.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There are two types of linear regression- Simple and Multiple.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Simple linear regression is useful for finding relationship between two continuous variables.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One is predictor or independent variable and other is response or dependent variable.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It looks for statistical relationship but not deterministic relationship.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Relationship between two variables is said to be deterministic if one variable can be accurately expressed by the other.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charter"/>
              </a:rPr>
              <a:t>For example, using temperature in degree Celsius it is possible to accurately predict Fahrenheit. </a:t>
            </a:r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B38E-0243-4F2C-8139-B31B03931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53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D36-0302-4D9E-A944-BF0F615B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633" y="363794"/>
            <a:ext cx="8514736" cy="4471506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harter"/>
              </a:rPr>
              <a:t>Statistical relationship is not accurate in determining relationship between two variables. For example, relationship between height and weight.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charter"/>
            </a:endParaRP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harter"/>
            </a:endParaRP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harter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harter"/>
              </a:rPr>
              <a:t>The equation has the form Y= a +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harter"/>
              </a:rPr>
              <a:t>bX</a:t>
            </a:r>
            <a:r>
              <a:rPr lang="en-US" sz="2000" dirty="0">
                <a:solidFill>
                  <a:srgbClr val="000000"/>
                </a:solidFill>
                <a:effectLst/>
                <a:latin typeface="charter"/>
              </a:rPr>
              <a:t>, where Y is the dependent variable (that’s the variable that goes on the Y axis), X is the independent variable (i.e. it is plotted on the X axis), b is the </a:t>
            </a:r>
            <a:r>
              <a:rPr lang="en-US" sz="2000" strike="noStrike" dirty="0">
                <a:solidFill>
                  <a:srgbClr val="000000"/>
                </a:solidFill>
                <a:effectLst/>
                <a:latin typeface="charter"/>
              </a:rPr>
              <a:t>slope</a:t>
            </a:r>
            <a:r>
              <a:rPr lang="en-US" sz="2000" dirty="0">
                <a:solidFill>
                  <a:srgbClr val="000000"/>
                </a:solidFill>
                <a:effectLst/>
                <a:latin typeface="charter"/>
              </a:rPr>
              <a:t> of the line and a is the </a:t>
            </a:r>
            <a:r>
              <a:rPr lang="en-US" sz="2000" strike="noStrike" dirty="0">
                <a:solidFill>
                  <a:srgbClr val="000000"/>
                </a:solidFill>
                <a:effectLst/>
                <a:latin typeface="charter"/>
              </a:rPr>
              <a:t>y-intercept</a:t>
            </a:r>
            <a:r>
              <a:rPr lang="en-US" sz="2000" dirty="0">
                <a:solidFill>
                  <a:srgbClr val="000000"/>
                </a:solidFill>
                <a:effectLst/>
                <a:latin typeface="charter"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harter"/>
              </a:rPr>
              <a:t>The core idea is to obtain a line that best fits the data. The best fit line is the one for which total prediction error (all data points) are as small as possible.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harter"/>
              </a:rPr>
              <a:t>Error is the distance between the point to the regression line.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D5096-55FE-4957-8079-804BFE0E7D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the linear regression equation">
            <a:extLst>
              <a:ext uri="{FF2B5EF4-FFF2-40B4-BE49-F238E27FC236}">
                <a16:creationId xmlns:a16="http://schemas.microsoft.com/office/drawing/2014/main" id="{7E1D37BE-5559-4B9D-9EE4-0053C134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46" y="1279363"/>
            <a:ext cx="2447219" cy="10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1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F24C-457E-4E44-8B00-81BDA387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Tools Used - </a:t>
            </a:r>
            <a:r>
              <a:rPr lang="en-US" sz="2800" dirty="0" err="1"/>
              <a:t>JuptyerLab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ADDE-DE51-4924-BFD8-D979D2E7A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JupyterLab is an interactive notebook, code, and data development environment that is accessible via the web. </a:t>
            </a:r>
          </a:p>
          <a:p>
            <a:pPr algn="just"/>
            <a:r>
              <a:rPr lang="en-US" sz="2000" dirty="0"/>
              <a:t>Using the platform's versatile interface, users can configure and arrange workflows in data science, scientific computing, computational journalism, and machine learning. </a:t>
            </a:r>
          </a:p>
          <a:p>
            <a:pPr algn="just"/>
            <a:r>
              <a:rPr lang="en-US" sz="2000" dirty="0"/>
              <a:t>A modular architecture allows for extensions that increase and improve functionality.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C8CD-EE1D-456B-A164-DFF18488A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38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F24C-457E-4E44-8B00-81BDA387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Tools Used - Python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ADDE-DE51-4924-BFD8-D979D2E7A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NumPy is a scientific computing environment based on Python. </a:t>
            </a:r>
          </a:p>
          <a:p>
            <a:pPr algn="just"/>
            <a:r>
              <a:rPr lang="en-US" sz="2000" dirty="0"/>
              <a:t>Pandas is a Python open-source library that provides efficient and user-friendly data structure and analysis capabilities. </a:t>
            </a:r>
          </a:p>
          <a:p>
            <a:pPr algn="just"/>
            <a:r>
              <a:rPr lang="en-US" sz="2000" dirty="0"/>
              <a:t>Matplotlib is a Python toolkit that allows you to create graphs, charts, and other data visualization tools. </a:t>
            </a:r>
          </a:p>
          <a:p>
            <a:pPr algn="just"/>
            <a:r>
              <a:rPr lang="en-US" sz="2000" dirty="0"/>
              <a:t>You'll need the Chart Studio package to use it, which includes utilities for working with Plotly's Chart Studio service (both Chart Studio cloud and Chart Studio On-Prem).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C8CD-EE1D-456B-A164-DFF18488A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98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4C21-2640-4F67-9D83-562EC0B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Candlestick Pattern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4B913-50AC-4610-A4E2-E81110BD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03" y="1261700"/>
            <a:ext cx="8082547" cy="3573600"/>
          </a:xfrm>
        </p:spPr>
        <p:txBody>
          <a:bodyPr/>
          <a:lstStyle/>
          <a:p>
            <a:pPr algn="just"/>
            <a:r>
              <a:rPr lang="en-US" sz="2000" dirty="0"/>
              <a:t>Candlestick charts are used by traders to forecast price movements based on historical patterns. </a:t>
            </a:r>
          </a:p>
          <a:p>
            <a:pPr algn="just"/>
            <a:r>
              <a:rPr lang="en-US" sz="2000" dirty="0"/>
              <a:t>Candlesticks are useful in trading because they show four price points (open, close, Adj close, high, and low) over a given time period. </a:t>
            </a:r>
          </a:p>
          <a:p>
            <a:pPr algn="just"/>
            <a:r>
              <a:rPr lang="en-US" sz="2000" dirty="0"/>
              <a:t>Many algorithms make use of the same price information as candlestick charts. </a:t>
            </a:r>
          </a:p>
          <a:p>
            <a:pPr algn="just"/>
            <a:r>
              <a:rPr lang="en-US" sz="2000" dirty="0"/>
              <a:t>Emotion is frequently the driving force behind trading, as evidenced by candlestick charts.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000E7-48D2-4FC7-BBF6-5BE1FA163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19854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864</Words>
  <Application>Microsoft Office PowerPoint</Application>
  <PresentationFormat>On-screen Show (16:9)</PresentationFormat>
  <Paragraphs>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 Slab</vt:lpstr>
      <vt:lpstr>SourceSansPro</vt:lpstr>
      <vt:lpstr>Source Sans Pro</vt:lpstr>
      <vt:lpstr>Arial</vt:lpstr>
      <vt:lpstr>charter</vt:lpstr>
      <vt:lpstr>Lato</vt:lpstr>
      <vt:lpstr>Cordelia template</vt:lpstr>
      <vt:lpstr>Seminar</vt:lpstr>
      <vt:lpstr>Stock Prediction using Linear Regression</vt:lpstr>
      <vt:lpstr>Contents</vt:lpstr>
      <vt:lpstr>Stock</vt:lpstr>
      <vt:lpstr>Linear Regression</vt:lpstr>
      <vt:lpstr>PowerPoint Presentation</vt:lpstr>
      <vt:lpstr>Tools Used - JuptyerLab</vt:lpstr>
      <vt:lpstr>Tools Used - Python</vt:lpstr>
      <vt:lpstr>Candlestick Pattern</vt:lpstr>
      <vt:lpstr>PowerPoint Presentation</vt:lpstr>
      <vt:lpstr>Measurements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cp:lastModifiedBy>Sanju Abraham</cp:lastModifiedBy>
  <cp:revision>7</cp:revision>
  <dcterms:modified xsi:type="dcterms:W3CDTF">2022-01-20T07:38:56Z</dcterms:modified>
</cp:coreProperties>
</file>