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6785A-5B5C-40D2-9E87-E86928CB78C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96DFE-98FF-4D3A-9BFF-FEACFE72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0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3FE4-8207-4E7E-9AAF-0A0DA8296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3E42B-DCF3-4512-BB5C-8012284DA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86385-F141-4A01-8DF4-4F6FC35C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075-C191-48EF-A8A7-3AC66E25F91C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EFA22-E982-48DB-A88E-BC032635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KLSGIT, Belagavi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89BC-C130-4265-AF86-3A564D27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9E39-C4A6-4655-945E-7FE24E64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0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D2F7-3062-4F2E-9C4B-1EB5C434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6B04E-0D8A-4862-BDFF-96DA5D6E6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CB5B-6C30-430F-B3A5-DB1CFA94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53A3-8E8D-4BD3-8365-F73AB009D5DF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5BE82-25D5-4D56-A6E0-6901DEAC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KLSGIT, Belagavi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2A53A-A966-451E-9991-105E1477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9E39-C4A6-4655-945E-7FE24E64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9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8AD59-0642-4D19-BFFB-E133E20C1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140F1-AB86-47F8-A59D-BC5755401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D1C6-3405-4F03-80E7-76F36C4E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4299-E116-47F1-8725-B7594EB96C71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32AAB-0DA2-4292-9766-4CA9195E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KLSGIT, Belagavi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77567-9524-425F-9FD4-B879B16D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9E39-C4A6-4655-945E-7FE24E64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4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DB99-0780-4FF8-8328-55BB8197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F4120-440E-4F23-AE04-A36CC58F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7881-A8D5-46AF-BBC3-B3243F99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B79A-E3C3-42DA-8781-B10F29637317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16751-BAF0-4096-97F7-367E9F50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KLSGIT, Belagavi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A1579-45D8-41F0-BCE9-6DDCB0CC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9E39-C4A6-4655-945E-7FE24E64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5344-8116-49DB-BA4B-E1E969F2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67066-BA0B-4E30-B20B-8B23FC702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93B4C-7E62-4883-9BBE-C1DDD31A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ED76-AE75-49BA-9B85-2EFBFD50288F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0224-CF7D-4002-B5FB-7BA37F8F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KLSGIT, Belagavi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AC6F-4379-4331-A39A-966F1DAA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9E39-C4A6-4655-945E-7FE24E64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7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5178-B9BB-4F8D-BCDA-D4DD23BF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99CA-DF7B-4A53-B0CC-737BD9FAD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D39C6-21C3-4BC9-A8E9-35D7CE61B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7A1B2-5683-4A4B-A429-6E8BF8E6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EF65-02ED-4695-9923-8E98471CD90B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6C5B0-7423-45C0-9CAF-40827976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KLSGIT, Belagavi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2717A-0E3D-4ABE-9B91-CD792B58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9E39-C4A6-4655-945E-7FE24E64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1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5549-A502-4ED3-AF49-82B236D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B65CD-A003-4489-9479-A5C64C886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A9A4C-A317-4841-A9C0-2A836A8B4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29B0C-A11C-4566-90FC-5E534FA58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2625C-51A8-4963-912A-E2D8C3306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A646D-6FAF-4EFD-A4BC-B716CC77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E22B-F4AB-4EF9-84B8-37F58B571F62}" type="datetime1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20CC5-6675-40F7-B8B9-4578764B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KLSGIT, Belagavi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87BE-2D99-466D-B3EA-F574FB8F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9E39-C4A6-4655-945E-7FE24E64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0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E082-6DED-4D44-A740-132F2BD3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47CA4-61C6-4B91-AAE0-972CBA18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7E0C-C166-488B-B541-B2738416BE7B}" type="datetime1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0F893-33EE-4B66-B6C9-B72C94E9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KLSGIT, Belagavi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117E2-BAF8-4BCD-A163-3D506271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9E39-C4A6-4655-945E-7FE24E64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DA046-68FB-41BB-9F05-3B380672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977-5BD7-406D-A00B-F21B1A1E3832}" type="datetime1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D6E66-2C66-433A-A3A9-21B16345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KLSGIT, Belagavi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D7303-16B2-44CF-8C82-F8BE28AD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9E39-C4A6-4655-945E-7FE24E64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1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05CE-6998-427E-8ECD-8DC61AA6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7A13-973F-45B1-9624-413A2A3C5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1A2AD-1FE8-468F-BCEF-7CD1FF32E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478B0-87FC-4833-96BD-CDCA3631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37D5-888A-4DE1-AC1D-15199D5B5D05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17305-FAFD-40D7-995D-FA92D63F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KLSGIT, Belagavi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F364E-22F7-42D8-BBB1-6F57D61F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9E39-C4A6-4655-945E-7FE24E64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9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D147-1138-4081-9574-92E0A698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69810-A414-4A4D-BC01-B51ECB82F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A251-264E-43D4-8FC5-ED2F9220B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C40F3-E312-42FB-BF63-A4CEDD19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6882-4ED3-46B9-89F0-50987D5DD1B4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3582D-C05C-444F-AAA6-7213AEA1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KLSGIT, Belagavi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7F3CE-A37B-4C0F-943C-5E18CC6B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9E39-C4A6-4655-945E-7FE24E64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4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BBA8E-388B-4B6B-B80A-874BDB03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9563B-26D6-4945-9669-80E263FB9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CEFA-D257-498A-BE76-6BBB43E44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1EC61-C224-4C15-BCB0-322059465D4C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FB117-91C6-4D6F-A684-3E49FA2A7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Electronics and Communication Engineering, KLSGIT, Belagavi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2A069-A61C-4DD5-9E02-0476296E8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B9E39-C4A6-4655-945E-7FE24E64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A25C-E31C-4366-A841-DF199FAC1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5540"/>
            <a:ext cx="9144000" cy="642043"/>
          </a:xfrm>
        </p:spPr>
        <p:txBody>
          <a:bodyPr>
            <a:normAutofit fontScale="90000"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99363-A2E3-4350-AAEA-663480A2A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031" y="1709669"/>
            <a:ext cx="9144000" cy="2437326"/>
          </a:xfrm>
        </p:spPr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Sanketh </a:t>
            </a:r>
            <a:r>
              <a:rPr lang="en-US" dirty="0" err="1"/>
              <a:t>Vijapur</a:t>
            </a:r>
            <a:r>
              <a:rPr lang="en-US" dirty="0"/>
              <a:t> (2GI16EC132)</a:t>
            </a:r>
          </a:p>
          <a:p>
            <a:r>
              <a:rPr lang="en-US" dirty="0"/>
              <a:t>Shivanand Baragali (2GI16EC136)</a:t>
            </a:r>
          </a:p>
          <a:p>
            <a:r>
              <a:rPr lang="en-US" dirty="0"/>
              <a:t>Sanjeev Vrittikop(2GI16EC130)</a:t>
            </a:r>
          </a:p>
          <a:p>
            <a:r>
              <a:rPr lang="en-US" dirty="0"/>
              <a:t>Sudarshan Patil (2GI16EC151)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A08CE1D-2DAE-4CFE-9225-9A67C21C11BE}"/>
              </a:ext>
            </a:extLst>
          </p:cNvPr>
          <p:cNvSpPr txBox="1">
            <a:spLocks/>
          </p:cNvSpPr>
          <p:nvPr/>
        </p:nvSpPr>
        <p:spPr>
          <a:xfrm>
            <a:off x="1627031" y="4256466"/>
            <a:ext cx="9144000" cy="138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Under the Guidance of:</a:t>
            </a:r>
          </a:p>
          <a:p>
            <a:r>
              <a:rPr lang="en-US" dirty="0"/>
              <a:t>Prof. </a:t>
            </a:r>
            <a:r>
              <a:rPr lang="en-US" dirty="0" err="1"/>
              <a:t>Pratijnya</a:t>
            </a:r>
            <a:r>
              <a:rPr lang="en-US" dirty="0"/>
              <a:t> </a:t>
            </a:r>
            <a:r>
              <a:rPr lang="en-US" dirty="0" err="1"/>
              <a:t>Ajawan</a:t>
            </a:r>
            <a:endParaRPr lang="en-US" dirty="0"/>
          </a:p>
          <a:p>
            <a:r>
              <a:rPr lang="en-US" dirty="0"/>
              <a:t>(Designation)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1C48096-D80D-4613-9DFF-1DC61ADFC582}"/>
              </a:ext>
            </a:extLst>
          </p:cNvPr>
          <p:cNvSpPr txBox="1">
            <a:spLocks/>
          </p:cNvSpPr>
          <p:nvPr/>
        </p:nvSpPr>
        <p:spPr>
          <a:xfrm>
            <a:off x="1524000" y="1107583"/>
            <a:ext cx="9144000" cy="492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Batch ID: 16ECPB046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23693-7F16-42AF-98AA-B217E05D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KLSGIT, Belagavi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AA21B-482E-4BC1-9365-AD9D8A8D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9E39-C4A6-4655-945E-7FE24E64F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5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D131-4481-41EF-97B9-7C96426C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937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31D2-9BE7-4034-8164-6578C49E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24248"/>
            <a:ext cx="10946363" cy="55321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Lora is a noteworthy technical solution used for the LPWAN design and protocols that is promoted by the LoRa Alliance. Modulation for LoRa is based on spread-spectrum techniques and a variation of a chirp spread spectrum (CSS)  scheme. CSS scheme uses wideband linear frequency modulated pulses whose frequency increases or decreases based on the encoded information. This modulation is a proprietary technology by Semtech. The LoRa physical layer consists of many parameters which can be configured into a number of different settings to offer a wide range of choices for ensuring a good quality link or consuming less energy. The most important parameters of the LoRa physical layer are the carrier frequency, spreading factor , bandwidth, transmission power, and coding rate.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FCC47-BE48-4BE8-B862-A9F3599C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KLSGIT, Belagavi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E6B01-52E1-4705-AF02-3E094DF5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9E39-C4A6-4655-945E-7FE24E64FF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4746-903C-4192-A74B-696258F3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343"/>
            <a:ext cx="10515600" cy="4906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5B8-635A-4D8B-8243-DCD36F7A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763"/>
            <a:ext cx="10515600" cy="5301200"/>
          </a:xfrm>
        </p:spPr>
        <p:txBody>
          <a:bodyPr>
            <a:normAutofit/>
          </a:bodyPr>
          <a:lstStyle/>
          <a:p>
            <a:r>
              <a:rPr lang="en-IN" sz="2400" dirty="0" err="1"/>
              <a:t>Mookeun</a:t>
            </a:r>
            <a:r>
              <a:rPr lang="en-IN" sz="2400" dirty="0"/>
              <a:t> Ji, </a:t>
            </a:r>
            <a:r>
              <a:rPr lang="en-IN" sz="2400" dirty="0" err="1"/>
              <a:t>Juyeon</a:t>
            </a:r>
            <a:r>
              <a:rPr lang="en-IN" sz="2400" dirty="0"/>
              <a:t> </a:t>
            </a:r>
            <a:r>
              <a:rPr lang="en-IN" sz="2400" dirty="0" err="1"/>
              <a:t>Yoony</a:t>
            </a:r>
            <a:r>
              <a:rPr lang="en-IN" sz="2400" dirty="0"/>
              <a:t>, </a:t>
            </a:r>
            <a:r>
              <a:rPr lang="en-IN" sz="2400" dirty="0" err="1"/>
              <a:t>Jeongwoo</a:t>
            </a:r>
            <a:r>
              <a:rPr lang="en-IN" sz="2400" dirty="0"/>
              <a:t> </a:t>
            </a:r>
            <a:r>
              <a:rPr lang="en-IN" sz="2400" dirty="0" err="1"/>
              <a:t>Chooz</a:t>
            </a:r>
            <a:r>
              <a:rPr lang="en-IN" sz="2400" dirty="0"/>
              <a:t>, </a:t>
            </a:r>
            <a:r>
              <a:rPr lang="en-IN" sz="2400" dirty="0" err="1"/>
              <a:t>Minki</a:t>
            </a:r>
            <a:r>
              <a:rPr lang="en-IN" sz="2400" dirty="0"/>
              <a:t> </a:t>
            </a:r>
            <a:r>
              <a:rPr lang="en-IN" sz="2400" dirty="0" err="1"/>
              <a:t>Jangx</a:t>
            </a:r>
            <a:r>
              <a:rPr lang="en-IN" sz="2400" dirty="0"/>
              <a:t>, Anthony Smith </a:t>
            </a:r>
            <a:r>
              <a:rPr lang="en-US" sz="2400" dirty="0"/>
              <a:t>School of Computer Science and Engineering, Chung-Ang University </a:t>
            </a:r>
            <a:r>
              <a:rPr lang="en-IN" sz="2400" dirty="0"/>
              <a:t>School of Computing, KAIST have conferred that In the agriculture industry, </a:t>
            </a:r>
            <a:r>
              <a:rPr lang="en-US" sz="2400" dirty="0"/>
              <a:t>LoRa-based environmental sensing system enables farmers to remotely monitor the status of a large farm in near real-time. However, there had been only a few explorations to transfer multimedia data such as images or video using LoRa because of its low data rate and restricted bandwidth. To this end, we introduce a novel system to transmit continuous images taken from a camera on a static environment through LoRa.</a:t>
            </a:r>
          </a:p>
          <a:p>
            <a:r>
              <a:rPr lang="en-US" sz="2400" dirty="0" err="1"/>
              <a:t>S.Abrahim,J.beard,and</a:t>
            </a:r>
            <a:r>
              <a:rPr lang="en-US" sz="2400" dirty="0"/>
              <a:t> </a:t>
            </a:r>
            <a:r>
              <a:rPr lang="en-US" sz="2400" dirty="0" err="1"/>
              <a:t>R.Manijacob</a:t>
            </a:r>
            <a:r>
              <a:rPr lang="en-US" sz="2400" dirty="0"/>
              <a:t> have conferred that the negative impacts like yield loss due to uncertain weather changes can be treated in a better possible way by implementing </a:t>
            </a:r>
            <a:r>
              <a:rPr lang="en-US" sz="2400" dirty="0" err="1"/>
              <a:t>LoRaWAN</a:t>
            </a:r>
            <a:r>
              <a:rPr lang="en-US" sz="2400" dirty="0"/>
              <a:t> </a:t>
            </a:r>
            <a:r>
              <a:rPr lang="en-US" sz="2400" dirty="0" err="1"/>
              <a:t>protocol,which</a:t>
            </a:r>
            <a:r>
              <a:rPr lang="en-US" sz="2400" dirty="0"/>
              <a:t> gives advantages like scalability, security and robustness in designing IoT applications.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12FB0-AC36-4B01-B581-8B4CA1DC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KLSGIT, Belagavi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3FB60-0656-48AF-ABA0-B7C35038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9E39-C4A6-4655-945E-7FE24E64F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3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FDE3-AB58-4455-830B-B5BD3664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520"/>
            <a:ext cx="10515600" cy="5235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 Statement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3E00-9860-4C53-98FB-59308DF7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885"/>
            <a:ext cx="10515600" cy="531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Security and Parameter Monitoring for agriculture using LoRa</a:t>
            </a:r>
          </a:p>
          <a:p>
            <a:r>
              <a:rPr lang="en-US" sz="3200" dirty="0"/>
              <a:t>Providing visual monitoring to farmers to prevent crops from getting damaged by intruders </a:t>
            </a:r>
            <a:r>
              <a:rPr lang="en-US" sz="3200"/>
              <a:t>and monitor </a:t>
            </a:r>
            <a:r>
              <a:rPr lang="en-US" sz="3200" dirty="0"/>
              <a:t>the field conditions in real time.</a:t>
            </a:r>
          </a:p>
          <a:p>
            <a:r>
              <a:rPr lang="en-US" sz="3200" dirty="0"/>
              <a:t>Weather prediction.</a:t>
            </a:r>
          </a:p>
          <a:p>
            <a:r>
              <a:rPr lang="en-US" sz="3200" dirty="0"/>
              <a:t>Water conservation.</a:t>
            </a:r>
          </a:p>
          <a:p>
            <a:r>
              <a:rPr lang="en-US" sz="3200" dirty="0"/>
              <a:t>Providing real time status and condition of the farm over a long range.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439EC-C36B-4485-89E8-44D249B6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KLSGIT, Belagavi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0122F-9E84-44AA-BBC4-98977ECC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9E39-C4A6-4655-945E-7FE24E64F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7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5CF6-209E-4AB0-A6FF-4DD6E769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69"/>
            <a:ext cx="10515600" cy="4848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Methodology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BB14E-E5AB-446B-BC61-33761CC8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KLSGIT, Belagavi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D89D-133C-4DF0-AC8F-3AAE021D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9E39-C4A6-4655-945E-7FE24E64FFF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6ECF6-FFFD-4919-8BE0-8C9A53274FE0}"/>
              </a:ext>
            </a:extLst>
          </p:cNvPr>
          <p:cNvSpPr txBox="1"/>
          <p:nvPr/>
        </p:nvSpPr>
        <p:spPr>
          <a:xfrm>
            <a:off x="838200" y="982176"/>
            <a:ext cx="110526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prototype consists of three parts: end node, gateway,</a:t>
            </a:r>
            <a:r>
              <a:rPr lang="en-IN" sz="2400" dirty="0"/>
              <a:t>and back-end server.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End node- a peripheral unit in a network or a primary designated unit in the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Gateway-Is a piece of networking hardware used in telecommunication for networks that allow data flow from one discrete network to another.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Back-end server- It is some thing </a:t>
            </a:r>
            <a:r>
              <a:rPr lang="en-IN" sz="2400" dirty="0" err="1"/>
              <a:t>tha</a:t>
            </a:r>
            <a:r>
              <a:rPr lang="en-IN" sz="2400" dirty="0"/>
              <a:t> communicates between the database and  the </a:t>
            </a:r>
            <a:r>
              <a:rPr lang="en-IN" sz="2400" dirty="0" err="1"/>
              <a:t>browser.It</a:t>
            </a:r>
            <a:r>
              <a:rPr lang="en-IN" sz="2400" dirty="0"/>
              <a:t> consists of three parts a server ,an application and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Parameters like Temperature , humidity , soil moisture , rainfall and CO2 are monitored by appropriate sensors.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Utilizing LoRa communication mechanism to send sensor data from transmitter node to receiver </a:t>
            </a:r>
            <a:r>
              <a:rPr lang="en-IN" sz="2400" dirty="0" err="1"/>
              <a:t>node.The</a:t>
            </a:r>
            <a:r>
              <a:rPr lang="en-IN" sz="2400" dirty="0"/>
              <a:t> receiving node which is Wi-Fi enabled uses MQTT services to monitor the data in cloud or DB server. </a:t>
            </a:r>
          </a:p>
        </p:txBody>
      </p:sp>
    </p:spTree>
    <p:extLst>
      <p:ext uri="{BB962C8B-B14F-4D97-AF65-F5344CB8AC3E}">
        <p14:creationId xmlns:p14="http://schemas.microsoft.com/office/powerpoint/2010/main" val="86188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B98A-82E9-445A-A2C7-565116B1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127"/>
            <a:ext cx="10515600" cy="4591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Block Diagram (If Any)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0E148-7161-45C8-9950-1F7A391F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KLSGIT, Belagavi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561C9-E48C-4D97-9689-83B1F5F5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9E39-C4A6-4655-945E-7FE24E64FFF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A4B3E-A11E-483E-B239-17817EFAE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135"/>
            <a:ext cx="12192000" cy="52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1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6F70-8B99-41C7-816E-C8B2C18E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035"/>
            <a:ext cx="10515600" cy="47200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0E1DF-B0B0-40E2-8FCE-49E67F87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IN" dirty="0" err="1"/>
              <a:t>Mookeun</a:t>
            </a:r>
            <a:r>
              <a:rPr lang="en-IN" dirty="0"/>
              <a:t> Ji, </a:t>
            </a:r>
            <a:r>
              <a:rPr lang="en-IN" dirty="0" err="1"/>
              <a:t>Juyeon</a:t>
            </a:r>
            <a:r>
              <a:rPr lang="en-IN" dirty="0"/>
              <a:t> </a:t>
            </a:r>
            <a:r>
              <a:rPr lang="en-IN" dirty="0" err="1"/>
              <a:t>Yoony</a:t>
            </a:r>
            <a:r>
              <a:rPr lang="en-IN" dirty="0"/>
              <a:t>, </a:t>
            </a:r>
            <a:r>
              <a:rPr lang="en-IN" dirty="0" err="1"/>
              <a:t>Jeongwoo</a:t>
            </a:r>
            <a:r>
              <a:rPr lang="en-IN" dirty="0"/>
              <a:t> </a:t>
            </a:r>
            <a:r>
              <a:rPr lang="en-IN" dirty="0" err="1"/>
              <a:t>Chooz</a:t>
            </a:r>
            <a:r>
              <a:rPr lang="en-IN" dirty="0"/>
              <a:t>, </a:t>
            </a:r>
            <a:r>
              <a:rPr lang="en-IN" dirty="0" err="1"/>
              <a:t>Minki</a:t>
            </a:r>
            <a:r>
              <a:rPr lang="en-IN" dirty="0"/>
              <a:t> </a:t>
            </a:r>
            <a:r>
              <a:rPr lang="en-IN" dirty="0" err="1"/>
              <a:t>Jangx</a:t>
            </a:r>
            <a:r>
              <a:rPr lang="en-IN" dirty="0"/>
              <a:t>, Anthony Smith “</a:t>
            </a:r>
            <a:r>
              <a:rPr lang="en-US" dirty="0"/>
              <a:t>LoRa-based Visual Monitoring Scheme for </a:t>
            </a:r>
            <a:r>
              <a:rPr lang="en-IN" dirty="0"/>
              <a:t>Agriculture IoT”,2019 IEEE Sensors Application Symposium(SAS),13 March 2019</a:t>
            </a:r>
          </a:p>
          <a:p>
            <a:pPr marL="0" indent="0">
              <a:buNone/>
            </a:pPr>
            <a:r>
              <a:rPr lang="en-US" dirty="0"/>
              <a:t>[2]</a:t>
            </a:r>
            <a:r>
              <a:rPr lang="en-US" dirty="0" err="1"/>
              <a:t>S.Abrahim</a:t>
            </a:r>
            <a:r>
              <a:rPr lang="en-US" dirty="0"/>
              <a:t>, </a:t>
            </a:r>
            <a:r>
              <a:rPr lang="en-US" dirty="0" err="1"/>
              <a:t>J.beard</a:t>
            </a:r>
            <a:r>
              <a:rPr lang="en-US" dirty="0"/>
              <a:t> and </a:t>
            </a:r>
            <a:r>
              <a:rPr lang="en-US" dirty="0" err="1"/>
              <a:t>R.Manijacob</a:t>
            </a:r>
            <a:r>
              <a:rPr lang="en-US" dirty="0"/>
              <a:t>,</a:t>
            </a:r>
            <a:r>
              <a:rPr lang="en-IN" dirty="0"/>
              <a:t> “</a:t>
            </a:r>
            <a:r>
              <a:rPr lang="en-US" dirty="0"/>
              <a:t>Remote Environmental monitoring using internet of things(IoT)”in 2017 IEEE Global Humanitarian Technology Conference(GHTC),Oct 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DE34A-BD3F-4717-88D9-A919D190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KLSGIT, Belagavi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1C859-A94F-4798-9FD0-3BAD4447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9E39-C4A6-4655-945E-7FE24E64F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4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4FA1-910A-4A50-A730-C6824241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Timeline: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9BE3091-6D89-4D23-9037-7594DDD82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517809"/>
              </p:ext>
            </p:extLst>
          </p:nvPr>
        </p:nvGraphicFramePr>
        <p:xfrm>
          <a:off x="978794" y="833120"/>
          <a:ext cx="96205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279">
                  <a:extLst>
                    <a:ext uri="{9D8B030D-6E8A-4147-A177-3AD203B41FA5}">
                      <a16:colId xmlns:a16="http://schemas.microsoft.com/office/drawing/2014/main" val="1747307194"/>
                    </a:ext>
                  </a:extLst>
                </a:gridCol>
                <a:gridCol w="6735650">
                  <a:extLst>
                    <a:ext uri="{9D8B030D-6E8A-4147-A177-3AD203B41FA5}">
                      <a16:colId xmlns:a16="http://schemas.microsoft.com/office/drawing/2014/main" val="2787617857"/>
                    </a:ext>
                  </a:extLst>
                </a:gridCol>
                <a:gridCol w="1957589">
                  <a:extLst>
                    <a:ext uri="{9D8B030D-6E8A-4147-A177-3AD203B41FA5}">
                      <a16:colId xmlns:a16="http://schemas.microsoft.com/office/drawing/2014/main" val="2923185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(In Weeks)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4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Literature Review,  Problem Statement and Objectives Finalization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Feasibility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42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8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and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8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Testing, Verification and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5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3584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5A8DA-626C-44EF-97A6-9CC5F934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Engineering, KLSGIT, Belagavi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BAE12-7527-496F-AEC2-E92F3FBA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9E39-C4A6-4655-945E-7FE24E64F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5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737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Title</vt:lpstr>
      <vt:lpstr>Introduction</vt:lpstr>
      <vt:lpstr>Literature Survey</vt:lpstr>
      <vt:lpstr>Problem Statement and Objectives</vt:lpstr>
      <vt:lpstr>Methodology </vt:lpstr>
      <vt:lpstr>Block Diagram (If Any)</vt:lpstr>
      <vt:lpstr>References:</vt:lpstr>
      <vt:lpstr>Timeline: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Yalaguresh</dc:creator>
  <cp:lastModifiedBy> </cp:lastModifiedBy>
  <cp:revision>26</cp:revision>
  <dcterms:created xsi:type="dcterms:W3CDTF">2019-10-02T05:08:33Z</dcterms:created>
  <dcterms:modified xsi:type="dcterms:W3CDTF">2019-10-04T06:38:28Z</dcterms:modified>
</cp:coreProperties>
</file>