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4" r:id="rId9"/>
    <p:sldId id="283" r:id="rId10"/>
    <p:sldId id="266" r:id="rId11"/>
    <p:sldId id="267" r:id="rId12"/>
    <p:sldId id="282" r:id="rId13"/>
    <p:sldId id="268" r:id="rId14"/>
    <p:sldId id="281" r:id="rId15"/>
    <p:sldId id="269" r:id="rId16"/>
    <p:sldId id="280" r:id="rId17"/>
    <p:sldId id="270" r:id="rId18"/>
    <p:sldId id="279" r:id="rId19"/>
    <p:sldId id="271" r:id="rId20"/>
    <p:sldId id="284" r:id="rId21"/>
    <p:sldId id="272" r:id="rId22"/>
    <p:sldId id="278" r:id="rId23"/>
    <p:sldId id="273" r:id="rId24"/>
    <p:sldId id="274" r:id="rId25"/>
    <p:sldId id="275" r:id="rId26"/>
    <p:sldId id="276" r:id="rId27"/>
    <p:sldId id="277" r:id="rId2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4E9B3-326E-49B9-9C54-AE850F6F2CD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A383578-A8F5-499C-9AAD-ACA8E332ECEB}">
      <dgm:prSet/>
      <dgm:spPr/>
      <dgm:t>
        <a:bodyPr/>
        <a:lstStyle/>
        <a:p>
          <a:pPr>
            <a:lnSpc>
              <a:spcPct val="100000"/>
            </a:lnSpc>
          </a:pPr>
          <a:r>
            <a:rPr lang="en-US" b="1"/>
            <a:t>4.Personalize Marketing Strategies</a:t>
          </a:r>
          <a:endParaRPr lang="en-US"/>
        </a:p>
      </dgm:t>
    </dgm:pt>
    <dgm:pt modelId="{8E0BD368-991F-4349-82F8-AE9F13F25D06}" type="parTrans" cxnId="{794D30F4-F392-45DD-B2B1-842F2FADA53A}">
      <dgm:prSet/>
      <dgm:spPr/>
      <dgm:t>
        <a:bodyPr/>
        <a:lstStyle/>
        <a:p>
          <a:endParaRPr lang="en-US"/>
        </a:p>
      </dgm:t>
    </dgm:pt>
    <dgm:pt modelId="{A677EDCB-6796-499A-B314-F6EAD01ACD15}" type="sibTrans" cxnId="{794D30F4-F392-45DD-B2B1-842F2FADA53A}">
      <dgm:prSet/>
      <dgm:spPr/>
      <dgm:t>
        <a:bodyPr/>
        <a:lstStyle/>
        <a:p>
          <a:pPr>
            <a:lnSpc>
              <a:spcPct val="100000"/>
            </a:lnSpc>
          </a:pPr>
          <a:endParaRPr lang="en-US"/>
        </a:p>
      </dgm:t>
    </dgm:pt>
    <dgm:pt modelId="{672E6E4A-139F-4726-B7E3-2C152789A127}">
      <dgm:prSet/>
      <dgm:spPr/>
      <dgm:t>
        <a:bodyPr/>
        <a:lstStyle/>
        <a:p>
          <a:pPr>
            <a:lnSpc>
              <a:spcPct val="100000"/>
            </a:lnSpc>
          </a:pPr>
          <a:r>
            <a:rPr lang="en-US" dirty="0"/>
            <a:t>Use data-driven marketing to target specific customer segments, offering personalized recommendations based on past preferences.</a:t>
          </a:r>
        </a:p>
      </dgm:t>
    </dgm:pt>
    <dgm:pt modelId="{6B73EF6A-C9A5-4E45-9CE2-30FE28D28A1D}" type="parTrans" cxnId="{707B5209-2E96-4F3A-9FC1-77130309C2A3}">
      <dgm:prSet/>
      <dgm:spPr/>
      <dgm:t>
        <a:bodyPr/>
        <a:lstStyle/>
        <a:p>
          <a:endParaRPr lang="en-US"/>
        </a:p>
      </dgm:t>
    </dgm:pt>
    <dgm:pt modelId="{17D76BF5-2D33-4932-800B-9005A56E94DE}" type="sibTrans" cxnId="{707B5209-2E96-4F3A-9FC1-77130309C2A3}">
      <dgm:prSet/>
      <dgm:spPr/>
      <dgm:t>
        <a:bodyPr/>
        <a:lstStyle/>
        <a:p>
          <a:pPr>
            <a:lnSpc>
              <a:spcPct val="100000"/>
            </a:lnSpc>
          </a:pPr>
          <a:endParaRPr lang="en-US"/>
        </a:p>
      </dgm:t>
    </dgm:pt>
    <dgm:pt modelId="{B3AF953E-37FF-4A5E-BE8A-2B89EDF3AF5D}">
      <dgm:prSet/>
      <dgm:spPr/>
      <dgm:t>
        <a:bodyPr/>
        <a:lstStyle/>
        <a:p>
          <a:pPr>
            <a:lnSpc>
              <a:spcPct val="100000"/>
            </a:lnSpc>
          </a:pPr>
          <a:r>
            <a:rPr lang="en-US" b="1"/>
            <a:t>5. Offer More Diverse Styles and Inclusivity</a:t>
          </a:r>
          <a:endParaRPr lang="en-US"/>
        </a:p>
      </dgm:t>
    </dgm:pt>
    <dgm:pt modelId="{1FF9309F-7BB6-4B31-9394-A55692B06E9C}" type="parTrans" cxnId="{1F5918B6-33DF-4EE4-B14B-D50378C491B6}">
      <dgm:prSet/>
      <dgm:spPr/>
      <dgm:t>
        <a:bodyPr/>
        <a:lstStyle/>
        <a:p>
          <a:endParaRPr lang="en-US"/>
        </a:p>
      </dgm:t>
    </dgm:pt>
    <dgm:pt modelId="{7FB6762A-7779-4193-8502-735A58B81C69}" type="sibTrans" cxnId="{1F5918B6-33DF-4EE4-B14B-D50378C491B6}">
      <dgm:prSet/>
      <dgm:spPr/>
      <dgm:t>
        <a:bodyPr/>
        <a:lstStyle/>
        <a:p>
          <a:pPr>
            <a:lnSpc>
              <a:spcPct val="100000"/>
            </a:lnSpc>
          </a:pPr>
          <a:endParaRPr lang="en-US"/>
        </a:p>
      </dgm:t>
    </dgm:pt>
    <dgm:pt modelId="{231FAC90-238D-4C1E-9120-AFF455305409}">
      <dgm:prSet/>
      <dgm:spPr/>
      <dgm:t>
        <a:bodyPr/>
        <a:lstStyle/>
        <a:p>
          <a:pPr>
            <a:lnSpc>
              <a:spcPct val="100000"/>
            </a:lnSpc>
          </a:pPr>
          <a:r>
            <a:rPr lang="en-US" dirty="0"/>
            <a:t>Expand the range of styles to be more inclusive, ensuring that products are available for all body types and lifestyles. Ensuring diversity in the design process can help build a more inclusive brand image.</a:t>
          </a:r>
        </a:p>
      </dgm:t>
    </dgm:pt>
    <dgm:pt modelId="{258F1931-5594-43C1-9A73-264EBABFF407}" type="parTrans" cxnId="{165B0DCE-CC89-42F8-98DB-006840DA28BE}">
      <dgm:prSet/>
      <dgm:spPr/>
      <dgm:t>
        <a:bodyPr/>
        <a:lstStyle/>
        <a:p>
          <a:endParaRPr lang="en-US"/>
        </a:p>
      </dgm:t>
    </dgm:pt>
    <dgm:pt modelId="{8EEDE37F-2292-4BA9-8C12-EEAF4D632FED}" type="sibTrans" cxnId="{165B0DCE-CC89-42F8-98DB-006840DA28BE}">
      <dgm:prSet/>
      <dgm:spPr/>
      <dgm:t>
        <a:bodyPr/>
        <a:lstStyle/>
        <a:p>
          <a:pPr>
            <a:lnSpc>
              <a:spcPct val="100000"/>
            </a:lnSpc>
          </a:pPr>
          <a:endParaRPr lang="en-US"/>
        </a:p>
      </dgm:t>
    </dgm:pt>
    <dgm:pt modelId="{4EB5E534-68B3-4AAF-A143-321E7A9C1F24}">
      <dgm:prSet/>
      <dgm:spPr/>
      <dgm:t>
        <a:bodyPr/>
        <a:lstStyle/>
        <a:p>
          <a:pPr>
            <a:lnSpc>
              <a:spcPct val="100000"/>
            </a:lnSpc>
          </a:pPr>
          <a:r>
            <a:rPr lang="en-US" b="1"/>
            <a:t>6. Improve Delivery and Returns Experience</a:t>
          </a:r>
          <a:endParaRPr lang="en-US"/>
        </a:p>
      </dgm:t>
    </dgm:pt>
    <dgm:pt modelId="{ED06168A-EF92-48CE-97C8-B57042A9993B}" type="parTrans" cxnId="{831B3120-B1BD-411A-8C05-03A66D530393}">
      <dgm:prSet/>
      <dgm:spPr/>
      <dgm:t>
        <a:bodyPr/>
        <a:lstStyle/>
        <a:p>
          <a:endParaRPr lang="en-US"/>
        </a:p>
      </dgm:t>
    </dgm:pt>
    <dgm:pt modelId="{3AF08F25-CCE5-4786-9A67-0AF6813BDA83}" type="sibTrans" cxnId="{831B3120-B1BD-411A-8C05-03A66D530393}">
      <dgm:prSet/>
      <dgm:spPr/>
      <dgm:t>
        <a:bodyPr/>
        <a:lstStyle/>
        <a:p>
          <a:pPr>
            <a:lnSpc>
              <a:spcPct val="100000"/>
            </a:lnSpc>
          </a:pPr>
          <a:endParaRPr lang="en-US"/>
        </a:p>
      </dgm:t>
    </dgm:pt>
    <dgm:pt modelId="{E40FAB14-DDDC-458A-ACAA-9EEFCECC7760}">
      <dgm:prSet/>
      <dgm:spPr/>
      <dgm:t>
        <a:bodyPr/>
        <a:lstStyle/>
        <a:p>
          <a:pPr>
            <a:lnSpc>
              <a:spcPct val="100000"/>
            </a:lnSpc>
          </a:pPr>
          <a:r>
            <a:rPr lang="en-US" dirty="0"/>
            <a:t>Offer flexible shipping options and simplify the return process to enhance customer satisfaction. Providing easy-to-print return labels or local drop-off points can improve the overall convenience for customers.</a:t>
          </a:r>
        </a:p>
      </dgm:t>
    </dgm:pt>
    <dgm:pt modelId="{D80A860E-4947-4EC5-9DC3-14B0E861665C}" type="parTrans" cxnId="{AF886139-83EB-4A24-BD19-CDBA6884E6B0}">
      <dgm:prSet/>
      <dgm:spPr/>
      <dgm:t>
        <a:bodyPr/>
        <a:lstStyle/>
        <a:p>
          <a:endParaRPr lang="en-US"/>
        </a:p>
      </dgm:t>
    </dgm:pt>
    <dgm:pt modelId="{273D01F5-63D1-4066-B9A7-40EE0D765E51}" type="sibTrans" cxnId="{AF886139-83EB-4A24-BD19-CDBA6884E6B0}">
      <dgm:prSet/>
      <dgm:spPr/>
      <dgm:t>
        <a:bodyPr/>
        <a:lstStyle/>
        <a:p>
          <a:endParaRPr lang="en-US"/>
        </a:p>
      </dgm:t>
    </dgm:pt>
    <dgm:pt modelId="{36227D2B-0628-4DEF-BC4D-02C7148B6C6D}" type="pres">
      <dgm:prSet presAssocID="{2944E9B3-326E-49B9-9C54-AE850F6F2CDB}" presName="root" presStyleCnt="0">
        <dgm:presLayoutVars>
          <dgm:dir/>
          <dgm:resizeHandles val="exact"/>
        </dgm:presLayoutVars>
      </dgm:prSet>
      <dgm:spPr/>
    </dgm:pt>
    <dgm:pt modelId="{A39B1E6C-639F-493E-B2E8-B003C9714A30}" type="pres">
      <dgm:prSet presAssocID="{2944E9B3-326E-49B9-9C54-AE850F6F2CDB}" presName="container" presStyleCnt="0">
        <dgm:presLayoutVars>
          <dgm:dir/>
          <dgm:resizeHandles val="exact"/>
        </dgm:presLayoutVars>
      </dgm:prSet>
      <dgm:spPr/>
    </dgm:pt>
    <dgm:pt modelId="{A3E3461C-D254-4836-9188-1651A5BD43BF}" type="pres">
      <dgm:prSet presAssocID="{5A383578-A8F5-499C-9AAD-ACA8E332ECEB}" presName="compNode" presStyleCnt="0"/>
      <dgm:spPr/>
    </dgm:pt>
    <dgm:pt modelId="{B779BECB-8534-4931-B11E-68460370297B}" type="pres">
      <dgm:prSet presAssocID="{5A383578-A8F5-499C-9AAD-ACA8E332ECEB}" presName="iconBgRect" presStyleLbl="bgShp" presStyleIdx="0" presStyleCnt="6"/>
      <dgm:spPr/>
    </dgm:pt>
    <dgm:pt modelId="{A1B20D8A-0325-481A-B7DD-00DEA59CB3FA}" type="pres">
      <dgm:prSet presAssocID="{5A383578-A8F5-499C-9AAD-ACA8E332EC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gaphone"/>
        </a:ext>
      </dgm:extLst>
    </dgm:pt>
    <dgm:pt modelId="{4DABCCE3-80DC-4D0B-94A3-60B0F2CA0771}" type="pres">
      <dgm:prSet presAssocID="{5A383578-A8F5-499C-9AAD-ACA8E332ECEB}" presName="spaceRect" presStyleCnt="0"/>
      <dgm:spPr/>
    </dgm:pt>
    <dgm:pt modelId="{BFB31647-9AB6-4A99-929A-DC9A1332DFD0}" type="pres">
      <dgm:prSet presAssocID="{5A383578-A8F5-499C-9AAD-ACA8E332ECEB}" presName="textRect" presStyleLbl="revTx" presStyleIdx="0" presStyleCnt="6">
        <dgm:presLayoutVars>
          <dgm:chMax val="1"/>
          <dgm:chPref val="1"/>
        </dgm:presLayoutVars>
      </dgm:prSet>
      <dgm:spPr/>
    </dgm:pt>
    <dgm:pt modelId="{517FA250-3CF0-46E3-AE5D-ED8154FF8512}" type="pres">
      <dgm:prSet presAssocID="{A677EDCB-6796-499A-B314-F6EAD01ACD15}" presName="sibTrans" presStyleLbl="sibTrans2D1" presStyleIdx="0" presStyleCnt="0"/>
      <dgm:spPr/>
    </dgm:pt>
    <dgm:pt modelId="{E7179D0F-59BC-4732-B3B1-61E3A32DE7D3}" type="pres">
      <dgm:prSet presAssocID="{672E6E4A-139F-4726-B7E3-2C152789A127}" presName="compNode" presStyleCnt="0"/>
      <dgm:spPr/>
    </dgm:pt>
    <dgm:pt modelId="{091175A6-FC51-4C0E-A0F7-BD12EB974B62}" type="pres">
      <dgm:prSet presAssocID="{672E6E4A-139F-4726-B7E3-2C152789A127}" presName="iconBgRect" presStyleLbl="bgShp" presStyleIdx="1" presStyleCnt="6"/>
      <dgm:spPr/>
    </dgm:pt>
    <dgm:pt modelId="{72476F61-488E-48F5-9D48-02DC4AE3AE0D}" type="pres">
      <dgm:prSet presAssocID="{672E6E4A-139F-4726-B7E3-2C152789A12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ECA9632F-7733-42C1-8380-66F9C57E3D5B}" type="pres">
      <dgm:prSet presAssocID="{672E6E4A-139F-4726-B7E3-2C152789A127}" presName="spaceRect" presStyleCnt="0"/>
      <dgm:spPr/>
    </dgm:pt>
    <dgm:pt modelId="{0CDBCA67-4523-4535-B23D-59CB78F4EB77}" type="pres">
      <dgm:prSet presAssocID="{672E6E4A-139F-4726-B7E3-2C152789A127}" presName="textRect" presStyleLbl="revTx" presStyleIdx="1" presStyleCnt="6">
        <dgm:presLayoutVars>
          <dgm:chMax val="1"/>
          <dgm:chPref val="1"/>
        </dgm:presLayoutVars>
      </dgm:prSet>
      <dgm:spPr/>
    </dgm:pt>
    <dgm:pt modelId="{A5B0D368-D114-4B97-A9E4-C444036BA200}" type="pres">
      <dgm:prSet presAssocID="{17D76BF5-2D33-4932-800B-9005A56E94DE}" presName="sibTrans" presStyleLbl="sibTrans2D1" presStyleIdx="0" presStyleCnt="0"/>
      <dgm:spPr/>
    </dgm:pt>
    <dgm:pt modelId="{AF2F1710-8399-4269-879A-8975C24B868E}" type="pres">
      <dgm:prSet presAssocID="{B3AF953E-37FF-4A5E-BE8A-2B89EDF3AF5D}" presName="compNode" presStyleCnt="0"/>
      <dgm:spPr/>
    </dgm:pt>
    <dgm:pt modelId="{09CB0D5B-0A58-4FB0-8BE2-ED83939C964F}" type="pres">
      <dgm:prSet presAssocID="{B3AF953E-37FF-4A5E-BE8A-2B89EDF3AF5D}" presName="iconBgRect" presStyleLbl="bgShp" presStyleIdx="2" presStyleCnt="6"/>
      <dgm:spPr/>
    </dgm:pt>
    <dgm:pt modelId="{74D83A65-3C14-49B0-A5CE-805DC38E1ED8}" type="pres">
      <dgm:prSet presAssocID="{B3AF953E-37FF-4A5E-BE8A-2B89EDF3AF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Japanese Dolls"/>
        </a:ext>
      </dgm:extLst>
    </dgm:pt>
    <dgm:pt modelId="{32BC275F-EE1A-4FFC-9E15-5F3A7650C374}" type="pres">
      <dgm:prSet presAssocID="{B3AF953E-37FF-4A5E-BE8A-2B89EDF3AF5D}" presName="spaceRect" presStyleCnt="0"/>
      <dgm:spPr/>
    </dgm:pt>
    <dgm:pt modelId="{70A32C38-2EA5-4DD0-A525-11BF06C30CEB}" type="pres">
      <dgm:prSet presAssocID="{B3AF953E-37FF-4A5E-BE8A-2B89EDF3AF5D}" presName="textRect" presStyleLbl="revTx" presStyleIdx="2" presStyleCnt="6">
        <dgm:presLayoutVars>
          <dgm:chMax val="1"/>
          <dgm:chPref val="1"/>
        </dgm:presLayoutVars>
      </dgm:prSet>
      <dgm:spPr/>
    </dgm:pt>
    <dgm:pt modelId="{DE0DF52A-C4BA-4F7A-8D61-06BC7519A8C4}" type="pres">
      <dgm:prSet presAssocID="{7FB6762A-7779-4193-8502-735A58B81C69}" presName="sibTrans" presStyleLbl="sibTrans2D1" presStyleIdx="0" presStyleCnt="0"/>
      <dgm:spPr/>
    </dgm:pt>
    <dgm:pt modelId="{19653E6A-21D8-4A16-8F5F-06E2B4CFA7EA}" type="pres">
      <dgm:prSet presAssocID="{231FAC90-238D-4C1E-9120-AFF455305409}" presName="compNode" presStyleCnt="0"/>
      <dgm:spPr/>
    </dgm:pt>
    <dgm:pt modelId="{4B04CD2D-D9B0-4BA8-8652-9330C9B26118}" type="pres">
      <dgm:prSet presAssocID="{231FAC90-238D-4C1E-9120-AFF455305409}" presName="iconBgRect" presStyleLbl="bgShp" presStyleIdx="3" presStyleCnt="6"/>
      <dgm:spPr/>
    </dgm:pt>
    <dgm:pt modelId="{4C980424-6B7D-43C5-B462-E3B2C41168CE}" type="pres">
      <dgm:prSet presAssocID="{231FAC90-238D-4C1E-9120-AFF45530540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CC0D08FB-5080-4754-9349-EF4F06E81473}" type="pres">
      <dgm:prSet presAssocID="{231FAC90-238D-4C1E-9120-AFF455305409}" presName="spaceRect" presStyleCnt="0"/>
      <dgm:spPr/>
    </dgm:pt>
    <dgm:pt modelId="{F6A07A88-A809-45AA-B485-141114BACB81}" type="pres">
      <dgm:prSet presAssocID="{231FAC90-238D-4C1E-9120-AFF455305409}" presName="textRect" presStyleLbl="revTx" presStyleIdx="3" presStyleCnt="6">
        <dgm:presLayoutVars>
          <dgm:chMax val="1"/>
          <dgm:chPref val="1"/>
        </dgm:presLayoutVars>
      </dgm:prSet>
      <dgm:spPr/>
    </dgm:pt>
    <dgm:pt modelId="{ADBB15C1-F814-40BD-9A6C-E3DB2D360C61}" type="pres">
      <dgm:prSet presAssocID="{8EEDE37F-2292-4BA9-8C12-EEAF4D632FED}" presName="sibTrans" presStyleLbl="sibTrans2D1" presStyleIdx="0" presStyleCnt="0"/>
      <dgm:spPr/>
    </dgm:pt>
    <dgm:pt modelId="{DCA4C4E3-F0A5-46DF-92C7-B77A02372E92}" type="pres">
      <dgm:prSet presAssocID="{4EB5E534-68B3-4AAF-A143-321E7A9C1F24}" presName="compNode" presStyleCnt="0"/>
      <dgm:spPr/>
    </dgm:pt>
    <dgm:pt modelId="{06C0812F-163C-407E-8ADC-FF49000E8F7B}" type="pres">
      <dgm:prSet presAssocID="{4EB5E534-68B3-4AAF-A143-321E7A9C1F24}" presName="iconBgRect" presStyleLbl="bgShp" presStyleIdx="4" presStyleCnt="6"/>
      <dgm:spPr/>
    </dgm:pt>
    <dgm:pt modelId="{6CB6604C-5C1A-4F43-9C91-684ED29152E1}" type="pres">
      <dgm:prSet presAssocID="{4EB5E534-68B3-4AAF-A143-321E7A9C1F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x"/>
        </a:ext>
      </dgm:extLst>
    </dgm:pt>
    <dgm:pt modelId="{BB3EE723-5300-45E0-89EA-EB6149D47872}" type="pres">
      <dgm:prSet presAssocID="{4EB5E534-68B3-4AAF-A143-321E7A9C1F24}" presName="spaceRect" presStyleCnt="0"/>
      <dgm:spPr/>
    </dgm:pt>
    <dgm:pt modelId="{5D3E3623-24D2-4000-904F-141F79EE1271}" type="pres">
      <dgm:prSet presAssocID="{4EB5E534-68B3-4AAF-A143-321E7A9C1F24}" presName="textRect" presStyleLbl="revTx" presStyleIdx="4" presStyleCnt="6">
        <dgm:presLayoutVars>
          <dgm:chMax val="1"/>
          <dgm:chPref val="1"/>
        </dgm:presLayoutVars>
      </dgm:prSet>
      <dgm:spPr/>
    </dgm:pt>
    <dgm:pt modelId="{7568D1B3-8C41-433F-948D-68B747AB3907}" type="pres">
      <dgm:prSet presAssocID="{3AF08F25-CCE5-4786-9A67-0AF6813BDA83}" presName="sibTrans" presStyleLbl="sibTrans2D1" presStyleIdx="0" presStyleCnt="0"/>
      <dgm:spPr/>
    </dgm:pt>
    <dgm:pt modelId="{8DF04C33-CBE5-496A-B053-8646A4A247D2}" type="pres">
      <dgm:prSet presAssocID="{E40FAB14-DDDC-458A-ACAA-9EEFCECC7760}" presName="compNode" presStyleCnt="0"/>
      <dgm:spPr/>
    </dgm:pt>
    <dgm:pt modelId="{8108DE84-2DE3-45AB-AEA1-EFD48D932B68}" type="pres">
      <dgm:prSet presAssocID="{E40FAB14-DDDC-458A-ACAA-9EEFCECC7760}" presName="iconBgRect" presStyleLbl="bgShp" presStyleIdx="5" presStyleCnt="6"/>
      <dgm:spPr/>
    </dgm:pt>
    <dgm:pt modelId="{6BAB5C5D-4CE4-44C7-AFBE-C5BB4C476713}" type="pres">
      <dgm:prSet presAssocID="{E40FAB14-DDDC-458A-ACAA-9EEFCECC776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abel"/>
        </a:ext>
      </dgm:extLst>
    </dgm:pt>
    <dgm:pt modelId="{4693A97E-B179-4C92-95B3-ED1C032906DC}" type="pres">
      <dgm:prSet presAssocID="{E40FAB14-DDDC-458A-ACAA-9EEFCECC7760}" presName="spaceRect" presStyleCnt="0"/>
      <dgm:spPr/>
    </dgm:pt>
    <dgm:pt modelId="{CC3E01D8-6EB4-40B0-A27C-D0A1F6375B65}" type="pres">
      <dgm:prSet presAssocID="{E40FAB14-DDDC-458A-ACAA-9EEFCECC7760}" presName="textRect" presStyleLbl="revTx" presStyleIdx="5" presStyleCnt="6">
        <dgm:presLayoutVars>
          <dgm:chMax val="1"/>
          <dgm:chPref val="1"/>
        </dgm:presLayoutVars>
      </dgm:prSet>
      <dgm:spPr/>
    </dgm:pt>
  </dgm:ptLst>
  <dgm:cxnLst>
    <dgm:cxn modelId="{269AC408-D598-41B4-B40B-C9ECCB738A4C}" type="presOf" srcId="{E40FAB14-DDDC-458A-ACAA-9EEFCECC7760}" destId="{CC3E01D8-6EB4-40B0-A27C-D0A1F6375B65}" srcOrd="0" destOrd="0" presId="urn:microsoft.com/office/officeart/2018/2/layout/IconCircleList"/>
    <dgm:cxn modelId="{707B5209-2E96-4F3A-9FC1-77130309C2A3}" srcId="{2944E9B3-326E-49B9-9C54-AE850F6F2CDB}" destId="{672E6E4A-139F-4726-B7E3-2C152789A127}" srcOrd="1" destOrd="0" parTransId="{6B73EF6A-C9A5-4E45-9CE2-30FE28D28A1D}" sibTransId="{17D76BF5-2D33-4932-800B-9005A56E94DE}"/>
    <dgm:cxn modelId="{831B3120-B1BD-411A-8C05-03A66D530393}" srcId="{2944E9B3-326E-49B9-9C54-AE850F6F2CDB}" destId="{4EB5E534-68B3-4AAF-A143-321E7A9C1F24}" srcOrd="4" destOrd="0" parTransId="{ED06168A-EF92-48CE-97C8-B57042A9993B}" sibTransId="{3AF08F25-CCE5-4786-9A67-0AF6813BDA83}"/>
    <dgm:cxn modelId="{66891431-5693-4F1F-972F-A5515BE03192}" type="presOf" srcId="{8EEDE37F-2292-4BA9-8C12-EEAF4D632FED}" destId="{ADBB15C1-F814-40BD-9A6C-E3DB2D360C61}" srcOrd="0" destOrd="0" presId="urn:microsoft.com/office/officeart/2018/2/layout/IconCircleList"/>
    <dgm:cxn modelId="{AF886139-83EB-4A24-BD19-CDBA6884E6B0}" srcId="{2944E9B3-326E-49B9-9C54-AE850F6F2CDB}" destId="{E40FAB14-DDDC-458A-ACAA-9EEFCECC7760}" srcOrd="5" destOrd="0" parTransId="{D80A860E-4947-4EC5-9DC3-14B0E861665C}" sibTransId="{273D01F5-63D1-4066-B9A7-40EE0D765E51}"/>
    <dgm:cxn modelId="{237C7649-560F-4144-9FD1-8A8C21C94AAA}" type="presOf" srcId="{17D76BF5-2D33-4932-800B-9005A56E94DE}" destId="{A5B0D368-D114-4B97-A9E4-C444036BA200}" srcOrd="0" destOrd="0" presId="urn:microsoft.com/office/officeart/2018/2/layout/IconCircleList"/>
    <dgm:cxn modelId="{A6B27A55-0AC3-487F-B7ED-AF3383B1B04A}" type="presOf" srcId="{231FAC90-238D-4C1E-9120-AFF455305409}" destId="{F6A07A88-A809-45AA-B485-141114BACB81}" srcOrd="0" destOrd="0" presId="urn:microsoft.com/office/officeart/2018/2/layout/IconCircleList"/>
    <dgm:cxn modelId="{B692C875-07C6-457F-9C6D-D90194FB7289}" type="presOf" srcId="{5A383578-A8F5-499C-9AAD-ACA8E332ECEB}" destId="{BFB31647-9AB6-4A99-929A-DC9A1332DFD0}" srcOrd="0" destOrd="0" presId="urn:microsoft.com/office/officeart/2018/2/layout/IconCircleList"/>
    <dgm:cxn modelId="{7BFA10A3-7871-4B3A-BF63-50B71FAF4202}" type="presOf" srcId="{3AF08F25-CCE5-4786-9A67-0AF6813BDA83}" destId="{7568D1B3-8C41-433F-948D-68B747AB3907}" srcOrd="0" destOrd="0" presId="urn:microsoft.com/office/officeart/2018/2/layout/IconCircleList"/>
    <dgm:cxn modelId="{E00BDEA3-36B3-47EF-93A6-03E641DE4B2E}" type="presOf" srcId="{4EB5E534-68B3-4AAF-A143-321E7A9C1F24}" destId="{5D3E3623-24D2-4000-904F-141F79EE1271}" srcOrd="0" destOrd="0" presId="urn:microsoft.com/office/officeart/2018/2/layout/IconCircleList"/>
    <dgm:cxn modelId="{1F5918B6-33DF-4EE4-B14B-D50378C491B6}" srcId="{2944E9B3-326E-49B9-9C54-AE850F6F2CDB}" destId="{B3AF953E-37FF-4A5E-BE8A-2B89EDF3AF5D}" srcOrd="2" destOrd="0" parTransId="{1FF9309F-7BB6-4B31-9394-A55692B06E9C}" sibTransId="{7FB6762A-7779-4193-8502-735A58B81C69}"/>
    <dgm:cxn modelId="{9A2053CD-BE91-4C2D-A9C7-B82D75022AFB}" type="presOf" srcId="{A677EDCB-6796-499A-B314-F6EAD01ACD15}" destId="{517FA250-3CF0-46E3-AE5D-ED8154FF8512}" srcOrd="0" destOrd="0" presId="urn:microsoft.com/office/officeart/2018/2/layout/IconCircleList"/>
    <dgm:cxn modelId="{165B0DCE-CC89-42F8-98DB-006840DA28BE}" srcId="{2944E9B3-326E-49B9-9C54-AE850F6F2CDB}" destId="{231FAC90-238D-4C1E-9120-AFF455305409}" srcOrd="3" destOrd="0" parTransId="{258F1931-5594-43C1-9A73-264EBABFF407}" sibTransId="{8EEDE37F-2292-4BA9-8C12-EEAF4D632FED}"/>
    <dgm:cxn modelId="{544F06DC-C99E-43E3-BF1A-6A3B0846366F}" type="presOf" srcId="{7FB6762A-7779-4193-8502-735A58B81C69}" destId="{DE0DF52A-C4BA-4F7A-8D61-06BC7519A8C4}" srcOrd="0" destOrd="0" presId="urn:microsoft.com/office/officeart/2018/2/layout/IconCircleList"/>
    <dgm:cxn modelId="{24F2B8DE-87DC-4086-8E27-F8999617166B}" type="presOf" srcId="{B3AF953E-37FF-4A5E-BE8A-2B89EDF3AF5D}" destId="{70A32C38-2EA5-4DD0-A525-11BF06C30CEB}" srcOrd="0" destOrd="0" presId="urn:microsoft.com/office/officeart/2018/2/layout/IconCircleList"/>
    <dgm:cxn modelId="{794D30F4-F392-45DD-B2B1-842F2FADA53A}" srcId="{2944E9B3-326E-49B9-9C54-AE850F6F2CDB}" destId="{5A383578-A8F5-499C-9AAD-ACA8E332ECEB}" srcOrd="0" destOrd="0" parTransId="{8E0BD368-991F-4349-82F8-AE9F13F25D06}" sibTransId="{A677EDCB-6796-499A-B314-F6EAD01ACD15}"/>
    <dgm:cxn modelId="{60841FF8-F956-44BE-93F5-704BC19A9EB4}" type="presOf" srcId="{2944E9B3-326E-49B9-9C54-AE850F6F2CDB}" destId="{36227D2B-0628-4DEF-BC4D-02C7148B6C6D}" srcOrd="0" destOrd="0" presId="urn:microsoft.com/office/officeart/2018/2/layout/IconCircleList"/>
    <dgm:cxn modelId="{71E24AFC-E1EE-4F78-8289-CBAC85083BC1}" type="presOf" srcId="{672E6E4A-139F-4726-B7E3-2C152789A127}" destId="{0CDBCA67-4523-4535-B23D-59CB78F4EB77}" srcOrd="0" destOrd="0" presId="urn:microsoft.com/office/officeart/2018/2/layout/IconCircleList"/>
    <dgm:cxn modelId="{5C8F4661-7CED-43E4-948D-FCA6057F629E}" type="presParOf" srcId="{36227D2B-0628-4DEF-BC4D-02C7148B6C6D}" destId="{A39B1E6C-639F-493E-B2E8-B003C9714A30}" srcOrd="0" destOrd="0" presId="urn:microsoft.com/office/officeart/2018/2/layout/IconCircleList"/>
    <dgm:cxn modelId="{CBE5094C-CD46-4488-A217-446E1772B3C4}" type="presParOf" srcId="{A39B1E6C-639F-493E-B2E8-B003C9714A30}" destId="{A3E3461C-D254-4836-9188-1651A5BD43BF}" srcOrd="0" destOrd="0" presId="urn:microsoft.com/office/officeart/2018/2/layout/IconCircleList"/>
    <dgm:cxn modelId="{603D60C0-4C55-4338-95B4-775CB2262F2B}" type="presParOf" srcId="{A3E3461C-D254-4836-9188-1651A5BD43BF}" destId="{B779BECB-8534-4931-B11E-68460370297B}" srcOrd="0" destOrd="0" presId="urn:microsoft.com/office/officeart/2018/2/layout/IconCircleList"/>
    <dgm:cxn modelId="{73C55B53-00DB-45CA-A819-86DDB794BF99}" type="presParOf" srcId="{A3E3461C-D254-4836-9188-1651A5BD43BF}" destId="{A1B20D8A-0325-481A-B7DD-00DEA59CB3FA}" srcOrd="1" destOrd="0" presId="urn:microsoft.com/office/officeart/2018/2/layout/IconCircleList"/>
    <dgm:cxn modelId="{E8B086BD-0073-4AED-9E69-5A58AA7C9D3B}" type="presParOf" srcId="{A3E3461C-D254-4836-9188-1651A5BD43BF}" destId="{4DABCCE3-80DC-4D0B-94A3-60B0F2CA0771}" srcOrd="2" destOrd="0" presId="urn:microsoft.com/office/officeart/2018/2/layout/IconCircleList"/>
    <dgm:cxn modelId="{2A000122-539B-4786-B813-E74F1777080E}" type="presParOf" srcId="{A3E3461C-D254-4836-9188-1651A5BD43BF}" destId="{BFB31647-9AB6-4A99-929A-DC9A1332DFD0}" srcOrd="3" destOrd="0" presId="urn:microsoft.com/office/officeart/2018/2/layout/IconCircleList"/>
    <dgm:cxn modelId="{2DBFC7A6-83C2-4EA2-9442-846583D38883}" type="presParOf" srcId="{A39B1E6C-639F-493E-B2E8-B003C9714A30}" destId="{517FA250-3CF0-46E3-AE5D-ED8154FF8512}" srcOrd="1" destOrd="0" presId="urn:microsoft.com/office/officeart/2018/2/layout/IconCircleList"/>
    <dgm:cxn modelId="{545C6841-C52F-4962-B96C-0804FC23CB05}" type="presParOf" srcId="{A39B1E6C-639F-493E-B2E8-B003C9714A30}" destId="{E7179D0F-59BC-4732-B3B1-61E3A32DE7D3}" srcOrd="2" destOrd="0" presId="urn:microsoft.com/office/officeart/2018/2/layout/IconCircleList"/>
    <dgm:cxn modelId="{66FEB9F0-A2A9-4E72-85AE-1AB2892461CD}" type="presParOf" srcId="{E7179D0F-59BC-4732-B3B1-61E3A32DE7D3}" destId="{091175A6-FC51-4C0E-A0F7-BD12EB974B62}" srcOrd="0" destOrd="0" presId="urn:microsoft.com/office/officeart/2018/2/layout/IconCircleList"/>
    <dgm:cxn modelId="{F7A9245A-3364-420C-AE73-DF3FC7B7DD3A}" type="presParOf" srcId="{E7179D0F-59BC-4732-B3B1-61E3A32DE7D3}" destId="{72476F61-488E-48F5-9D48-02DC4AE3AE0D}" srcOrd="1" destOrd="0" presId="urn:microsoft.com/office/officeart/2018/2/layout/IconCircleList"/>
    <dgm:cxn modelId="{E944DDB9-19D4-446D-9775-6C865E40A2AB}" type="presParOf" srcId="{E7179D0F-59BC-4732-B3B1-61E3A32DE7D3}" destId="{ECA9632F-7733-42C1-8380-66F9C57E3D5B}" srcOrd="2" destOrd="0" presId="urn:microsoft.com/office/officeart/2018/2/layout/IconCircleList"/>
    <dgm:cxn modelId="{903D6B0E-18C0-4034-9E4D-F6673F4F8416}" type="presParOf" srcId="{E7179D0F-59BC-4732-B3B1-61E3A32DE7D3}" destId="{0CDBCA67-4523-4535-B23D-59CB78F4EB77}" srcOrd="3" destOrd="0" presId="urn:microsoft.com/office/officeart/2018/2/layout/IconCircleList"/>
    <dgm:cxn modelId="{7A4479D5-0E6E-4900-9AF8-F4F76C1F37BB}" type="presParOf" srcId="{A39B1E6C-639F-493E-B2E8-B003C9714A30}" destId="{A5B0D368-D114-4B97-A9E4-C444036BA200}" srcOrd="3" destOrd="0" presId="urn:microsoft.com/office/officeart/2018/2/layout/IconCircleList"/>
    <dgm:cxn modelId="{5AA308F5-12FB-481D-9D95-41898CFB09CD}" type="presParOf" srcId="{A39B1E6C-639F-493E-B2E8-B003C9714A30}" destId="{AF2F1710-8399-4269-879A-8975C24B868E}" srcOrd="4" destOrd="0" presId="urn:microsoft.com/office/officeart/2018/2/layout/IconCircleList"/>
    <dgm:cxn modelId="{5F75A5A6-A853-4C05-B377-CCC07F0CDBFF}" type="presParOf" srcId="{AF2F1710-8399-4269-879A-8975C24B868E}" destId="{09CB0D5B-0A58-4FB0-8BE2-ED83939C964F}" srcOrd="0" destOrd="0" presId="urn:microsoft.com/office/officeart/2018/2/layout/IconCircleList"/>
    <dgm:cxn modelId="{2CA0CE84-8440-4676-898E-B325B2E3F4A2}" type="presParOf" srcId="{AF2F1710-8399-4269-879A-8975C24B868E}" destId="{74D83A65-3C14-49B0-A5CE-805DC38E1ED8}" srcOrd="1" destOrd="0" presId="urn:microsoft.com/office/officeart/2018/2/layout/IconCircleList"/>
    <dgm:cxn modelId="{CDE5A636-321D-4208-B6A6-7E8FAB6768A3}" type="presParOf" srcId="{AF2F1710-8399-4269-879A-8975C24B868E}" destId="{32BC275F-EE1A-4FFC-9E15-5F3A7650C374}" srcOrd="2" destOrd="0" presId="urn:microsoft.com/office/officeart/2018/2/layout/IconCircleList"/>
    <dgm:cxn modelId="{3F467515-43D1-487A-9403-CB17D9D6F902}" type="presParOf" srcId="{AF2F1710-8399-4269-879A-8975C24B868E}" destId="{70A32C38-2EA5-4DD0-A525-11BF06C30CEB}" srcOrd="3" destOrd="0" presId="urn:microsoft.com/office/officeart/2018/2/layout/IconCircleList"/>
    <dgm:cxn modelId="{651B8EDF-EB6E-4B86-B044-164EC3166A2F}" type="presParOf" srcId="{A39B1E6C-639F-493E-B2E8-B003C9714A30}" destId="{DE0DF52A-C4BA-4F7A-8D61-06BC7519A8C4}" srcOrd="5" destOrd="0" presId="urn:microsoft.com/office/officeart/2018/2/layout/IconCircleList"/>
    <dgm:cxn modelId="{07E6068B-074D-4BA3-91C3-D010CD6E1A7B}" type="presParOf" srcId="{A39B1E6C-639F-493E-B2E8-B003C9714A30}" destId="{19653E6A-21D8-4A16-8F5F-06E2B4CFA7EA}" srcOrd="6" destOrd="0" presId="urn:microsoft.com/office/officeart/2018/2/layout/IconCircleList"/>
    <dgm:cxn modelId="{BA9424D5-87A6-4774-A68D-CE116736B8A5}" type="presParOf" srcId="{19653E6A-21D8-4A16-8F5F-06E2B4CFA7EA}" destId="{4B04CD2D-D9B0-4BA8-8652-9330C9B26118}" srcOrd="0" destOrd="0" presId="urn:microsoft.com/office/officeart/2018/2/layout/IconCircleList"/>
    <dgm:cxn modelId="{41C22009-2939-4999-91BB-098D069BB23F}" type="presParOf" srcId="{19653E6A-21D8-4A16-8F5F-06E2B4CFA7EA}" destId="{4C980424-6B7D-43C5-B462-E3B2C41168CE}" srcOrd="1" destOrd="0" presId="urn:microsoft.com/office/officeart/2018/2/layout/IconCircleList"/>
    <dgm:cxn modelId="{FD4118F1-3021-4565-9E4C-CA939EBDA270}" type="presParOf" srcId="{19653E6A-21D8-4A16-8F5F-06E2B4CFA7EA}" destId="{CC0D08FB-5080-4754-9349-EF4F06E81473}" srcOrd="2" destOrd="0" presId="urn:microsoft.com/office/officeart/2018/2/layout/IconCircleList"/>
    <dgm:cxn modelId="{1B788256-D4AD-4798-9799-81C9F993805D}" type="presParOf" srcId="{19653E6A-21D8-4A16-8F5F-06E2B4CFA7EA}" destId="{F6A07A88-A809-45AA-B485-141114BACB81}" srcOrd="3" destOrd="0" presId="urn:microsoft.com/office/officeart/2018/2/layout/IconCircleList"/>
    <dgm:cxn modelId="{B0D68835-557E-4825-9CDA-228FFD337498}" type="presParOf" srcId="{A39B1E6C-639F-493E-B2E8-B003C9714A30}" destId="{ADBB15C1-F814-40BD-9A6C-E3DB2D360C61}" srcOrd="7" destOrd="0" presId="urn:microsoft.com/office/officeart/2018/2/layout/IconCircleList"/>
    <dgm:cxn modelId="{F94AE245-A517-430A-A814-BE4659E21191}" type="presParOf" srcId="{A39B1E6C-639F-493E-B2E8-B003C9714A30}" destId="{DCA4C4E3-F0A5-46DF-92C7-B77A02372E92}" srcOrd="8" destOrd="0" presId="urn:microsoft.com/office/officeart/2018/2/layout/IconCircleList"/>
    <dgm:cxn modelId="{FC1846E1-0ABE-4338-80ED-AABD850EC05C}" type="presParOf" srcId="{DCA4C4E3-F0A5-46DF-92C7-B77A02372E92}" destId="{06C0812F-163C-407E-8ADC-FF49000E8F7B}" srcOrd="0" destOrd="0" presId="urn:microsoft.com/office/officeart/2018/2/layout/IconCircleList"/>
    <dgm:cxn modelId="{7D9B9892-498A-4663-8628-1BDAD2D2E98D}" type="presParOf" srcId="{DCA4C4E3-F0A5-46DF-92C7-B77A02372E92}" destId="{6CB6604C-5C1A-4F43-9C91-684ED29152E1}" srcOrd="1" destOrd="0" presId="urn:microsoft.com/office/officeart/2018/2/layout/IconCircleList"/>
    <dgm:cxn modelId="{24D4D1B8-9497-43F0-A4AE-3E53C31F4736}" type="presParOf" srcId="{DCA4C4E3-F0A5-46DF-92C7-B77A02372E92}" destId="{BB3EE723-5300-45E0-89EA-EB6149D47872}" srcOrd="2" destOrd="0" presId="urn:microsoft.com/office/officeart/2018/2/layout/IconCircleList"/>
    <dgm:cxn modelId="{88D315C8-C453-4E24-A3EF-9D1483710D34}" type="presParOf" srcId="{DCA4C4E3-F0A5-46DF-92C7-B77A02372E92}" destId="{5D3E3623-24D2-4000-904F-141F79EE1271}" srcOrd="3" destOrd="0" presId="urn:microsoft.com/office/officeart/2018/2/layout/IconCircleList"/>
    <dgm:cxn modelId="{6C662B31-84C9-4EE9-BE8A-ED430DB138A0}" type="presParOf" srcId="{A39B1E6C-639F-493E-B2E8-B003C9714A30}" destId="{7568D1B3-8C41-433F-948D-68B747AB3907}" srcOrd="9" destOrd="0" presId="urn:microsoft.com/office/officeart/2018/2/layout/IconCircleList"/>
    <dgm:cxn modelId="{8C3E3700-B24E-4A6E-B837-177836B7A48F}" type="presParOf" srcId="{A39B1E6C-639F-493E-B2E8-B003C9714A30}" destId="{8DF04C33-CBE5-496A-B053-8646A4A247D2}" srcOrd="10" destOrd="0" presId="urn:microsoft.com/office/officeart/2018/2/layout/IconCircleList"/>
    <dgm:cxn modelId="{D2394CF7-AFF3-4366-A5FC-3AE5542BDCC1}" type="presParOf" srcId="{8DF04C33-CBE5-496A-B053-8646A4A247D2}" destId="{8108DE84-2DE3-45AB-AEA1-EFD48D932B68}" srcOrd="0" destOrd="0" presId="urn:microsoft.com/office/officeart/2018/2/layout/IconCircleList"/>
    <dgm:cxn modelId="{77E55900-8CF4-45A7-9A4A-9C606B6B574A}" type="presParOf" srcId="{8DF04C33-CBE5-496A-B053-8646A4A247D2}" destId="{6BAB5C5D-4CE4-44C7-AFBE-C5BB4C476713}" srcOrd="1" destOrd="0" presId="urn:microsoft.com/office/officeart/2018/2/layout/IconCircleList"/>
    <dgm:cxn modelId="{D76AAB35-555F-412E-BC43-21E5E0EC410B}" type="presParOf" srcId="{8DF04C33-CBE5-496A-B053-8646A4A247D2}" destId="{4693A97E-B179-4C92-95B3-ED1C032906DC}" srcOrd="2" destOrd="0" presId="urn:microsoft.com/office/officeart/2018/2/layout/IconCircleList"/>
    <dgm:cxn modelId="{E7D13279-4954-4039-9D92-3E9D4FE08DE6}" type="presParOf" srcId="{8DF04C33-CBE5-496A-B053-8646A4A247D2}" destId="{CC3E01D8-6EB4-40B0-A27C-D0A1F6375B6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9BECB-8534-4931-B11E-68460370297B}">
      <dsp:nvSpPr>
        <dsp:cNvPr id="0" name=""/>
        <dsp:cNvSpPr/>
      </dsp:nvSpPr>
      <dsp:spPr>
        <a:xfrm>
          <a:off x="986673" y="19854"/>
          <a:ext cx="1255669" cy="125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20D8A-0325-481A-B7DD-00DEA59CB3FA}">
      <dsp:nvSpPr>
        <dsp:cNvPr id="0" name=""/>
        <dsp:cNvSpPr/>
      </dsp:nvSpPr>
      <dsp:spPr>
        <a:xfrm>
          <a:off x="1250363" y="283544"/>
          <a:ext cx="728288" cy="728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31647-9AB6-4A99-929A-DC9A1332DFD0}">
      <dsp:nvSpPr>
        <dsp:cNvPr id="0" name=""/>
        <dsp:cNvSpPr/>
      </dsp:nvSpPr>
      <dsp:spPr>
        <a:xfrm>
          <a:off x="2511414" y="19854"/>
          <a:ext cx="2959792" cy="125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4.Personalize Marketing Strategies</a:t>
          </a:r>
          <a:endParaRPr lang="en-US" sz="1300" kern="1200"/>
        </a:p>
      </dsp:txBody>
      <dsp:txXfrm>
        <a:off x="2511414" y="19854"/>
        <a:ext cx="2959792" cy="1255669"/>
      </dsp:txXfrm>
    </dsp:sp>
    <dsp:sp modelId="{091175A6-FC51-4C0E-A0F7-BD12EB974B62}">
      <dsp:nvSpPr>
        <dsp:cNvPr id="0" name=""/>
        <dsp:cNvSpPr/>
      </dsp:nvSpPr>
      <dsp:spPr>
        <a:xfrm>
          <a:off x="5986928" y="19854"/>
          <a:ext cx="1255669" cy="125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76F61-488E-48F5-9D48-02DC4AE3AE0D}">
      <dsp:nvSpPr>
        <dsp:cNvPr id="0" name=""/>
        <dsp:cNvSpPr/>
      </dsp:nvSpPr>
      <dsp:spPr>
        <a:xfrm>
          <a:off x="6250618" y="283544"/>
          <a:ext cx="728288" cy="728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BCA67-4523-4535-B23D-59CB78F4EB77}">
      <dsp:nvSpPr>
        <dsp:cNvPr id="0" name=""/>
        <dsp:cNvSpPr/>
      </dsp:nvSpPr>
      <dsp:spPr>
        <a:xfrm>
          <a:off x="7511669" y="19854"/>
          <a:ext cx="2959792" cy="125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Use data-driven marketing to target specific customer segments, offering personalized recommendations based on past preferences.</a:t>
          </a:r>
        </a:p>
      </dsp:txBody>
      <dsp:txXfrm>
        <a:off x="7511669" y="19854"/>
        <a:ext cx="2959792" cy="1255669"/>
      </dsp:txXfrm>
    </dsp:sp>
    <dsp:sp modelId="{09CB0D5B-0A58-4FB0-8BE2-ED83939C964F}">
      <dsp:nvSpPr>
        <dsp:cNvPr id="0" name=""/>
        <dsp:cNvSpPr/>
      </dsp:nvSpPr>
      <dsp:spPr>
        <a:xfrm>
          <a:off x="986673" y="2256041"/>
          <a:ext cx="1255669" cy="125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83A65-3C14-49B0-A5CE-805DC38E1ED8}">
      <dsp:nvSpPr>
        <dsp:cNvPr id="0" name=""/>
        <dsp:cNvSpPr/>
      </dsp:nvSpPr>
      <dsp:spPr>
        <a:xfrm>
          <a:off x="1250363" y="2519732"/>
          <a:ext cx="728288" cy="728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32C38-2EA5-4DD0-A525-11BF06C30CEB}">
      <dsp:nvSpPr>
        <dsp:cNvPr id="0" name=""/>
        <dsp:cNvSpPr/>
      </dsp:nvSpPr>
      <dsp:spPr>
        <a:xfrm>
          <a:off x="2511414" y="2256041"/>
          <a:ext cx="2959792" cy="125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5. Offer More Diverse Styles and Inclusivity</a:t>
          </a:r>
          <a:endParaRPr lang="en-US" sz="1300" kern="1200"/>
        </a:p>
      </dsp:txBody>
      <dsp:txXfrm>
        <a:off x="2511414" y="2256041"/>
        <a:ext cx="2959792" cy="1255669"/>
      </dsp:txXfrm>
    </dsp:sp>
    <dsp:sp modelId="{4B04CD2D-D9B0-4BA8-8652-9330C9B26118}">
      <dsp:nvSpPr>
        <dsp:cNvPr id="0" name=""/>
        <dsp:cNvSpPr/>
      </dsp:nvSpPr>
      <dsp:spPr>
        <a:xfrm>
          <a:off x="5986928" y="2256041"/>
          <a:ext cx="1255669" cy="125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80424-6B7D-43C5-B462-E3B2C41168CE}">
      <dsp:nvSpPr>
        <dsp:cNvPr id="0" name=""/>
        <dsp:cNvSpPr/>
      </dsp:nvSpPr>
      <dsp:spPr>
        <a:xfrm>
          <a:off x="6250618" y="2519732"/>
          <a:ext cx="728288" cy="728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07A88-A809-45AA-B485-141114BACB81}">
      <dsp:nvSpPr>
        <dsp:cNvPr id="0" name=""/>
        <dsp:cNvSpPr/>
      </dsp:nvSpPr>
      <dsp:spPr>
        <a:xfrm>
          <a:off x="7511669" y="2256041"/>
          <a:ext cx="2959792" cy="125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Expand the range of styles to be more inclusive, ensuring that products are available for all body types and lifestyles. Ensuring diversity in the design process can help build a more inclusive brand image.</a:t>
          </a:r>
        </a:p>
      </dsp:txBody>
      <dsp:txXfrm>
        <a:off x="7511669" y="2256041"/>
        <a:ext cx="2959792" cy="1255669"/>
      </dsp:txXfrm>
    </dsp:sp>
    <dsp:sp modelId="{06C0812F-163C-407E-8ADC-FF49000E8F7B}">
      <dsp:nvSpPr>
        <dsp:cNvPr id="0" name=""/>
        <dsp:cNvSpPr/>
      </dsp:nvSpPr>
      <dsp:spPr>
        <a:xfrm>
          <a:off x="986673" y="4492229"/>
          <a:ext cx="1255669" cy="125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6604C-5C1A-4F43-9C91-684ED29152E1}">
      <dsp:nvSpPr>
        <dsp:cNvPr id="0" name=""/>
        <dsp:cNvSpPr/>
      </dsp:nvSpPr>
      <dsp:spPr>
        <a:xfrm>
          <a:off x="1250363" y="4755919"/>
          <a:ext cx="728288" cy="7282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E3623-24D2-4000-904F-141F79EE1271}">
      <dsp:nvSpPr>
        <dsp:cNvPr id="0" name=""/>
        <dsp:cNvSpPr/>
      </dsp:nvSpPr>
      <dsp:spPr>
        <a:xfrm>
          <a:off x="2511414" y="4492229"/>
          <a:ext cx="2959792" cy="125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6. Improve Delivery and Returns Experience</a:t>
          </a:r>
          <a:endParaRPr lang="en-US" sz="1300" kern="1200"/>
        </a:p>
      </dsp:txBody>
      <dsp:txXfrm>
        <a:off x="2511414" y="4492229"/>
        <a:ext cx="2959792" cy="1255669"/>
      </dsp:txXfrm>
    </dsp:sp>
    <dsp:sp modelId="{8108DE84-2DE3-45AB-AEA1-EFD48D932B68}">
      <dsp:nvSpPr>
        <dsp:cNvPr id="0" name=""/>
        <dsp:cNvSpPr/>
      </dsp:nvSpPr>
      <dsp:spPr>
        <a:xfrm>
          <a:off x="5986928" y="4492229"/>
          <a:ext cx="1255669" cy="125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B5C5D-4CE4-44C7-AFBE-C5BB4C476713}">
      <dsp:nvSpPr>
        <dsp:cNvPr id="0" name=""/>
        <dsp:cNvSpPr/>
      </dsp:nvSpPr>
      <dsp:spPr>
        <a:xfrm>
          <a:off x="6250618" y="4755919"/>
          <a:ext cx="728288" cy="7282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3E01D8-6EB4-40B0-A27C-D0A1F6375B65}">
      <dsp:nvSpPr>
        <dsp:cNvPr id="0" name=""/>
        <dsp:cNvSpPr/>
      </dsp:nvSpPr>
      <dsp:spPr>
        <a:xfrm>
          <a:off x="7511669" y="4492229"/>
          <a:ext cx="2959792" cy="125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Offer flexible shipping options and simplify the return process to enhance customer satisfaction. Providing easy-to-print return labels or local drop-off points can improve the overall convenience for customers.</a:t>
          </a:r>
        </a:p>
      </dsp:txBody>
      <dsp:txXfrm>
        <a:off x="7511669" y="4492229"/>
        <a:ext cx="2959792" cy="12556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1934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0010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33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352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13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409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8653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4476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3596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3880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6880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44546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7353C5B9-4E50-DF02-EF07-015573149AE4}"/>
              </a:ext>
            </a:extLst>
          </p:cNvPr>
          <p:cNvPicPr>
            <a:picLocks noChangeAspect="1"/>
          </p:cNvPicPr>
          <p:nvPr/>
        </p:nvPicPr>
        <p:blipFill>
          <a:blip r:embed="rId2"/>
          <a:srcRect t="29688"/>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4CE1693-7FD8-0B01-E97F-310C976C69AA}"/>
              </a:ext>
            </a:extLst>
          </p:cNvPr>
          <p:cNvSpPr>
            <a:spLocks noGrp="1"/>
          </p:cNvSpPr>
          <p:nvPr>
            <p:ph type="ctrTitle"/>
          </p:nvPr>
        </p:nvSpPr>
        <p:spPr>
          <a:xfrm>
            <a:off x="804818" y="1562101"/>
            <a:ext cx="3905203" cy="2738530"/>
          </a:xfrm>
        </p:spPr>
        <p:txBody>
          <a:bodyPr anchor="t">
            <a:normAutofit/>
          </a:bodyPr>
          <a:lstStyle/>
          <a:p>
            <a:pPr>
              <a:lnSpc>
                <a:spcPct val="90000"/>
              </a:lnSpc>
            </a:pPr>
            <a:r>
              <a:rPr lang="en-US" sz="4800"/>
              <a:t>Sentiment Analysis on Women’s clothing</a:t>
            </a:r>
            <a:endParaRPr lang="en-KE" sz="4800"/>
          </a:p>
        </p:txBody>
      </p:sp>
      <p:sp>
        <p:nvSpPr>
          <p:cNvPr id="3" name="Subtitle 2">
            <a:extLst>
              <a:ext uri="{FF2B5EF4-FFF2-40B4-BE49-F238E27FC236}">
                <a16:creationId xmlns:a16="http://schemas.microsoft.com/office/drawing/2014/main" id="{746722F8-52C6-E757-93C0-A5DA5D461AF6}"/>
              </a:ext>
            </a:extLst>
          </p:cNvPr>
          <p:cNvSpPr>
            <a:spLocks noGrp="1"/>
          </p:cNvSpPr>
          <p:nvPr>
            <p:ph type="subTitle" idx="1"/>
          </p:nvPr>
        </p:nvSpPr>
        <p:spPr>
          <a:xfrm>
            <a:off x="804818" y="4321622"/>
            <a:ext cx="3816351" cy="941832"/>
          </a:xfrm>
        </p:spPr>
        <p:txBody>
          <a:bodyPr>
            <a:normAutofit/>
          </a:bodyPr>
          <a:lstStyle/>
          <a:p>
            <a:r>
              <a:rPr lang="en-US" dirty="0"/>
              <a:t>By Group 5</a:t>
            </a:r>
            <a:endParaRPr lang="en-KE" dirty="0"/>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6529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0ABE-84C7-DEBF-E5A1-7F4CEA882288}"/>
              </a:ext>
            </a:extLst>
          </p:cNvPr>
          <p:cNvSpPr>
            <a:spLocks noGrp="1"/>
          </p:cNvSpPr>
          <p:nvPr>
            <p:ph type="title"/>
          </p:nvPr>
        </p:nvSpPr>
        <p:spPr/>
        <p:txBody>
          <a:bodyPr>
            <a:normAutofit fontScale="90000"/>
          </a:bodyPr>
          <a:lstStyle/>
          <a:p>
            <a:r>
              <a:rPr lang="en-US" dirty="0"/>
              <a:t>2</a:t>
            </a:r>
            <a:r>
              <a:rPr lang="en-US" sz="4000" dirty="0"/>
              <a:t>. Age.</a:t>
            </a:r>
            <a:br>
              <a:rPr lang="en-US" sz="4000" u="sng" dirty="0"/>
            </a:br>
            <a:endParaRPr lang="en-KE" dirty="0"/>
          </a:p>
        </p:txBody>
      </p:sp>
      <p:sp>
        <p:nvSpPr>
          <p:cNvPr id="4" name="Content Placeholder 3">
            <a:extLst>
              <a:ext uri="{FF2B5EF4-FFF2-40B4-BE49-F238E27FC236}">
                <a16:creationId xmlns:a16="http://schemas.microsoft.com/office/drawing/2014/main" id="{4DA9F296-8F72-9DDC-4573-4693F40B20B3}"/>
              </a:ext>
            </a:extLst>
          </p:cNvPr>
          <p:cNvSpPr>
            <a:spLocks noGrp="1"/>
          </p:cNvSpPr>
          <p:nvPr>
            <p:ph sz="half" idx="2"/>
          </p:nvPr>
        </p:nvSpPr>
        <p:spPr>
          <a:xfrm>
            <a:off x="640078" y="2166258"/>
            <a:ext cx="5934893" cy="4031724"/>
          </a:xfrm>
        </p:spPr>
        <p:txBody>
          <a:bodyPr>
            <a:normAutofit fontScale="77500" lnSpcReduction="20000"/>
          </a:bodyPr>
          <a:lstStyle/>
          <a:p>
            <a:pPr marL="457200" lvl="0" indent="-311665" algn="l" rtl="0">
              <a:spcBef>
                <a:spcPts val="1200"/>
              </a:spcBef>
              <a:spcAft>
                <a:spcPts val="0"/>
              </a:spcAft>
              <a:buClr>
                <a:srgbClr val="000000"/>
              </a:buClr>
              <a:buSzPts val="1308"/>
              <a:buFont typeface="Lato"/>
              <a:buChar char="●"/>
            </a:pPr>
            <a:r>
              <a:rPr lang="en-US" sz="2000" dirty="0"/>
              <a:t>The age range in the dataset spans from approximately 18 to 100 years old.</a:t>
            </a:r>
            <a:br>
              <a:rPr lang="en-US" sz="2000" dirty="0"/>
            </a:br>
            <a:endParaRPr lang="en-US" sz="2000" dirty="0"/>
          </a:p>
          <a:p>
            <a:pPr marL="457200" lvl="0" indent="-311665" algn="l" rtl="0">
              <a:spcBef>
                <a:spcPts val="0"/>
              </a:spcBef>
              <a:spcAft>
                <a:spcPts val="0"/>
              </a:spcAft>
              <a:buClr>
                <a:srgbClr val="000000"/>
              </a:buClr>
              <a:buSzPts val="1308"/>
              <a:buFont typeface="Lato"/>
              <a:buChar char="●"/>
            </a:pPr>
            <a:r>
              <a:rPr lang="en-US" sz="2000" dirty="0"/>
              <a:t>Most customers fall between the ages of 25 and 60.</a:t>
            </a:r>
            <a:br>
              <a:rPr lang="en-US" sz="2000" dirty="0"/>
            </a:br>
            <a:endParaRPr lang="en-US" sz="2000" dirty="0"/>
          </a:p>
          <a:p>
            <a:pPr marL="457200" lvl="0" indent="-311665" algn="l" rtl="0">
              <a:spcBef>
                <a:spcPts val="0"/>
              </a:spcBef>
              <a:spcAft>
                <a:spcPts val="0"/>
              </a:spcAft>
              <a:buClr>
                <a:srgbClr val="000000"/>
              </a:buClr>
              <a:buSzPts val="1308"/>
              <a:buFont typeface="Lato"/>
              <a:buChar char="●"/>
            </a:pPr>
            <a:r>
              <a:rPr lang="en-US" sz="2000" dirty="0"/>
              <a:t>The highest concentration of customers is in their late 30s to early 40s.</a:t>
            </a:r>
            <a:br>
              <a:rPr lang="en-US" sz="2000" dirty="0"/>
            </a:br>
            <a:endParaRPr lang="en-US" sz="2000" dirty="0"/>
          </a:p>
          <a:p>
            <a:pPr marL="457200" lvl="0" indent="-311665" algn="l" rtl="0">
              <a:spcBef>
                <a:spcPts val="0"/>
              </a:spcBef>
              <a:spcAft>
                <a:spcPts val="0"/>
              </a:spcAft>
              <a:buClr>
                <a:srgbClr val="000000"/>
              </a:buClr>
              <a:buSzPts val="1308"/>
              <a:buFont typeface="Lato"/>
              <a:buChar char="●"/>
            </a:pPr>
            <a:r>
              <a:rPr lang="en-US" sz="2000" dirty="0"/>
              <a:t>The number of customers gradually declines after age 60.</a:t>
            </a:r>
            <a:br>
              <a:rPr lang="en-US" sz="2000" dirty="0"/>
            </a:br>
            <a:endParaRPr lang="en-US" sz="2000" dirty="0"/>
          </a:p>
          <a:p>
            <a:pPr marL="457200" lvl="0" indent="-311665" algn="l" rtl="0">
              <a:spcBef>
                <a:spcPts val="0"/>
              </a:spcBef>
              <a:spcAft>
                <a:spcPts val="0"/>
              </a:spcAft>
              <a:buClr>
                <a:srgbClr val="000000"/>
              </a:buClr>
              <a:buSzPts val="1308"/>
              <a:buFont typeface="Lato"/>
              <a:buChar char="●"/>
            </a:pPr>
            <a:r>
              <a:rPr lang="en-US" sz="2000" dirty="0"/>
              <a:t>There are fewer younger customers in their early 20s compared to those in their 30s and 40s.</a:t>
            </a:r>
            <a:br>
              <a:rPr lang="en-US" sz="2000" dirty="0"/>
            </a:br>
            <a:endParaRPr lang="en-US" sz="2000" dirty="0"/>
          </a:p>
          <a:p>
            <a:pPr marL="457200" lvl="0" indent="-311665" algn="l" rtl="0">
              <a:spcBef>
                <a:spcPts val="0"/>
              </a:spcBef>
              <a:spcAft>
                <a:spcPts val="0"/>
              </a:spcAft>
              <a:buClr>
                <a:srgbClr val="000000"/>
              </a:buClr>
              <a:buSzPts val="1308"/>
              <a:buFont typeface="Lato"/>
              <a:buChar char="●"/>
            </a:pPr>
            <a:r>
              <a:rPr lang="en-US" sz="2000" dirty="0"/>
              <a:t>Middle-aged women (especially in their 30s and 40s) seem to be the most active shoppers or reviewers in this dataset.</a:t>
            </a:r>
            <a:endParaRPr lang="en-US" u="sng" dirty="0"/>
          </a:p>
          <a:p>
            <a:pPr marL="0" indent="0">
              <a:buNone/>
            </a:pPr>
            <a:endParaRPr lang="en-KE" dirty="0"/>
          </a:p>
        </p:txBody>
      </p:sp>
      <p:pic>
        <p:nvPicPr>
          <p:cNvPr id="7" name="Google Shape;130;p20">
            <a:extLst>
              <a:ext uri="{FF2B5EF4-FFF2-40B4-BE49-F238E27FC236}">
                <a16:creationId xmlns:a16="http://schemas.microsoft.com/office/drawing/2014/main" id="{F9975049-54A9-90D9-2148-738C7C11A15E}"/>
              </a:ext>
            </a:extLst>
          </p:cNvPr>
          <p:cNvPicPr preferRelativeResize="0">
            <a:picLocks noGrp="1"/>
          </p:cNvPicPr>
          <p:nvPr>
            <p:ph sz="quarter" idx="4"/>
          </p:nvPr>
        </p:nvPicPr>
        <p:blipFill>
          <a:blip r:embed="rId2">
            <a:alphaModFix/>
          </a:blip>
          <a:stretch>
            <a:fillRect/>
          </a:stretch>
        </p:blipFill>
        <p:spPr>
          <a:xfrm>
            <a:off x="6715023" y="2024744"/>
            <a:ext cx="4682319" cy="3650570"/>
          </a:xfrm>
          <a:prstGeom prst="rect">
            <a:avLst/>
          </a:prstGeom>
          <a:noFill/>
          <a:ln>
            <a:noFill/>
          </a:ln>
        </p:spPr>
      </p:pic>
    </p:spTree>
    <p:extLst>
      <p:ext uri="{BB962C8B-B14F-4D97-AF65-F5344CB8AC3E}">
        <p14:creationId xmlns:p14="http://schemas.microsoft.com/office/powerpoint/2010/main" val="280720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2E348-45A0-6391-15DF-42F496C6A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ED154-CC29-D318-0E18-2B7B27441532}"/>
              </a:ext>
            </a:extLst>
          </p:cNvPr>
          <p:cNvSpPr>
            <a:spLocks noGrp="1"/>
          </p:cNvSpPr>
          <p:nvPr>
            <p:ph type="title"/>
          </p:nvPr>
        </p:nvSpPr>
        <p:spPr>
          <a:xfrm>
            <a:off x="640078" y="1076631"/>
            <a:ext cx="10890929" cy="939753"/>
          </a:xfrm>
        </p:spPr>
        <p:txBody>
          <a:bodyPr>
            <a:normAutofit fontScale="90000"/>
          </a:bodyPr>
          <a:lstStyle/>
          <a:p>
            <a:r>
              <a:rPr lang="en-US" dirty="0"/>
              <a:t>3. Women’s  clothing purchasing trends.</a:t>
            </a:r>
            <a:br>
              <a:rPr lang="en-US" u="sng" dirty="0"/>
            </a:br>
            <a:br>
              <a:rPr lang="en-US" sz="4000" u="sng" dirty="0"/>
            </a:br>
            <a:endParaRPr lang="en-KE" dirty="0"/>
          </a:p>
        </p:txBody>
      </p:sp>
      <p:sp>
        <p:nvSpPr>
          <p:cNvPr id="4" name="Content Placeholder 3">
            <a:extLst>
              <a:ext uri="{FF2B5EF4-FFF2-40B4-BE49-F238E27FC236}">
                <a16:creationId xmlns:a16="http://schemas.microsoft.com/office/drawing/2014/main" id="{57DF4C41-432A-A843-E2F7-E3DCB1BDE33A}"/>
              </a:ext>
            </a:extLst>
          </p:cNvPr>
          <p:cNvSpPr>
            <a:spLocks noGrp="1"/>
          </p:cNvSpPr>
          <p:nvPr>
            <p:ph sz="half" idx="2"/>
          </p:nvPr>
        </p:nvSpPr>
        <p:spPr>
          <a:xfrm>
            <a:off x="640077" y="1799303"/>
            <a:ext cx="11148799" cy="4729315"/>
          </a:xfrm>
        </p:spPr>
        <p:txBody>
          <a:bodyPr>
            <a:normAutofit fontScale="55000" lnSpcReduction="20000"/>
          </a:bodyPr>
          <a:lstStyle/>
          <a:p>
            <a:pPr marL="0" lvl="0" indent="0" algn="l" rtl="0">
              <a:spcBef>
                <a:spcPts val="1400"/>
              </a:spcBef>
              <a:spcAft>
                <a:spcPts val="0"/>
              </a:spcAft>
              <a:buNone/>
            </a:pPr>
            <a:r>
              <a:rPr lang="en-US" sz="3500" dirty="0"/>
              <a:t>Most Purchased:</a:t>
            </a:r>
          </a:p>
          <a:p>
            <a:pPr marL="457200" lvl="0" indent="-293807" algn="l" rtl="0">
              <a:spcBef>
                <a:spcPts val="1200"/>
              </a:spcBef>
              <a:spcAft>
                <a:spcPts val="0"/>
              </a:spcAft>
              <a:buClr>
                <a:srgbClr val="000000"/>
              </a:buClr>
              <a:buSzPct val="100000"/>
              <a:buFont typeface="Arial"/>
              <a:buChar char="●"/>
            </a:pPr>
            <a:r>
              <a:rPr lang="en-US" sz="2900" dirty="0"/>
              <a:t>Tops (~10,000 units): A wardrobe essential, frequently updated for versatility.</a:t>
            </a:r>
            <a:br>
              <a:rPr lang="en-US" sz="2900" dirty="0"/>
            </a:br>
            <a:endParaRPr lang="en-US" sz="2900" dirty="0"/>
          </a:p>
          <a:p>
            <a:pPr marL="457200" lvl="0" indent="-293807" algn="l" rtl="0">
              <a:spcBef>
                <a:spcPts val="0"/>
              </a:spcBef>
              <a:spcAft>
                <a:spcPts val="0"/>
              </a:spcAft>
              <a:buClr>
                <a:srgbClr val="000000"/>
              </a:buClr>
              <a:buSzPct val="100000"/>
              <a:buFont typeface="Arial"/>
              <a:buChar char="●"/>
            </a:pPr>
            <a:r>
              <a:rPr lang="en-US" sz="2900" dirty="0"/>
              <a:t>Dresses (~6,100 units): Popular for work, casual, and special occasions.</a:t>
            </a:r>
            <a:br>
              <a:rPr lang="en-US" sz="2900" dirty="0"/>
            </a:br>
            <a:endParaRPr lang="en-US" sz="2900" dirty="0"/>
          </a:p>
          <a:p>
            <a:pPr marL="457200" lvl="0" indent="-293807" algn="l" rtl="0">
              <a:spcBef>
                <a:spcPts val="0"/>
              </a:spcBef>
              <a:spcAft>
                <a:spcPts val="0"/>
              </a:spcAft>
              <a:buClr>
                <a:srgbClr val="000000"/>
              </a:buClr>
              <a:buSzPct val="100000"/>
              <a:buFont typeface="Arial"/>
              <a:buChar char="●"/>
            </a:pPr>
            <a:r>
              <a:rPr lang="en-US" sz="2900" dirty="0"/>
              <a:t>Bottoms (~3,600 units): Necessary but purchased less often due to durability.</a:t>
            </a:r>
          </a:p>
          <a:p>
            <a:pPr marL="0" lvl="0" indent="0" algn="l" rtl="0">
              <a:spcBef>
                <a:spcPts val="1200"/>
              </a:spcBef>
              <a:spcAft>
                <a:spcPts val="0"/>
              </a:spcAft>
              <a:buNone/>
            </a:pPr>
            <a:r>
              <a:rPr lang="en-US" sz="2900" dirty="0"/>
              <a:t>Moderate Purchases:</a:t>
            </a:r>
          </a:p>
          <a:p>
            <a:pPr marL="457200" lvl="0" indent="-293807" algn="l" rtl="0">
              <a:spcBef>
                <a:spcPts val="1200"/>
              </a:spcBef>
              <a:spcAft>
                <a:spcPts val="0"/>
              </a:spcAft>
              <a:buClr>
                <a:srgbClr val="000000"/>
              </a:buClr>
              <a:buSzPct val="100000"/>
              <a:buFont typeface="Arial"/>
              <a:buChar char="●"/>
            </a:pPr>
            <a:r>
              <a:rPr lang="en-US" sz="2900" dirty="0"/>
              <a:t>Intimates (~1,700 units): Essential but replaced less frequently.</a:t>
            </a:r>
            <a:br>
              <a:rPr lang="en-US" sz="2900" dirty="0"/>
            </a:br>
            <a:endParaRPr lang="en-US" sz="2900" dirty="0"/>
          </a:p>
          <a:p>
            <a:pPr marL="457200" lvl="0" indent="-293807" algn="l" rtl="0">
              <a:spcBef>
                <a:spcPts val="0"/>
              </a:spcBef>
              <a:spcAft>
                <a:spcPts val="0"/>
              </a:spcAft>
              <a:buClr>
                <a:srgbClr val="000000"/>
              </a:buClr>
              <a:buSzPct val="100000"/>
              <a:buFont typeface="Arial"/>
              <a:buChar char="●"/>
            </a:pPr>
            <a:r>
              <a:rPr lang="en-US" sz="2900" dirty="0"/>
              <a:t>Jackets (~1,000 units): Seasonal investment pieces with lower turnover.</a:t>
            </a:r>
          </a:p>
          <a:p>
            <a:pPr marL="0" lvl="0" indent="0" algn="l" rtl="0">
              <a:spcBef>
                <a:spcPts val="1200"/>
              </a:spcBef>
              <a:spcAft>
                <a:spcPts val="0"/>
              </a:spcAft>
              <a:buNone/>
            </a:pPr>
            <a:r>
              <a:rPr lang="en-US" sz="2900" dirty="0"/>
              <a:t>Least Purchased:</a:t>
            </a:r>
          </a:p>
          <a:p>
            <a:pPr marL="457200" lvl="0" indent="-293807" algn="l" rtl="0">
              <a:spcBef>
                <a:spcPts val="1200"/>
              </a:spcBef>
              <a:spcAft>
                <a:spcPts val="0"/>
              </a:spcAft>
              <a:buClr>
                <a:srgbClr val="000000"/>
              </a:buClr>
              <a:buSzPct val="100000"/>
              <a:buFont typeface="Arial"/>
              <a:buChar char="●"/>
            </a:pPr>
            <a:r>
              <a:rPr lang="en-US" sz="2900" dirty="0"/>
              <a:t>Trend Items (&lt;200 units): Niche appeal, often integrated into staple categories.</a:t>
            </a:r>
          </a:p>
          <a:p>
            <a:pPr marL="0" lvl="0" indent="0" algn="l" rtl="0">
              <a:spcBef>
                <a:spcPts val="1200"/>
              </a:spcBef>
              <a:spcAft>
                <a:spcPts val="1200"/>
              </a:spcAft>
              <a:buNone/>
            </a:pPr>
            <a:r>
              <a:rPr lang="en-US" sz="3000" dirty="0"/>
              <a:t>Women prioritize everyday essentials while occasionally updating their wardrobe with seasonal and trendy pieces.</a:t>
            </a:r>
          </a:p>
          <a:p>
            <a:pPr marL="0" indent="0">
              <a:buNone/>
            </a:pPr>
            <a:endParaRPr lang="en-KE" dirty="0"/>
          </a:p>
        </p:txBody>
      </p:sp>
    </p:spTree>
    <p:extLst>
      <p:ext uri="{BB962C8B-B14F-4D97-AF65-F5344CB8AC3E}">
        <p14:creationId xmlns:p14="http://schemas.microsoft.com/office/powerpoint/2010/main" val="376417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36;p21">
            <a:extLst>
              <a:ext uri="{FF2B5EF4-FFF2-40B4-BE49-F238E27FC236}">
                <a16:creationId xmlns:a16="http://schemas.microsoft.com/office/drawing/2014/main" id="{5D7339AE-43B6-C1F0-73CC-7AF51BA08240}"/>
              </a:ext>
            </a:extLst>
          </p:cNvPr>
          <p:cNvPicPr preferRelativeResize="0">
            <a:picLocks noGrp="1"/>
          </p:cNvPicPr>
          <p:nvPr>
            <p:ph idx="1"/>
          </p:nvPr>
        </p:nvPicPr>
        <p:blipFill>
          <a:blip r:embed="rId2">
            <a:alphaModFix/>
          </a:blip>
          <a:stretch>
            <a:fillRect/>
          </a:stretch>
        </p:blipFill>
        <p:spPr>
          <a:xfrm>
            <a:off x="1858297" y="1444625"/>
            <a:ext cx="8241937" cy="4754563"/>
          </a:xfrm>
          <a:prstGeom prst="rect">
            <a:avLst/>
          </a:prstGeom>
          <a:noFill/>
          <a:ln>
            <a:noFill/>
          </a:ln>
        </p:spPr>
      </p:pic>
    </p:spTree>
    <p:extLst>
      <p:ext uri="{BB962C8B-B14F-4D97-AF65-F5344CB8AC3E}">
        <p14:creationId xmlns:p14="http://schemas.microsoft.com/office/powerpoint/2010/main" val="262024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D26AA-54AF-FAFE-651C-B754E5D5CA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15747-EE4B-557C-8710-59C12AFC4EA0}"/>
              </a:ext>
            </a:extLst>
          </p:cNvPr>
          <p:cNvSpPr>
            <a:spLocks noGrp="1"/>
          </p:cNvSpPr>
          <p:nvPr>
            <p:ph type="title"/>
          </p:nvPr>
        </p:nvSpPr>
        <p:spPr>
          <a:xfrm>
            <a:off x="640078" y="1188358"/>
            <a:ext cx="10890929" cy="939753"/>
          </a:xfrm>
        </p:spPr>
        <p:txBody>
          <a:bodyPr>
            <a:normAutofit fontScale="90000"/>
          </a:bodyPr>
          <a:lstStyle/>
          <a:p>
            <a:r>
              <a:rPr lang="en-US" sz="4000" dirty="0"/>
              <a:t>4. Recommendation.</a:t>
            </a:r>
            <a:br>
              <a:rPr lang="en-US" sz="4000" u="sng" dirty="0"/>
            </a:br>
            <a:br>
              <a:rPr lang="en-US" sz="4000" u="sng" dirty="0"/>
            </a:br>
            <a:endParaRPr lang="en-KE" dirty="0"/>
          </a:p>
        </p:txBody>
      </p:sp>
      <p:sp>
        <p:nvSpPr>
          <p:cNvPr id="4" name="Content Placeholder 3">
            <a:extLst>
              <a:ext uri="{FF2B5EF4-FFF2-40B4-BE49-F238E27FC236}">
                <a16:creationId xmlns:a16="http://schemas.microsoft.com/office/drawing/2014/main" id="{7F53F090-1289-07B1-5201-89E2049A7B4C}"/>
              </a:ext>
            </a:extLst>
          </p:cNvPr>
          <p:cNvSpPr>
            <a:spLocks noGrp="1"/>
          </p:cNvSpPr>
          <p:nvPr>
            <p:ph sz="half" idx="2"/>
          </p:nvPr>
        </p:nvSpPr>
        <p:spPr>
          <a:xfrm>
            <a:off x="640078" y="2057400"/>
            <a:ext cx="10598193" cy="4422058"/>
          </a:xfrm>
        </p:spPr>
        <p:txBody>
          <a:bodyPr>
            <a:normAutofit fontScale="92500" lnSpcReduction="20000"/>
          </a:bodyPr>
          <a:lstStyle/>
          <a:p>
            <a:pPr marL="0" indent="0">
              <a:buNone/>
            </a:pPr>
            <a:r>
              <a:rPr lang="en-US" b="1" dirty="0"/>
              <a:t>Overall Recommendation Trend:</a:t>
            </a:r>
            <a:r>
              <a:rPr lang="en-US" dirty="0"/>
              <a:t> Most women's clothing items were recommended, suggesting a strong customer preference for these items or positive product attributes.</a:t>
            </a:r>
            <a:br>
              <a:rPr lang="en-US" dirty="0"/>
            </a:br>
            <a:endParaRPr lang="en-US" dirty="0"/>
          </a:p>
          <a:p>
            <a:pPr marL="0" indent="0">
              <a:buNone/>
            </a:pPr>
            <a:r>
              <a:rPr lang="en-US" b="1" dirty="0"/>
              <a:t>Customer Satisfaction: </a:t>
            </a:r>
            <a:r>
              <a:rPr lang="en-US" dirty="0"/>
              <a:t>The high number of recommended items indicates that most clothing met or exceeded customer expectations, reflecting general satisfaction with the products.</a:t>
            </a:r>
            <a:br>
              <a:rPr lang="en-US" dirty="0"/>
            </a:br>
            <a:endParaRPr lang="en-US" dirty="0"/>
          </a:p>
          <a:p>
            <a:pPr marL="0" indent="0">
              <a:buNone/>
            </a:pPr>
            <a:r>
              <a:rPr lang="en-US" b="1" dirty="0"/>
              <a:t>Minority Not Recommended: </a:t>
            </a:r>
            <a:r>
              <a:rPr lang="en-US" dirty="0"/>
              <a:t>While most items were recommended, a smaller portion did not receive positive recommendations, which could point to either specific product issues or a mismatch with customer preferences.</a:t>
            </a:r>
            <a:br>
              <a:rPr lang="en-US" dirty="0"/>
            </a:br>
            <a:endParaRPr lang="en-US" dirty="0"/>
          </a:p>
          <a:p>
            <a:pPr marL="0" indent="0">
              <a:buNone/>
            </a:pPr>
            <a:r>
              <a:rPr lang="en-US" b="1" dirty="0"/>
              <a:t>Product Quality or Appeal: </a:t>
            </a:r>
            <a:r>
              <a:rPr lang="en-US" dirty="0"/>
              <a:t>The strong recommendation rate may also indicate that the products generally align with current fashion trends, fit well, or offer good value, contributing to their positive reception.</a:t>
            </a:r>
          </a:p>
          <a:p>
            <a:pPr marL="0" indent="0">
              <a:buNone/>
            </a:pPr>
            <a:endParaRPr lang="en-KE" dirty="0"/>
          </a:p>
        </p:txBody>
      </p:sp>
    </p:spTree>
    <p:extLst>
      <p:ext uri="{BB962C8B-B14F-4D97-AF65-F5344CB8AC3E}">
        <p14:creationId xmlns:p14="http://schemas.microsoft.com/office/powerpoint/2010/main" val="182786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142;p22">
            <a:extLst>
              <a:ext uri="{FF2B5EF4-FFF2-40B4-BE49-F238E27FC236}">
                <a16:creationId xmlns:a16="http://schemas.microsoft.com/office/drawing/2014/main" id="{D55D3516-64BD-84F5-0C00-AC2A1EB9E405}"/>
              </a:ext>
            </a:extLst>
          </p:cNvPr>
          <p:cNvPicPr preferRelativeResize="0">
            <a:picLocks noGrp="1"/>
          </p:cNvPicPr>
          <p:nvPr>
            <p:ph idx="1"/>
          </p:nvPr>
        </p:nvPicPr>
        <p:blipFill>
          <a:blip r:embed="rId2">
            <a:alphaModFix/>
          </a:blip>
          <a:stretch>
            <a:fillRect/>
          </a:stretch>
        </p:blipFill>
        <p:spPr>
          <a:xfrm>
            <a:off x="2428568" y="1514168"/>
            <a:ext cx="7620000" cy="4685021"/>
          </a:xfrm>
          <a:prstGeom prst="rect">
            <a:avLst/>
          </a:prstGeom>
          <a:noFill/>
          <a:ln>
            <a:noFill/>
          </a:ln>
        </p:spPr>
      </p:pic>
    </p:spTree>
    <p:extLst>
      <p:ext uri="{BB962C8B-B14F-4D97-AF65-F5344CB8AC3E}">
        <p14:creationId xmlns:p14="http://schemas.microsoft.com/office/powerpoint/2010/main" val="3184617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E01D2-2F07-D5BA-50E8-48F7CF398ED2}"/>
              </a:ext>
            </a:extLst>
          </p:cNvPr>
          <p:cNvSpPr>
            <a:spLocks noGrp="1"/>
          </p:cNvSpPr>
          <p:nvPr>
            <p:ph idx="1"/>
          </p:nvPr>
        </p:nvSpPr>
        <p:spPr>
          <a:xfrm>
            <a:off x="566057" y="1230087"/>
            <a:ext cx="11124498" cy="4969546"/>
          </a:xfrm>
        </p:spPr>
        <p:txBody>
          <a:bodyPr>
            <a:normAutofit fontScale="92500" lnSpcReduction="10000"/>
          </a:bodyPr>
          <a:lstStyle/>
          <a:p>
            <a:pPr marL="0" lvl="0" indent="0" algn="l" rtl="0">
              <a:spcBef>
                <a:spcPts val="1200"/>
              </a:spcBef>
              <a:spcAft>
                <a:spcPts val="0"/>
              </a:spcAft>
              <a:buNone/>
            </a:pPr>
            <a:r>
              <a:rPr lang="en-US" sz="2000" dirty="0">
                <a:solidFill>
                  <a:srgbClr val="000000"/>
                </a:solidFill>
              </a:rPr>
              <a:t>The word cloud of cleaned reviews </a:t>
            </a:r>
            <a:r>
              <a:rPr lang="en-US" sz="2000" b="1" dirty="0">
                <a:solidFill>
                  <a:srgbClr val="000000"/>
                </a:solidFill>
              </a:rPr>
              <a:t>was analyzing </a:t>
            </a:r>
            <a:r>
              <a:rPr lang="en-US" sz="2000" dirty="0">
                <a:solidFill>
                  <a:srgbClr val="000000"/>
                </a:solidFill>
              </a:rPr>
              <a:t>the most frequently used words in customer feedback for women's clothing.</a:t>
            </a:r>
          </a:p>
          <a:p>
            <a:pPr marL="457200" lvl="0" indent="-298450" algn="l" rtl="0">
              <a:spcBef>
                <a:spcPts val="1200"/>
              </a:spcBef>
              <a:spcAft>
                <a:spcPts val="0"/>
              </a:spcAft>
              <a:buClr>
                <a:srgbClr val="000000"/>
              </a:buClr>
              <a:buSzPts val="1100"/>
              <a:buFont typeface="Arial"/>
              <a:buChar char="●"/>
            </a:pPr>
            <a:r>
              <a:rPr lang="en-US" sz="2000" dirty="0">
                <a:solidFill>
                  <a:srgbClr val="000000"/>
                </a:solidFill>
              </a:rPr>
              <a:t>The most prominent words </a:t>
            </a:r>
            <a:r>
              <a:rPr lang="en-US" sz="2000" b="1" dirty="0">
                <a:solidFill>
                  <a:srgbClr val="000000"/>
                </a:solidFill>
              </a:rPr>
              <a:t>were "dress," "top," "shirt," "skirt," and "sweater,"</a:t>
            </a:r>
            <a:r>
              <a:rPr lang="en-US" sz="2000" dirty="0">
                <a:solidFill>
                  <a:srgbClr val="000000"/>
                </a:solidFill>
              </a:rPr>
              <a:t> indicating that these were common clothing items discussed in reviews.</a:t>
            </a:r>
            <a:br>
              <a:rPr lang="en-US" sz="2000" dirty="0">
                <a:solidFill>
                  <a:srgbClr val="000000"/>
                </a:solidFill>
              </a:rPr>
            </a:br>
            <a:endParaRPr lang="en-US" sz="2000" dirty="0">
              <a:solidFill>
                <a:srgbClr val="000000"/>
              </a:solidFill>
            </a:endParaRPr>
          </a:p>
          <a:p>
            <a:pPr marL="457200" lvl="0" indent="-298450" algn="l" rtl="0">
              <a:spcBef>
                <a:spcPts val="0"/>
              </a:spcBef>
              <a:spcAft>
                <a:spcPts val="0"/>
              </a:spcAft>
              <a:buClr>
                <a:srgbClr val="000000"/>
              </a:buClr>
              <a:buSzPts val="1100"/>
              <a:buFont typeface="Arial"/>
              <a:buChar char="●"/>
            </a:pPr>
            <a:r>
              <a:rPr lang="en-US" sz="2000" dirty="0">
                <a:solidFill>
                  <a:srgbClr val="000000"/>
                </a:solidFill>
              </a:rPr>
              <a:t>Sentiment-related words like </a:t>
            </a:r>
            <a:r>
              <a:rPr lang="en-US" sz="2000" b="1" dirty="0">
                <a:solidFill>
                  <a:srgbClr val="000000"/>
                </a:solidFill>
              </a:rPr>
              <a:t>"love," "comfortable," "perfect," "flattering," and "great"</a:t>
            </a:r>
            <a:r>
              <a:rPr lang="en-US" sz="2000" dirty="0">
                <a:solidFill>
                  <a:srgbClr val="000000"/>
                </a:solidFill>
              </a:rPr>
              <a:t> </a:t>
            </a:r>
            <a:r>
              <a:rPr lang="en-US" sz="2000" b="1" dirty="0">
                <a:solidFill>
                  <a:srgbClr val="000000"/>
                </a:solidFill>
              </a:rPr>
              <a:t>were appearing</a:t>
            </a:r>
            <a:r>
              <a:rPr lang="en-US" sz="2000" dirty="0">
                <a:solidFill>
                  <a:srgbClr val="000000"/>
                </a:solidFill>
              </a:rPr>
              <a:t> frequently, suggesting a generally positive sentiment toward the products.</a:t>
            </a:r>
            <a:br>
              <a:rPr lang="en-US" sz="2000" dirty="0">
                <a:solidFill>
                  <a:srgbClr val="000000"/>
                </a:solidFill>
              </a:rPr>
            </a:br>
            <a:endParaRPr lang="en-US" sz="2000" dirty="0">
              <a:solidFill>
                <a:srgbClr val="000000"/>
              </a:solidFill>
            </a:endParaRPr>
          </a:p>
          <a:p>
            <a:pPr marL="457200" lvl="0" indent="-298450" algn="l" rtl="0">
              <a:spcBef>
                <a:spcPts val="0"/>
              </a:spcBef>
              <a:spcAft>
                <a:spcPts val="0"/>
              </a:spcAft>
              <a:buClr>
                <a:srgbClr val="000000"/>
              </a:buClr>
              <a:buSzPts val="1100"/>
              <a:buFont typeface="Arial"/>
              <a:buChar char="●"/>
            </a:pPr>
            <a:r>
              <a:rPr lang="en-US" sz="2000" dirty="0">
                <a:solidFill>
                  <a:srgbClr val="000000"/>
                </a:solidFill>
              </a:rPr>
              <a:t>Words related to </a:t>
            </a:r>
            <a:r>
              <a:rPr lang="en-US" sz="2000" b="1" dirty="0">
                <a:solidFill>
                  <a:srgbClr val="000000"/>
                </a:solidFill>
              </a:rPr>
              <a:t>fit and material</a:t>
            </a:r>
            <a:r>
              <a:rPr lang="en-US" sz="2000" dirty="0">
                <a:solidFill>
                  <a:srgbClr val="000000"/>
                </a:solidFill>
              </a:rPr>
              <a:t>, such as </a:t>
            </a:r>
            <a:r>
              <a:rPr lang="en-US" sz="2000" b="1" dirty="0">
                <a:solidFill>
                  <a:srgbClr val="000000"/>
                </a:solidFill>
              </a:rPr>
              <a:t>"fabric," "material," "size," and "true"</a:t>
            </a:r>
            <a:r>
              <a:rPr lang="en-US" sz="2000" dirty="0">
                <a:solidFill>
                  <a:srgbClr val="000000"/>
                </a:solidFill>
              </a:rPr>
              <a:t>, </a:t>
            </a:r>
            <a:r>
              <a:rPr lang="en-US" sz="2000" b="1" dirty="0">
                <a:solidFill>
                  <a:srgbClr val="000000"/>
                </a:solidFill>
              </a:rPr>
              <a:t>were also standing out</a:t>
            </a:r>
            <a:r>
              <a:rPr lang="en-US" sz="2000" dirty="0">
                <a:solidFill>
                  <a:srgbClr val="000000"/>
                </a:solidFill>
              </a:rPr>
              <a:t>, highlighting key factors that influence customer satisfaction.</a:t>
            </a:r>
            <a:br>
              <a:rPr lang="en-US" sz="2000" dirty="0">
                <a:solidFill>
                  <a:srgbClr val="000000"/>
                </a:solidFill>
              </a:rPr>
            </a:br>
            <a:endParaRPr lang="en-US" sz="2000" dirty="0">
              <a:solidFill>
                <a:srgbClr val="000000"/>
              </a:solidFill>
            </a:endParaRPr>
          </a:p>
          <a:p>
            <a:pPr marL="0" lvl="0" indent="0" algn="l" rtl="0">
              <a:spcBef>
                <a:spcPts val="1200"/>
              </a:spcBef>
              <a:spcAft>
                <a:spcPts val="1200"/>
              </a:spcAft>
              <a:buNone/>
            </a:pPr>
            <a:r>
              <a:rPr lang="en-US" sz="2000" dirty="0">
                <a:solidFill>
                  <a:srgbClr val="000000"/>
                </a:solidFill>
              </a:rPr>
              <a:t>Overall, the word cloud </a:t>
            </a:r>
            <a:r>
              <a:rPr lang="en-US" sz="2000" b="1" dirty="0">
                <a:solidFill>
                  <a:srgbClr val="000000"/>
                </a:solidFill>
              </a:rPr>
              <a:t>was reflecting</a:t>
            </a:r>
            <a:r>
              <a:rPr lang="en-US" sz="2000" dirty="0">
                <a:solidFill>
                  <a:srgbClr val="000000"/>
                </a:solidFill>
              </a:rPr>
              <a:t> a strong emphasis on </a:t>
            </a:r>
            <a:r>
              <a:rPr lang="en-US" sz="2000" b="1" dirty="0">
                <a:solidFill>
                  <a:srgbClr val="000000"/>
                </a:solidFill>
              </a:rPr>
              <a:t>product type, comfort, fit, and quality</a:t>
            </a:r>
            <a:r>
              <a:rPr lang="en-US" sz="2000" dirty="0">
                <a:solidFill>
                  <a:srgbClr val="000000"/>
                </a:solidFill>
              </a:rPr>
              <a:t>, providing valuable insights into what customers </a:t>
            </a:r>
            <a:r>
              <a:rPr lang="en-US" sz="2000" b="1" dirty="0">
                <a:solidFill>
                  <a:srgbClr val="000000"/>
                </a:solidFill>
              </a:rPr>
              <a:t>were prioritizing</a:t>
            </a:r>
            <a:r>
              <a:rPr lang="en-US" sz="2000" dirty="0">
                <a:solidFill>
                  <a:srgbClr val="000000"/>
                </a:solidFill>
              </a:rPr>
              <a:t> in their reviews.</a:t>
            </a:r>
            <a:endParaRPr lang="en-US" dirty="0"/>
          </a:p>
          <a:p>
            <a:pPr marL="0" indent="0">
              <a:buNone/>
            </a:pPr>
            <a:endParaRPr lang="en-KE" dirty="0"/>
          </a:p>
        </p:txBody>
      </p:sp>
    </p:spTree>
    <p:extLst>
      <p:ext uri="{BB962C8B-B14F-4D97-AF65-F5344CB8AC3E}">
        <p14:creationId xmlns:p14="http://schemas.microsoft.com/office/powerpoint/2010/main" val="548576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48;p23">
            <a:extLst>
              <a:ext uri="{FF2B5EF4-FFF2-40B4-BE49-F238E27FC236}">
                <a16:creationId xmlns:a16="http://schemas.microsoft.com/office/drawing/2014/main" id="{36759FA8-F6AD-2B65-7325-4D471EAD978D}"/>
              </a:ext>
            </a:extLst>
          </p:cNvPr>
          <p:cNvPicPr preferRelativeResize="0">
            <a:picLocks noGrp="1"/>
          </p:cNvPicPr>
          <p:nvPr>
            <p:ph idx="1"/>
          </p:nvPr>
        </p:nvPicPr>
        <p:blipFill>
          <a:blip r:embed="rId2">
            <a:alphaModFix/>
          </a:blip>
          <a:stretch>
            <a:fillRect/>
          </a:stretch>
        </p:blipFill>
        <p:spPr>
          <a:xfrm>
            <a:off x="1278194" y="1524000"/>
            <a:ext cx="9497961" cy="4611329"/>
          </a:xfrm>
          <a:prstGeom prst="rect">
            <a:avLst/>
          </a:prstGeom>
          <a:noFill/>
          <a:ln>
            <a:noFill/>
          </a:ln>
        </p:spPr>
      </p:pic>
    </p:spTree>
    <p:extLst>
      <p:ext uri="{BB962C8B-B14F-4D97-AF65-F5344CB8AC3E}">
        <p14:creationId xmlns:p14="http://schemas.microsoft.com/office/powerpoint/2010/main" val="247497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D356-BF05-8789-37BA-D38242B7CBB6}"/>
              </a:ext>
            </a:extLst>
          </p:cNvPr>
          <p:cNvSpPr>
            <a:spLocks noGrp="1"/>
          </p:cNvSpPr>
          <p:nvPr>
            <p:ph type="title"/>
          </p:nvPr>
        </p:nvSpPr>
        <p:spPr>
          <a:xfrm>
            <a:off x="437180" y="967704"/>
            <a:ext cx="10890929" cy="939753"/>
          </a:xfrm>
        </p:spPr>
        <p:txBody>
          <a:bodyPr/>
          <a:lstStyle/>
          <a:p>
            <a:r>
              <a:rPr lang="en-US" dirty="0"/>
              <a:t> Data Preprocessing</a:t>
            </a:r>
            <a:endParaRPr lang="en-KE" dirty="0"/>
          </a:p>
        </p:txBody>
      </p:sp>
      <p:sp>
        <p:nvSpPr>
          <p:cNvPr id="4" name="Content Placeholder 3">
            <a:extLst>
              <a:ext uri="{FF2B5EF4-FFF2-40B4-BE49-F238E27FC236}">
                <a16:creationId xmlns:a16="http://schemas.microsoft.com/office/drawing/2014/main" id="{9A2EAD85-061A-B3C3-3D48-0364ABC0BD74}"/>
              </a:ext>
            </a:extLst>
          </p:cNvPr>
          <p:cNvSpPr>
            <a:spLocks noGrp="1"/>
          </p:cNvSpPr>
          <p:nvPr>
            <p:ph sz="half" idx="2"/>
          </p:nvPr>
        </p:nvSpPr>
        <p:spPr>
          <a:xfrm>
            <a:off x="525671" y="1740310"/>
            <a:ext cx="11528677" cy="4670322"/>
          </a:xfrm>
        </p:spPr>
        <p:txBody>
          <a:bodyPr>
            <a:normAutofit fontScale="40000" lnSpcReduction="20000"/>
          </a:bodyPr>
          <a:lstStyle/>
          <a:p>
            <a:pPr marL="158750" indent="0">
              <a:spcBef>
                <a:spcPts val="1200"/>
              </a:spcBef>
              <a:buSzPts val="1100"/>
              <a:buNone/>
            </a:pPr>
            <a:r>
              <a:rPr lang="en-US" sz="4300" dirty="0">
                <a:solidFill>
                  <a:srgbClr val="000000"/>
                </a:solidFill>
              </a:rPr>
              <a:t>1. Text Cleaning:</a:t>
            </a:r>
          </a:p>
          <a:p>
            <a:pPr marL="457200" indent="-298450">
              <a:spcBef>
                <a:spcPts val="1200"/>
              </a:spcBef>
              <a:buClr>
                <a:srgbClr val="000000"/>
              </a:buClr>
              <a:buSzPts val="1100"/>
              <a:buFont typeface="Lato"/>
              <a:buChar char="●"/>
            </a:pPr>
            <a:r>
              <a:rPr lang="en-US" sz="4300" dirty="0">
                <a:solidFill>
                  <a:srgbClr val="000000"/>
                </a:solidFill>
              </a:rPr>
              <a:t>Remove URLs, user mentions, hashtags, punctuation, special characters, and numbers to focus on meaningful text.</a:t>
            </a:r>
            <a:br>
              <a:rPr lang="en-US" sz="4300" dirty="0">
                <a:solidFill>
                  <a:srgbClr val="000000"/>
                </a:solidFill>
              </a:rPr>
            </a:br>
            <a:endParaRPr lang="en-US" sz="4300" dirty="0">
              <a:solidFill>
                <a:srgbClr val="000000"/>
              </a:solidFill>
            </a:endParaRPr>
          </a:p>
          <a:p>
            <a:pPr marL="158750" indent="0">
              <a:spcBef>
                <a:spcPts val="1200"/>
              </a:spcBef>
              <a:buSzPts val="1100"/>
              <a:buNone/>
            </a:pPr>
            <a:r>
              <a:rPr lang="en-US" sz="4300" dirty="0">
                <a:solidFill>
                  <a:srgbClr val="000000"/>
                </a:solidFill>
              </a:rPr>
              <a:t>2. Lowercasing:</a:t>
            </a:r>
          </a:p>
          <a:p>
            <a:pPr marL="457200" indent="-298450">
              <a:spcBef>
                <a:spcPts val="1200"/>
              </a:spcBef>
              <a:buClr>
                <a:srgbClr val="000000"/>
              </a:buClr>
              <a:buSzPts val="1100"/>
              <a:buFont typeface="Lato"/>
              <a:buChar char="●"/>
            </a:pPr>
            <a:r>
              <a:rPr lang="en-US" sz="4300" dirty="0">
                <a:solidFill>
                  <a:srgbClr val="000000"/>
                </a:solidFill>
              </a:rPr>
              <a:t>Convert all text to lowercase to ensure consistency (e.g., "Dress" and "dress" are treated the same).</a:t>
            </a:r>
            <a:br>
              <a:rPr lang="en-US" sz="4300" dirty="0">
                <a:solidFill>
                  <a:srgbClr val="000000"/>
                </a:solidFill>
              </a:rPr>
            </a:br>
            <a:endParaRPr lang="en-US" sz="4300" dirty="0">
              <a:solidFill>
                <a:srgbClr val="000000"/>
              </a:solidFill>
            </a:endParaRPr>
          </a:p>
          <a:p>
            <a:pPr marL="158750" indent="0">
              <a:spcBef>
                <a:spcPts val="1200"/>
              </a:spcBef>
              <a:buSzPts val="1100"/>
              <a:buNone/>
            </a:pPr>
            <a:r>
              <a:rPr lang="en-US" sz="4300" dirty="0">
                <a:solidFill>
                  <a:srgbClr val="000000"/>
                </a:solidFill>
              </a:rPr>
              <a:t>3. Tokenization:</a:t>
            </a:r>
          </a:p>
          <a:p>
            <a:pPr marL="457200" indent="-298450">
              <a:spcBef>
                <a:spcPts val="1200"/>
              </a:spcBef>
              <a:buClr>
                <a:srgbClr val="000000"/>
              </a:buClr>
              <a:buSzPts val="1100"/>
              <a:buFont typeface="Lato"/>
              <a:buChar char="●"/>
            </a:pPr>
            <a:r>
              <a:rPr lang="en-US" sz="4300" dirty="0">
                <a:solidFill>
                  <a:srgbClr val="000000"/>
                </a:solidFill>
              </a:rPr>
              <a:t>Split text into individual words (tokens), and handle multi-word expressions (e.g., "feel good").</a:t>
            </a:r>
            <a:br>
              <a:rPr lang="en-US" sz="4300" dirty="0">
                <a:solidFill>
                  <a:srgbClr val="000000"/>
                </a:solidFill>
              </a:rPr>
            </a:br>
            <a:endParaRPr lang="en-US" sz="4300" dirty="0">
              <a:solidFill>
                <a:srgbClr val="000000"/>
              </a:solidFill>
            </a:endParaRPr>
          </a:p>
          <a:p>
            <a:pPr marL="158750" indent="0">
              <a:spcBef>
                <a:spcPts val="1200"/>
              </a:spcBef>
              <a:buSzPts val="1100"/>
              <a:buNone/>
            </a:pPr>
            <a:r>
              <a:rPr lang="en-US" sz="4300" dirty="0">
                <a:solidFill>
                  <a:srgbClr val="000000"/>
                </a:solidFill>
              </a:rPr>
              <a:t>4. Removing </a:t>
            </a:r>
            <a:r>
              <a:rPr lang="en-US" sz="4300" dirty="0" err="1">
                <a:solidFill>
                  <a:srgbClr val="000000"/>
                </a:solidFill>
              </a:rPr>
              <a:t>Stopwords</a:t>
            </a:r>
            <a:r>
              <a:rPr lang="en-US" sz="4300" dirty="0">
                <a:solidFill>
                  <a:srgbClr val="000000"/>
                </a:solidFill>
              </a:rPr>
              <a:t>:</a:t>
            </a:r>
          </a:p>
          <a:p>
            <a:pPr marL="457200" indent="-298450">
              <a:spcBef>
                <a:spcPts val="1200"/>
              </a:spcBef>
              <a:buClr>
                <a:srgbClr val="000000"/>
              </a:buClr>
              <a:buSzPts val="1100"/>
              <a:buFont typeface="Lato"/>
              <a:buChar char="●"/>
            </a:pPr>
            <a:r>
              <a:rPr lang="en-US" sz="4300" dirty="0">
                <a:solidFill>
                  <a:srgbClr val="000000"/>
                </a:solidFill>
              </a:rPr>
              <a:t>Exclude common words (like “and,” “the,” “is”) that don’t contribute much meaning.</a:t>
            </a:r>
          </a:p>
          <a:p>
            <a:endParaRPr lang="en-KE" dirty="0"/>
          </a:p>
        </p:txBody>
      </p:sp>
    </p:spTree>
    <p:extLst>
      <p:ext uri="{BB962C8B-B14F-4D97-AF65-F5344CB8AC3E}">
        <p14:creationId xmlns:p14="http://schemas.microsoft.com/office/powerpoint/2010/main" val="349244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72BB59-2E9F-926B-8A23-3C29967F66EC}"/>
              </a:ext>
            </a:extLst>
          </p:cNvPr>
          <p:cNvSpPr>
            <a:spLocks noGrp="1"/>
          </p:cNvSpPr>
          <p:nvPr>
            <p:ph idx="1"/>
          </p:nvPr>
        </p:nvSpPr>
        <p:spPr>
          <a:xfrm>
            <a:off x="639764" y="1573162"/>
            <a:ext cx="9379308" cy="4424516"/>
          </a:xfrm>
        </p:spPr>
        <p:txBody>
          <a:bodyPr>
            <a:normAutofit fontScale="55000" lnSpcReduction="20000"/>
          </a:bodyPr>
          <a:lstStyle/>
          <a:p>
            <a:pPr marL="0" lvl="0" indent="0" algn="l" rtl="0">
              <a:lnSpc>
                <a:spcPct val="115000"/>
              </a:lnSpc>
              <a:spcBef>
                <a:spcPts val="1400"/>
              </a:spcBef>
              <a:spcAft>
                <a:spcPts val="0"/>
              </a:spcAft>
              <a:buNone/>
            </a:pPr>
            <a:r>
              <a:rPr lang="en-US" sz="4300" dirty="0">
                <a:solidFill>
                  <a:srgbClr val="000000"/>
                </a:solidFill>
                <a:sym typeface="Lato"/>
              </a:rPr>
              <a:t>5. Lemmatization/Stemming:</a:t>
            </a:r>
          </a:p>
          <a:p>
            <a:pPr marL="457200" lvl="0" indent="-298450" algn="l" rtl="0">
              <a:lnSpc>
                <a:spcPct val="115000"/>
              </a:lnSpc>
              <a:spcBef>
                <a:spcPts val="1200"/>
              </a:spcBef>
              <a:spcAft>
                <a:spcPts val="0"/>
              </a:spcAft>
              <a:buSzPts val="1100"/>
              <a:buFont typeface="Lato"/>
              <a:buChar char="●"/>
            </a:pPr>
            <a:r>
              <a:rPr lang="en-US" sz="4300" dirty="0">
                <a:solidFill>
                  <a:srgbClr val="000000"/>
                </a:solidFill>
                <a:sym typeface="Lato"/>
              </a:rPr>
              <a:t>Reduce words to their base or root form (e.g., "running" to "run").</a:t>
            </a:r>
          </a:p>
          <a:p>
            <a:pPr marL="0" lvl="0" indent="0" algn="l" rtl="0">
              <a:lnSpc>
                <a:spcPct val="115000"/>
              </a:lnSpc>
              <a:spcBef>
                <a:spcPts val="1400"/>
              </a:spcBef>
              <a:spcAft>
                <a:spcPts val="0"/>
              </a:spcAft>
              <a:buNone/>
            </a:pPr>
            <a:r>
              <a:rPr lang="en-US" sz="4300" dirty="0">
                <a:solidFill>
                  <a:srgbClr val="000000"/>
                </a:solidFill>
                <a:sym typeface="Lato"/>
              </a:rPr>
              <a:t>6. Bigrams:</a:t>
            </a:r>
          </a:p>
          <a:p>
            <a:pPr marL="457200" lvl="0" indent="-298450" algn="l" rtl="0">
              <a:lnSpc>
                <a:spcPct val="115000"/>
              </a:lnSpc>
              <a:spcBef>
                <a:spcPts val="1200"/>
              </a:spcBef>
              <a:spcAft>
                <a:spcPts val="0"/>
              </a:spcAft>
              <a:buSzPts val="1100"/>
              <a:buFont typeface="Lato"/>
              <a:buChar char="●"/>
            </a:pPr>
            <a:r>
              <a:rPr lang="en-US" sz="4300" dirty="0">
                <a:solidFill>
                  <a:srgbClr val="000000"/>
                </a:solidFill>
                <a:sym typeface="Lato"/>
              </a:rPr>
              <a:t>Generate bigrams (pairs of consecutive words) to capture context that single words alone might miss (e.g., “high quality” becomes a bigram).</a:t>
            </a:r>
          </a:p>
          <a:p>
            <a:pPr marL="0" lvl="0" indent="0" algn="l" rtl="0">
              <a:lnSpc>
                <a:spcPct val="115000"/>
              </a:lnSpc>
              <a:spcBef>
                <a:spcPts val="1400"/>
              </a:spcBef>
              <a:spcAft>
                <a:spcPts val="0"/>
              </a:spcAft>
              <a:buNone/>
            </a:pPr>
            <a:r>
              <a:rPr lang="en-US" sz="4300" dirty="0">
                <a:solidFill>
                  <a:srgbClr val="000000"/>
                </a:solidFill>
                <a:sym typeface="Lato"/>
              </a:rPr>
              <a:t>7. TF-IDF (Term Frequency-Inverse Document Frequency):</a:t>
            </a:r>
          </a:p>
          <a:p>
            <a:pPr marL="457200" lvl="0" indent="-298450" algn="l" rtl="0">
              <a:lnSpc>
                <a:spcPct val="115000"/>
              </a:lnSpc>
              <a:spcBef>
                <a:spcPts val="1200"/>
              </a:spcBef>
              <a:spcAft>
                <a:spcPts val="0"/>
              </a:spcAft>
              <a:buSzPts val="1100"/>
              <a:buFont typeface="Lato"/>
              <a:buChar char="●"/>
            </a:pPr>
            <a:r>
              <a:rPr lang="en-US" sz="4300" dirty="0">
                <a:solidFill>
                  <a:srgbClr val="000000"/>
                </a:solidFill>
                <a:sym typeface="Lato"/>
              </a:rPr>
              <a:t>Use TF-IDF to identify important words by considering their frequency and uniqueness across the dataset, helping highlight key terms</a:t>
            </a:r>
          </a:p>
          <a:p>
            <a:pPr marL="0" indent="0">
              <a:buNone/>
            </a:pPr>
            <a:endParaRPr lang="en-KE" dirty="0"/>
          </a:p>
        </p:txBody>
      </p:sp>
    </p:spTree>
    <p:extLst>
      <p:ext uri="{BB962C8B-B14F-4D97-AF65-F5344CB8AC3E}">
        <p14:creationId xmlns:p14="http://schemas.microsoft.com/office/powerpoint/2010/main" val="1999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E268C-330A-0661-BE3F-08ECD6E77342}"/>
              </a:ext>
            </a:extLst>
          </p:cNvPr>
          <p:cNvSpPr>
            <a:spLocks noGrp="1"/>
          </p:cNvSpPr>
          <p:nvPr>
            <p:ph type="title"/>
          </p:nvPr>
        </p:nvSpPr>
        <p:spPr>
          <a:xfrm>
            <a:off x="599887" y="1031001"/>
            <a:ext cx="5737859" cy="1097280"/>
          </a:xfrm>
        </p:spPr>
        <p:txBody>
          <a:bodyPr>
            <a:normAutofit/>
          </a:bodyPr>
          <a:lstStyle/>
          <a:p>
            <a:r>
              <a:rPr lang="en-US" dirty="0"/>
              <a:t>Model Used</a:t>
            </a:r>
            <a:endParaRPr lang="en-KE" dirty="0"/>
          </a:p>
        </p:txBody>
      </p:sp>
      <p:cxnSp>
        <p:nvCxnSpPr>
          <p:cNvPr id="19" name="Straight Connector 1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3FC1F3-C5F2-F8D1-861C-D975EE61A509}"/>
              </a:ext>
            </a:extLst>
          </p:cNvPr>
          <p:cNvSpPr>
            <a:spLocks noGrp="1"/>
          </p:cNvSpPr>
          <p:nvPr>
            <p:ph idx="1"/>
          </p:nvPr>
        </p:nvSpPr>
        <p:spPr>
          <a:xfrm>
            <a:off x="599887" y="2491991"/>
            <a:ext cx="5871252" cy="3408340"/>
          </a:xfrm>
        </p:spPr>
        <p:txBody>
          <a:bodyPr>
            <a:normAutofit/>
          </a:bodyPr>
          <a:lstStyle/>
          <a:p>
            <a:pPr marL="0" lvl="0" indent="0" rtl="0">
              <a:lnSpc>
                <a:spcPct val="110000"/>
              </a:lnSpc>
              <a:spcBef>
                <a:spcPts val="1400"/>
              </a:spcBef>
              <a:spcAft>
                <a:spcPts val="0"/>
              </a:spcAft>
              <a:buNone/>
            </a:pPr>
            <a:r>
              <a:rPr lang="en-US" b="1" dirty="0"/>
              <a:t>1. Logistic Regression with SMOTE</a:t>
            </a:r>
          </a:p>
          <a:p>
            <a:pPr marL="0" lvl="0" indent="0" rtl="0">
              <a:lnSpc>
                <a:spcPct val="110000"/>
              </a:lnSpc>
              <a:spcBef>
                <a:spcPts val="1200"/>
              </a:spcBef>
              <a:spcAft>
                <a:spcPts val="0"/>
              </a:spcAft>
              <a:buNone/>
            </a:pPr>
            <a:r>
              <a:rPr lang="en-US" dirty="0"/>
              <a:t>We used Logistic Regression as our baseline model and applied SMOTE ) to handle class imbalance. After applying SMOTE, we achieved the following results:</a:t>
            </a:r>
          </a:p>
          <a:p>
            <a:pPr marL="457200" lvl="0" indent="-304800" rtl="0">
              <a:lnSpc>
                <a:spcPct val="110000"/>
              </a:lnSpc>
              <a:spcBef>
                <a:spcPts val="1200"/>
              </a:spcBef>
              <a:spcAft>
                <a:spcPts val="0"/>
              </a:spcAft>
              <a:buClr>
                <a:srgbClr val="000000"/>
              </a:buClr>
              <a:buSzPts val="1200"/>
              <a:buFont typeface="Arial"/>
              <a:buChar char="●"/>
            </a:pPr>
            <a:r>
              <a:rPr lang="en-US" dirty="0"/>
              <a:t>Accuracy: 0.83, Recall: 0.82, Precision: 0.74, F1 Score: 0.76</a:t>
            </a:r>
          </a:p>
          <a:p>
            <a:pPr marL="0" indent="0">
              <a:lnSpc>
                <a:spcPct val="110000"/>
              </a:lnSpc>
              <a:buNone/>
            </a:pPr>
            <a:endParaRPr lang="en-KE" sz="1300" dirty="0"/>
          </a:p>
        </p:txBody>
      </p:sp>
      <p:pic>
        <p:nvPicPr>
          <p:cNvPr id="7" name="Graphic 6" descr="Statistics">
            <a:extLst>
              <a:ext uri="{FF2B5EF4-FFF2-40B4-BE49-F238E27FC236}">
                <a16:creationId xmlns:a16="http://schemas.microsoft.com/office/drawing/2014/main" id="{4D84DEFC-DC8E-B084-1CA5-5298ED78F2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919" y="1579641"/>
            <a:ext cx="4320690" cy="4320690"/>
          </a:xfrm>
          <a:prstGeom prst="rect">
            <a:avLst/>
          </a:prstGeom>
        </p:spPr>
      </p:pic>
    </p:spTree>
    <p:extLst>
      <p:ext uri="{BB962C8B-B14F-4D97-AF65-F5344CB8AC3E}">
        <p14:creationId xmlns:p14="http://schemas.microsoft.com/office/powerpoint/2010/main" val="148063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2B75F-D33C-CF15-8606-0F84CA405912}"/>
              </a:ext>
            </a:extLst>
          </p:cNvPr>
          <p:cNvSpPr>
            <a:spLocks noGrp="1"/>
          </p:cNvSpPr>
          <p:nvPr>
            <p:ph type="title"/>
          </p:nvPr>
        </p:nvSpPr>
        <p:spPr>
          <a:xfrm>
            <a:off x="5496821" y="1371600"/>
            <a:ext cx="6034187" cy="1097280"/>
          </a:xfrm>
        </p:spPr>
        <p:txBody>
          <a:bodyPr>
            <a:normAutofit/>
          </a:bodyPr>
          <a:lstStyle/>
          <a:p>
            <a:r>
              <a:rPr lang="en-US" dirty="0"/>
              <a:t>Introduction</a:t>
            </a:r>
            <a:endParaRPr lang="en-KE" dirty="0"/>
          </a:p>
        </p:txBody>
      </p:sp>
      <p:pic>
        <p:nvPicPr>
          <p:cNvPr id="5" name="Picture 4" descr="Different patterned clothes">
            <a:extLst>
              <a:ext uri="{FF2B5EF4-FFF2-40B4-BE49-F238E27FC236}">
                <a16:creationId xmlns:a16="http://schemas.microsoft.com/office/drawing/2014/main" id="{3B39DF41-75AC-445F-B57B-84E5F8B079F7}"/>
              </a:ext>
            </a:extLst>
          </p:cNvPr>
          <p:cNvPicPr>
            <a:picLocks noChangeAspect="1"/>
          </p:cNvPicPr>
          <p:nvPr/>
        </p:nvPicPr>
        <p:blipFill>
          <a:blip r:embed="rId2"/>
          <a:srcRect l="16983" r="35733" b="-1"/>
          <a:stretch/>
        </p:blipFill>
        <p:spPr>
          <a:xfrm>
            <a:off x="20" y="10"/>
            <a:ext cx="4857871" cy="6857990"/>
          </a:xfrm>
          <a:prstGeom prst="rect">
            <a:avLst/>
          </a:prstGeom>
        </p:spPr>
      </p:pic>
      <p:cxnSp>
        <p:nvCxnSpPr>
          <p:cNvPr id="28" name="Straight Connector 27">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EFC27D-9160-D1F8-43C9-DAA7B25AF427}"/>
              </a:ext>
            </a:extLst>
          </p:cNvPr>
          <p:cNvSpPr>
            <a:spLocks noGrp="1"/>
          </p:cNvSpPr>
          <p:nvPr>
            <p:ph idx="1"/>
          </p:nvPr>
        </p:nvSpPr>
        <p:spPr>
          <a:xfrm>
            <a:off x="5496821" y="2633236"/>
            <a:ext cx="6034187" cy="3664687"/>
          </a:xfrm>
        </p:spPr>
        <p:txBody>
          <a:bodyPr>
            <a:normAutofit/>
          </a:bodyPr>
          <a:lstStyle/>
          <a:p>
            <a:pPr marL="0" indent="0">
              <a:buNone/>
            </a:pPr>
            <a:r>
              <a:rPr lang="en-US" dirty="0"/>
              <a:t>Fashion is more than just clothing—it’s an expression of emotions, identity, and trends. With millions of women sharing their opinions online through reviews, social media, and blogs, understanding their sentiments can shape the future of fashion.</a:t>
            </a:r>
          </a:p>
          <a:p>
            <a:pPr marL="0" indent="0">
              <a:buNone/>
            </a:pPr>
            <a:endParaRPr lang="en-KE" dirty="0"/>
          </a:p>
        </p:txBody>
      </p:sp>
    </p:spTree>
    <p:extLst>
      <p:ext uri="{BB962C8B-B14F-4D97-AF65-F5344CB8AC3E}">
        <p14:creationId xmlns:p14="http://schemas.microsoft.com/office/powerpoint/2010/main" val="666140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ACBB7F-2798-8C06-FF93-91CC679BE09C}"/>
              </a:ext>
            </a:extLst>
          </p:cNvPr>
          <p:cNvSpPr>
            <a:spLocks noGrp="1"/>
          </p:cNvSpPr>
          <p:nvPr>
            <p:ph idx="1"/>
          </p:nvPr>
        </p:nvSpPr>
        <p:spPr>
          <a:xfrm>
            <a:off x="640079" y="1195756"/>
            <a:ext cx="6011929" cy="5102166"/>
          </a:xfrm>
        </p:spPr>
        <p:txBody>
          <a:bodyPr>
            <a:normAutofit/>
          </a:bodyPr>
          <a:lstStyle/>
          <a:p>
            <a:pPr marL="0" lvl="0" indent="0" rtl="0">
              <a:lnSpc>
                <a:spcPct val="110000"/>
              </a:lnSpc>
              <a:spcBef>
                <a:spcPts val="1200"/>
              </a:spcBef>
              <a:spcAft>
                <a:spcPts val="0"/>
              </a:spcAft>
              <a:buNone/>
            </a:pPr>
            <a:r>
              <a:rPr lang="en-US" b="1" dirty="0"/>
              <a:t>2. Hyperparameter Tuning of Logistic Regression</a:t>
            </a:r>
          </a:p>
          <a:p>
            <a:pPr marL="0" lvl="0" indent="0" rtl="0">
              <a:lnSpc>
                <a:spcPct val="110000"/>
              </a:lnSpc>
              <a:spcBef>
                <a:spcPts val="1200"/>
              </a:spcBef>
              <a:spcAft>
                <a:spcPts val="0"/>
              </a:spcAft>
              <a:buNone/>
            </a:pPr>
            <a:r>
              <a:rPr lang="en-US" dirty="0"/>
              <a:t>After applying SMOTE, we tuned the Logistic Regression model by optimizing its hyperparameters. The best parameters identified were C: [Optimized Value], Cross-Validation: 10, Penalty: 12, Solver: LBFGS</a:t>
            </a:r>
          </a:p>
          <a:p>
            <a:pPr marL="0" lvl="0" indent="0" rtl="0">
              <a:lnSpc>
                <a:spcPct val="110000"/>
              </a:lnSpc>
              <a:spcBef>
                <a:spcPts val="1200"/>
              </a:spcBef>
              <a:spcAft>
                <a:spcPts val="0"/>
              </a:spcAft>
              <a:buNone/>
            </a:pPr>
            <a:r>
              <a:rPr lang="en-US" dirty="0"/>
              <a:t>With these tuned parameters, the model achieved the following improved results:</a:t>
            </a:r>
          </a:p>
          <a:p>
            <a:pPr marL="457200" lvl="0" indent="-304800" rtl="0">
              <a:lnSpc>
                <a:spcPct val="110000"/>
              </a:lnSpc>
              <a:spcBef>
                <a:spcPts val="1200"/>
              </a:spcBef>
              <a:spcAft>
                <a:spcPts val="0"/>
              </a:spcAft>
              <a:buClr>
                <a:srgbClr val="000000"/>
              </a:buClr>
              <a:buSzPts val="1200"/>
              <a:buFont typeface="Arial"/>
              <a:buChar char="●"/>
            </a:pPr>
            <a:r>
              <a:rPr lang="en-US" dirty="0"/>
              <a:t>Accuracy: 0.84, Recall: 0.81, Precision: 0.74, F1 Score: 0.87</a:t>
            </a:r>
          </a:p>
          <a:p>
            <a:pPr>
              <a:lnSpc>
                <a:spcPct val="110000"/>
              </a:lnSpc>
            </a:pPr>
            <a:endParaRPr lang="en-KE" sz="1700" dirty="0"/>
          </a:p>
        </p:txBody>
      </p:sp>
      <p:pic>
        <p:nvPicPr>
          <p:cNvPr id="5" name="Picture 4" descr="Graph">
            <a:extLst>
              <a:ext uri="{FF2B5EF4-FFF2-40B4-BE49-F238E27FC236}">
                <a16:creationId xmlns:a16="http://schemas.microsoft.com/office/drawing/2014/main" id="{66315A7D-8A7D-044E-B74E-C2457A21EF66}"/>
              </a:ext>
            </a:extLst>
          </p:cNvPr>
          <p:cNvPicPr>
            <a:picLocks noChangeAspect="1"/>
          </p:cNvPicPr>
          <p:nvPr/>
        </p:nvPicPr>
        <p:blipFill>
          <a:blip r:embed="rId2"/>
          <a:srcRect l="22284" r="33550"/>
          <a:stretch/>
        </p:blipFill>
        <p:spPr>
          <a:xfrm>
            <a:off x="7345680" y="10"/>
            <a:ext cx="4846320" cy="6857990"/>
          </a:xfrm>
          <a:prstGeom prst="rect">
            <a:avLst/>
          </a:prstGeom>
        </p:spPr>
      </p:pic>
    </p:spTree>
    <p:extLst>
      <p:ext uri="{BB962C8B-B14F-4D97-AF65-F5344CB8AC3E}">
        <p14:creationId xmlns:p14="http://schemas.microsoft.com/office/powerpoint/2010/main" val="1123257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9AF50-F3DC-C088-9B54-2C87E55F0943}"/>
              </a:ext>
            </a:extLst>
          </p:cNvPr>
          <p:cNvSpPr>
            <a:spLocks noGrp="1"/>
          </p:cNvSpPr>
          <p:nvPr>
            <p:ph type="title"/>
          </p:nvPr>
        </p:nvSpPr>
        <p:spPr>
          <a:xfrm>
            <a:off x="509452" y="132956"/>
            <a:ext cx="4876801" cy="1569516"/>
          </a:xfrm>
        </p:spPr>
        <p:txBody>
          <a:bodyPr anchor="t">
            <a:normAutofit/>
          </a:bodyPr>
          <a:lstStyle/>
          <a:p>
            <a:r>
              <a:rPr lang="en-US" dirty="0"/>
              <a:t>Advanced Models</a:t>
            </a:r>
            <a:endParaRPr lang="en-KE" dirty="0"/>
          </a:p>
        </p:txBody>
      </p:sp>
      <p:pic>
        <p:nvPicPr>
          <p:cNvPr id="7" name="Graphic 6" descr="Robot">
            <a:extLst>
              <a:ext uri="{FF2B5EF4-FFF2-40B4-BE49-F238E27FC236}">
                <a16:creationId xmlns:a16="http://schemas.microsoft.com/office/drawing/2014/main" id="{2B39FFDC-69D7-6EF1-C272-770E1A25A3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2857499"/>
            <a:ext cx="3125269" cy="3125269"/>
          </a:xfrm>
          <a:prstGeom prst="rect">
            <a:avLst/>
          </a:prstGeom>
        </p:spPr>
      </p:pic>
      <p:sp>
        <p:nvSpPr>
          <p:cNvPr id="3" name="Content Placeholder 2">
            <a:extLst>
              <a:ext uri="{FF2B5EF4-FFF2-40B4-BE49-F238E27FC236}">
                <a16:creationId xmlns:a16="http://schemas.microsoft.com/office/drawing/2014/main" id="{F2312275-AFFD-EA6E-1D71-425F2A27A0E1}"/>
              </a:ext>
            </a:extLst>
          </p:cNvPr>
          <p:cNvSpPr>
            <a:spLocks noGrp="1"/>
          </p:cNvSpPr>
          <p:nvPr>
            <p:ph idx="1"/>
          </p:nvPr>
        </p:nvSpPr>
        <p:spPr>
          <a:xfrm>
            <a:off x="3486778" y="1014889"/>
            <a:ext cx="8705221" cy="5112887"/>
          </a:xfrm>
        </p:spPr>
        <p:txBody>
          <a:bodyPr>
            <a:normAutofit/>
          </a:bodyPr>
          <a:lstStyle/>
          <a:p>
            <a:pPr marL="0" lvl="0" indent="0" rtl="0">
              <a:lnSpc>
                <a:spcPct val="110000"/>
              </a:lnSpc>
              <a:spcBef>
                <a:spcPts val="1200"/>
              </a:spcBef>
              <a:spcAft>
                <a:spcPts val="0"/>
              </a:spcAft>
              <a:buNone/>
            </a:pPr>
            <a:r>
              <a:rPr lang="en-US" sz="1800" b="1"/>
              <a:t>1. Multinomial Naive Bayes</a:t>
            </a:r>
          </a:p>
          <a:p>
            <a:pPr marL="0" lvl="0" indent="0" rtl="0">
              <a:lnSpc>
                <a:spcPct val="110000"/>
              </a:lnSpc>
              <a:spcBef>
                <a:spcPts val="1200"/>
              </a:spcBef>
              <a:spcAft>
                <a:spcPts val="0"/>
              </a:spcAft>
              <a:buNone/>
            </a:pPr>
            <a:r>
              <a:rPr lang="en-US" sz="1800"/>
              <a:t>We used </a:t>
            </a:r>
            <a:r>
              <a:rPr lang="en-US" sz="1800" b="1"/>
              <a:t>Multinomial Naive Bayes</a:t>
            </a:r>
            <a:r>
              <a:rPr lang="en-US" sz="1800"/>
              <a:t> to handle text classification. The model was applied to the dataset, and we obtained the following results:</a:t>
            </a:r>
          </a:p>
          <a:p>
            <a:pPr marL="457200" lvl="0" indent="-278438" rtl="0">
              <a:lnSpc>
                <a:spcPct val="110000"/>
              </a:lnSpc>
              <a:spcBef>
                <a:spcPts val="1200"/>
              </a:spcBef>
              <a:spcAft>
                <a:spcPts val="0"/>
              </a:spcAft>
              <a:buClr>
                <a:srgbClr val="000000"/>
              </a:buClr>
              <a:buSzPct val="100000"/>
              <a:buFont typeface="Arial"/>
              <a:buChar char="●"/>
            </a:pPr>
            <a:r>
              <a:rPr lang="en-US" sz="1800" b="1"/>
              <a:t>Accuracy:</a:t>
            </a:r>
            <a:r>
              <a:rPr lang="en-US" sz="1800"/>
              <a:t> 0.76, </a:t>
            </a:r>
            <a:r>
              <a:rPr lang="en-US" sz="1800" b="1"/>
              <a:t>Recall:</a:t>
            </a:r>
            <a:r>
              <a:rPr lang="en-US" sz="1800"/>
              <a:t> 0.77, </a:t>
            </a:r>
            <a:r>
              <a:rPr lang="en-US" sz="1800" b="1"/>
              <a:t>Precision:</a:t>
            </a:r>
            <a:r>
              <a:rPr lang="en-US" sz="1800"/>
              <a:t> 0.68, </a:t>
            </a:r>
            <a:r>
              <a:rPr lang="en-US" sz="1800" b="1"/>
              <a:t>F1 Score:</a:t>
            </a:r>
            <a:r>
              <a:rPr lang="en-US" sz="1800"/>
              <a:t> 0.69</a:t>
            </a:r>
          </a:p>
          <a:p>
            <a:pPr marL="0" lvl="0" indent="0" rtl="0">
              <a:lnSpc>
                <a:spcPct val="110000"/>
              </a:lnSpc>
              <a:spcBef>
                <a:spcPts val="1200"/>
              </a:spcBef>
              <a:spcAft>
                <a:spcPts val="0"/>
              </a:spcAft>
              <a:buNone/>
            </a:pPr>
            <a:r>
              <a:rPr lang="en-US" sz="1800"/>
              <a:t>This model performed reasonably, but there was room for improvement in precision and F1 score.</a:t>
            </a:r>
          </a:p>
          <a:p>
            <a:pPr marL="0" lvl="0" indent="0" rtl="0">
              <a:lnSpc>
                <a:spcPct val="110000"/>
              </a:lnSpc>
              <a:spcBef>
                <a:spcPts val="1400"/>
              </a:spcBef>
              <a:spcAft>
                <a:spcPts val="0"/>
              </a:spcAft>
              <a:buNone/>
            </a:pPr>
            <a:r>
              <a:rPr lang="en-US" sz="1800" b="1"/>
              <a:t>2. Support Vector Machine (SVM)</a:t>
            </a:r>
          </a:p>
          <a:p>
            <a:pPr marL="0" lvl="0" indent="0" rtl="0">
              <a:lnSpc>
                <a:spcPct val="110000"/>
              </a:lnSpc>
              <a:spcBef>
                <a:spcPts val="1200"/>
              </a:spcBef>
              <a:spcAft>
                <a:spcPts val="0"/>
              </a:spcAft>
              <a:buNone/>
            </a:pPr>
            <a:r>
              <a:rPr lang="en-US" sz="1800"/>
              <a:t>For the </a:t>
            </a:r>
            <a:r>
              <a:rPr lang="en-US" sz="1800" b="1"/>
              <a:t>Support Vector Machine (SVM)</a:t>
            </a:r>
            <a:r>
              <a:rPr lang="en-US" sz="1800"/>
              <a:t> model, we applied it to the dataset with a focus on maximizing class separation. The results were:</a:t>
            </a:r>
          </a:p>
          <a:p>
            <a:pPr marL="457200" lvl="0" indent="-278438" rtl="0">
              <a:lnSpc>
                <a:spcPct val="110000"/>
              </a:lnSpc>
              <a:spcBef>
                <a:spcPts val="1200"/>
              </a:spcBef>
              <a:spcAft>
                <a:spcPts val="0"/>
              </a:spcAft>
              <a:buClr>
                <a:srgbClr val="000000"/>
              </a:buClr>
              <a:buSzPct val="100000"/>
              <a:buFont typeface="Arial"/>
              <a:buChar char="●"/>
            </a:pPr>
            <a:r>
              <a:rPr lang="en-US" sz="1800" b="1"/>
              <a:t>Accuracy:</a:t>
            </a:r>
            <a:r>
              <a:rPr lang="en-US" sz="1800"/>
              <a:t> 0.83, </a:t>
            </a:r>
            <a:r>
              <a:rPr lang="en-US" sz="1800" b="1"/>
              <a:t>Recall:</a:t>
            </a:r>
            <a:r>
              <a:rPr lang="en-US" sz="1800"/>
              <a:t> 0.82, </a:t>
            </a:r>
            <a:r>
              <a:rPr lang="en-US" sz="1800" b="1"/>
              <a:t>Precision:</a:t>
            </a:r>
            <a:r>
              <a:rPr lang="en-US" sz="1800"/>
              <a:t> 0.74, </a:t>
            </a:r>
            <a:r>
              <a:rPr lang="en-US" sz="1800" b="1"/>
              <a:t>F1 Score:</a:t>
            </a:r>
            <a:r>
              <a:rPr lang="en-US" sz="1800"/>
              <a:t> 0.76</a:t>
            </a:r>
          </a:p>
          <a:p>
            <a:pPr marL="0" lvl="0" indent="0" rtl="0">
              <a:lnSpc>
                <a:spcPct val="110000"/>
              </a:lnSpc>
              <a:spcBef>
                <a:spcPts val="1200"/>
              </a:spcBef>
              <a:spcAft>
                <a:spcPts val="0"/>
              </a:spcAft>
              <a:buNone/>
            </a:pPr>
            <a:r>
              <a:rPr lang="en-US" sz="1800"/>
              <a:t>The SVM showed stronger performance compared to Naive Bayes, with improved metrics across the board.</a:t>
            </a:r>
            <a:endParaRPr lang="en-US" sz="1800" dirty="0"/>
          </a:p>
        </p:txBody>
      </p:sp>
      <p:cxnSp>
        <p:nvCxnSpPr>
          <p:cNvPr id="12" name="Straight Connector 11">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81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123776-C49C-1E77-A73F-451A9249492B}"/>
              </a:ext>
            </a:extLst>
          </p:cNvPr>
          <p:cNvSpPr>
            <a:spLocks noGrp="1"/>
          </p:cNvSpPr>
          <p:nvPr>
            <p:ph idx="1"/>
          </p:nvPr>
        </p:nvSpPr>
        <p:spPr>
          <a:xfrm>
            <a:off x="640080" y="1818753"/>
            <a:ext cx="6705600" cy="4823205"/>
          </a:xfrm>
        </p:spPr>
        <p:txBody>
          <a:bodyPr>
            <a:normAutofit/>
          </a:bodyPr>
          <a:lstStyle/>
          <a:p>
            <a:pPr marL="0" lvl="0" indent="0" rtl="0">
              <a:lnSpc>
                <a:spcPct val="110000"/>
              </a:lnSpc>
              <a:spcBef>
                <a:spcPts val="1200"/>
              </a:spcBef>
              <a:spcAft>
                <a:spcPts val="0"/>
              </a:spcAft>
              <a:buNone/>
            </a:pPr>
            <a:r>
              <a:rPr lang="en-US" sz="1700" b="1" dirty="0"/>
              <a:t>3. Comparison and Improvement</a:t>
            </a:r>
          </a:p>
          <a:p>
            <a:pPr marL="457200" lvl="0" indent="-278438" rtl="0">
              <a:lnSpc>
                <a:spcPct val="110000"/>
              </a:lnSpc>
              <a:spcBef>
                <a:spcPts val="1200"/>
              </a:spcBef>
              <a:spcAft>
                <a:spcPts val="0"/>
              </a:spcAft>
              <a:buClr>
                <a:srgbClr val="000000"/>
              </a:buClr>
              <a:buSzPct val="100000"/>
              <a:buFont typeface="Arial"/>
              <a:buChar char="●"/>
            </a:pPr>
            <a:r>
              <a:rPr lang="en-US" sz="1700" b="1" dirty="0"/>
              <a:t>Accuracy:</a:t>
            </a:r>
            <a:r>
              <a:rPr lang="en-US" sz="1700" dirty="0"/>
              <a:t> Improved from </a:t>
            </a:r>
            <a:r>
              <a:rPr lang="en-US" sz="1700" b="1" dirty="0"/>
              <a:t>0.76</a:t>
            </a:r>
            <a:r>
              <a:rPr lang="en-US" sz="1700" dirty="0"/>
              <a:t> (Naive Bayes) to </a:t>
            </a:r>
            <a:r>
              <a:rPr lang="en-US" sz="1700" b="1" dirty="0"/>
              <a:t>0.83</a:t>
            </a:r>
            <a:r>
              <a:rPr lang="en-US" sz="1700" dirty="0"/>
              <a:t> (SVM)</a:t>
            </a:r>
            <a:br>
              <a:rPr lang="en-US" sz="1700" dirty="0"/>
            </a:br>
            <a:endParaRPr lang="en-US" sz="1700" dirty="0"/>
          </a:p>
          <a:p>
            <a:pPr marL="457200" lvl="0" indent="-278438" rtl="0">
              <a:lnSpc>
                <a:spcPct val="110000"/>
              </a:lnSpc>
              <a:spcBef>
                <a:spcPts val="0"/>
              </a:spcBef>
              <a:spcAft>
                <a:spcPts val="0"/>
              </a:spcAft>
              <a:buClr>
                <a:srgbClr val="000000"/>
              </a:buClr>
              <a:buSzPct val="100000"/>
              <a:buFont typeface="Arial"/>
              <a:buChar char="●"/>
            </a:pPr>
            <a:r>
              <a:rPr lang="en-US" sz="1700" b="1" dirty="0"/>
              <a:t>Recall:</a:t>
            </a:r>
            <a:r>
              <a:rPr lang="en-US" sz="1700" dirty="0"/>
              <a:t> Improved from </a:t>
            </a:r>
            <a:r>
              <a:rPr lang="en-US" sz="1700" b="1" dirty="0"/>
              <a:t>0.77</a:t>
            </a:r>
            <a:r>
              <a:rPr lang="en-US" sz="1700" dirty="0"/>
              <a:t> (Naive Bayes) to </a:t>
            </a:r>
            <a:r>
              <a:rPr lang="en-US" sz="1700" b="1" dirty="0"/>
              <a:t>0.82</a:t>
            </a:r>
            <a:r>
              <a:rPr lang="en-US" sz="1700" dirty="0"/>
              <a:t> (SVM)</a:t>
            </a:r>
            <a:br>
              <a:rPr lang="en-US" sz="1700" dirty="0"/>
            </a:br>
            <a:endParaRPr lang="en-US" sz="1700" dirty="0"/>
          </a:p>
          <a:p>
            <a:pPr marL="457200" lvl="0" indent="-278438" rtl="0">
              <a:lnSpc>
                <a:spcPct val="110000"/>
              </a:lnSpc>
              <a:spcBef>
                <a:spcPts val="0"/>
              </a:spcBef>
              <a:spcAft>
                <a:spcPts val="0"/>
              </a:spcAft>
              <a:buClr>
                <a:srgbClr val="000000"/>
              </a:buClr>
              <a:buSzPct val="100000"/>
              <a:buFont typeface="Arial"/>
              <a:buChar char="●"/>
            </a:pPr>
            <a:r>
              <a:rPr lang="en-US" sz="1700" b="1" dirty="0"/>
              <a:t>Precision:</a:t>
            </a:r>
            <a:r>
              <a:rPr lang="en-US" sz="1700" dirty="0"/>
              <a:t> Improved from </a:t>
            </a:r>
            <a:r>
              <a:rPr lang="en-US" sz="1700" b="1" dirty="0"/>
              <a:t>0.68</a:t>
            </a:r>
            <a:r>
              <a:rPr lang="en-US" sz="1700" dirty="0"/>
              <a:t> (Naive Bayes) to </a:t>
            </a:r>
            <a:r>
              <a:rPr lang="en-US" sz="1700" b="1" dirty="0"/>
              <a:t>0.74</a:t>
            </a:r>
            <a:r>
              <a:rPr lang="en-US" sz="1700" dirty="0"/>
              <a:t> (SVM)</a:t>
            </a:r>
            <a:br>
              <a:rPr lang="en-US" sz="1700" dirty="0"/>
            </a:br>
            <a:endParaRPr lang="en-US" sz="1700" dirty="0"/>
          </a:p>
          <a:p>
            <a:pPr marL="457200" lvl="0" indent="-261778" rtl="0">
              <a:lnSpc>
                <a:spcPct val="110000"/>
              </a:lnSpc>
              <a:spcBef>
                <a:spcPts val="0"/>
              </a:spcBef>
              <a:spcAft>
                <a:spcPts val="0"/>
              </a:spcAft>
              <a:buClr>
                <a:srgbClr val="000000"/>
              </a:buClr>
              <a:buSzPct val="66572"/>
              <a:buFont typeface="Arial"/>
              <a:buChar char="●"/>
            </a:pPr>
            <a:r>
              <a:rPr lang="en-US" sz="1700" b="1" dirty="0"/>
              <a:t>F1 Score:</a:t>
            </a:r>
            <a:r>
              <a:rPr lang="en-US" sz="1700" dirty="0"/>
              <a:t> Improved from </a:t>
            </a:r>
            <a:r>
              <a:rPr lang="en-US" sz="1700" b="1" dirty="0"/>
              <a:t>0.69</a:t>
            </a:r>
            <a:r>
              <a:rPr lang="en-US" sz="1700" dirty="0"/>
              <a:t> (Naive Bayes) to </a:t>
            </a:r>
            <a:r>
              <a:rPr lang="en-US" sz="1700" b="1" dirty="0"/>
              <a:t>0.76</a:t>
            </a:r>
            <a:r>
              <a:rPr lang="en-US" sz="1700" dirty="0"/>
              <a:t> (SVM)</a:t>
            </a:r>
            <a:endParaRPr lang="en-KE" sz="1700" dirty="0"/>
          </a:p>
          <a:p>
            <a:pPr>
              <a:lnSpc>
                <a:spcPct val="110000"/>
              </a:lnSpc>
            </a:pPr>
            <a:endParaRPr lang="en-KE" sz="1700" dirty="0"/>
          </a:p>
        </p:txBody>
      </p:sp>
      <p:pic>
        <p:nvPicPr>
          <p:cNvPr id="5" name="Picture 4" descr="Colorful rulers and protractors">
            <a:extLst>
              <a:ext uri="{FF2B5EF4-FFF2-40B4-BE49-F238E27FC236}">
                <a16:creationId xmlns:a16="http://schemas.microsoft.com/office/drawing/2014/main" id="{D4B3DFF9-6ED1-E93C-BF1F-DCCA52C56383}"/>
              </a:ext>
            </a:extLst>
          </p:cNvPr>
          <p:cNvPicPr>
            <a:picLocks noChangeAspect="1"/>
          </p:cNvPicPr>
          <p:nvPr/>
        </p:nvPicPr>
        <p:blipFill>
          <a:blip r:embed="rId2"/>
          <a:srcRect l="34899" r="18108"/>
          <a:stretch/>
        </p:blipFill>
        <p:spPr>
          <a:xfrm>
            <a:off x="7345680" y="10"/>
            <a:ext cx="4846320" cy="6857990"/>
          </a:xfrm>
          <a:prstGeom prst="rect">
            <a:avLst/>
          </a:prstGeom>
        </p:spPr>
      </p:pic>
    </p:spTree>
    <p:extLst>
      <p:ext uri="{BB962C8B-B14F-4D97-AF65-F5344CB8AC3E}">
        <p14:creationId xmlns:p14="http://schemas.microsoft.com/office/powerpoint/2010/main" val="2008179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EBFA9-2D65-E78E-6884-5F06F5D3855A}"/>
              </a:ext>
            </a:extLst>
          </p:cNvPr>
          <p:cNvSpPr>
            <a:spLocks noGrp="1"/>
          </p:cNvSpPr>
          <p:nvPr>
            <p:ph type="title"/>
          </p:nvPr>
        </p:nvSpPr>
        <p:spPr>
          <a:xfrm>
            <a:off x="489857" y="1175650"/>
            <a:ext cx="6348548" cy="631370"/>
          </a:xfrm>
        </p:spPr>
        <p:txBody>
          <a:bodyPr anchor="t">
            <a:normAutofit/>
          </a:bodyPr>
          <a:lstStyle/>
          <a:p>
            <a:pPr>
              <a:lnSpc>
                <a:spcPct val="90000"/>
              </a:lnSpc>
            </a:pPr>
            <a:r>
              <a:rPr lang="en-US" sz="3400"/>
              <a:t> Business Recommendations</a:t>
            </a:r>
            <a:endParaRPr lang="en-KE" sz="3400" dirty="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EB2809-3EBF-67C1-C809-8F1BB815EF0E}"/>
              </a:ext>
            </a:extLst>
          </p:cNvPr>
          <p:cNvSpPr>
            <a:spLocks noGrp="1"/>
          </p:cNvSpPr>
          <p:nvPr>
            <p:ph idx="1"/>
          </p:nvPr>
        </p:nvSpPr>
        <p:spPr>
          <a:xfrm>
            <a:off x="489857" y="1951667"/>
            <a:ext cx="7271657" cy="4481789"/>
          </a:xfrm>
        </p:spPr>
        <p:txBody>
          <a:bodyPr>
            <a:normAutofit/>
          </a:bodyPr>
          <a:lstStyle/>
          <a:p>
            <a:pPr marL="0" lvl="0" indent="0" rtl="0">
              <a:lnSpc>
                <a:spcPct val="110000"/>
              </a:lnSpc>
              <a:spcBef>
                <a:spcPts val="1400"/>
              </a:spcBef>
              <a:spcAft>
                <a:spcPts val="0"/>
              </a:spcAft>
              <a:buNone/>
            </a:pPr>
            <a:r>
              <a:rPr lang="en-US" sz="1800"/>
              <a:t>1. Focus on Fit and Sizing</a:t>
            </a:r>
          </a:p>
          <a:p>
            <a:pPr marL="0" lvl="0" indent="0" rtl="0">
              <a:lnSpc>
                <a:spcPct val="110000"/>
              </a:lnSpc>
              <a:spcBef>
                <a:spcPts val="1200"/>
              </a:spcBef>
              <a:spcAft>
                <a:spcPts val="0"/>
              </a:spcAft>
              <a:buNone/>
            </a:pPr>
            <a:r>
              <a:rPr lang="en-US" sz="1800"/>
              <a:t>Improve size guides, provide detailed measurement charts, and consider AI-powered virtual fitting tools to reduce size-related dissatisfaction.</a:t>
            </a:r>
          </a:p>
          <a:p>
            <a:pPr marL="0" lvl="0" indent="0" rtl="0">
              <a:lnSpc>
                <a:spcPct val="110000"/>
              </a:lnSpc>
              <a:spcBef>
                <a:spcPts val="1400"/>
              </a:spcBef>
              <a:spcAft>
                <a:spcPts val="0"/>
              </a:spcAft>
              <a:buNone/>
            </a:pPr>
            <a:r>
              <a:rPr lang="en-US" sz="1800"/>
              <a:t>2.Enhance Fabric Quality and Comfort</a:t>
            </a:r>
          </a:p>
          <a:p>
            <a:pPr marL="0" lvl="0" indent="0" rtl="0">
              <a:lnSpc>
                <a:spcPct val="110000"/>
              </a:lnSpc>
              <a:spcBef>
                <a:spcPts val="1200"/>
              </a:spcBef>
              <a:spcAft>
                <a:spcPts val="0"/>
              </a:spcAft>
              <a:buNone/>
            </a:pPr>
            <a:r>
              <a:rPr lang="en-US" sz="1800"/>
              <a:t>Invest in high-quality, breathable, and durable materials while providing fabric descriptions in product listings.</a:t>
            </a:r>
          </a:p>
          <a:p>
            <a:pPr marL="0" lvl="0" indent="0" rtl="0">
              <a:lnSpc>
                <a:spcPct val="110000"/>
              </a:lnSpc>
              <a:spcBef>
                <a:spcPts val="1400"/>
              </a:spcBef>
              <a:spcAft>
                <a:spcPts val="0"/>
              </a:spcAft>
              <a:buNone/>
            </a:pPr>
            <a:r>
              <a:rPr lang="en-US" sz="1800"/>
              <a:t>3.Maintain Consistent Product Quality</a:t>
            </a:r>
          </a:p>
          <a:p>
            <a:pPr marL="0" lvl="0" indent="0" rtl="0">
              <a:lnSpc>
                <a:spcPct val="110000"/>
              </a:lnSpc>
              <a:spcBef>
                <a:spcPts val="1200"/>
              </a:spcBef>
              <a:spcAft>
                <a:spcPts val="1200"/>
              </a:spcAft>
              <a:buNone/>
            </a:pPr>
            <a:r>
              <a:rPr lang="en-US" sz="1800"/>
              <a:t>Strengthen quality control measures, ensuring consistency in material, stitching, and durability across all product batches.</a:t>
            </a:r>
          </a:p>
          <a:p>
            <a:pPr marL="0" indent="0">
              <a:lnSpc>
                <a:spcPct val="110000"/>
              </a:lnSpc>
              <a:buNone/>
            </a:pPr>
            <a:endParaRPr lang="en-KE" sz="1000" dirty="0"/>
          </a:p>
        </p:txBody>
      </p:sp>
      <p:pic>
        <p:nvPicPr>
          <p:cNvPr id="5" name="Picture 4" descr="Digital financial graph">
            <a:extLst>
              <a:ext uri="{FF2B5EF4-FFF2-40B4-BE49-F238E27FC236}">
                <a16:creationId xmlns:a16="http://schemas.microsoft.com/office/drawing/2014/main" id="{211C2ECF-3EF7-028D-5C8C-AE90425D814F}"/>
              </a:ext>
            </a:extLst>
          </p:cNvPr>
          <p:cNvPicPr>
            <a:picLocks noChangeAspect="1"/>
          </p:cNvPicPr>
          <p:nvPr/>
        </p:nvPicPr>
        <p:blipFill>
          <a:blip r:embed="rId2"/>
          <a:srcRect l="37768" r="22482"/>
          <a:stretch/>
        </p:blipFill>
        <p:spPr>
          <a:xfrm>
            <a:off x="7879080" y="10"/>
            <a:ext cx="4312920" cy="6857990"/>
          </a:xfrm>
          <a:prstGeom prst="rect">
            <a:avLst/>
          </a:prstGeom>
        </p:spPr>
      </p:pic>
    </p:spTree>
    <p:extLst>
      <p:ext uri="{BB962C8B-B14F-4D97-AF65-F5344CB8AC3E}">
        <p14:creationId xmlns:p14="http://schemas.microsoft.com/office/powerpoint/2010/main" val="2785051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F33B2C5-D746-0394-E760-B93A238CEE62}"/>
              </a:ext>
            </a:extLst>
          </p:cNvPr>
          <p:cNvGraphicFramePr>
            <a:graphicFrameLocks noGrp="1"/>
          </p:cNvGraphicFramePr>
          <p:nvPr>
            <p:ph idx="1"/>
            <p:extLst>
              <p:ext uri="{D42A27DB-BD31-4B8C-83A1-F6EECF244321}">
                <p14:modId xmlns:p14="http://schemas.microsoft.com/office/powerpoint/2010/main" val="1642062327"/>
              </p:ext>
            </p:extLst>
          </p:nvPr>
        </p:nvGraphicFramePr>
        <p:xfrm>
          <a:off x="640079" y="1004835"/>
          <a:ext cx="11458135" cy="5767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0869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2B082-E357-CDB7-71D6-BCA84F0CBADC}"/>
              </a:ext>
            </a:extLst>
          </p:cNvPr>
          <p:cNvSpPr>
            <a:spLocks noGrp="1"/>
          </p:cNvSpPr>
          <p:nvPr>
            <p:ph type="title"/>
          </p:nvPr>
        </p:nvSpPr>
        <p:spPr>
          <a:xfrm>
            <a:off x="5496821" y="1371600"/>
            <a:ext cx="6034187" cy="1097280"/>
          </a:xfrm>
        </p:spPr>
        <p:txBody>
          <a:bodyPr>
            <a:normAutofit/>
          </a:bodyPr>
          <a:lstStyle/>
          <a:p>
            <a:r>
              <a:rPr lang="en-US" dirty="0"/>
              <a:t>Meet The Team</a:t>
            </a:r>
            <a:endParaRPr lang="en-KE" dirty="0"/>
          </a:p>
        </p:txBody>
      </p:sp>
      <p:pic>
        <p:nvPicPr>
          <p:cNvPr id="5" name="Picture 4" descr="Foosball soccer players">
            <a:extLst>
              <a:ext uri="{FF2B5EF4-FFF2-40B4-BE49-F238E27FC236}">
                <a16:creationId xmlns:a16="http://schemas.microsoft.com/office/drawing/2014/main" id="{C1101850-FB05-A65D-0958-42CB42309488}"/>
              </a:ext>
            </a:extLst>
          </p:cNvPr>
          <p:cNvPicPr>
            <a:picLocks noChangeAspect="1"/>
          </p:cNvPicPr>
          <p:nvPr/>
        </p:nvPicPr>
        <p:blipFill>
          <a:blip r:embed="rId2"/>
          <a:srcRect l="29567" r="23328"/>
          <a:stretch/>
        </p:blipFill>
        <p:spPr>
          <a:xfrm>
            <a:off x="20" y="10"/>
            <a:ext cx="4857871" cy="6857990"/>
          </a:xfrm>
          <a:prstGeom prst="rect">
            <a:avLst/>
          </a:prstGeom>
        </p:spPr>
      </p:pic>
      <p:cxnSp>
        <p:nvCxnSpPr>
          <p:cNvPr id="11" name="Straight Connector 10">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6E3A3A-E209-3E27-4561-C6BF8181B6B4}"/>
              </a:ext>
            </a:extLst>
          </p:cNvPr>
          <p:cNvSpPr>
            <a:spLocks noGrp="1"/>
          </p:cNvSpPr>
          <p:nvPr>
            <p:ph idx="1"/>
          </p:nvPr>
        </p:nvSpPr>
        <p:spPr>
          <a:xfrm>
            <a:off x="5496821" y="2286000"/>
            <a:ext cx="6488350" cy="4011923"/>
          </a:xfrm>
        </p:spPr>
        <p:txBody>
          <a:bodyPr>
            <a:normAutofit/>
          </a:bodyPr>
          <a:lstStyle/>
          <a:p>
            <a:pPr marL="0" lvl="0" indent="0" rtl="0">
              <a:spcBef>
                <a:spcPts val="0"/>
              </a:spcBef>
              <a:spcAft>
                <a:spcPts val="0"/>
              </a:spcAft>
              <a:buNone/>
            </a:pPr>
            <a:r>
              <a:rPr lang="en-US" dirty="0"/>
              <a:t>1 Ian Bett.</a:t>
            </a:r>
          </a:p>
          <a:p>
            <a:pPr marL="0" lvl="0" indent="0" rtl="0">
              <a:spcBef>
                <a:spcPts val="1200"/>
              </a:spcBef>
              <a:spcAft>
                <a:spcPts val="0"/>
              </a:spcAft>
              <a:buNone/>
            </a:pPr>
            <a:r>
              <a:rPr lang="en-US" dirty="0"/>
              <a:t>2.Lionel </a:t>
            </a:r>
            <a:r>
              <a:rPr lang="en-US" dirty="0" err="1"/>
              <a:t>Ajeliti</a:t>
            </a:r>
            <a:endParaRPr lang="en-US" dirty="0"/>
          </a:p>
          <a:p>
            <a:pPr marL="0" lvl="0" indent="0" rtl="0">
              <a:spcBef>
                <a:spcPts val="1200"/>
              </a:spcBef>
              <a:spcAft>
                <a:spcPts val="0"/>
              </a:spcAft>
              <a:buNone/>
            </a:pPr>
            <a:r>
              <a:rPr lang="en-US" dirty="0"/>
              <a:t>3.Morgan Abukuse Amunga</a:t>
            </a:r>
          </a:p>
          <a:p>
            <a:pPr marL="0" lvl="0" indent="0" rtl="0">
              <a:spcBef>
                <a:spcPts val="1200"/>
              </a:spcBef>
              <a:spcAft>
                <a:spcPts val="0"/>
              </a:spcAft>
              <a:buNone/>
            </a:pPr>
            <a:r>
              <a:rPr lang="en-US" dirty="0"/>
              <a:t>4.Sanayet </a:t>
            </a:r>
            <a:r>
              <a:rPr lang="en-US" dirty="0" err="1"/>
              <a:t>Sankaine</a:t>
            </a:r>
            <a:endParaRPr lang="en-US" dirty="0"/>
          </a:p>
          <a:p>
            <a:pPr marL="0" lvl="0" indent="0" rtl="0">
              <a:spcBef>
                <a:spcPts val="1200"/>
              </a:spcBef>
              <a:spcAft>
                <a:spcPts val="0"/>
              </a:spcAft>
              <a:buNone/>
            </a:pPr>
            <a:r>
              <a:rPr lang="en-US" dirty="0"/>
              <a:t>5.Linet </a:t>
            </a:r>
            <a:r>
              <a:rPr lang="en-US" dirty="0" err="1"/>
              <a:t>Patriciah</a:t>
            </a:r>
            <a:endParaRPr lang="en-US" dirty="0"/>
          </a:p>
          <a:p>
            <a:pPr marL="0" indent="0">
              <a:buNone/>
            </a:pPr>
            <a:endParaRPr lang="en-KE" dirty="0"/>
          </a:p>
        </p:txBody>
      </p:sp>
    </p:spTree>
    <p:extLst>
      <p:ext uri="{BB962C8B-B14F-4D97-AF65-F5344CB8AC3E}">
        <p14:creationId xmlns:p14="http://schemas.microsoft.com/office/powerpoint/2010/main" val="3848191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40937E52-3373-E19B-38AD-849F9616D1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5908" y="1439879"/>
            <a:ext cx="3125269" cy="3125269"/>
          </a:xfrm>
          <a:prstGeom prst="rect">
            <a:avLst/>
          </a:prstGeom>
        </p:spPr>
      </p:pic>
      <p:sp>
        <p:nvSpPr>
          <p:cNvPr id="3" name="Content Placeholder 2">
            <a:extLst>
              <a:ext uri="{FF2B5EF4-FFF2-40B4-BE49-F238E27FC236}">
                <a16:creationId xmlns:a16="http://schemas.microsoft.com/office/drawing/2014/main" id="{9C349667-8C2C-3EE9-3487-91C5E2C466D3}"/>
              </a:ext>
            </a:extLst>
          </p:cNvPr>
          <p:cNvSpPr>
            <a:spLocks noGrp="1"/>
          </p:cNvSpPr>
          <p:nvPr>
            <p:ph idx="1"/>
          </p:nvPr>
        </p:nvSpPr>
        <p:spPr>
          <a:xfrm>
            <a:off x="3592285" y="4315170"/>
            <a:ext cx="4060373" cy="735864"/>
          </a:xfrm>
        </p:spPr>
        <p:txBody>
          <a:bodyPr>
            <a:normAutofit/>
          </a:bodyPr>
          <a:lstStyle/>
          <a:p>
            <a:pPr marL="0" indent="0">
              <a:buNone/>
            </a:pPr>
            <a:r>
              <a:rPr lang="en-US" dirty="0"/>
              <a:t>                     </a:t>
            </a:r>
            <a:r>
              <a:rPr lang="en-US" b="1" dirty="0"/>
              <a:t>Thank You!</a:t>
            </a:r>
            <a:endParaRPr lang="en-KE" b="1" dirty="0"/>
          </a:p>
        </p:txBody>
      </p:sp>
      <p:cxnSp>
        <p:nvCxnSpPr>
          <p:cNvPr id="12" name="Straight Connector 11">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0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and question mark">
            <a:extLst>
              <a:ext uri="{FF2B5EF4-FFF2-40B4-BE49-F238E27FC236}">
                <a16:creationId xmlns:a16="http://schemas.microsoft.com/office/drawing/2014/main" id="{35DBDDA3-2A13-7DE7-7129-2EE5049D3576}"/>
              </a:ext>
            </a:extLst>
          </p:cNvPr>
          <p:cNvPicPr>
            <a:picLocks noChangeAspect="1"/>
          </p:cNvPicPr>
          <p:nvPr/>
        </p:nvPicPr>
        <p:blipFill>
          <a:blip r:embed="rId2"/>
          <a:srcRect l="28622" r="24972" b="-2"/>
          <a:stretch/>
        </p:blipFill>
        <p:spPr>
          <a:xfrm>
            <a:off x="20" y="914399"/>
            <a:ext cx="4416532" cy="5353523"/>
          </a:xfrm>
          <a:prstGeom prst="rect">
            <a:avLst/>
          </a:prstGeom>
        </p:spPr>
      </p:pic>
      <p:cxnSp>
        <p:nvCxnSpPr>
          <p:cNvPr id="11" name="Straight Connector 1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F51FB9-B4A9-D0F5-8373-8AC424ABD628}"/>
              </a:ext>
            </a:extLst>
          </p:cNvPr>
          <p:cNvSpPr>
            <a:spLocks noGrp="1"/>
          </p:cNvSpPr>
          <p:nvPr>
            <p:ph idx="1"/>
          </p:nvPr>
        </p:nvSpPr>
        <p:spPr>
          <a:xfrm>
            <a:off x="5029200" y="2176036"/>
            <a:ext cx="4416532" cy="1829907"/>
          </a:xfrm>
        </p:spPr>
        <p:txBody>
          <a:bodyPr>
            <a:noAutofit/>
          </a:bodyPr>
          <a:lstStyle/>
          <a:p>
            <a:pPr marL="0" indent="0">
              <a:buNone/>
            </a:pPr>
            <a:r>
              <a:rPr lang="en-US" sz="10000" b="1" dirty="0"/>
              <a:t>Q&amp;A</a:t>
            </a:r>
            <a:endParaRPr lang="en-KE" sz="10000" b="1" dirty="0"/>
          </a:p>
        </p:txBody>
      </p:sp>
    </p:spTree>
    <p:extLst>
      <p:ext uri="{BB962C8B-B14F-4D97-AF65-F5344CB8AC3E}">
        <p14:creationId xmlns:p14="http://schemas.microsoft.com/office/powerpoint/2010/main" val="59326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A11A7D-EBA5-52CF-9C12-5BA8741CE2F5}"/>
              </a:ext>
            </a:extLst>
          </p:cNvPr>
          <p:cNvSpPr>
            <a:spLocks noGrp="1"/>
          </p:cNvSpPr>
          <p:nvPr>
            <p:ph idx="1"/>
          </p:nvPr>
        </p:nvSpPr>
        <p:spPr>
          <a:xfrm>
            <a:off x="640080" y="2062004"/>
            <a:ext cx="5852160" cy="4235918"/>
          </a:xfrm>
        </p:spPr>
        <p:txBody>
          <a:bodyPr>
            <a:normAutofit/>
          </a:bodyPr>
          <a:lstStyle/>
          <a:p>
            <a:pPr marL="0" indent="0">
              <a:buNone/>
            </a:pPr>
            <a:r>
              <a:rPr lang="en-US" dirty="0"/>
              <a:t>In this analysis, we dive into the emotions behind women’s clothing choices, exploring what they love, dislike, and expect from brands. By leveraging sentiment analysis, we uncover key insights that can help businesses enhance customer satisfaction, improve designs, and drive fashion trends.</a:t>
            </a:r>
          </a:p>
          <a:p>
            <a:pPr marL="0" indent="0">
              <a:buNone/>
            </a:pPr>
            <a:r>
              <a:rPr lang="en-US" dirty="0"/>
              <a:t>What are women saying about fashion? .Let's find out .</a:t>
            </a:r>
          </a:p>
          <a:p>
            <a:pPr marL="0" indent="0">
              <a:buNone/>
            </a:pPr>
            <a:endParaRPr lang="en-KE" dirty="0"/>
          </a:p>
        </p:txBody>
      </p:sp>
      <p:pic>
        <p:nvPicPr>
          <p:cNvPr id="15" name="Picture 14">
            <a:extLst>
              <a:ext uri="{FF2B5EF4-FFF2-40B4-BE49-F238E27FC236}">
                <a16:creationId xmlns:a16="http://schemas.microsoft.com/office/drawing/2014/main" id="{726511CE-AD9E-4018-C6BC-AC42929CDBD0}"/>
              </a:ext>
            </a:extLst>
          </p:cNvPr>
          <p:cNvPicPr>
            <a:picLocks noChangeAspect="1"/>
          </p:cNvPicPr>
          <p:nvPr/>
        </p:nvPicPr>
        <p:blipFill>
          <a:blip r:embed="rId2"/>
          <a:srcRect l="34269" r="25981"/>
          <a:stretch/>
        </p:blipFill>
        <p:spPr>
          <a:xfrm>
            <a:off x="7345680" y="10"/>
            <a:ext cx="4846320" cy="6857990"/>
          </a:xfrm>
          <a:prstGeom prst="rect">
            <a:avLst/>
          </a:prstGeom>
        </p:spPr>
      </p:pic>
    </p:spTree>
    <p:extLst>
      <p:ext uri="{BB962C8B-B14F-4D97-AF65-F5344CB8AC3E}">
        <p14:creationId xmlns:p14="http://schemas.microsoft.com/office/powerpoint/2010/main" val="418276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F7ED9-9643-63A3-D44D-EEF44BF04162}"/>
              </a:ext>
            </a:extLst>
          </p:cNvPr>
          <p:cNvSpPr>
            <a:spLocks noGrp="1"/>
          </p:cNvSpPr>
          <p:nvPr>
            <p:ph type="title"/>
          </p:nvPr>
        </p:nvSpPr>
        <p:spPr>
          <a:xfrm>
            <a:off x="640080" y="1371600"/>
            <a:ext cx="5852160" cy="1097280"/>
          </a:xfrm>
        </p:spPr>
        <p:txBody>
          <a:bodyPr anchor="t">
            <a:normAutofit/>
          </a:bodyPr>
          <a:lstStyle/>
          <a:p>
            <a:r>
              <a:rPr lang="en-US" dirty="0"/>
              <a:t>Objective</a:t>
            </a:r>
            <a:endParaRPr lang="en-KE" dirty="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4173C1-FFE0-5195-957A-D9064E14ECE0}"/>
              </a:ext>
            </a:extLst>
          </p:cNvPr>
          <p:cNvSpPr>
            <a:spLocks noGrp="1"/>
          </p:cNvSpPr>
          <p:nvPr>
            <p:ph idx="1"/>
          </p:nvPr>
        </p:nvSpPr>
        <p:spPr>
          <a:xfrm>
            <a:off x="640079" y="2402602"/>
            <a:ext cx="6185263" cy="3895319"/>
          </a:xfrm>
        </p:spPr>
        <p:txBody>
          <a:bodyPr>
            <a:normAutofit/>
          </a:bodyPr>
          <a:lstStyle/>
          <a:p>
            <a:pPr marL="0" lvl="0" indent="0" rtl="0">
              <a:lnSpc>
                <a:spcPct val="110000"/>
              </a:lnSpc>
              <a:spcBef>
                <a:spcPts val="1200"/>
              </a:spcBef>
              <a:spcAft>
                <a:spcPts val="0"/>
              </a:spcAft>
              <a:buNone/>
            </a:pPr>
            <a:r>
              <a:rPr lang="en-US" sz="1300" dirty="0"/>
              <a:t>1.Classifying Sentiments</a:t>
            </a:r>
          </a:p>
          <a:p>
            <a:pPr marL="457200" lvl="0" indent="-328338" rtl="0">
              <a:lnSpc>
                <a:spcPct val="110000"/>
              </a:lnSpc>
              <a:spcBef>
                <a:spcPts val="1200"/>
              </a:spcBef>
              <a:spcAft>
                <a:spcPts val="0"/>
              </a:spcAft>
              <a:buClr>
                <a:srgbClr val="000000"/>
              </a:buClr>
              <a:buSzPct val="100000"/>
              <a:buFont typeface="Arial"/>
              <a:buChar char="●"/>
            </a:pPr>
            <a:r>
              <a:rPr lang="en-US" sz="1300" dirty="0"/>
              <a:t>Developing an NLP model to categorize customer reviews into Positive, Neutral, or Negative sentiments.</a:t>
            </a:r>
            <a:br>
              <a:rPr lang="en-US" sz="1300" dirty="0"/>
            </a:br>
            <a:endParaRPr lang="en-US" sz="1300" dirty="0"/>
          </a:p>
          <a:p>
            <a:pPr marL="457200" lvl="0" indent="-328338" rtl="0">
              <a:lnSpc>
                <a:spcPct val="110000"/>
              </a:lnSpc>
              <a:spcBef>
                <a:spcPts val="0"/>
              </a:spcBef>
              <a:spcAft>
                <a:spcPts val="0"/>
              </a:spcAft>
              <a:buClr>
                <a:srgbClr val="000000"/>
              </a:buClr>
              <a:buSzPct val="100000"/>
              <a:buFont typeface="Arial"/>
              <a:buChar char="●"/>
            </a:pPr>
            <a:r>
              <a:rPr lang="en-US" sz="1300" dirty="0"/>
              <a:t>Using Review Text as the main feature and leveraging Ratings or Recommendations as sentiment indicators.</a:t>
            </a:r>
            <a:br>
              <a:rPr lang="en-US" sz="1300" dirty="0"/>
            </a:br>
            <a:endParaRPr lang="en-US" sz="1300" dirty="0"/>
          </a:p>
          <a:p>
            <a:pPr marL="457200" lvl="0" indent="-328338" rtl="0">
              <a:lnSpc>
                <a:spcPct val="110000"/>
              </a:lnSpc>
              <a:spcBef>
                <a:spcPts val="0"/>
              </a:spcBef>
              <a:spcAft>
                <a:spcPts val="0"/>
              </a:spcAft>
              <a:buClr>
                <a:srgbClr val="000000"/>
              </a:buClr>
              <a:buSzPct val="100000"/>
              <a:buFont typeface="Arial"/>
              <a:buChar char="●"/>
            </a:pPr>
            <a:r>
              <a:rPr lang="en-US" sz="1300" dirty="0"/>
              <a:t>Targeting at least 80% accuracy and an F1-score of 0.80 on the test set.</a:t>
            </a:r>
          </a:p>
          <a:p>
            <a:pPr marL="0" lvl="0" indent="0" rtl="0">
              <a:lnSpc>
                <a:spcPct val="110000"/>
              </a:lnSpc>
              <a:spcBef>
                <a:spcPts val="1200"/>
              </a:spcBef>
              <a:spcAft>
                <a:spcPts val="0"/>
              </a:spcAft>
              <a:buNone/>
            </a:pPr>
            <a:r>
              <a:rPr lang="en-US" sz="1300" dirty="0"/>
              <a:t>2. Identifying Key Themes</a:t>
            </a:r>
          </a:p>
          <a:p>
            <a:pPr marL="457200" lvl="0" indent="-328338" rtl="0">
              <a:lnSpc>
                <a:spcPct val="110000"/>
              </a:lnSpc>
              <a:spcBef>
                <a:spcPts val="1200"/>
              </a:spcBef>
              <a:spcAft>
                <a:spcPts val="0"/>
              </a:spcAft>
              <a:buClr>
                <a:srgbClr val="000000"/>
              </a:buClr>
              <a:buSzPct val="100000"/>
              <a:buFont typeface="Arial"/>
              <a:buChar char="●"/>
            </a:pPr>
            <a:r>
              <a:rPr lang="en-US" sz="1300" dirty="0"/>
              <a:t>Applying Latent Dirichlet Allocation (LDA) to uncover key themes like product quality, pricing, customer service, and delivery experience.</a:t>
            </a:r>
            <a:br>
              <a:rPr lang="en-US" sz="1300" dirty="0"/>
            </a:br>
            <a:endParaRPr lang="en-US" sz="1300" dirty="0"/>
          </a:p>
          <a:p>
            <a:pPr marL="457200" lvl="0" indent="-282733" rtl="0">
              <a:lnSpc>
                <a:spcPct val="110000"/>
              </a:lnSpc>
              <a:spcBef>
                <a:spcPts val="0"/>
              </a:spcBef>
              <a:spcAft>
                <a:spcPts val="0"/>
              </a:spcAft>
              <a:buClr>
                <a:srgbClr val="000000"/>
              </a:buClr>
              <a:buSzPct val="54275"/>
              <a:buFont typeface="Lato"/>
              <a:buChar char="●"/>
            </a:pPr>
            <a:r>
              <a:rPr lang="en-US" sz="1300" dirty="0"/>
              <a:t>Extracting meaningful insights to understand what matters most to customers.</a:t>
            </a:r>
          </a:p>
          <a:p>
            <a:pPr marL="0" indent="0">
              <a:lnSpc>
                <a:spcPct val="110000"/>
              </a:lnSpc>
              <a:buNone/>
            </a:pPr>
            <a:endParaRPr lang="en-KE" sz="1300" dirty="0"/>
          </a:p>
        </p:txBody>
      </p:sp>
      <p:pic>
        <p:nvPicPr>
          <p:cNvPr id="5" name="Picture 4" descr="Magnifying glass showing decling performance">
            <a:extLst>
              <a:ext uri="{FF2B5EF4-FFF2-40B4-BE49-F238E27FC236}">
                <a16:creationId xmlns:a16="http://schemas.microsoft.com/office/drawing/2014/main" id="{88730256-C00C-81CB-5E6D-84820D5B1F45}"/>
              </a:ext>
            </a:extLst>
          </p:cNvPr>
          <p:cNvPicPr>
            <a:picLocks noChangeAspect="1"/>
          </p:cNvPicPr>
          <p:nvPr/>
        </p:nvPicPr>
        <p:blipFill>
          <a:blip r:embed="rId2"/>
          <a:srcRect l="19855" r="32975" b="-1"/>
          <a:stretch/>
        </p:blipFill>
        <p:spPr>
          <a:xfrm>
            <a:off x="7345680" y="10"/>
            <a:ext cx="4846320" cy="6857990"/>
          </a:xfrm>
          <a:prstGeom prst="rect">
            <a:avLst/>
          </a:prstGeom>
        </p:spPr>
      </p:pic>
    </p:spTree>
    <p:extLst>
      <p:ext uri="{BB962C8B-B14F-4D97-AF65-F5344CB8AC3E}">
        <p14:creationId xmlns:p14="http://schemas.microsoft.com/office/powerpoint/2010/main" val="223652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lls passing through a cloud">
            <a:extLst>
              <a:ext uri="{FF2B5EF4-FFF2-40B4-BE49-F238E27FC236}">
                <a16:creationId xmlns:a16="http://schemas.microsoft.com/office/drawing/2014/main" id="{AD6C111C-C28C-2F1B-1BD0-C1254FB566E1}"/>
              </a:ext>
            </a:extLst>
          </p:cNvPr>
          <p:cNvPicPr>
            <a:picLocks noChangeAspect="1"/>
          </p:cNvPicPr>
          <p:nvPr/>
        </p:nvPicPr>
        <p:blipFill>
          <a:blip r:embed="rId2"/>
          <a:srcRect r="12954" b="1"/>
          <a:stretch/>
        </p:blipFill>
        <p:spPr>
          <a:xfrm>
            <a:off x="-1" y="914399"/>
            <a:ext cx="6657255" cy="5353523"/>
          </a:xfrm>
          <a:prstGeom prst="rect">
            <a:avLst/>
          </a:prstGeom>
        </p:spPr>
      </p:pic>
      <p:cxnSp>
        <p:nvCxnSpPr>
          <p:cNvPr id="15" name="Straight Connector 14">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B7A0F9-7FFF-84DB-48F4-7B4038AD9E33}"/>
              </a:ext>
            </a:extLst>
          </p:cNvPr>
          <p:cNvSpPr>
            <a:spLocks noGrp="1"/>
          </p:cNvSpPr>
          <p:nvPr>
            <p:ph idx="1"/>
          </p:nvPr>
        </p:nvSpPr>
        <p:spPr>
          <a:xfrm>
            <a:off x="7269905" y="2176036"/>
            <a:ext cx="4261104" cy="4121887"/>
          </a:xfrm>
        </p:spPr>
        <p:txBody>
          <a:bodyPr>
            <a:normAutofit/>
          </a:bodyPr>
          <a:lstStyle/>
          <a:p>
            <a:pPr marL="0" lvl="0" indent="0" rtl="0">
              <a:lnSpc>
                <a:spcPct val="110000"/>
              </a:lnSpc>
              <a:spcBef>
                <a:spcPts val="1200"/>
              </a:spcBef>
              <a:spcAft>
                <a:spcPts val="0"/>
              </a:spcAft>
              <a:buNone/>
            </a:pPr>
            <a:r>
              <a:rPr lang="en-US" dirty="0"/>
              <a:t>3. Generating Actionable Insights</a:t>
            </a:r>
          </a:p>
          <a:p>
            <a:pPr marL="457200" lvl="0" indent="-317500" rtl="0">
              <a:lnSpc>
                <a:spcPct val="110000"/>
              </a:lnSpc>
              <a:spcBef>
                <a:spcPts val="1200"/>
              </a:spcBef>
              <a:spcAft>
                <a:spcPts val="0"/>
              </a:spcAft>
              <a:buClr>
                <a:srgbClr val="000000"/>
              </a:buClr>
              <a:buSzPts val="1400"/>
              <a:buFont typeface="Arial"/>
              <a:buChar char="●"/>
            </a:pPr>
            <a:r>
              <a:rPr lang="en-US" dirty="0"/>
              <a:t>Creating visualizations (word clouds, topic distributions) to make sentiment trends easy to interpret.</a:t>
            </a:r>
            <a:br>
              <a:rPr lang="en-US" dirty="0"/>
            </a:br>
            <a:endParaRPr lang="en-US" dirty="0"/>
          </a:p>
          <a:p>
            <a:pPr marL="457200" lvl="0" indent="-298450" rtl="0">
              <a:lnSpc>
                <a:spcPct val="110000"/>
              </a:lnSpc>
              <a:spcBef>
                <a:spcPts val="0"/>
              </a:spcBef>
              <a:spcAft>
                <a:spcPts val="0"/>
              </a:spcAft>
              <a:buClr>
                <a:srgbClr val="000000"/>
              </a:buClr>
              <a:buSzPts val="1100"/>
              <a:buFont typeface="Arial"/>
              <a:buChar char="●"/>
            </a:pPr>
            <a:r>
              <a:rPr lang="en-US" dirty="0"/>
              <a:t>Providing data-driven recommendations to enhance products, improve customer engagement, and strengthen brand reputation.</a:t>
            </a:r>
          </a:p>
          <a:p>
            <a:pPr marL="0" indent="0">
              <a:lnSpc>
                <a:spcPct val="110000"/>
              </a:lnSpc>
              <a:buNone/>
            </a:pPr>
            <a:endParaRPr lang="en-KE" dirty="0"/>
          </a:p>
        </p:txBody>
      </p:sp>
    </p:spTree>
    <p:extLst>
      <p:ext uri="{BB962C8B-B14F-4D97-AF65-F5344CB8AC3E}">
        <p14:creationId xmlns:p14="http://schemas.microsoft.com/office/powerpoint/2010/main" val="250657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0BD5C-5145-4DB1-11EE-B41CFAEED977}"/>
              </a:ext>
            </a:extLst>
          </p:cNvPr>
          <p:cNvSpPr>
            <a:spLocks noGrp="1"/>
          </p:cNvSpPr>
          <p:nvPr>
            <p:ph type="title"/>
          </p:nvPr>
        </p:nvSpPr>
        <p:spPr>
          <a:xfrm>
            <a:off x="640080" y="1371600"/>
            <a:ext cx="5852160" cy="1097280"/>
          </a:xfrm>
        </p:spPr>
        <p:txBody>
          <a:bodyPr anchor="t">
            <a:normAutofit/>
          </a:bodyPr>
          <a:lstStyle/>
          <a:p>
            <a:r>
              <a:rPr lang="en-US" dirty="0"/>
              <a:t>Data Overview</a:t>
            </a:r>
            <a:endParaRPr lang="en-KE" dirty="0"/>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EAE93D-FEC0-2A90-CADE-865FB0DFC0D3}"/>
              </a:ext>
            </a:extLst>
          </p:cNvPr>
          <p:cNvSpPr>
            <a:spLocks noGrp="1"/>
          </p:cNvSpPr>
          <p:nvPr>
            <p:ph idx="1"/>
          </p:nvPr>
        </p:nvSpPr>
        <p:spPr>
          <a:xfrm>
            <a:off x="640080" y="2633236"/>
            <a:ext cx="5852160" cy="3664685"/>
          </a:xfrm>
        </p:spPr>
        <p:txBody>
          <a:bodyPr>
            <a:normAutofit/>
          </a:bodyPr>
          <a:lstStyle/>
          <a:p>
            <a:pPr marL="0" lvl="0" indent="0" rtl="0">
              <a:spcBef>
                <a:spcPts val="1200"/>
              </a:spcBef>
              <a:spcAft>
                <a:spcPts val="0"/>
              </a:spcAft>
              <a:buClr>
                <a:srgbClr val="000000"/>
              </a:buClr>
              <a:buSzPts val="770"/>
              <a:buFont typeface="Arial"/>
              <a:buNone/>
            </a:pPr>
            <a:r>
              <a:rPr lang="en-US" dirty="0"/>
              <a:t>Customer &amp; Product Information:</a:t>
            </a:r>
          </a:p>
          <a:p>
            <a:pPr marL="457200" lvl="0" indent="-309245" rtl="0">
              <a:spcBef>
                <a:spcPts val="1200"/>
              </a:spcBef>
              <a:spcAft>
                <a:spcPts val="0"/>
              </a:spcAft>
              <a:buClr>
                <a:srgbClr val="000000"/>
              </a:buClr>
              <a:buSzPts val="1270"/>
              <a:buFont typeface="Arial"/>
              <a:buChar char="●"/>
            </a:pPr>
            <a:r>
              <a:rPr lang="en-US" dirty="0"/>
              <a:t>Clothing ID – A categorical identifier for the reviewed product.</a:t>
            </a:r>
            <a:br>
              <a:rPr lang="en-US" dirty="0"/>
            </a:br>
            <a:endParaRPr lang="en-US" dirty="0"/>
          </a:p>
          <a:p>
            <a:pPr marL="457200" lvl="0" indent="-309245" rtl="0">
              <a:spcBef>
                <a:spcPts val="0"/>
              </a:spcBef>
              <a:spcAft>
                <a:spcPts val="0"/>
              </a:spcAft>
              <a:buClr>
                <a:srgbClr val="000000"/>
              </a:buClr>
              <a:buSzPts val="1270"/>
              <a:buFont typeface="Arial"/>
              <a:buChar char="●"/>
            </a:pPr>
            <a:r>
              <a:rPr lang="en-US" dirty="0"/>
              <a:t>Age – The age of the reviewer.</a:t>
            </a:r>
            <a:br>
              <a:rPr lang="en-US" dirty="0"/>
            </a:br>
            <a:endParaRPr lang="en-US" dirty="0"/>
          </a:p>
          <a:p>
            <a:pPr marL="457200" lvl="0" indent="-309245" rtl="0">
              <a:spcBef>
                <a:spcPts val="0"/>
              </a:spcBef>
              <a:spcAft>
                <a:spcPts val="0"/>
              </a:spcAft>
              <a:buClr>
                <a:srgbClr val="000000"/>
              </a:buClr>
              <a:buSzPts val="1270"/>
              <a:buFont typeface="Arial"/>
              <a:buChar char="●"/>
            </a:pPr>
            <a:r>
              <a:rPr lang="en-US" dirty="0"/>
              <a:t>Division Name, Department Name, Class Name – Product classification, helping categorize different types of clothing.</a:t>
            </a:r>
          </a:p>
          <a:p>
            <a:pPr marL="0" indent="0">
              <a:buNone/>
            </a:pPr>
            <a:endParaRPr lang="en-KE" dirty="0"/>
          </a:p>
        </p:txBody>
      </p:sp>
      <p:pic>
        <p:nvPicPr>
          <p:cNvPr id="15" name="Picture 14">
            <a:extLst>
              <a:ext uri="{FF2B5EF4-FFF2-40B4-BE49-F238E27FC236}">
                <a16:creationId xmlns:a16="http://schemas.microsoft.com/office/drawing/2014/main" id="{7C385A57-C6A9-072B-A987-133BBCB74CA5}"/>
              </a:ext>
            </a:extLst>
          </p:cNvPr>
          <p:cNvPicPr>
            <a:picLocks noChangeAspect="1"/>
          </p:cNvPicPr>
          <p:nvPr/>
        </p:nvPicPr>
        <p:blipFill>
          <a:blip r:embed="rId2"/>
          <a:srcRect l="15040" r="14293"/>
          <a:stretch/>
        </p:blipFill>
        <p:spPr>
          <a:xfrm>
            <a:off x="7345680" y="10"/>
            <a:ext cx="4846320" cy="6857990"/>
          </a:xfrm>
          <a:prstGeom prst="rect">
            <a:avLst/>
          </a:prstGeom>
        </p:spPr>
      </p:pic>
    </p:spTree>
    <p:extLst>
      <p:ext uri="{BB962C8B-B14F-4D97-AF65-F5344CB8AC3E}">
        <p14:creationId xmlns:p14="http://schemas.microsoft.com/office/powerpoint/2010/main" val="160024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ticky notes on a wall">
            <a:extLst>
              <a:ext uri="{FF2B5EF4-FFF2-40B4-BE49-F238E27FC236}">
                <a16:creationId xmlns:a16="http://schemas.microsoft.com/office/drawing/2014/main" id="{C523DFC7-9D7D-FD8D-5EB4-EEB60805AC01}"/>
              </a:ext>
            </a:extLst>
          </p:cNvPr>
          <p:cNvPicPr>
            <a:picLocks noChangeAspect="1"/>
          </p:cNvPicPr>
          <p:nvPr/>
        </p:nvPicPr>
        <p:blipFill>
          <a:blip r:embed="rId2"/>
          <a:srcRect l="25165" r="25428" b="2"/>
          <a:stretch/>
        </p:blipFill>
        <p:spPr>
          <a:xfrm>
            <a:off x="20" y="10"/>
            <a:ext cx="4857871" cy="6857990"/>
          </a:xfrm>
          <a:prstGeom prst="rect">
            <a:avLst/>
          </a:prstGeom>
        </p:spPr>
      </p:pic>
      <p:cxnSp>
        <p:nvCxnSpPr>
          <p:cNvPr id="15" name="Straight Connector 14">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B9BA8B-A85A-5D6F-91F3-01E72DBA1EC4}"/>
              </a:ext>
            </a:extLst>
          </p:cNvPr>
          <p:cNvSpPr>
            <a:spLocks noGrp="1"/>
          </p:cNvSpPr>
          <p:nvPr>
            <p:ph idx="1"/>
          </p:nvPr>
        </p:nvSpPr>
        <p:spPr>
          <a:xfrm>
            <a:off x="5043949" y="1153890"/>
            <a:ext cx="6973880" cy="5620533"/>
          </a:xfrm>
        </p:spPr>
        <p:txBody>
          <a:bodyPr>
            <a:normAutofit/>
          </a:bodyPr>
          <a:lstStyle/>
          <a:p>
            <a:pPr marL="0" indent="0">
              <a:lnSpc>
                <a:spcPct val="110000"/>
              </a:lnSpc>
              <a:buNone/>
            </a:pPr>
            <a:r>
              <a:rPr lang="en-US" sz="1800" dirty="0"/>
              <a:t>The dataset we worked with contained 23,486 customer reviews and 10 features, offering valuable insights into women's clothing sentiment. The Key features included:</a:t>
            </a:r>
          </a:p>
          <a:p>
            <a:pPr marL="0" indent="0">
              <a:lnSpc>
                <a:spcPct val="110000"/>
              </a:lnSpc>
              <a:buNone/>
            </a:pPr>
            <a:r>
              <a:rPr lang="en-US" sz="1800" dirty="0"/>
              <a:t>📌 Text-Based Features:</a:t>
            </a:r>
          </a:p>
          <a:p>
            <a:pPr lvl="1">
              <a:lnSpc>
                <a:spcPct val="110000"/>
              </a:lnSpc>
              <a:buFont typeface="Wingdings" panose="05000000000000000000" pitchFamily="2" charset="2"/>
              <a:buChar char="ü"/>
            </a:pPr>
            <a:r>
              <a:rPr lang="en-US" sz="1600" dirty="0"/>
              <a:t>Review Text – a summary of our NLP analysis, containing  customer opinions.</a:t>
            </a:r>
            <a:br>
              <a:rPr lang="en-US" sz="1600" dirty="0"/>
            </a:br>
            <a:r>
              <a:rPr lang="en-US" sz="1600" dirty="0"/>
              <a:t>      </a:t>
            </a:r>
          </a:p>
          <a:p>
            <a:pPr lvl="1">
              <a:lnSpc>
                <a:spcPct val="110000"/>
              </a:lnSpc>
              <a:buFont typeface="Wingdings" panose="05000000000000000000" pitchFamily="2" charset="2"/>
              <a:buChar char="ü"/>
            </a:pPr>
            <a:r>
              <a:rPr lang="en-US" sz="1600" dirty="0"/>
              <a:t>Title – a summary of the review .</a:t>
            </a:r>
          </a:p>
          <a:p>
            <a:pPr marL="0" indent="0">
              <a:lnSpc>
                <a:spcPct val="110000"/>
              </a:lnSpc>
              <a:buNone/>
            </a:pPr>
            <a:r>
              <a:rPr lang="en-US" sz="1800" dirty="0"/>
              <a:t>📌 Sentiment &amp; Engagement Indicators</a:t>
            </a:r>
          </a:p>
          <a:p>
            <a:pPr lvl="2">
              <a:lnSpc>
                <a:spcPct val="110000"/>
              </a:lnSpc>
              <a:buFont typeface="Wingdings" panose="05000000000000000000" pitchFamily="2" charset="2"/>
              <a:buChar char="ü"/>
            </a:pPr>
            <a:r>
              <a:rPr lang="en-US" sz="1400" dirty="0"/>
              <a:t>Rating – A numerical score (1 to 5) indicating customer satisfaction.</a:t>
            </a:r>
            <a:br>
              <a:rPr lang="en-US" sz="1400" dirty="0"/>
            </a:br>
            <a:endParaRPr lang="en-US" sz="1400" dirty="0"/>
          </a:p>
          <a:p>
            <a:pPr lvl="2">
              <a:lnSpc>
                <a:spcPct val="110000"/>
              </a:lnSpc>
              <a:buFont typeface="Wingdings" panose="05000000000000000000" pitchFamily="2" charset="2"/>
              <a:buChar char="ü"/>
            </a:pPr>
            <a:r>
              <a:rPr lang="en-US" sz="1400" dirty="0"/>
              <a:t>Recommended IND – A binary indicator (1 = Recommended, 0 = Not Recommended).</a:t>
            </a:r>
            <a:br>
              <a:rPr lang="en-US" sz="1400" dirty="0"/>
            </a:br>
            <a:endParaRPr lang="en-US" sz="1400" dirty="0"/>
          </a:p>
          <a:p>
            <a:pPr lvl="2">
              <a:lnSpc>
                <a:spcPct val="110000"/>
              </a:lnSpc>
              <a:buFont typeface="Wingdings" panose="05000000000000000000" pitchFamily="2" charset="2"/>
              <a:buChar char="ü"/>
            </a:pPr>
            <a:r>
              <a:rPr lang="en-US" sz="1400" dirty="0"/>
              <a:t>Positive Feedback Count – The number of customers who found the review helpful.</a:t>
            </a:r>
          </a:p>
          <a:p>
            <a:pPr marL="0" indent="0">
              <a:lnSpc>
                <a:spcPct val="110000"/>
              </a:lnSpc>
              <a:buNone/>
            </a:pPr>
            <a:endParaRPr lang="en-KE" sz="1100" dirty="0"/>
          </a:p>
        </p:txBody>
      </p:sp>
    </p:spTree>
    <p:extLst>
      <p:ext uri="{BB962C8B-B14F-4D97-AF65-F5344CB8AC3E}">
        <p14:creationId xmlns:p14="http://schemas.microsoft.com/office/powerpoint/2010/main" val="212808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8BEE-E90C-E788-C084-EDB7BD18E838}"/>
              </a:ext>
            </a:extLst>
          </p:cNvPr>
          <p:cNvSpPr>
            <a:spLocks noGrp="1"/>
          </p:cNvSpPr>
          <p:nvPr>
            <p:ph type="title"/>
          </p:nvPr>
        </p:nvSpPr>
        <p:spPr>
          <a:xfrm>
            <a:off x="999308" y="1139412"/>
            <a:ext cx="7698377" cy="863560"/>
          </a:xfrm>
        </p:spPr>
        <p:txBody>
          <a:bodyPr/>
          <a:lstStyle/>
          <a:p>
            <a:r>
              <a:rPr lang="en-US" dirty="0"/>
              <a:t> Exploratory Data Analysis</a:t>
            </a:r>
            <a:endParaRPr lang="en-KE" dirty="0"/>
          </a:p>
        </p:txBody>
      </p:sp>
      <p:sp>
        <p:nvSpPr>
          <p:cNvPr id="4" name="Text Placeholder 3">
            <a:extLst>
              <a:ext uri="{FF2B5EF4-FFF2-40B4-BE49-F238E27FC236}">
                <a16:creationId xmlns:a16="http://schemas.microsoft.com/office/drawing/2014/main" id="{2B602461-B4E8-ADC7-4840-C28627070554}"/>
              </a:ext>
            </a:extLst>
          </p:cNvPr>
          <p:cNvSpPr>
            <a:spLocks noGrp="1"/>
          </p:cNvSpPr>
          <p:nvPr>
            <p:ph type="body" sz="half" idx="2"/>
          </p:nvPr>
        </p:nvSpPr>
        <p:spPr>
          <a:xfrm>
            <a:off x="452284" y="1938790"/>
            <a:ext cx="11080955" cy="4260205"/>
          </a:xfrm>
        </p:spPr>
        <p:txBody>
          <a:bodyPr>
            <a:normAutofit fontScale="70000" lnSpcReduction="20000"/>
          </a:bodyPr>
          <a:lstStyle/>
          <a:p>
            <a:pPr marL="0" lvl="0" indent="0" algn="l" rtl="0">
              <a:spcBef>
                <a:spcPts val="0"/>
              </a:spcBef>
              <a:spcAft>
                <a:spcPts val="0"/>
              </a:spcAft>
              <a:buNone/>
            </a:pPr>
            <a:r>
              <a:rPr lang="en-US" sz="4200" b="1" dirty="0">
                <a:latin typeface="+mj-lt"/>
                <a:ea typeface="+mj-ea"/>
                <a:cs typeface="+mj-cs"/>
              </a:rPr>
              <a:t>1. Ratings</a:t>
            </a:r>
          </a:p>
          <a:p>
            <a:pPr marL="0" lvl="0" indent="0" algn="l" rtl="0">
              <a:spcBef>
                <a:spcPts val="1200"/>
              </a:spcBef>
              <a:spcAft>
                <a:spcPts val="0"/>
              </a:spcAft>
              <a:buNone/>
            </a:pPr>
            <a:r>
              <a:rPr lang="en-US" sz="2600" dirty="0"/>
              <a:t>The rating distribution for women's clothing in the dataset shows a strong positive bias toward higher ratings.</a:t>
            </a:r>
          </a:p>
          <a:p>
            <a:pPr marL="457200" lvl="0" indent="-305435" algn="l" rtl="0">
              <a:spcBef>
                <a:spcPts val="1200"/>
              </a:spcBef>
              <a:spcAft>
                <a:spcPts val="0"/>
              </a:spcAft>
              <a:buClr>
                <a:srgbClr val="000000"/>
              </a:buClr>
              <a:buSzPct val="100000"/>
              <a:buFont typeface="Arial"/>
              <a:buChar char="●"/>
            </a:pPr>
            <a:r>
              <a:rPr lang="en-US" sz="2600" dirty="0"/>
              <a:t>Most of the reviews have a rating of 5, making it the most common score.</a:t>
            </a:r>
            <a:br>
              <a:rPr lang="en-US" sz="2600" dirty="0"/>
            </a:br>
            <a:endParaRPr lang="en-US" sz="2600" dirty="0"/>
          </a:p>
          <a:p>
            <a:pPr marL="457200" lvl="0" indent="-305435" algn="l" rtl="0">
              <a:spcBef>
                <a:spcPts val="0"/>
              </a:spcBef>
              <a:spcAft>
                <a:spcPts val="0"/>
              </a:spcAft>
              <a:buClr>
                <a:srgbClr val="000000"/>
              </a:buClr>
              <a:buSzPct val="100000"/>
              <a:buFont typeface="Arial"/>
              <a:buChar char="●"/>
            </a:pPr>
            <a:r>
              <a:rPr lang="en-US" sz="2600" dirty="0"/>
              <a:t>The second-highest frequency is for ratings of 4, indicating that most customers were satisfied with their purchases.</a:t>
            </a:r>
            <a:br>
              <a:rPr lang="en-US" sz="2600" dirty="0"/>
            </a:br>
            <a:endParaRPr lang="en-US" sz="2600" dirty="0"/>
          </a:p>
          <a:p>
            <a:pPr marL="457200" lvl="0" indent="-305435" algn="l" rtl="0">
              <a:spcBef>
                <a:spcPts val="0"/>
              </a:spcBef>
              <a:spcAft>
                <a:spcPts val="0"/>
              </a:spcAft>
              <a:buClr>
                <a:srgbClr val="000000"/>
              </a:buClr>
              <a:buSzPct val="100000"/>
              <a:buFont typeface="Arial"/>
              <a:buChar char="●"/>
            </a:pPr>
            <a:r>
              <a:rPr lang="en-US" sz="2600" dirty="0"/>
              <a:t>Ratings of 3, 2, and 1 are significantly lower in comparison, suggesting fewer neutral or negative reviews.</a:t>
            </a:r>
            <a:br>
              <a:rPr lang="en-US" sz="2600" dirty="0"/>
            </a:br>
            <a:endParaRPr lang="en-US" sz="2600" dirty="0"/>
          </a:p>
          <a:p>
            <a:pPr marL="0" lvl="0" indent="0" algn="l" rtl="0">
              <a:spcBef>
                <a:spcPts val="1200"/>
              </a:spcBef>
              <a:spcAft>
                <a:spcPts val="1200"/>
              </a:spcAft>
              <a:buNone/>
            </a:pPr>
            <a:r>
              <a:rPr lang="en-US" sz="2600" dirty="0"/>
              <a:t>This trend indicates that customers generally have a positive sentiment toward women's clothing, with only a small portion expressing dissatisfaction.</a:t>
            </a:r>
          </a:p>
          <a:p>
            <a:endParaRPr lang="en-KE" dirty="0"/>
          </a:p>
        </p:txBody>
      </p:sp>
    </p:spTree>
    <p:extLst>
      <p:ext uri="{BB962C8B-B14F-4D97-AF65-F5344CB8AC3E}">
        <p14:creationId xmlns:p14="http://schemas.microsoft.com/office/powerpoint/2010/main" val="46000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24;p19">
            <a:extLst>
              <a:ext uri="{FF2B5EF4-FFF2-40B4-BE49-F238E27FC236}">
                <a16:creationId xmlns:a16="http://schemas.microsoft.com/office/drawing/2014/main" id="{7F491837-611D-E57B-5E60-5B02E2ACD37C}"/>
              </a:ext>
            </a:extLst>
          </p:cNvPr>
          <p:cNvPicPr preferRelativeResize="0">
            <a:picLocks noGrp="1"/>
          </p:cNvPicPr>
          <p:nvPr>
            <p:ph idx="1"/>
          </p:nvPr>
        </p:nvPicPr>
        <p:blipFill>
          <a:blip r:embed="rId2">
            <a:alphaModFix/>
          </a:blip>
          <a:stretch>
            <a:fillRect/>
          </a:stretch>
        </p:blipFill>
        <p:spPr>
          <a:xfrm>
            <a:off x="1956619" y="1484671"/>
            <a:ext cx="6833551" cy="4714517"/>
          </a:xfrm>
          <a:prstGeom prst="rect">
            <a:avLst/>
          </a:prstGeom>
          <a:noFill/>
          <a:ln>
            <a:noFill/>
          </a:ln>
        </p:spPr>
      </p:pic>
    </p:spTree>
    <p:extLst>
      <p:ext uri="{BB962C8B-B14F-4D97-AF65-F5344CB8AC3E}">
        <p14:creationId xmlns:p14="http://schemas.microsoft.com/office/powerpoint/2010/main" val="195513915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169</TotalTime>
  <Words>1751</Words>
  <Application>Microsoft Office PowerPoint</Application>
  <PresentationFormat>Widescreen</PresentationFormat>
  <Paragraphs>123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Grandview Display</vt:lpstr>
      <vt:lpstr>Lato</vt:lpstr>
      <vt:lpstr>Wingdings</vt:lpstr>
      <vt:lpstr>DashVTI</vt:lpstr>
      <vt:lpstr>Sentiment Analysis on Women’s clothing</vt:lpstr>
      <vt:lpstr>Introduction</vt:lpstr>
      <vt:lpstr>PowerPoint Presentation</vt:lpstr>
      <vt:lpstr>Objective</vt:lpstr>
      <vt:lpstr>PowerPoint Presentation</vt:lpstr>
      <vt:lpstr>Data Overview</vt:lpstr>
      <vt:lpstr>PowerPoint Presentation</vt:lpstr>
      <vt:lpstr> Exploratory Data Analysis</vt:lpstr>
      <vt:lpstr>PowerPoint Presentation</vt:lpstr>
      <vt:lpstr>2. Age. </vt:lpstr>
      <vt:lpstr>3. Women’s  clothing purchasing trends.  </vt:lpstr>
      <vt:lpstr>PowerPoint Presentation</vt:lpstr>
      <vt:lpstr>4. Recommendation.  </vt:lpstr>
      <vt:lpstr>PowerPoint Presentation</vt:lpstr>
      <vt:lpstr>PowerPoint Presentation</vt:lpstr>
      <vt:lpstr>PowerPoint Presentation</vt:lpstr>
      <vt:lpstr> Data Preprocessing</vt:lpstr>
      <vt:lpstr>PowerPoint Presentation</vt:lpstr>
      <vt:lpstr>Model Used</vt:lpstr>
      <vt:lpstr>PowerPoint Presentation</vt:lpstr>
      <vt:lpstr>Advanced Models</vt:lpstr>
      <vt:lpstr>PowerPoint Presentation</vt:lpstr>
      <vt:lpstr> Business Recommendations</vt:lpstr>
      <vt:lpstr>PowerPoint Presentation</vt:lpstr>
      <vt:lpstr>Meet The Team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 Amunga</dc:creator>
  <cp:lastModifiedBy>Morgan Amunga</cp:lastModifiedBy>
  <cp:revision>8</cp:revision>
  <dcterms:created xsi:type="dcterms:W3CDTF">2025-04-02T13:47:51Z</dcterms:created>
  <dcterms:modified xsi:type="dcterms:W3CDTF">2025-04-02T17:26:06Z</dcterms:modified>
</cp:coreProperties>
</file>