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rdo Bold" charset="1" panose="02020804080000020003"/>
      <p:regular r:id="rId14"/>
    </p:embeddedFont>
    <p:embeddedFont>
      <p:font typeface="Quicksand Bold" charset="1" panose="00000000000000000000"/>
      <p:regular r:id="rId15"/>
    </p:embeddedFont>
    <p:embeddedFont>
      <p:font typeface="Quicksand" charset="1" panose="00000000000000000000"/>
      <p:regular r:id="rId16"/>
    </p:embeddedFont>
    <p:embeddedFont>
      <p:font typeface="Cardo" charset="1" panose="02020600000000000000"/>
      <p:regular r:id="rId17"/>
    </p:embeddedFont>
    <p:embeddedFont>
      <p:font typeface="Canva Sans Bold" charset="1" panose="020B0803030501040103"/>
      <p:regular r:id="rId18"/>
    </p:embeddedFont>
    <p:embeddedFont>
      <p:font typeface="Cormorant Garamond Bold Italics"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980555" y="2183414"/>
            <a:ext cx="13276302" cy="1226820"/>
          </a:xfrm>
          <a:prstGeom prst="rect">
            <a:avLst/>
          </a:prstGeom>
        </p:spPr>
        <p:txBody>
          <a:bodyPr anchor="t" rtlCol="false" tIns="0" lIns="0" bIns="0" rIns="0">
            <a:spAutoFit/>
          </a:bodyPr>
          <a:lstStyle/>
          <a:p>
            <a:pPr algn="ctr">
              <a:lnSpc>
                <a:spcPts val="10080"/>
              </a:lnSpc>
            </a:pPr>
            <a:r>
              <a:rPr lang="en-US" sz="7200" b="true">
                <a:solidFill>
                  <a:srgbClr val="0F4662"/>
                </a:solidFill>
                <a:latin typeface="Cardo Bold"/>
                <a:ea typeface="Cardo Bold"/>
                <a:cs typeface="Cardo Bold"/>
                <a:sym typeface="Cardo Bold"/>
              </a:rPr>
              <a:t>Customer Data Analysis Project</a:t>
            </a:r>
          </a:p>
        </p:txBody>
      </p:sp>
      <p:sp>
        <p:nvSpPr>
          <p:cNvPr name="TextBox 7" id="7"/>
          <p:cNvSpPr txBox="true"/>
          <p:nvPr/>
        </p:nvSpPr>
        <p:spPr>
          <a:xfrm rot="0">
            <a:off x="6324187" y="3767159"/>
            <a:ext cx="6589038" cy="887095"/>
          </a:xfrm>
          <a:prstGeom prst="rect">
            <a:avLst/>
          </a:prstGeom>
        </p:spPr>
        <p:txBody>
          <a:bodyPr anchor="t" rtlCol="false" tIns="0" lIns="0" bIns="0" rIns="0">
            <a:spAutoFit/>
          </a:bodyPr>
          <a:lstStyle/>
          <a:p>
            <a:pPr algn="ctr">
              <a:lnSpc>
                <a:spcPts val="7279"/>
              </a:lnSpc>
            </a:pPr>
            <a:r>
              <a:rPr lang="en-US" sz="5199" b="true">
                <a:solidFill>
                  <a:srgbClr val="0F4662"/>
                </a:solidFill>
                <a:latin typeface="Cardo Bold"/>
                <a:ea typeface="Cardo Bold"/>
                <a:cs typeface="Cardo Bold"/>
                <a:sym typeface="Cardo Bold"/>
              </a:rPr>
              <a:t>Project ID : PRDA-05</a:t>
            </a:r>
          </a:p>
        </p:txBody>
      </p:sp>
      <p:sp>
        <p:nvSpPr>
          <p:cNvPr name="TextBox 8" id="8"/>
          <p:cNvSpPr txBox="true"/>
          <p:nvPr/>
        </p:nvSpPr>
        <p:spPr>
          <a:xfrm rot="0">
            <a:off x="2443204" y="4762732"/>
            <a:ext cx="13431062" cy="1811020"/>
          </a:xfrm>
          <a:prstGeom prst="rect">
            <a:avLst/>
          </a:prstGeom>
        </p:spPr>
        <p:txBody>
          <a:bodyPr anchor="t" rtlCol="false" tIns="0" lIns="0" bIns="0" rIns="0">
            <a:spAutoFit/>
          </a:bodyPr>
          <a:lstStyle/>
          <a:p>
            <a:pPr algn="ctr">
              <a:lnSpc>
                <a:spcPts val="7279"/>
              </a:lnSpc>
            </a:pPr>
            <a:r>
              <a:rPr lang="en-US" sz="5199" b="true">
                <a:solidFill>
                  <a:srgbClr val="0F4662"/>
                </a:solidFill>
                <a:latin typeface="Cardo Bold"/>
                <a:ea typeface="Cardo Bold"/>
                <a:cs typeface="Cardo Bold"/>
                <a:sym typeface="Cardo Bold"/>
              </a:rPr>
              <a:t>Project Team ID :  PTID-CDA-APR-25-431</a:t>
            </a:r>
          </a:p>
          <a:p>
            <a:pPr algn="ctr">
              <a:lnSpc>
                <a:spcPts val="727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5980779" y="1706156"/>
            <a:ext cx="6326443" cy="1085215"/>
          </a:xfrm>
          <a:prstGeom prst="rect">
            <a:avLst/>
          </a:prstGeom>
        </p:spPr>
        <p:txBody>
          <a:bodyPr anchor="t" rtlCol="false" tIns="0" lIns="0" bIns="0" rIns="0">
            <a:spAutoFit/>
          </a:bodyPr>
          <a:lstStyle/>
          <a:p>
            <a:pPr algn="l" marL="0" indent="0" lvl="0">
              <a:lnSpc>
                <a:spcPts val="8959"/>
              </a:lnSpc>
              <a:spcBef>
                <a:spcPct val="0"/>
              </a:spcBef>
            </a:pPr>
            <a:r>
              <a:rPr lang="en-US" b="true" sz="6399">
                <a:solidFill>
                  <a:srgbClr val="0F4662"/>
                </a:solidFill>
                <a:latin typeface="Cardo Bold"/>
                <a:ea typeface="Cardo Bold"/>
                <a:cs typeface="Cardo Bold"/>
                <a:sym typeface="Cardo Bold"/>
              </a:rPr>
              <a:t>Team Members</a:t>
            </a:r>
          </a:p>
        </p:txBody>
      </p:sp>
      <p:sp>
        <p:nvSpPr>
          <p:cNvPr name="TextBox 6" id="6"/>
          <p:cNvSpPr txBox="true"/>
          <p:nvPr/>
        </p:nvSpPr>
        <p:spPr>
          <a:xfrm rot="0">
            <a:off x="6635340" y="613268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Sankalp Khanvilkar</a:t>
            </a:r>
          </a:p>
        </p:txBody>
      </p:sp>
      <p:sp>
        <p:nvSpPr>
          <p:cNvPr name="TextBox 7" id="7"/>
          <p:cNvSpPr txBox="true"/>
          <p:nvPr/>
        </p:nvSpPr>
        <p:spPr>
          <a:xfrm rot="0">
            <a:off x="6635340" y="675732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TextBox 8" id="8"/>
          <p:cNvSpPr txBox="true"/>
          <p:nvPr/>
        </p:nvSpPr>
        <p:spPr>
          <a:xfrm rot="0">
            <a:off x="12241980" y="6129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Ragini Kondalwade</a:t>
            </a:r>
          </a:p>
        </p:txBody>
      </p:sp>
      <p:sp>
        <p:nvSpPr>
          <p:cNvPr name="TextBox 9" id="9"/>
          <p:cNvSpPr txBox="true"/>
          <p:nvPr/>
        </p:nvSpPr>
        <p:spPr>
          <a:xfrm rot="0">
            <a:off x="12241980" y="675732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TextBox 10" id="10"/>
          <p:cNvSpPr txBox="true"/>
          <p:nvPr/>
        </p:nvSpPr>
        <p:spPr>
          <a:xfrm rot="0">
            <a:off x="1028700" y="613268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Prateek Vaidya</a:t>
            </a:r>
          </a:p>
        </p:txBody>
      </p:sp>
      <p:sp>
        <p:nvSpPr>
          <p:cNvPr name="TextBox 11" id="11"/>
          <p:cNvSpPr txBox="true"/>
          <p:nvPr/>
        </p:nvSpPr>
        <p:spPr>
          <a:xfrm rot="0">
            <a:off x="1028700" y="676021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AutoShape 12" id="1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3" id="1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a:solidFill>
                  <a:srgbClr val="0F4662"/>
                </a:solidFill>
                <a:latin typeface="Cardo Bold"/>
                <a:ea typeface="Cardo Bold"/>
                <a:cs typeface="Cardo Bold"/>
                <a:sym typeface="Cardo Bold"/>
              </a:rPr>
              <a:t>About Dataset</a:t>
            </a:r>
          </a:p>
        </p:txBody>
      </p:sp>
      <p:sp>
        <p:nvSpPr>
          <p:cNvPr name="TextBox 3" id="3"/>
          <p:cNvSpPr txBox="true"/>
          <p:nvPr/>
        </p:nvSpPr>
        <p:spPr>
          <a:xfrm rot="0">
            <a:off x="1028700" y="2448560"/>
            <a:ext cx="16230600" cy="5313679"/>
          </a:xfrm>
          <a:prstGeom prst="rect">
            <a:avLst/>
          </a:prstGeom>
        </p:spPr>
        <p:txBody>
          <a:bodyPr anchor="t" rtlCol="false" tIns="0" lIns="0" bIns="0" rIns="0">
            <a:spAutoFit/>
          </a:bodyPr>
          <a:lstStyle/>
          <a:p>
            <a:pPr algn="just">
              <a:lnSpc>
                <a:spcPts val="5320"/>
              </a:lnSpc>
            </a:pPr>
            <a:r>
              <a:rPr lang="en-US" sz="3800" b="true">
                <a:solidFill>
                  <a:srgbClr val="0F4662"/>
                </a:solidFill>
                <a:latin typeface="Cardo Bold"/>
                <a:ea typeface="Cardo Bold"/>
                <a:cs typeface="Cardo Bold"/>
                <a:sym typeface="Cardo Bold"/>
              </a:rPr>
              <a:t>This dataset contains shopping information from 10 different shopping malls between 2021 and 2023. We have gathered data from various age </a:t>
            </a:r>
            <a:r>
              <a:rPr lang="en-US" sz="3800" b="true">
                <a:solidFill>
                  <a:srgbClr val="0F4662"/>
                </a:solidFill>
                <a:latin typeface="Cardo Bold"/>
                <a:ea typeface="Cardo Bold"/>
                <a:cs typeface="Cardo Bold"/>
                <a:sym typeface="Cardo Bold"/>
              </a:rPr>
              <a:t>groups and genders to provide a comprehensive view of shopping habits in Istanbul. The dataset includes essential information such as invoice numbers, customer IDs, age, gender, payment methods, product categories, quantity, price, order dates, and shopping mall locations.</a:t>
            </a:r>
          </a:p>
          <a:p>
            <a:pPr algn="l">
              <a:lnSpc>
                <a:spcPts val="5320"/>
              </a:lnSpc>
            </a:pPr>
          </a:p>
          <a:p>
            <a:pPr algn="l">
              <a:lnSpc>
                <a:spcPts val="53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45952" y="2139919"/>
            <a:ext cx="5373349" cy="5163751"/>
          </a:xfrm>
          <a:custGeom>
            <a:avLst/>
            <a:gdLst/>
            <a:ahLst/>
            <a:cxnLst/>
            <a:rect r="r" b="b" t="t" l="l"/>
            <a:pathLst>
              <a:path h="5163751" w="5373349">
                <a:moveTo>
                  <a:pt x="0" y="0"/>
                </a:moveTo>
                <a:lnTo>
                  <a:pt x="5373349" y="0"/>
                </a:lnTo>
                <a:lnTo>
                  <a:pt x="5373349" y="5163750"/>
                </a:lnTo>
                <a:lnTo>
                  <a:pt x="0" y="5163750"/>
                </a:lnTo>
                <a:lnTo>
                  <a:pt x="0" y="0"/>
                </a:lnTo>
                <a:close/>
              </a:path>
            </a:pathLst>
          </a:custGeom>
          <a:blipFill>
            <a:blip r:embed="rId4"/>
            <a:stretch>
              <a:fillRect l="0" t="0" r="0" b="0"/>
            </a:stretch>
          </a:blipFill>
        </p:spPr>
      </p:sp>
      <p:sp>
        <p:nvSpPr>
          <p:cNvPr name="TextBox 5" id="5"/>
          <p:cNvSpPr txBox="true"/>
          <p:nvPr/>
        </p:nvSpPr>
        <p:spPr>
          <a:xfrm rot="0">
            <a:off x="1033909" y="609234"/>
            <a:ext cx="14072064" cy="920114"/>
          </a:xfrm>
          <a:prstGeom prst="rect">
            <a:avLst/>
          </a:prstGeom>
        </p:spPr>
        <p:txBody>
          <a:bodyPr anchor="t" rtlCol="false" tIns="0" lIns="0" bIns="0" rIns="0">
            <a:spAutoFit/>
          </a:bodyPr>
          <a:lstStyle/>
          <a:p>
            <a:pPr algn="l" marL="0" indent="0" lvl="0">
              <a:lnSpc>
                <a:spcPts val="7560"/>
              </a:lnSpc>
              <a:spcBef>
                <a:spcPct val="0"/>
              </a:spcBef>
            </a:pPr>
            <a:r>
              <a:rPr lang="en-US" b="true" sz="5400">
                <a:solidFill>
                  <a:srgbClr val="0F4662"/>
                </a:solidFill>
                <a:latin typeface="Cardo Bold"/>
                <a:ea typeface="Cardo Bold"/>
                <a:cs typeface="Cardo Bold"/>
                <a:sym typeface="Cardo Bold"/>
              </a:rPr>
              <a:t>Shopping distribution according to gender</a:t>
            </a:r>
          </a:p>
        </p:txBody>
      </p:sp>
      <p:sp>
        <p:nvSpPr>
          <p:cNvPr name="TextBox 6" id="6"/>
          <p:cNvSpPr txBox="true"/>
          <p:nvPr/>
        </p:nvSpPr>
        <p:spPr>
          <a:xfrm rot="0">
            <a:off x="1024384" y="2073244"/>
            <a:ext cx="3792260" cy="580389"/>
          </a:xfrm>
          <a:prstGeom prst="rect">
            <a:avLst/>
          </a:prstGeom>
        </p:spPr>
        <p:txBody>
          <a:bodyPr anchor="t" rtlCol="false" tIns="0" lIns="0" bIns="0" rIns="0">
            <a:spAutoFit/>
          </a:bodyPr>
          <a:lstStyle/>
          <a:p>
            <a:pPr algn="ctr">
              <a:lnSpc>
                <a:spcPts val="4760"/>
              </a:lnSpc>
            </a:pPr>
            <a:r>
              <a:rPr lang="en-US" b="true" sz="3400" u="sng">
                <a:solidFill>
                  <a:srgbClr val="000000"/>
                </a:solidFill>
                <a:latin typeface="Cardo Bold"/>
                <a:ea typeface="Cardo Bold"/>
                <a:cs typeface="Cardo Bold"/>
                <a:sym typeface="Cardo Bold"/>
              </a:rPr>
              <a:t>Unique Customers </a:t>
            </a:r>
          </a:p>
        </p:txBody>
      </p:sp>
      <p:sp>
        <p:nvSpPr>
          <p:cNvPr name="TextBox 7" id="7"/>
          <p:cNvSpPr txBox="true"/>
          <p:nvPr/>
        </p:nvSpPr>
        <p:spPr>
          <a:xfrm rot="0">
            <a:off x="1493328" y="2855186"/>
            <a:ext cx="6567087" cy="580389"/>
          </a:xfrm>
          <a:prstGeom prst="rect">
            <a:avLst/>
          </a:prstGeom>
        </p:spPr>
        <p:txBody>
          <a:bodyPr anchor="t" rtlCol="false" tIns="0" lIns="0" bIns="0" rIns="0">
            <a:spAutoFit/>
          </a:bodyPr>
          <a:lstStyle/>
          <a:p>
            <a:pPr algn="ctr" marL="734069" indent="-367035" lvl="1">
              <a:lnSpc>
                <a:spcPts val="4760"/>
              </a:lnSpc>
              <a:buFont typeface="Arial"/>
              <a:buChar char="•"/>
            </a:pPr>
            <a:r>
              <a:rPr lang="en-US" b="true" sz="3400">
                <a:solidFill>
                  <a:srgbClr val="000000"/>
                </a:solidFill>
                <a:latin typeface="Cardo Bold"/>
                <a:ea typeface="Cardo Bold"/>
                <a:cs typeface="Cardo Bold"/>
                <a:sym typeface="Cardo Bold"/>
              </a:rPr>
              <a:t>Female</a:t>
            </a:r>
            <a:r>
              <a:rPr lang="en-US" sz="3400">
                <a:solidFill>
                  <a:srgbClr val="000000"/>
                </a:solidFill>
                <a:latin typeface="Cardo"/>
                <a:ea typeface="Cardo"/>
                <a:cs typeface="Cardo"/>
                <a:sym typeface="Cardo"/>
              </a:rPr>
              <a:t> : 59482  </a:t>
            </a:r>
            <a:r>
              <a:rPr lang="en-US" b="true" sz="3400">
                <a:solidFill>
                  <a:srgbClr val="000000"/>
                </a:solidFill>
                <a:latin typeface="Cardo Bold"/>
                <a:ea typeface="Cardo Bold"/>
                <a:cs typeface="Cardo Bold"/>
                <a:sym typeface="Cardo Bold"/>
              </a:rPr>
              <a:t>Male</a:t>
            </a:r>
            <a:r>
              <a:rPr lang="en-US" sz="3400">
                <a:solidFill>
                  <a:srgbClr val="000000"/>
                </a:solidFill>
                <a:latin typeface="Cardo"/>
                <a:ea typeface="Cardo"/>
                <a:cs typeface="Cardo"/>
                <a:sym typeface="Cardo"/>
              </a:rPr>
              <a:t> : 39975</a:t>
            </a:r>
          </a:p>
        </p:txBody>
      </p:sp>
      <p:sp>
        <p:nvSpPr>
          <p:cNvPr name="TextBox 8" id="8"/>
          <p:cNvSpPr txBox="true"/>
          <p:nvPr/>
        </p:nvSpPr>
        <p:spPr>
          <a:xfrm rot="0">
            <a:off x="1024384" y="3637129"/>
            <a:ext cx="4017526" cy="580389"/>
          </a:xfrm>
          <a:prstGeom prst="rect">
            <a:avLst/>
          </a:prstGeom>
        </p:spPr>
        <p:txBody>
          <a:bodyPr anchor="t" rtlCol="false" tIns="0" lIns="0" bIns="0" rIns="0">
            <a:spAutoFit/>
          </a:bodyPr>
          <a:lstStyle/>
          <a:p>
            <a:pPr algn="ctr">
              <a:lnSpc>
                <a:spcPts val="4760"/>
              </a:lnSpc>
            </a:pPr>
            <a:r>
              <a:rPr lang="en-US" b="true" sz="3400" u="sng">
                <a:solidFill>
                  <a:srgbClr val="000000"/>
                </a:solidFill>
                <a:latin typeface="Cardo Bold"/>
                <a:ea typeface="Cardo Bold"/>
                <a:cs typeface="Cardo Bold"/>
                <a:sym typeface="Cardo Bold"/>
              </a:rPr>
              <a:t>Quantity by Gender</a:t>
            </a:r>
          </a:p>
        </p:txBody>
      </p:sp>
      <p:sp>
        <p:nvSpPr>
          <p:cNvPr name="TextBox 9" id="9"/>
          <p:cNvSpPr txBox="true"/>
          <p:nvPr/>
        </p:nvSpPr>
        <p:spPr>
          <a:xfrm rot="0">
            <a:off x="1533100" y="4485039"/>
            <a:ext cx="6878093" cy="580389"/>
          </a:xfrm>
          <a:prstGeom prst="rect">
            <a:avLst/>
          </a:prstGeom>
        </p:spPr>
        <p:txBody>
          <a:bodyPr anchor="t" rtlCol="false" tIns="0" lIns="0" bIns="0" rIns="0">
            <a:spAutoFit/>
          </a:bodyPr>
          <a:lstStyle/>
          <a:p>
            <a:pPr algn="ctr" marL="734069" indent="-367035" lvl="1">
              <a:lnSpc>
                <a:spcPts val="4760"/>
              </a:lnSpc>
              <a:buFont typeface="Arial"/>
              <a:buChar char="•"/>
            </a:pPr>
            <a:r>
              <a:rPr lang="en-US" b="true" sz="3400">
                <a:solidFill>
                  <a:srgbClr val="000000"/>
                </a:solidFill>
                <a:latin typeface="Cardo Bold"/>
                <a:ea typeface="Cardo Bold"/>
                <a:cs typeface="Cardo Bold"/>
                <a:sym typeface="Cardo Bold"/>
              </a:rPr>
              <a:t>Female</a:t>
            </a:r>
            <a:r>
              <a:rPr lang="en-US" sz="3400">
                <a:solidFill>
                  <a:srgbClr val="000000"/>
                </a:solidFill>
                <a:latin typeface="Cardo"/>
                <a:ea typeface="Cardo"/>
                <a:cs typeface="Cardo"/>
                <a:sym typeface="Cardo"/>
              </a:rPr>
              <a:t> : 178659  </a:t>
            </a:r>
            <a:r>
              <a:rPr lang="en-US" b="true" sz="3400">
                <a:solidFill>
                  <a:srgbClr val="000000"/>
                </a:solidFill>
                <a:latin typeface="Cardo Bold"/>
                <a:ea typeface="Cardo Bold"/>
                <a:cs typeface="Cardo Bold"/>
                <a:sym typeface="Cardo Bold"/>
              </a:rPr>
              <a:t>Male</a:t>
            </a:r>
            <a:r>
              <a:rPr lang="en-US" sz="3400">
                <a:solidFill>
                  <a:srgbClr val="000000"/>
                </a:solidFill>
                <a:latin typeface="Cardo"/>
                <a:ea typeface="Cardo"/>
                <a:cs typeface="Cardo"/>
                <a:sym typeface="Cardo"/>
              </a:rPr>
              <a:t> : 120053</a:t>
            </a:r>
          </a:p>
        </p:txBody>
      </p:sp>
      <p:sp>
        <p:nvSpPr>
          <p:cNvPr name="TextBox 10" id="10"/>
          <p:cNvSpPr txBox="true"/>
          <p:nvPr/>
        </p:nvSpPr>
        <p:spPr>
          <a:xfrm rot="0">
            <a:off x="1068735" y="5332128"/>
            <a:ext cx="3928824" cy="580389"/>
          </a:xfrm>
          <a:prstGeom prst="rect">
            <a:avLst/>
          </a:prstGeom>
        </p:spPr>
        <p:txBody>
          <a:bodyPr anchor="t" rtlCol="false" tIns="0" lIns="0" bIns="0" rIns="0">
            <a:spAutoFit/>
          </a:bodyPr>
          <a:lstStyle/>
          <a:p>
            <a:pPr algn="ctr">
              <a:lnSpc>
                <a:spcPts val="4760"/>
              </a:lnSpc>
            </a:pPr>
            <a:r>
              <a:rPr lang="en-US" b="true" sz="3400" u="sng">
                <a:solidFill>
                  <a:srgbClr val="000000"/>
                </a:solidFill>
                <a:latin typeface="Cardo Bold"/>
                <a:ea typeface="Cardo Bold"/>
                <a:cs typeface="Cardo Bold"/>
                <a:sym typeface="Cardo Bold"/>
              </a:rPr>
              <a:t>Revenue by Gender</a:t>
            </a:r>
          </a:p>
        </p:txBody>
      </p:sp>
      <p:sp>
        <p:nvSpPr>
          <p:cNvPr name="TextBox 11" id="11"/>
          <p:cNvSpPr txBox="true"/>
          <p:nvPr/>
        </p:nvSpPr>
        <p:spPr>
          <a:xfrm rot="0">
            <a:off x="1533100" y="6382624"/>
            <a:ext cx="7601375" cy="580389"/>
          </a:xfrm>
          <a:prstGeom prst="rect">
            <a:avLst/>
          </a:prstGeom>
        </p:spPr>
        <p:txBody>
          <a:bodyPr anchor="t" rtlCol="false" tIns="0" lIns="0" bIns="0" rIns="0">
            <a:spAutoFit/>
          </a:bodyPr>
          <a:lstStyle/>
          <a:p>
            <a:pPr algn="ctr" marL="734069" indent="-367035" lvl="1">
              <a:lnSpc>
                <a:spcPts val="4760"/>
              </a:lnSpc>
              <a:buFont typeface="Arial"/>
              <a:buChar char="•"/>
            </a:pPr>
            <a:r>
              <a:rPr lang="en-US" b="true" sz="3400">
                <a:solidFill>
                  <a:srgbClr val="000000"/>
                </a:solidFill>
                <a:latin typeface="Cardo Bold"/>
                <a:ea typeface="Cardo Bold"/>
                <a:cs typeface="Cardo Bold"/>
                <a:sym typeface="Cardo Bold"/>
              </a:rPr>
              <a:t>Female</a:t>
            </a:r>
            <a:r>
              <a:rPr lang="en-US" sz="3400">
                <a:solidFill>
                  <a:srgbClr val="000000"/>
                </a:solidFill>
                <a:latin typeface="Cardo"/>
                <a:ea typeface="Cardo"/>
                <a:cs typeface="Cardo"/>
                <a:sym typeface="Cardo"/>
              </a:rPr>
              <a:t> : 150.21M  </a:t>
            </a:r>
            <a:r>
              <a:rPr lang="en-US" b="true" sz="3400">
                <a:solidFill>
                  <a:srgbClr val="000000"/>
                </a:solidFill>
                <a:latin typeface="Cardo Bold"/>
                <a:ea typeface="Cardo Bold"/>
                <a:cs typeface="Cardo Bold"/>
                <a:sym typeface="Cardo Bold"/>
              </a:rPr>
              <a:t>Male</a:t>
            </a:r>
            <a:r>
              <a:rPr lang="en-US" sz="3400">
                <a:solidFill>
                  <a:srgbClr val="000000"/>
                </a:solidFill>
                <a:latin typeface="Cardo"/>
                <a:ea typeface="Cardo"/>
                <a:cs typeface="Cardo"/>
                <a:sym typeface="Cardo"/>
              </a:rPr>
              <a:t> : 101.3M</a:t>
            </a:r>
          </a:p>
        </p:txBody>
      </p:sp>
      <p:sp>
        <p:nvSpPr>
          <p:cNvPr name="TextBox 12" id="12"/>
          <p:cNvSpPr txBox="true"/>
          <p:nvPr/>
        </p:nvSpPr>
        <p:spPr>
          <a:xfrm rot="0">
            <a:off x="1068735" y="7513219"/>
            <a:ext cx="15871729" cy="1099819"/>
          </a:xfrm>
          <a:prstGeom prst="rect">
            <a:avLst/>
          </a:prstGeom>
        </p:spPr>
        <p:txBody>
          <a:bodyPr anchor="t" rtlCol="false" tIns="0" lIns="0" bIns="0" rIns="0">
            <a:spAutoFit/>
          </a:bodyPr>
          <a:lstStyle/>
          <a:p>
            <a:pPr algn="just">
              <a:lnSpc>
                <a:spcPts val="4480"/>
              </a:lnSpc>
            </a:pPr>
            <a:r>
              <a:rPr lang="en-US" sz="3200" b="true">
                <a:solidFill>
                  <a:srgbClr val="000000"/>
                </a:solidFill>
                <a:latin typeface="Cardo Bold"/>
                <a:ea typeface="Cardo Bold"/>
                <a:cs typeface="Cardo Bold"/>
                <a:sym typeface="Cardo Bold"/>
              </a:rPr>
              <a:t>This indicates that female c</a:t>
            </a:r>
            <a:r>
              <a:rPr lang="en-US" sz="3200" b="true">
                <a:solidFill>
                  <a:srgbClr val="000000"/>
                </a:solidFill>
                <a:latin typeface="Cardo Bold"/>
                <a:ea typeface="Cardo Bold"/>
                <a:cs typeface="Cardo Bold"/>
                <a:sym typeface="Cardo Bold"/>
              </a:rPr>
              <a:t>ustomers contributed to approximately 59.8% of total product sales, suggesting they were the more active purchasing group.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64452" y="1639013"/>
            <a:ext cx="4494848" cy="3504487"/>
          </a:xfrm>
          <a:custGeom>
            <a:avLst/>
            <a:gdLst/>
            <a:ahLst/>
            <a:cxnLst/>
            <a:rect r="r" b="b" t="t" l="l"/>
            <a:pathLst>
              <a:path h="3504487" w="4494848">
                <a:moveTo>
                  <a:pt x="0" y="0"/>
                </a:moveTo>
                <a:lnTo>
                  <a:pt x="4494848" y="0"/>
                </a:lnTo>
                <a:lnTo>
                  <a:pt x="4494848" y="3504487"/>
                </a:lnTo>
                <a:lnTo>
                  <a:pt x="0" y="3504487"/>
                </a:lnTo>
                <a:lnTo>
                  <a:pt x="0" y="0"/>
                </a:lnTo>
                <a:close/>
              </a:path>
            </a:pathLst>
          </a:custGeom>
          <a:blipFill>
            <a:blip r:embed="rId4"/>
            <a:stretch>
              <a:fillRect l="0" t="0" r="0" b="-6335"/>
            </a:stretch>
          </a:blipFill>
        </p:spPr>
      </p:sp>
      <p:sp>
        <p:nvSpPr>
          <p:cNvPr name="Freeform 5" id="5"/>
          <p:cNvSpPr/>
          <p:nvPr/>
        </p:nvSpPr>
        <p:spPr>
          <a:xfrm flipH="false" flipV="false" rot="0">
            <a:off x="12703276" y="5276850"/>
            <a:ext cx="4556024" cy="3994871"/>
          </a:xfrm>
          <a:custGeom>
            <a:avLst/>
            <a:gdLst/>
            <a:ahLst/>
            <a:cxnLst/>
            <a:rect r="r" b="b" t="t" l="l"/>
            <a:pathLst>
              <a:path h="3994871" w="4556024">
                <a:moveTo>
                  <a:pt x="0" y="0"/>
                </a:moveTo>
                <a:lnTo>
                  <a:pt x="4556024" y="0"/>
                </a:lnTo>
                <a:lnTo>
                  <a:pt x="4556024" y="3994871"/>
                </a:lnTo>
                <a:lnTo>
                  <a:pt x="0" y="3994871"/>
                </a:lnTo>
                <a:lnTo>
                  <a:pt x="0" y="0"/>
                </a:lnTo>
                <a:close/>
              </a:path>
            </a:pathLst>
          </a:custGeom>
          <a:blipFill>
            <a:blip r:embed="rId5"/>
            <a:stretch>
              <a:fillRect l="0" t="0" r="0" b="0"/>
            </a:stretch>
          </a:blipFill>
        </p:spPr>
      </p:sp>
      <p:sp>
        <p:nvSpPr>
          <p:cNvPr name="TextBox 6" id="6"/>
          <p:cNvSpPr txBox="true"/>
          <p:nvPr/>
        </p:nvSpPr>
        <p:spPr>
          <a:xfrm rot="0">
            <a:off x="1033909" y="609234"/>
            <a:ext cx="14072064" cy="896619"/>
          </a:xfrm>
          <a:prstGeom prst="rect">
            <a:avLst/>
          </a:prstGeom>
        </p:spPr>
        <p:txBody>
          <a:bodyPr anchor="t" rtlCol="false" tIns="0" lIns="0" bIns="0" rIns="0">
            <a:spAutoFit/>
          </a:bodyPr>
          <a:lstStyle/>
          <a:p>
            <a:pPr algn="l" marL="0" indent="0" lvl="0">
              <a:lnSpc>
                <a:spcPts val="7280"/>
              </a:lnSpc>
              <a:spcBef>
                <a:spcPct val="0"/>
              </a:spcBef>
            </a:pPr>
            <a:r>
              <a:rPr lang="en-US" b="true" sz="5200">
                <a:solidFill>
                  <a:srgbClr val="0F4662"/>
                </a:solidFill>
                <a:latin typeface="Cardo Bold"/>
                <a:ea typeface="Cardo Bold"/>
                <a:cs typeface="Cardo Bold"/>
                <a:sym typeface="Cardo Bold"/>
              </a:rPr>
              <a:t>Purchase categories relative to other columns</a:t>
            </a:r>
          </a:p>
        </p:txBody>
      </p:sp>
      <p:sp>
        <p:nvSpPr>
          <p:cNvPr name="TextBox 7" id="7"/>
          <p:cNvSpPr txBox="true"/>
          <p:nvPr/>
        </p:nvSpPr>
        <p:spPr>
          <a:xfrm rot="0">
            <a:off x="1532602" y="2073244"/>
            <a:ext cx="2775823" cy="580389"/>
          </a:xfrm>
          <a:prstGeom prst="rect">
            <a:avLst/>
          </a:prstGeom>
        </p:spPr>
        <p:txBody>
          <a:bodyPr anchor="t" rtlCol="false" tIns="0" lIns="0" bIns="0" rIns="0">
            <a:spAutoFit/>
          </a:bodyPr>
          <a:lstStyle/>
          <a:p>
            <a:pPr algn="ctr">
              <a:lnSpc>
                <a:spcPts val="4760"/>
              </a:lnSpc>
            </a:pPr>
            <a:r>
              <a:rPr lang="en-US" b="true" sz="3400" u="sng">
                <a:solidFill>
                  <a:srgbClr val="000000"/>
                </a:solidFill>
                <a:latin typeface="Cardo Bold"/>
                <a:ea typeface="Cardo Bold"/>
                <a:cs typeface="Cardo Bold"/>
                <a:sym typeface="Cardo Bold"/>
              </a:rPr>
              <a:t>Top Category</a:t>
            </a:r>
          </a:p>
        </p:txBody>
      </p:sp>
      <p:sp>
        <p:nvSpPr>
          <p:cNvPr name="TextBox 8" id="8"/>
          <p:cNvSpPr txBox="true"/>
          <p:nvPr/>
        </p:nvSpPr>
        <p:spPr>
          <a:xfrm rot="0">
            <a:off x="1493328" y="2855186"/>
            <a:ext cx="2815097" cy="580389"/>
          </a:xfrm>
          <a:prstGeom prst="rect">
            <a:avLst/>
          </a:prstGeom>
        </p:spPr>
        <p:txBody>
          <a:bodyPr anchor="t" rtlCol="false" tIns="0" lIns="0" bIns="0" rIns="0">
            <a:spAutoFit/>
          </a:bodyPr>
          <a:lstStyle/>
          <a:p>
            <a:pPr algn="ctr" marL="734069" indent="-367035" lvl="1">
              <a:lnSpc>
                <a:spcPts val="4760"/>
              </a:lnSpc>
              <a:buFont typeface="Arial"/>
              <a:buChar char="•"/>
            </a:pPr>
            <a:r>
              <a:rPr lang="en-US" b="true" sz="3400">
                <a:solidFill>
                  <a:srgbClr val="000000"/>
                </a:solidFill>
                <a:latin typeface="Cardo Bold"/>
                <a:ea typeface="Cardo Bold"/>
                <a:cs typeface="Cardo Bold"/>
                <a:sym typeface="Cardo Bold"/>
              </a:rPr>
              <a:t>Clothing</a:t>
            </a:r>
          </a:p>
        </p:txBody>
      </p:sp>
      <p:sp>
        <p:nvSpPr>
          <p:cNvPr name="TextBox 9" id="9"/>
          <p:cNvSpPr txBox="true"/>
          <p:nvPr/>
        </p:nvSpPr>
        <p:spPr>
          <a:xfrm rot="0">
            <a:off x="1493328" y="4485532"/>
            <a:ext cx="10680336" cy="2380614"/>
          </a:xfrm>
          <a:prstGeom prst="rect">
            <a:avLst/>
          </a:prstGeom>
        </p:spPr>
        <p:txBody>
          <a:bodyPr anchor="t" rtlCol="false" tIns="0" lIns="0" bIns="0" rIns="0">
            <a:spAutoFit/>
          </a:bodyPr>
          <a:lstStyle/>
          <a:p>
            <a:pPr algn="just">
              <a:lnSpc>
                <a:spcPts val="4760"/>
              </a:lnSpc>
            </a:pPr>
            <a:r>
              <a:rPr lang="en-US" sz="3400" b="true">
                <a:solidFill>
                  <a:srgbClr val="000000"/>
                </a:solidFill>
                <a:latin typeface="Cardo Bold"/>
                <a:ea typeface="Cardo Bold"/>
                <a:cs typeface="Cardo Bold"/>
                <a:sym typeface="Cardo Bold"/>
              </a:rPr>
              <a:t>The category-wise p</a:t>
            </a:r>
            <a:r>
              <a:rPr lang="en-US" sz="3400" b="true">
                <a:solidFill>
                  <a:srgbClr val="000000"/>
                </a:solidFill>
                <a:latin typeface="Cardo Bold"/>
                <a:ea typeface="Cardo Bold"/>
                <a:cs typeface="Cardo Bold"/>
                <a:sym typeface="Cardo Bold"/>
              </a:rPr>
              <a:t>urchase distribution shows that female customers consistently outperformed male customers across all product categories in terms of quantity purchased.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961071" y="1683093"/>
            <a:ext cx="4289803" cy="3981474"/>
          </a:xfrm>
          <a:custGeom>
            <a:avLst/>
            <a:gdLst/>
            <a:ahLst/>
            <a:cxnLst/>
            <a:rect r="r" b="b" t="t" l="l"/>
            <a:pathLst>
              <a:path h="3981474" w="4289803">
                <a:moveTo>
                  <a:pt x="0" y="0"/>
                </a:moveTo>
                <a:lnTo>
                  <a:pt x="4289803" y="0"/>
                </a:lnTo>
                <a:lnTo>
                  <a:pt x="4289803" y="3981474"/>
                </a:lnTo>
                <a:lnTo>
                  <a:pt x="0" y="3981474"/>
                </a:lnTo>
                <a:lnTo>
                  <a:pt x="0" y="0"/>
                </a:lnTo>
                <a:close/>
              </a:path>
            </a:pathLst>
          </a:custGeom>
          <a:blipFill>
            <a:blip r:embed="rId4"/>
            <a:stretch>
              <a:fillRect l="0" t="0" r="0" b="0"/>
            </a:stretch>
          </a:blipFill>
        </p:spPr>
      </p:sp>
      <p:sp>
        <p:nvSpPr>
          <p:cNvPr name="TextBox 5" id="5"/>
          <p:cNvSpPr txBox="true"/>
          <p:nvPr/>
        </p:nvSpPr>
        <p:spPr>
          <a:xfrm rot="0">
            <a:off x="1033909" y="609234"/>
            <a:ext cx="14072064" cy="920114"/>
          </a:xfrm>
          <a:prstGeom prst="rect">
            <a:avLst/>
          </a:prstGeom>
        </p:spPr>
        <p:txBody>
          <a:bodyPr anchor="t" rtlCol="false" tIns="0" lIns="0" bIns="0" rIns="0">
            <a:spAutoFit/>
          </a:bodyPr>
          <a:lstStyle/>
          <a:p>
            <a:pPr algn="l" marL="0" indent="0" lvl="0">
              <a:lnSpc>
                <a:spcPts val="7560"/>
              </a:lnSpc>
              <a:spcBef>
                <a:spcPct val="0"/>
              </a:spcBef>
            </a:pPr>
            <a:r>
              <a:rPr lang="en-US" b="true" sz="5400">
                <a:solidFill>
                  <a:srgbClr val="0F4662"/>
                </a:solidFill>
                <a:latin typeface="Cardo Bold"/>
                <a:ea typeface="Cardo Bold"/>
                <a:cs typeface="Cardo Bold"/>
                <a:sym typeface="Cardo Bold"/>
              </a:rPr>
              <a:t>Shopping distribution according to age</a:t>
            </a:r>
          </a:p>
        </p:txBody>
      </p:sp>
      <p:sp>
        <p:nvSpPr>
          <p:cNvPr name="TextBox 6" id="6"/>
          <p:cNvSpPr txBox="true"/>
          <p:nvPr/>
        </p:nvSpPr>
        <p:spPr>
          <a:xfrm rot="0">
            <a:off x="1408956" y="2073244"/>
            <a:ext cx="3023116" cy="580389"/>
          </a:xfrm>
          <a:prstGeom prst="rect">
            <a:avLst/>
          </a:prstGeom>
        </p:spPr>
        <p:txBody>
          <a:bodyPr anchor="t" rtlCol="false" tIns="0" lIns="0" bIns="0" rIns="0">
            <a:spAutoFit/>
          </a:bodyPr>
          <a:lstStyle/>
          <a:p>
            <a:pPr algn="ctr">
              <a:lnSpc>
                <a:spcPts val="4760"/>
              </a:lnSpc>
            </a:pPr>
            <a:r>
              <a:rPr lang="en-US" b="true" sz="3400" u="sng">
                <a:solidFill>
                  <a:srgbClr val="000000"/>
                </a:solidFill>
                <a:latin typeface="Cardo Bold"/>
                <a:ea typeface="Cardo Bold"/>
                <a:cs typeface="Cardo Bold"/>
                <a:sym typeface="Cardo Bold"/>
              </a:rPr>
              <a:t>Age Categories</a:t>
            </a:r>
          </a:p>
        </p:txBody>
      </p:sp>
      <p:sp>
        <p:nvSpPr>
          <p:cNvPr name="TextBox 7" id="7"/>
          <p:cNvSpPr txBox="true"/>
          <p:nvPr/>
        </p:nvSpPr>
        <p:spPr>
          <a:xfrm rot="0">
            <a:off x="1629031" y="2837706"/>
            <a:ext cx="5606083" cy="580389"/>
          </a:xfrm>
          <a:prstGeom prst="rect">
            <a:avLst/>
          </a:prstGeom>
        </p:spPr>
        <p:txBody>
          <a:bodyPr anchor="t" rtlCol="false" tIns="0" lIns="0" bIns="0" rIns="0">
            <a:spAutoFit/>
          </a:bodyPr>
          <a:lstStyle/>
          <a:p>
            <a:pPr algn="ctr" marL="734069" indent="-367035" lvl="1">
              <a:lnSpc>
                <a:spcPts val="4760"/>
              </a:lnSpc>
              <a:buFont typeface="Arial"/>
              <a:buChar char="•"/>
            </a:pPr>
            <a:r>
              <a:rPr lang="en-US" b="true" sz="3400">
                <a:solidFill>
                  <a:srgbClr val="000000"/>
                </a:solidFill>
                <a:latin typeface="Cardo Bold"/>
                <a:ea typeface="Cardo Bold"/>
                <a:cs typeface="Cardo Bold"/>
                <a:sym typeface="Cardo Bold"/>
              </a:rPr>
              <a:t>Younger (18-30) : 25024</a:t>
            </a:r>
          </a:p>
        </p:txBody>
      </p:sp>
      <p:sp>
        <p:nvSpPr>
          <p:cNvPr name="TextBox 8" id="8"/>
          <p:cNvSpPr txBox="true"/>
          <p:nvPr/>
        </p:nvSpPr>
        <p:spPr>
          <a:xfrm rot="0">
            <a:off x="1629031" y="3599070"/>
            <a:ext cx="5007996" cy="580389"/>
          </a:xfrm>
          <a:prstGeom prst="rect">
            <a:avLst/>
          </a:prstGeom>
        </p:spPr>
        <p:txBody>
          <a:bodyPr anchor="t" rtlCol="false" tIns="0" lIns="0" bIns="0" rIns="0">
            <a:spAutoFit/>
          </a:bodyPr>
          <a:lstStyle/>
          <a:p>
            <a:pPr algn="ctr" marL="734069" indent="-367035" lvl="1">
              <a:lnSpc>
                <a:spcPts val="4760"/>
              </a:lnSpc>
              <a:buFont typeface="Arial"/>
              <a:buChar char="•"/>
            </a:pPr>
            <a:r>
              <a:rPr lang="en-US" b="true" sz="3400">
                <a:solidFill>
                  <a:srgbClr val="000000"/>
                </a:solidFill>
                <a:latin typeface="Cardo Bold"/>
                <a:ea typeface="Cardo Bold"/>
                <a:cs typeface="Cardo Bold"/>
                <a:sym typeface="Cardo Bold"/>
              </a:rPr>
              <a:t>Elder (30-50) : 38332</a:t>
            </a:r>
          </a:p>
        </p:txBody>
      </p:sp>
      <p:sp>
        <p:nvSpPr>
          <p:cNvPr name="TextBox 9" id="9"/>
          <p:cNvSpPr txBox="true"/>
          <p:nvPr/>
        </p:nvSpPr>
        <p:spPr>
          <a:xfrm rot="0">
            <a:off x="1629031" y="4360434"/>
            <a:ext cx="4816608" cy="580389"/>
          </a:xfrm>
          <a:prstGeom prst="rect">
            <a:avLst/>
          </a:prstGeom>
        </p:spPr>
        <p:txBody>
          <a:bodyPr anchor="t" rtlCol="false" tIns="0" lIns="0" bIns="0" rIns="0">
            <a:spAutoFit/>
          </a:bodyPr>
          <a:lstStyle/>
          <a:p>
            <a:pPr algn="ctr" marL="734069" indent="-367035" lvl="1">
              <a:lnSpc>
                <a:spcPts val="4760"/>
              </a:lnSpc>
              <a:buFont typeface="Arial"/>
              <a:buChar char="•"/>
            </a:pPr>
            <a:r>
              <a:rPr lang="en-US" b="true" sz="3400">
                <a:solidFill>
                  <a:srgbClr val="000000"/>
                </a:solidFill>
                <a:latin typeface="Cardo Bold"/>
                <a:ea typeface="Cardo Bold"/>
                <a:cs typeface="Cardo Bold"/>
                <a:sym typeface="Cardo Bold"/>
              </a:rPr>
              <a:t>Senior (&gt;50) : 36101</a:t>
            </a:r>
          </a:p>
        </p:txBody>
      </p:sp>
      <p:sp>
        <p:nvSpPr>
          <p:cNvPr name="TextBox 10" id="10"/>
          <p:cNvSpPr txBox="true"/>
          <p:nvPr/>
        </p:nvSpPr>
        <p:spPr>
          <a:xfrm rot="0">
            <a:off x="1629031" y="6668657"/>
            <a:ext cx="12259285" cy="2527934"/>
          </a:xfrm>
          <a:prstGeom prst="rect">
            <a:avLst/>
          </a:prstGeom>
        </p:spPr>
        <p:txBody>
          <a:bodyPr anchor="t" rtlCol="false" tIns="0" lIns="0" bIns="0" rIns="0">
            <a:spAutoFit/>
          </a:bodyPr>
          <a:lstStyle/>
          <a:p>
            <a:pPr algn="just">
              <a:lnSpc>
                <a:spcPts val="5040"/>
              </a:lnSpc>
            </a:pPr>
            <a:r>
              <a:rPr lang="en-US" sz="3600" b="true">
                <a:solidFill>
                  <a:srgbClr val="000000"/>
                </a:solidFill>
                <a:latin typeface="Cardo Bold"/>
                <a:ea typeface="Cardo Bold"/>
                <a:cs typeface="Cardo Bold"/>
                <a:sym typeface="Cardo Bold"/>
              </a:rPr>
              <a:t>Across all age categories, female shoppers lead in purchase volume, and the Elder gro</a:t>
            </a:r>
            <a:r>
              <a:rPr lang="en-US" sz="3600" b="true">
                <a:solidFill>
                  <a:srgbClr val="000000"/>
                </a:solidFill>
                <a:latin typeface="Cardo Bold"/>
                <a:ea typeface="Cardo Bold"/>
                <a:cs typeface="Cardo Bold"/>
                <a:sym typeface="Cardo Bold"/>
              </a:rPr>
              <a:t>up (30–50 years) is the most active segment. This makes them a crucial target for promotional strategies and broad category offerings.</a:t>
            </a:r>
          </a:p>
        </p:txBody>
      </p:sp>
      <p:sp>
        <p:nvSpPr>
          <p:cNvPr name="TextBox 11" id="11"/>
          <p:cNvSpPr txBox="true"/>
          <p:nvPr/>
        </p:nvSpPr>
        <p:spPr>
          <a:xfrm rot="0">
            <a:off x="1331470" y="5751636"/>
            <a:ext cx="13476942" cy="613409"/>
          </a:xfrm>
          <a:prstGeom prst="rect">
            <a:avLst/>
          </a:prstGeom>
        </p:spPr>
        <p:txBody>
          <a:bodyPr anchor="t" rtlCol="false" tIns="0" lIns="0" bIns="0" rIns="0">
            <a:spAutoFit/>
          </a:bodyPr>
          <a:lstStyle/>
          <a:p>
            <a:pPr algn="ctr">
              <a:lnSpc>
                <a:spcPts val="5040"/>
              </a:lnSpc>
            </a:pPr>
            <a:r>
              <a:rPr lang="en-US" sz="3600" b="true">
                <a:solidFill>
                  <a:srgbClr val="000000"/>
                </a:solidFill>
                <a:latin typeface="Cardo Bold"/>
                <a:ea typeface="Cardo Bold"/>
                <a:cs typeface="Cardo Bold"/>
                <a:sym typeface="Cardo Bold"/>
              </a:rPr>
              <a:t>T</a:t>
            </a:r>
            <a:r>
              <a:rPr lang="en-US" sz="3600" b="true">
                <a:solidFill>
                  <a:srgbClr val="000000"/>
                </a:solidFill>
                <a:latin typeface="Cardo Bold"/>
                <a:ea typeface="Cardo Bold"/>
                <a:cs typeface="Cardo Bold"/>
                <a:sym typeface="Cardo Bold"/>
              </a:rPr>
              <a:t>he Elder age category is the top revenue-generating segment.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62639" y="1830309"/>
            <a:ext cx="5286667" cy="5286667"/>
          </a:xfrm>
          <a:custGeom>
            <a:avLst/>
            <a:gdLst/>
            <a:ahLst/>
            <a:cxnLst/>
            <a:rect r="r" b="b" t="t" l="l"/>
            <a:pathLst>
              <a:path h="5286667" w="5286667">
                <a:moveTo>
                  <a:pt x="0" y="0"/>
                </a:moveTo>
                <a:lnTo>
                  <a:pt x="5286667" y="0"/>
                </a:lnTo>
                <a:lnTo>
                  <a:pt x="5286667" y="5286667"/>
                </a:lnTo>
                <a:lnTo>
                  <a:pt x="0" y="5286667"/>
                </a:lnTo>
                <a:lnTo>
                  <a:pt x="0" y="0"/>
                </a:lnTo>
                <a:close/>
              </a:path>
            </a:pathLst>
          </a:custGeom>
          <a:blipFill>
            <a:blip r:embed="rId4"/>
            <a:stretch>
              <a:fillRect l="0" t="0" r="0" b="0"/>
            </a:stretch>
          </a:blipFill>
        </p:spPr>
      </p:sp>
      <p:sp>
        <p:nvSpPr>
          <p:cNvPr name="TextBox 5" id="5"/>
          <p:cNvSpPr txBox="true"/>
          <p:nvPr/>
        </p:nvSpPr>
        <p:spPr>
          <a:xfrm rot="0">
            <a:off x="1033909" y="609234"/>
            <a:ext cx="14072064" cy="896619"/>
          </a:xfrm>
          <a:prstGeom prst="rect">
            <a:avLst/>
          </a:prstGeom>
        </p:spPr>
        <p:txBody>
          <a:bodyPr anchor="t" rtlCol="false" tIns="0" lIns="0" bIns="0" rIns="0">
            <a:spAutoFit/>
          </a:bodyPr>
          <a:lstStyle/>
          <a:p>
            <a:pPr algn="l" marL="0" indent="0" lvl="0">
              <a:lnSpc>
                <a:spcPts val="7280"/>
              </a:lnSpc>
              <a:spcBef>
                <a:spcPct val="0"/>
              </a:spcBef>
            </a:pPr>
            <a:r>
              <a:rPr lang="en-US" b="true" sz="5200">
                <a:solidFill>
                  <a:srgbClr val="0F4662"/>
                </a:solidFill>
                <a:latin typeface="Cardo Bold"/>
                <a:ea typeface="Cardo Bold"/>
                <a:cs typeface="Cardo Bold"/>
                <a:sym typeface="Cardo Bold"/>
              </a:rPr>
              <a:t>Payment Method According to Age Category</a:t>
            </a:r>
          </a:p>
        </p:txBody>
      </p:sp>
      <p:sp>
        <p:nvSpPr>
          <p:cNvPr name="TextBox 6" id="6"/>
          <p:cNvSpPr txBox="true"/>
          <p:nvPr/>
        </p:nvSpPr>
        <p:spPr>
          <a:xfrm rot="0">
            <a:off x="1033909" y="2905343"/>
            <a:ext cx="11093762" cy="3945620"/>
          </a:xfrm>
          <a:prstGeom prst="rect">
            <a:avLst/>
          </a:prstGeom>
        </p:spPr>
        <p:txBody>
          <a:bodyPr anchor="t" rtlCol="false" tIns="0" lIns="0" bIns="0" rIns="0">
            <a:spAutoFit/>
          </a:bodyPr>
          <a:lstStyle/>
          <a:p>
            <a:pPr algn="l" marL="608749" indent="-304374" lvl="1">
              <a:lnSpc>
                <a:spcPts val="3947"/>
              </a:lnSpc>
              <a:buFont typeface="Arial"/>
              <a:buChar char="•"/>
            </a:pPr>
            <a:r>
              <a:rPr lang="en-US" b="true" sz="2819">
                <a:solidFill>
                  <a:srgbClr val="0F4662"/>
                </a:solidFill>
                <a:latin typeface="Canva Sans Bold"/>
                <a:ea typeface="Canva Sans Bold"/>
                <a:cs typeface="Canva Sans Bold"/>
                <a:sym typeface="Canva Sans Bold"/>
              </a:rPr>
              <a:t>Elder and </a:t>
            </a:r>
            <a:r>
              <a:rPr lang="en-US" b="true" sz="2819">
                <a:solidFill>
                  <a:srgbClr val="0F4662"/>
                </a:solidFill>
                <a:latin typeface="Canva Sans Bold"/>
                <a:ea typeface="Canva Sans Bold"/>
                <a:cs typeface="Canva Sans Bold"/>
                <a:sym typeface="Canva Sans Bold"/>
              </a:rPr>
              <a:t>Senior customers generate the highest revenue across all payment methods, indicating a strong age-based correlation. </a:t>
            </a:r>
          </a:p>
          <a:p>
            <a:pPr algn="l" marL="608749" indent="-304374" lvl="1">
              <a:lnSpc>
                <a:spcPts val="3947"/>
              </a:lnSpc>
              <a:buFont typeface="Arial"/>
              <a:buChar char="•"/>
            </a:pPr>
            <a:r>
              <a:rPr lang="en-US" b="true" sz="2819">
                <a:solidFill>
                  <a:srgbClr val="0F4662"/>
                </a:solidFill>
                <a:latin typeface="Canva Sans Bold"/>
                <a:ea typeface="Canva Sans Bold"/>
                <a:cs typeface="Canva Sans Bold"/>
                <a:sym typeface="Canva Sans Bold"/>
              </a:rPr>
              <a:t>Cash remains the most dominant method across age groups, but its preference declines with younger customers, who lean more toward electronic payment methods. </a:t>
            </a:r>
          </a:p>
          <a:p>
            <a:pPr algn="l" marL="608749" indent="-304374" lvl="1">
              <a:lnSpc>
                <a:spcPts val="3947"/>
              </a:lnSpc>
              <a:buFont typeface="Arial"/>
              <a:buChar char="•"/>
            </a:pPr>
            <a:r>
              <a:rPr lang="en-US" b="true" sz="2819">
                <a:solidFill>
                  <a:srgbClr val="0F4662"/>
                </a:solidFill>
                <a:latin typeface="Canva Sans Bold"/>
                <a:ea typeface="Canva Sans Bold"/>
                <a:cs typeface="Canva Sans Bold"/>
                <a:sym typeface="Canva Sans Bold"/>
              </a:rPr>
              <a:t>This shows that payment method choice is influenced by age, and potentially by tech-savviness or purchasing power.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DAGmSvZPCNA</dc:identifier>
  <dcterms:modified xsi:type="dcterms:W3CDTF">2011-08-01T06:04:30Z</dcterms:modified>
  <cp:revision>1</cp:revision>
  <dc:title>Your paragraph text</dc:title>
</cp:coreProperties>
</file>