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7" r:id="rId2"/>
    <p:sldId id="259" r:id="rId3"/>
    <p:sldId id="275" r:id="rId4"/>
    <p:sldId id="271" r:id="rId5"/>
    <p:sldId id="276" r:id="rId6"/>
    <p:sldId id="260" r:id="rId7"/>
    <p:sldId id="263" r:id="rId8"/>
    <p:sldId id="265" r:id="rId9"/>
    <p:sldId id="262" r:id="rId10"/>
    <p:sldId id="267" r:id="rId11"/>
    <p:sldId id="268" r:id="rId12"/>
    <p:sldId id="272" r:id="rId13"/>
    <p:sldId id="27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357112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44428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3226285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B8B3-82C5-48FA-A543-8769C510D700}" type="slidenum">
              <a:rPr lang="en-IN" smtClean="0"/>
              <a:pPr/>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537506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1967148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972874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1159746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3711529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103610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115879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12112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24827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122553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11875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167090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1170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C17C4-DD19-4C9C-8A4C-BE4B96EAB166}" type="datetimeFigureOut">
              <a:rPr lang="en-IN" smtClean="0"/>
              <a:pPr/>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0EB8B3-82C5-48FA-A543-8769C510D700}" type="slidenum">
              <a:rPr lang="en-IN" smtClean="0"/>
              <a:pPr/>
              <a:t>‹#›</a:t>
            </a:fld>
            <a:endParaRPr lang="en-IN"/>
          </a:p>
        </p:txBody>
      </p:sp>
    </p:spTree>
    <p:extLst>
      <p:ext uri="{BB962C8B-B14F-4D97-AF65-F5344CB8AC3E}">
        <p14:creationId xmlns:p14="http://schemas.microsoft.com/office/powerpoint/2010/main" val="41524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AC17C4-DD19-4C9C-8A4C-BE4B96EAB166}" type="datetimeFigureOut">
              <a:rPr lang="en-IN" smtClean="0"/>
              <a:pPr/>
              <a:t>18-11-2019</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80EB8B3-82C5-48FA-A543-8769C510D700}" type="slidenum">
              <a:rPr lang="en-IN" smtClean="0"/>
              <a:pPr/>
              <a:t>‹#›</a:t>
            </a:fld>
            <a:endParaRPr lang="en-IN"/>
          </a:p>
        </p:txBody>
      </p:sp>
    </p:spTree>
    <p:extLst>
      <p:ext uri="{BB962C8B-B14F-4D97-AF65-F5344CB8AC3E}">
        <p14:creationId xmlns:p14="http://schemas.microsoft.com/office/powerpoint/2010/main" val="852580972"/>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7467600" cy="1296144"/>
          </a:xfrm>
        </p:spPr>
        <p:txBody>
          <a:bodyPr>
            <a:noAutofit/>
          </a:bodyPr>
          <a:lstStyle/>
          <a:p>
            <a:r>
              <a:rPr lang="en-IN" sz="4000" b="1" dirty="0">
                <a:solidFill>
                  <a:schemeClr val="tx1">
                    <a:lumMod val="95000"/>
                    <a:lumOff val="5000"/>
                  </a:schemeClr>
                </a:solidFill>
                <a:latin typeface="Times New Roman" pitchFamily="18" charset="0"/>
                <a:cs typeface="Times New Roman" pitchFamily="18" charset="0"/>
              </a:rPr>
              <a:t>RUN LENGTH CODEBOOK BASED COMPRESSION</a:t>
            </a:r>
          </a:p>
        </p:txBody>
      </p:sp>
      <p:sp>
        <p:nvSpPr>
          <p:cNvPr id="3" name="Content Placeholder 2"/>
          <p:cNvSpPr>
            <a:spLocks noGrp="1"/>
          </p:cNvSpPr>
          <p:nvPr>
            <p:ph idx="1"/>
          </p:nvPr>
        </p:nvSpPr>
        <p:spPr/>
        <p:txBody>
          <a:bodyPr/>
          <a:lstStyle/>
          <a:p>
            <a:endParaRPr lang="en-IN" dirty="0"/>
          </a:p>
          <a:p>
            <a:endParaRPr lang="en-IN" dirty="0"/>
          </a:p>
          <a:p>
            <a:pPr algn="just">
              <a:buNone/>
            </a:pPr>
            <a:r>
              <a:rPr lang="en-IN" dirty="0"/>
              <a:t>Presented by-</a:t>
            </a:r>
          </a:p>
          <a:p>
            <a:pPr marL="514350" indent="-514350" algn="just">
              <a:buFont typeface="+mj-lt"/>
              <a:buAutoNum type="arabicPeriod"/>
            </a:pPr>
            <a:r>
              <a:rPr lang="en-IN" dirty="0" err="1" smtClean="0"/>
              <a:t>Samagra</a:t>
            </a:r>
            <a:r>
              <a:rPr lang="en-IN" dirty="0" smtClean="0"/>
              <a:t> Agrawal (17uec105)</a:t>
            </a:r>
          </a:p>
          <a:p>
            <a:pPr marL="514350" indent="-514350" algn="just">
              <a:buFont typeface="+mj-lt"/>
              <a:buAutoNum type="arabicPeriod"/>
            </a:pPr>
            <a:r>
              <a:rPr lang="en-IN" sz="2400" dirty="0" err="1" smtClean="0"/>
              <a:t>Samkit</a:t>
            </a:r>
            <a:r>
              <a:rPr lang="en-IN" sz="2400" dirty="0" smtClean="0"/>
              <a:t> Jain (17uec106)</a:t>
            </a:r>
          </a:p>
          <a:p>
            <a:pPr marL="514350" indent="-514350" algn="just">
              <a:buFont typeface="+mj-lt"/>
              <a:buAutoNum type="arabicPeriod"/>
            </a:pPr>
            <a:r>
              <a:rPr lang="en-IN" dirty="0" err="1" smtClean="0"/>
              <a:t>Sankalp</a:t>
            </a:r>
            <a:r>
              <a:rPr lang="en-IN" dirty="0" smtClean="0"/>
              <a:t> </a:t>
            </a:r>
            <a:r>
              <a:rPr lang="en-IN" dirty="0" err="1" smtClean="0"/>
              <a:t>Koolwal</a:t>
            </a:r>
            <a:r>
              <a:rPr lang="en-IN" dirty="0" smtClean="0"/>
              <a:t> (17uec108)</a:t>
            </a:r>
          </a:p>
          <a:p>
            <a:pPr marL="514350" indent="-514350" algn="just">
              <a:buFont typeface="+mj-lt"/>
              <a:buAutoNum type="arabicPeriod"/>
            </a:pPr>
            <a:r>
              <a:rPr lang="en-IN" sz="2400" dirty="0" err="1" smtClean="0"/>
              <a:t>Saransh</a:t>
            </a:r>
            <a:r>
              <a:rPr lang="en-IN" sz="2400" dirty="0" smtClean="0"/>
              <a:t> </a:t>
            </a:r>
            <a:r>
              <a:rPr lang="en-IN" dirty="0" err="1" smtClean="0"/>
              <a:t>B</a:t>
            </a:r>
            <a:r>
              <a:rPr lang="en-IN" sz="2400" dirty="0" err="1" smtClean="0"/>
              <a:t>ankiwal</a:t>
            </a:r>
            <a:r>
              <a:rPr lang="en-IN" sz="2400" dirty="0" smtClean="0"/>
              <a:t> (17uec109) </a:t>
            </a:r>
          </a:p>
          <a:p>
            <a:pPr marL="0" indent="0" algn="just">
              <a:buNone/>
            </a:pPr>
            <a:endParaRPr lang="en-IN" sz="2400" dirty="0" smtClean="0"/>
          </a:p>
          <a:p>
            <a:pPr marL="514350" indent="-514350" algn="r">
              <a:buNone/>
            </a:pPr>
            <a:endParaRPr lang="en-IN" dirty="0"/>
          </a:p>
          <a:p>
            <a:pPr marL="514350" indent="-514350" algn="r">
              <a:buNone/>
            </a:pPr>
            <a:endParaRPr lang="en-IN" dirty="0"/>
          </a:p>
          <a:p>
            <a:pPr marL="514350" indent="-514350" algn="r">
              <a:buNone/>
            </a:pP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latin typeface="Times New Roman" pitchFamily="18" charset="0"/>
                <a:cs typeface="Times New Roman" pitchFamily="18" charset="0"/>
              </a:rPr>
              <a:t>Result</a:t>
            </a:r>
          </a:p>
        </p:txBody>
      </p:sp>
      <p:pic>
        <p:nvPicPr>
          <p:cNvPr id="5" name="Content Placeholder 4" descr="org.png"/>
          <p:cNvPicPr>
            <a:picLocks noGrp="1" noChangeAspect="1"/>
          </p:cNvPicPr>
          <p:nvPr>
            <p:ph sz="half" idx="1"/>
          </p:nvPr>
        </p:nvPicPr>
        <p:blipFill>
          <a:blip r:embed="rId2" cstate="print"/>
          <a:stretch>
            <a:fillRect/>
          </a:stretch>
        </p:blipFill>
        <p:spPr>
          <a:xfrm>
            <a:off x="770835" y="1628800"/>
            <a:ext cx="3411329" cy="4092507"/>
          </a:xfrm>
        </p:spPr>
      </p:pic>
      <p:pic>
        <p:nvPicPr>
          <p:cNvPr id="6" name="Content Placeholder 5" descr="recon.png"/>
          <p:cNvPicPr>
            <a:picLocks noGrp="1" noChangeAspect="1"/>
          </p:cNvPicPr>
          <p:nvPr>
            <p:ph sz="half" idx="2"/>
          </p:nvPr>
        </p:nvPicPr>
        <p:blipFill>
          <a:blip r:embed="rId3" cstate="print"/>
          <a:stretch>
            <a:fillRect/>
          </a:stretch>
        </p:blipFill>
        <p:spPr>
          <a:xfrm>
            <a:off x="4957071" y="1628800"/>
            <a:ext cx="3420858" cy="408774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a:bodyPr>
          <a:lstStyle/>
          <a:p>
            <a:r>
              <a:rPr lang="en-IN" sz="4800" dirty="0">
                <a:latin typeface="Times New Roman" pitchFamily="18" charset="0"/>
                <a:cs typeface="Times New Roman" pitchFamily="18" charset="0"/>
              </a:rPr>
              <a:t>Simulation Block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012" y="1916832"/>
            <a:ext cx="7531975" cy="338437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6712"/>
          </a:xfrm>
        </p:spPr>
        <p:txBody>
          <a:bodyPr>
            <a:normAutofit/>
          </a:bodyPr>
          <a:lstStyle/>
          <a:p>
            <a:r>
              <a:rPr lang="en-IN" sz="4000" dirty="0">
                <a:latin typeface="Times New Roman" pitchFamily="18" charset="0"/>
                <a:cs typeface="Times New Roman" pitchFamily="18" charset="0"/>
              </a:rPr>
              <a:t>C CODE IMPLEMENTATION</a:t>
            </a:r>
            <a:endParaRPr lang="en-IN" sz="4000" dirty="0"/>
          </a:p>
        </p:txBody>
      </p:sp>
      <p:sp>
        <p:nvSpPr>
          <p:cNvPr id="3" name="Content Placeholder 2"/>
          <p:cNvSpPr>
            <a:spLocks noGrp="1"/>
          </p:cNvSpPr>
          <p:nvPr>
            <p:ph sz="half" idx="1"/>
          </p:nvPr>
        </p:nvSpPr>
        <p:spPr>
          <a:xfrm>
            <a:off x="457200" y="980728"/>
            <a:ext cx="3657600" cy="5191472"/>
          </a:xfrm>
        </p:spPr>
        <p:txBody>
          <a:bodyPr>
            <a:normAutofit lnSpcReduction="10000"/>
          </a:bodyPr>
          <a:lstStyle/>
          <a:p>
            <a:pPr>
              <a:buNone/>
            </a:pPr>
            <a:r>
              <a:rPr lang="en-IN" dirty="0"/>
              <a:t>#include &lt;</a:t>
            </a:r>
            <a:r>
              <a:rPr lang="en-IN" dirty="0" err="1"/>
              <a:t>iostream</a:t>
            </a:r>
            <a:r>
              <a:rPr lang="en-IN" dirty="0" smtClean="0"/>
              <a:t>&gt;</a:t>
            </a:r>
          </a:p>
          <a:p>
            <a:pPr>
              <a:buNone/>
            </a:pPr>
            <a:r>
              <a:rPr lang="en-IN" dirty="0" smtClean="0"/>
              <a:t>#</a:t>
            </a:r>
            <a:r>
              <a:rPr lang="en-IN" dirty="0"/>
              <a:t>include &lt;bits/</a:t>
            </a:r>
            <a:r>
              <a:rPr lang="en-IN" dirty="0" err="1"/>
              <a:t>stdc</a:t>
            </a:r>
            <a:r>
              <a:rPr lang="en-IN" dirty="0"/>
              <a:t>++.h</a:t>
            </a:r>
            <a:r>
              <a:rPr lang="en-IN" dirty="0" smtClean="0"/>
              <a:t>&gt;</a:t>
            </a:r>
          </a:p>
          <a:p>
            <a:pPr>
              <a:buNone/>
            </a:pPr>
            <a:r>
              <a:rPr lang="en-IN" dirty="0" smtClean="0"/>
              <a:t>using </a:t>
            </a:r>
            <a:r>
              <a:rPr lang="en-IN" dirty="0"/>
              <a:t>namespace </a:t>
            </a:r>
            <a:r>
              <a:rPr lang="en-IN" dirty="0" err="1"/>
              <a:t>std</a:t>
            </a:r>
            <a:r>
              <a:rPr lang="en-IN" dirty="0" smtClean="0"/>
              <a:t>;</a:t>
            </a:r>
          </a:p>
          <a:p>
            <a:pPr>
              <a:buNone/>
            </a:pPr>
            <a:r>
              <a:rPr lang="en-IN" dirty="0" err="1" smtClean="0"/>
              <a:t>int</a:t>
            </a:r>
            <a:r>
              <a:rPr lang="en-IN" dirty="0" smtClean="0"/>
              <a:t> </a:t>
            </a:r>
            <a:r>
              <a:rPr lang="en-IN" dirty="0"/>
              <a:t>main</a:t>
            </a:r>
            <a:r>
              <a:rPr lang="en-IN" dirty="0" smtClean="0"/>
              <a:t>()</a:t>
            </a:r>
          </a:p>
          <a:p>
            <a:pPr>
              <a:buNone/>
            </a:pPr>
            <a:r>
              <a:rPr lang="en-IN" dirty="0" smtClean="0"/>
              <a:t> </a:t>
            </a:r>
            <a:r>
              <a:rPr lang="en-IN" dirty="0"/>
              <a:t>{    </a:t>
            </a:r>
            <a:endParaRPr lang="en-IN" dirty="0" smtClean="0"/>
          </a:p>
          <a:p>
            <a:pPr>
              <a:buNone/>
            </a:pPr>
            <a:r>
              <a:rPr lang="en-IN" dirty="0"/>
              <a:t>	</a:t>
            </a:r>
            <a:r>
              <a:rPr lang="en-IN" dirty="0" err="1" smtClean="0"/>
              <a:t>int</a:t>
            </a:r>
            <a:r>
              <a:rPr lang="en-IN" dirty="0" smtClean="0"/>
              <a:t> </a:t>
            </a:r>
            <a:r>
              <a:rPr lang="en-IN" dirty="0" err="1"/>
              <a:t>n,i,j</a:t>
            </a:r>
            <a:r>
              <a:rPr lang="en-IN" dirty="0"/>
              <a:t>;    </a:t>
            </a:r>
            <a:endParaRPr lang="en-IN" dirty="0" smtClean="0"/>
          </a:p>
          <a:p>
            <a:pPr>
              <a:buNone/>
            </a:pPr>
            <a:r>
              <a:rPr lang="en-IN" dirty="0"/>
              <a:t>	</a:t>
            </a:r>
            <a:r>
              <a:rPr lang="en-IN" dirty="0" err="1" smtClean="0"/>
              <a:t>int</a:t>
            </a:r>
            <a:r>
              <a:rPr lang="en-IN" dirty="0"/>
              <a:t> </a:t>
            </a:r>
            <a:r>
              <a:rPr lang="en-IN" dirty="0" smtClean="0"/>
              <a:t>a[2</a:t>
            </a:r>
            <a:r>
              <a:rPr lang="en-IN" dirty="0"/>
              <a:t>][2]={{1,1},{0,0}},b[4],f[2][2];    </a:t>
            </a:r>
            <a:endParaRPr lang="en-IN" dirty="0" smtClean="0"/>
          </a:p>
          <a:p>
            <a:pPr>
              <a:buNone/>
            </a:pPr>
            <a:r>
              <a:rPr lang="en-IN" dirty="0" smtClean="0"/>
              <a:t>	n=4</a:t>
            </a:r>
            <a:r>
              <a:rPr lang="en-IN" dirty="0"/>
              <a:t>;    </a:t>
            </a:r>
            <a:endParaRPr lang="en-IN" dirty="0" smtClean="0"/>
          </a:p>
          <a:p>
            <a:pPr>
              <a:buNone/>
            </a:pPr>
            <a:r>
              <a:rPr lang="en-IN" dirty="0" smtClean="0"/>
              <a:t>	</a:t>
            </a:r>
            <a:r>
              <a:rPr lang="en-IN" dirty="0" err="1" smtClean="0"/>
              <a:t>int</a:t>
            </a:r>
            <a:r>
              <a:rPr lang="en-IN" dirty="0" smtClean="0"/>
              <a:t> </a:t>
            </a:r>
            <a:r>
              <a:rPr lang="en-IN" dirty="0"/>
              <a:t>k=0,ind=0,c[n],d[n],e[n];    c[</a:t>
            </a:r>
            <a:r>
              <a:rPr lang="en-IN" dirty="0" err="1"/>
              <a:t>ind</a:t>
            </a:r>
            <a:r>
              <a:rPr lang="en-IN" dirty="0"/>
              <a:t>]=1; </a:t>
            </a:r>
          </a:p>
          <a:p>
            <a:pPr>
              <a:buNone/>
            </a:pPr>
            <a:r>
              <a:rPr lang="en-IN" dirty="0" smtClean="0"/>
              <a:t>     d[</a:t>
            </a:r>
            <a:r>
              <a:rPr lang="en-IN" dirty="0" err="1" smtClean="0"/>
              <a:t>ind</a:t>
            </a:r>
            <a:r>
              <a:rPr lang="en-IN" dirty="0"/>
              <a:t>]=b[</a:t>
            </a:r>
            <a:r>
              <a:rPr lang="en-IN" dirty="0" err="1"/>
              <a:t>ind</a:t>
            </a:r>
            <a:r>
              <a:rPr lang="en-IN" dirty="0"/>
              <a:t>];</a:t>
            </a:r>
          </a:p>
        </p:txBody>
      </p:sp>
      <p:sp>
        <p:nvSpPr>
          <p:cNvPr id="4" name="Content Placeholder 3"/>
          <p:cNvSpPr>
            <a:spLocks noGrp="1"/>
          </p:cNvSpPr>
          <p:nvPr>
            <p:ph sz="half" idx="2"/>
          </p:nvPr>
        </p:nvSpPr>
        <p:spPr>
          <a:xfrm>
            <a:off x="4270248" y="980728"/>
            <a:ext cx="3657600" cy="5191472"/>
          </a:xfrm>
        </p:spPr>
        <p:txBody>
          <a:bodyPr>
            <a:normAutofit lnSpcReduction="10000"/>
          </a:bodyPr>
          <a:lstStyle/>
          <a:p>
            <a:r>
              <a:rPr lang="en-IN" dirty="0"/>
              <a:t> for(</a:t>
            </a:r>
            <a:r>
              <a:rPr lang="en-IN" dirty="0" err="1"/>
              <a:t>i</a:t>
            </a:r>
            <a:r>
              <a:rPr lang="en-IN" dirty="0"/>
              <a:t>=0;i&lt;n/2;i++)   </a:t>
            </a:r>
            <a:endParaRPr lang="en-IN" dirty="0" smtClean="0"/>
          </a:p>
          <a:p>
            <a:r>
              <a:rPr lang="en-IN" dirty="0" smtClean="0"/>
              <a:t> </a:t>
            </a:r>
            <a:r>
              <a:rPr lang="en-IN" dirty="0"/>
              <a:t>{        </a:t>
            </a:r>
            <a:endParaRPr lang="en-IN" dirty="0" smtClean="0"/>
          </a:p>
          <a:p>
            <a:pPr lvl="1"/>
            <a:r>
              <a:rPr lang="en-IN" dirty="0" smtClean="0"/>
              <a:t>for(j=0;j&lt;n/2;j</a:t>
            </a:r>
            <a:r>
              <a:rPr lang="en-IN" dirty="0"/>
              <a:t>++)        </a:t>
            </a:r>
            <a:endParaRPr lang="en-IN" dirty="0" smtClean="0"/>
          </a:p>
          <a:p>
            <a:pPr lvl="1"/>
            <a:r>
              <a:rPr lang="en-IN" dirty="0" smtClean="0"/>
              <a:t>{            </a:t>
            </a:r>
          </a:p>
          <a:p>
            <a:pPr lvl="2"/>
            <a:r>
              <a:rPr lang="en-IN" dirty="0" smtClean="0"/>
              <a:t>b[k</a:t>
            </a:r>
            <a:r>
              <a:rPr lang="en-IN" dirty="0"/>
              <a:t>]=a[</a:t>
            </a:r>
            <a:r>
              <a:rPr lang="en-IN" dirty="0" err="1"/>
              <a:t>i</a:t>
            </a:r>
            <a:r>
              <a:rPr lang="en-IN" dirty="0"/>
              <a:t>][j];            </a:t>
            </a:r>
            <a:endParaRPr lang="en-IN" dirty="0" smtClean="0"/>
          </a:p>
          <a:p>
            <a:pPr lvl="2"/>
            <a:r>
              <a:rPr lang="en-IN" dirty="0" smtClean="0"/>
              <a:t>k</a:t>
            </a:r>
            <a:r>
              <a:rPr lang="en-IN" dirty="0"/>
              <a:t>++;       </a:t>
            </a:r>
          </a:p>
          <a:p>
            <a:pPr lvl="2"/>
            <a:r>
              <a:rPr lang="en-IN" dirty="0" smtClean="0"/>
              <a:t> </a:t>
            </a:r>
            <a:r>
              <a:rPr lang="en-IN" dirty="0"/>
              <a:t>}  </a:t>
            </a:r>
            <a:endParaRPr lang="en-IN" dirty="0" smtClean="0"/>
          </a:p>
          <a:p>
            <a:r>
              <a:rPr lang="en-IN" dirty="0" smtClean="0"/>
              <a:t>  }</a:t>
            </a:r>
          </a:p>
          <a:p>
            <a:r>
              <a:rPr lang="da-DK" dirty="0"/>
              <a:t>/RLE CONVERSION/    for(i=0;i&lt;3;i++)   </a:t>
            </a:r>
            <a:endParaRPr lang="da-DK" dirty="0" smtClean="0"/>
          </a:p>
          <a:p>
            <a:r>
              <a:rPr lang="da-DK" dirty="0" smtClean="0"/>
              <a:t> </a:t>
            </a:r>
            <a:r>
              <a:rPr lang="da-DK" dirty="0"/>
              <a:t>{       </a:t>
            </a:r>
            <a:endParaRPr lang="da-DK" dirty="0" smtClean="0"/>
          </a:p>
          <a:p>
            <a:r>
              <a:rPr lang="da-DK" dirty="0" smtClean="0"/>
              <a:t> </a:t>
            </a:r>
            <a:r>
              <a:rPr lang="da-DK" dirty="0"/>
              <a:t>if(b[i]==b[i+1])       </a:t>
            </a:r>
            <a:endParaRPr lang="da-DK" dirty="0" smtClean="0"/>
          </a:p>
          <a:p>
            <a:r>
              <a:rPr lang="da-DK" dirty="0" smtClean="0"/>
              <a:t>{            </a:t>
            </a:r>
            <a:r>
              <a:rPr lang="da-DK" dirty="0"/>
              <a:t>c[ind]++;       </a:t>
            </a:r>
            <a:endParaRPr lang="da-DK" dirty="0" smtClean="0"/>
          </a:p>
          <a:p>
            <a:r>
              <a:rPr lang="da-DK" dirty="0" smtClean="0"/>
              <a:t> </a:t>
            </a:r>
            <a:r>
              <a:rPr lang="da-DK" dirty="0"/>
              <a:t>}</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7924799" y="228919"/>
            <a:ext cx="45719" cy="45719"/>
          </a:xfrm>
        </p:spPr>
        <p:txBody>
          <a:bodyPr>
            <a:normAutofit fontScale="90000"/>
          </a:bodyPr>
          <a:lstStyle/>
          <a:p>
            <a:r>
              <a:rPr lang="en-IN" sz="800" dirty="0"/>
              <a:t>.</a:t>
            </a:r>
          </a:p>
        </p:txBody>
      </p:sp>
      <p:sp>
        <p:nvSpPr>
          <p:cNvPr id="3" name="Content Placeholder 2"/>
          <p:cNvSpPr>
            <a:spLocks noGrp="1"/>
          </p:cNvSpPr>
          <p:nvPr>
            <p:ph sz="half" idx="1"/>
          </p:nvPr>
        </p:nvSpPr>
        <p:spPr>
          <a:xfrm>
            <a:off x="457200" y="0"/>
            <a:ext cx="3657600" cy="6858000"/>
          </a:xfrm>
        </p:spPr>
        <p:txBody>
          <a:bodyPr>
            <a:normAutofit fontScale="47500" lnSpcReduction="20000"/>
          </a:bodyPr>
          <a:lstStyle/>
          <a:p>
            <a:pPr>
              <a:buNone/>
            </a:pPr>
            <a:endParaRPr lang="en-IN" dirty="0">
              <a:latin typeface="Times New Roman" pitchFamily="18" charset="0"/>
              <a:cs typeface="Times New Roman" pitchFamily="18" charset="0"/>
            </a:endParaRPr>
          </a:p>
          <a:p>
            <a:pPr>
              <a:buNone/>
            </a:pPr>
            <a:r>
              <a:rPr lang="da-DK" sz="3800" dirty="0" smtClean="0"/>
              <a:t>else       </a:t>
            </a:r>
          </a:p>
          <a:p>
            <a:pPr>
              <a:buNone/>
            </a:pPr>
            <a:r>
              <a:rPr lang="da-DK" sz="3800" dirty="0" smtClean="0"/>
              <a:t> </a:t>
            </a:r>
            <a:r>
              <a:rPr lang="da-DK" sz="3800" dirty="0"/>
              <a:t>{            </a:t>
            </a:r>
            <a:endParaRPr lang="da-DK" sz="3800" dirty="0" smtClean="0"/>
          </a:p>
          <a:p>
            <a:pPr>
              <a:buNone/>
            </a:pPr>
            <a:r>
              <a:rPr lang="da-DK" sz="3800" dirty="0"/>
              <a:t>	</a:t>
            </a:r>
            <a:r>
              <a:rPr lang="da-DK" sz="3800" dirty="0" smtClean="0"/>
              <a:t>ind</a:t>
            </a:r>
            <a:r>
              <a:rPr lang="da-DK" sz="3800" dirty="0"/>
              <a:t>++;            </a:t>
            </a:r>
            <a:endParaRPr lang="da-DK" sz="3800" dirty="0" smtClean="0"/>
          </a:p>
          <a:p>
            <a:pPr>
              <a:buNone/>
            </a:pPr>
            <a:r>
              <a:rPr lang="da-DK" sz="3800" dirty="0"/>
              <a:t>	</a:t>
            </a:r>
            <a:r>
              <a:rPr lang="da-DK" sz="3800" dirty="0" smtClean="0"/>
              <a:t>d[ind</a:t>
            </a:r>
            <a:r>
              <a:rPr lang="da-DK" sz="3800" dirty="0"/>
              <a:t>]=b[i];            </a:t>
            </a:r>
            <a:endParaRPr lang="da-DK" sz="3800" dirty="0" smtClean="0"/>
          </a:p>
          <a:p>
            <a:pPr>
              <a:buNone/>
            </a:pPr>
            <a:r>
              <a:rPr lang="da-DK" sz="3800"/>
              <a:t>	</a:t>
            </a:r>
            <a:r>
              <a:rPr lang="da-DK" sz="3800" smtClean="0"/>
              <a:t>c[ind</a:t>
            </a:r>
            <a:r>
              <a:rPr lang="da-DK" sz="3800" dirty="0"/>
              <a:t>]=1;        </a:t>
            </a:r>
            <a:endParaRPr lang="da-DK" sz="3800" dirty="0" smtClean="0"/>
          </a:p>
          <a:p>
            <a:pPr>
              <a:buNone/>
            </a:pPr>
            <a:r>
              <a:rPr lang="da-DK" sz="3800" dirty="0" smtClean="0"/>
              <a:t>}    </a:t>
            </a:r>
          </a:p>
          <a:p>
            <a:pPr>
              <a:buNone/>
            </a:pPr>
            <a:r>
              <a:rPr lang="da-DK" sz="3800" dirty="0" smtClean="0"/>
              <a:t>}    </a:t>
            </a:r>
          </a:p>
          <a:p>
            <a:pPr>
              <a:buNone/>
            </a:pPr>
            <a:r>
              <a:rPr lang="da-DK" sz="3800" dirty="0" smtClean="0"/>
              <a:t>/</a:t>
            </a:r>
            <a:r>
              <a:rPr lang="da-DK" sz="3800" dirty="0"/>
              <a:t>DECODING/    </a:t>
            </a:r>
            <a:endParaRPr lang="da-DK" sz="3800" dirty="0" smtClean="0"/>
          </a:p>
          <a:p>
            <a:pPr>
              <a:buNone/>
            </a:pPr>
            <a:r>
              <a:rPr lang="da-DK" sz="3800" dirty="0" smtClean="0"/>
              <a:t>k=0</a:t>
            </a:r>
            <a:r>
              <a:rPr lang="da-DK" sz="3800" dirty="0"/>
              <a:t>;    </a:t>
            </a:r>
            <a:endParaRPr lang="da-DK" sz="3800" dirty="0" smtClean="0"/>
          </a:p>
          <a:p>
            <a:pPr>
              <a:buNone/>
            </a:pPr>
            <a:r>
              <a:rPr lang="da-DK" sz="3800" dirty="0" smtClean="0"/>
              <a:t>for(i=0;i</a:t>
            </a:r>
            <a:r>
              <a:rPr lang="da-DK" sz="3800" dirty="0"/>
              <a:t>&lt;=ind;i++)    </a:t>
            </a:r>
            <a:endParaRPr lang="da-DK" sz="3800" dirty="0" smtClean="0"/>
          </a:p>
          <a:p>
            <a:pPr>
              <a:buNone/>
            </a:pPr>
            <a:r>
              <a:rPr lang="da-DK" sz="3800" dirty="0" smtClean="0"/>
              <a:t>{        </a:t>
            </a:r>
          </a:p>
          <a:p>
            <a:pPr>
              <a:buNone/>
            </a:pPr>
            <a:r>
              <a:rPr lang="da-DK" sz="3800" dirty="0"/>
              <a:t>	</a:t>
            </a:r>
            <a:r>
              <a:rPr lang="da-DK" sz="3800" dirty="0" smtClean="0"/>
              <a:t>while(c[i])</a:t>
            </a:r>
          </a:p>
          <a:p>
            <a:pPr>
              <a:buNone/>
            </a:pPr>
            <a:r>
              <a:rPr lang="en-IN" sz="3800" dirty="0"/>
              <a:t> {            </a:t>
            </a:r>
            <a:endParaRPr lang="en-IN" sz="3800" dirty="0" smtClean="0"/>
          </a:p>
          <a:p>
            <a:pPr>
              <a:buNone/>
            </a:pPr>
            <a:r>
              <a:rPr lang="en-IN" sz="3800" dirty="0" smtClean="0"/>
              <a:t>	e[k</a:t>
            </a:r>
            <a:r>
              <a:rPr lang="en-IN" sz="3800" dirty="0"/>
              <a:t>]=d[</a:t>
            </a:r>
            <a:r>
              <a:rPr lang="en-IN" sz="3800" dirty="0" err="1"/>
              <a:t>i</a:t>
            </a:r>
            <a:r>
              <a:rPr lang="en-IN" sz="3800" dirty="0"/>
              <a:t>];            </a:t>
            </a:r>
            <a:endParaRPr lang="en-IN" sz="3800" dirty="0" smtClean="0"/>
          </a:p>
          <a:p>
            <a:pPr>
              <a:buNone/>
            </a:pPr>
            <a:r>
              <a:rPr lang="en-IN" sz="3800" dirty="0" smtClean="0"/>
              <a:t>	k</a:t>
            </a:r>
            <a:r>
              <a:rPr lang="en-IN" sz="3800" dirty="0"/>
              <a:t>++;            </a:t>
            </a:r>
            <a:endParaRPr lang="en-IN" sz="3800" dirty="0" smtClean="0"/>
          </a:p>
          <a:p>
            <a:pPr>
              <a:buNone/>
            </a:pPr>
            <a:r>
              <a:rPr lang="en-IN" sz="3800" dirty="0" smtClean="0"/>
              <a:t>	c[</a:t>
            </a:r>
            <a:r>
              <a:rPr lang="en-IN" sz="3800" dirty="0" err="1" smtClean="0"/>
              <a:t>i</a:t>
            </a:r>
            <a:r>
              <a:rPr lang="en-IN" sz="3800" dirty="0"/>
              <a:t>]--;        </a:t>
            </a:r>
            <a:endParaRPr lang="en-IN" sz="3800" dirty="0" smtClean="0"/>
          </a:p>
          <a:p>
            <a:pPr>
              <a:buNone/>
            </a:pPr>
            <a:r>
              <a:rPr lang="en-IN" sz="3800" dirty="0" smtClean="0"/>
              <a:t> }    </a:t>
            </a:r>
          </a:p>
          <a:p>
            <a:pPr>
              <a:buNone/>
            </a:pPr>
            <a:r>
              <a:rPr lang="en-IN" sz="3800" dirty="0" smtClean="0"/>
              <a:t>}</a:t>
            </a:r>
            <a:endParaRPr lang="en-IN" sz="3800" dirty="0"/>
          </a:p>
        </p:txBody>
      </p:sp>
      <p:sp>
        <p:nvSpPr>
          <p:cNvPr id="4" name="Content Placeholder 3"/>
          <p:cNvSpPr>
            <a:spLocks noGrp="1"/>
          </p:cNvSpPr>
          <p:nvPr>
            <p:ph sz="half" idx="2"/>
          </p:nvPr>
        </p:nvSpPr>
        <p:spPr>
          <a:xfrm>
            <a:off x="4270248" y="0"/>
            <a:ext cx="3657600" cy="6858000"/>
          </a:xfrm>
        </p:spPr>
        <p:txBody>
          <a:bodyPr>
            <a:normAutofit fontScale="47500" lnSpcReduction="20000"/>
          </a:bodyPr>
          <a:lstStyle/>
          <a:p>
            <a:pPr>
              <a:buNone/>
            </a:pPr>
            <a:r>
              <a:rPr lang="en-IN" sz="3300" dirty="0">
                <a:latin typeface="Times New Roman" pitchFamily="18" charset="0"/>
                <a:cs typeface="Times New Roman" pitchFamily="18" charset="0"/>
              </a:rPr>
              <a:t> /RECONSTRUCTED IMAGE/   </a:t>
            </a:r>
            <a:endParaRPr lang="en-IN" sz="3300" dirty="0" smtClean="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 </a:t>
            </a:r>
            <a:r>
              <a:rPr lang="en-IN" sz="3300" dirty="0">
                <a:latin typeface="Times New Roman" pitchFamily="18" charset="0"/>
                <a:cs typeface="Times New Roman" pitchFamily="18" charset="0"/>
              </a:rPr>
              <a:t>k=3;    </a:t>
            </a:r>
            <a:endParaRPr lang="en-IN" sz="3300" dirty="0" smtClean="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for(</a:t>
            </a:r>
            <a:r>
              <a:rPr lang="en-IN" sz="3300" dirty="0" err="1" smtClean="0">
                <a:latin typeface="Times New Roman" pitchFamily="18" charset="0"/>
                <a:cs typeface="Times New Roman" pitchFamily="18" charset="0"/>
              </a:rPr>
              <a:t>i</a:t>
            </a:r>
            <a:r>
              <a:rPr lang="en-IN" sz="3300" dirty="0" smtClean="0">
                <a:latin typeface="Times New Roman" pitchFamily="18" charset="0"/>
                <a:cs typeface="Times New Roman" pitchFamily="18" charset="0"/>
              </a:rPr>
              <a:t>=0;i&lt;n/2;i</a:t>
            </a:r>
            <a:r>
              <a:rPr lang="en-IN" sz="3300" dirty="0">
                <a:latin typeface="Times New Roman" pitchFamily="18" charset="0"/>
                <a:cs typeface="Times New Roman" pitchFamily="18" charset="0"/>
              </a:rPr>
              <a:t>++)    </a:t>
            </a:r>
            <a:endParaRPr lang="en-IN" sz="3300" dirty="0" smtClean="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        </a:t>
            </a:r>
          </a:p>
          <a:p>
            <a:pPr>
              <a:buNone/>
            </a:pPr>
            <a:r>
              <a:rPr lang="en-IN" sz="3300" dirty="0" smtClean="0">
                <a:latin typeface="Times New Roman" pitchFamily="18" charset="0"/>
                <a:cs typeface="Times New Roman" pitchFamily="18" charset="0"/>
              </a:rPr>
              <a:t>	for(j=0;j&lt;n/2;j</a:t>
            </a:r>
            <a:r>
              <a:rPr lang="en-IN" sz="3300" dirty="0">
                <a:latin typeface="Times New Roman" pitchFamily="18" charset="0"/>
                <a:cs typeface="Times New Roman" pitchFamily="18" charset="0"/>
              </a:rPr>
              <a:t>++)        </a:t>
            </a:r>
            <a:endParaRPr lang="en-IN" sz="3300" dirty="0" smtClean="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	{            </a:t>
            </a:r>
          </a:p>
          <a:p>
            <a:pPr>
              <a:buNone/>
            </a:pPr>
            <a:r>
              <a:rPr lang="en-IN" sz="3300" dirty="0" smtClean="0">
                <a:latin typeface="Times New Roman" pitchFamily="18" charset="0"/>
                <a:cs typeface="Times New Roman" pitchFamily="18" charset="0"/>
              </a:rPr>
              <a:t>		f[</a:t>
            </a:r>
            <a:r>
              <a:rPr lang="en-IN" sz="3300" dirty="0" err="1" smtClean="0">
                <a:latin typeface="Times New Roman" pitchFamily="18" charset="0"/>
                <a:cs typeface="Times New Roman" pitchFamily="18" charset="0"/>
              </a:rPr>
              <a:t>i</a:t>
            </a:r>
            <a:r>
              <a:rPr lang="en-IN" sz="3300" dirty="0">
                <a:latin typeface="Times New Roman" pitchFamily="18" charset="0"/>
                <a:cs typeface="Times New Roman" pitchFamily="18" charset="0"/>
              </a:rPr>
              <a:t>][j]=e[k];           </a:t>
            </a:r>
            <a:endParaRPr lang="en-IN" sz="3300" dirty="0" smtClean="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 		k-</a:t>
            </a:r>
            <a:r>
              <a:rPr lang="en-IN" sz="3300" dirty="0">
                <a:latin typeface="Times New Roman" pitchFamily="18" charset="0"/>
                <a:cs typeface="Times New Roman" pitchFamily="18" charset="0"/>
              </a:rPr>
              <a:t>-;        </a:t>
            </a:r>
            <a:endParaRPr lang="en-IN" sz="3300" dirty="0" smtClean="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	}    </a:t>
            </a:r>
          </a:p>
          <a:p>
            <a:pPr>
              <a:buNone/>
            </a:pPr>
            <a:r>
              <a:rPr lang="en-IN" sz="3300" dirty="0" smtClean="0">
                <a:latin typeface="Times New Roman" pitchFamily="18" charset="0"/>
                <a:cs typeface="Times New Roman" pitchFamily="18" charset="0"/>
              </a:rPr>
              <a:t>}    </a:t>
            </a:r>
          </a:p>
          <a:p>
            <a:pPr>
              <a:buNone/>
            </a:pPr>
            <a:r>
              <a:rPr lang="en-IN" sz="3300" dirty="0" smtClean="0">
                <a:latin typeface="Times New Roman" pitchFamily="18" charset="0"/>
                <a:cs typeface="Times New Roman" pitchFamily="18" charset="0"/>
              </a:rPr>
              <a:t>	for(</a:t>
            </a:r>
            <a:r>
              <a:rPr lang="en-IN" sz="3300" dirty="0" err="1" smtClean="0">
                <a:latin typeface="Times New Roman" pitchFamily="18" charset="0"/>
                <a:cs typeface="Times New Roman" pitchFamily="18" charset="0"/>
              </a:rPr>
              <a:t>i</a:t>
            </a:r>
            <a:r>
              <a:rPr lang="en-IN" sz="3300" dirty="0" smtClean="0">
                <a:latin typeface="Times New Roman" pitchFamily="18" charset="0"/>
                <a:cs typeface="Times New Roman" pitchFamily="18" charset="0"/>
              </a:rPr>
              <a:t>=0;i&lt;n/2;i</a:t>
            </a:r>
            <a:r>
              <a:rPr lang="en-IN" sz="3300" dirty="0">
                <a:latin typeface="Times New Roman" pitchFamily="18" charset="0"/>
                <a:cs typeface="Times New Roman" pitchFamily="18" charset="0"/>
              </a:rPr>
              <a:t>++)    </a:t>
            </a:r>
            <a:endParaRPr lang="en-IN" sz="3300" dirty="0" smtClean="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	{        </a:t>
            </a:r>
          </a:p>
          <a:p>
            <a:pPr>
              <a:buNone/>
            </a:pPr>
            <a:r>
              <a:rPr lang="en-IN" sz="3300" dirty="0" smtClean="0">
                <a:latin typeface="Times New Roman" pitchFamily="18" charset="0"/>
                <a:cs typeface="Times New Roman" pitchFamily="18" charset="0"/>
              </a:rPr>
              <a:t>		for(j=0;j&lt;n/2;j</a:t>
            </a:r>
            <a:r>
              <a:rPr lang="en-IN" sz="3300" dirty="0">
                <a:latin typeface="Times New Roman" pitchFamily="18" charset="0"/>
                <a:cs typeface="Times New Roman" pitchFamily="18" charset="0"/>
              </a:rPr>
              <a:t>++)        </a:t>
            </a:r>
            <a:endParaRPr lang="en-IN" sz="3300" dirty="0" smtClean="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	{            </a:t>
            </a:r>
          </a:p>
          <a:p>
            <a:pPr>
              <a:buNone/>
            </a:pP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cout</a:t>
            </a:r>
            <a:r>
              <a:rPr lang="en-IN" sz="3300" dirty="0">
                <a:latin typeface="Times New Roman" pitchFamily="18" charset="0"/>
                <a:cs typeface="Times New Roman" pitchFamily="18" charset="0"/>
              </a:rPr>
              <a:t>&lt;&lt;f[</a:t>
            </a:r>
            <a:r>
              <a:rPr lang="en-IN" sz="3300" dirty="0" err="1">
                <a:latin typeface="Times New Roman" pitchFamily="18" charset="0"/>
                <a:cs typeface="Times New Roman" pitchFamily="18" charset="0"/>
              </a:rPr>
              <a:t>i</a:t>
            </a:r>
            <a:r>
              <a:rPr lang="en-IN" sz="3300" dirty="0">
                <a:latin typeface="Times New Roman" pitchFamily="18" charset="0"/>
                <a:cs typeface="Times New Roman" pitchFamily="18" charset="0"/>
              </a:rPr>
              <a:t>][</a:t>
            </a:r>
            <a:r>
              <a:rPr lang="en-IN" sz="3300" dirty="0" smtClean="0">
                <a:latin typeface="Times New Roman" pitchFamily="18" charset="0"/>
                <a:cs typeface="Times New Roman" pitchFamily="18" charset="0"/>
              </a:rPr>
              <a:t>j]</a:t>
            </a:r>
            <a:endParaRPr lang="en-IN" sz="3300" dirty="0" smtClean="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	}        </a:t>
            </a:r>
          </a:p>
          <a:p>
            <a:pPr>
              <a:buNone/>
            </a:pP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cout</a:t>
            </a:r>
            <a:r>
              <a:rPr lang="en-IN" sz="3300" dirty="0">
                <a:latin typeface="Times New Roman" pitchFamily="18" charset="0"/>
                <a:cs typeface="Times New Roman" pitchFamily="18" charset="0"/>
              </a:rPr>
              <a:t>&lt;&lt;</a:t>
            </a:r>
            <a:r>
              <a:rPr lang="en-IN" sz="3300" dirty="0" err="1">
                <a:latin typeface="Times New Roman" pitchFamily="18" charset="0"/>
                <a:cs typeface="Times New Roman" pitchFamily="18" charset="0"/>
              </a:rPr>
              <a:t>endl</a:t>
            </a:r>
            <a:r>
              <a:rPr lang="en-IN" sz="3300" dirty="0">
                <a:latin typeface="Times New Roman" pitchFamily="18" charset="0"/>
                <a:cs typeface="Times New Roman" pitchFamily="18" charset="0"/>
              </a:rPr>
              <a:t>;   </a:t>
            </a:r>
            <a:endParaRPr lang="en-IN" sz="3300" dirty="0" smtClean="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 	}</a:t>
            </a:r>
          </a:p>
          <a:p>
            <a:pPr>
              <a:buNone/>
            </a:pPr>
            <a:r>
              <a:rPr lang="en-IN" sz="3300" dirty="0" smtClean="0">
                <a:latin typeface="Times New Roman" pitchFamily="18" charset="0"/>
                <a:cs typeface="Times New Roman" pitchFamily="18" charset="0"/>
              </a:rPr>
              <a:t>}</a:t>
            </a:r>
            <a:r>
              <a:rPr lang="en-IN" sz="3300" dirty="0">
                <a:latin typeface="Times New Roman" pitchFamily="18" charset="0"/>
                <a:cs typeface="Times New Roman" pitchFamily="18" charset="0"/>
              </a:rPr>
              <a:t> </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80728"/>
          </a:xfrm>
        </p:spPr>
        <p:txBody>
          <a:bodyPr>
            <a:normAutofit/>
          </a:bodyPr>
          <a:lstStyle/>
          <a:p>
            <a:r>
              <a:rPr lang="en-IN" sz="4400" dirty="0">
                <a:latin typeface="Times New Roman" pitchFamily="18" charset="0"/>
                <a:cs typeface="Times New Roman" pitchFamily="18" charset="0"/>
              </a:rPr>
              <a:t>Conclusion </a:t>
            </a:r>
          </a:p>
        </p:txBody>
      </p:sp>
      <p:sp>
        <p:nvSpPr>
          <p:cNvPr id="3" name="Content Placeholder 2"/>
          <p:cNvSpPr>
            <a:spLocks noGrp="1"/>
          </p:cNvSpPr>
          <p:nvPr>
            <p:ph idx="1"/>
          </p:nvPr>
        </p:nvSpPr>
        <p:spPr>
          <a:xfrm>
            <a:off x="457200" y="1268760"/>
            <a:ext cx="7467600" cy="5205192"/>
          </a:xfrm>
        </p:spPr>
        <p:txBody>
          <a:bodyPr/>
          <a:lstStyle/>
          <a:p>
            <a:pPr>
              <a:buNone/>
            </a:pPr>
            <a:r>
              <a:rPr lang="en-IN" sz="2000" dirty="0">
                <a:latin typeface="Times New Roman" pitchFamily="18" charset="0"/>
                <a:cs typeface="Times New Roman" pitchFamily="18" charset="0"/>
              </a:rPr>
              <a:t>    </a:t>
            </a:r>
            <a:r>
              <a:rPr lang="en-IN" dirty="0">
                <a:latin typeface="Times New Roman" pitchFamily="18" charset="0"/>
                <a:cs typeface="Times New Roman" pitchFamily="18" charset="0"/>
              </a:rPr>
              <a:t>Run Length Encoding can be used to encode any type of data losslessly but its beneficial with only a specific type of data which involves a fair amount of redundancy, in some other cases it can even be expensive to use and could cost more bytes than the original data.</a:t>
            </a:r>
          </a:p>
          <a:p>
            <a:pPr>
              <a:buNone/>
            </a:pPr>
            <a:r>
              <a:rPr lang="en-IN" dirty="0">
                <a:latin typeface="Times New Roman" pitchFamily="18" charset="0"/>
                <a:cs typeface="Times New Roman" pitchFamily="18" charset="0"/>
              </a:rPr>
              <a:t>    In this project we have worked on image compression </a:t>
            </a:r>
            <a:r>
              <a:rPr lang="en-IN" dirty="0" smtClean="0">
                <a:latin typeface="Times New Roman" pitchFamily="18" charset="0"/>
                <a:cs typeface="Times New Roman" pitchFamily="18" charset="0"/>
              </a:rPr>
              <a:t>using </a:t>
            </a:r>
            <a:r>
              <a:rPr lang="en-IN" dirty="0">
                <a:latin typeface="Times New Roman" pitchFamily="18" charset="0"/>
                <a:cs typeface="Times New Roman" pitchFamily="18" charset="0"/>
              </a:rPr>
              <a:t>run length based codebook compression. We are able to get back our original </a:t>
            </a:r>
            <a:r>
              <a:rPr lang="en-IN" dirty="0" smtClean="0">
                <a:latin typeface="Times New Roman" pitchFamily="18" charset="0"/>
                <a:cs typeface="Times New Roman" pitchFamily="18" charset="0"/>
              </a:rPr>
              <a:t>image </a:t>
            </a:r>
            <a:r>
              <a:rPr lang="en-IN" dirty="0">
                <a:latin typeface="Times New Roman" pitchFamily="18" charset="0"/>
                <a:cs typeface="Times New Roman" pitchFamily="18" charset="0"/>
              </a:rPr>
              <a:t>with significant compression ratio.</a:t>
            </a:r>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400" b="1" dirty="0">
                <a:solidFill>
                  <a:schemeClr val="tx1">
                    <a:lumMod val="95000"/>
                    <a:lumOff val="5000"/>
                  </a:schemeClr>
                </a:solidFill>
                <a:latin typeface="Times New Roman" pitchFamily="18" charset="0"/>
                <a:cs typeface="Times New Roman" pitchFamily="18" charset="0"/>
              </a:rPr>
              <a:t>Problem Definition</a:t>
            </a:r>
          </a:p>
        </p:txBody>
      </p:sp>
      <p:sp>
        <p:nvSpPr>
          <p:cNvPr id="3" name="Content Placeholder 2"/>
          <p:cNvSpPr>
            <a:spLocks noGrp="1"/>
          </p:cNvSpPr>
          <p:nvPr>
            <p:ph idx="1"/>
          </p:nvPr>
        </p:nvSpPr>
        <p:spPr/>
        <p:txBody>
          <a:bodyPr>
            <a:normAutofit/>
          </a:bodyPr>
          <a:lstStyle/>
          <a:p>
            <a:pPr>
              <a:buFont typeface="Wingdings" pitchFamily="2" charset="2"/>
              <a:buChar char="Ø"/>
            </a:pPr>
            <a:r>
              <a:rPr lang="en-IN" dirty="0">
                <a:latin typeface="Times New Roman" pitchFamily="18" charset="0"/>
                <a:cs typeface="Times New Roman" pitchFamily="18" charset="0"/>
              </a:rPr>
              <a:t>   Run-length encoding (RLE) is a very simple form of lossless data compression in which runs of data (that is, sequences in which the same data value occurs in many consecutive data elements) are stored as a single data value and count, rather than as the original run. This is most useful on data that contains many such runs.</a:t>
            </a:r>
          </a:p>
          <a:p>
            <a:pPr>
              <a:buFont typeface="Wingdings" pitchFamily="2" charset="2"/>
              <a:buChar char="Ø"/>
            </a:pPr>
            <a:r>
              <a:rPr lang="en-IN" dirty="0">
                <a:latin typeface="Times New Roman" pitchFamily="18" charset="0"/>
                <a:cs typeface="Times New Roman" pitchFamily="18" charset="0"/>
              </a:rPr>
              <a:t>    Certain data sets contain sequences of recurring; identical symbols. These repetitions will be replaced by declaring the length of the sequence.</a:t>
            </a:r>
          </a:p>
          <a:p>
            <a:pPr>
              <a:buFont typeface="Wingdings" pitchFamily="2" charset="2"/>
              <a:buChar char="Ø"/>
            </a:pPr>
            <a:r>
              <a:rPr lang="en-IN" dirty="0">
                <a:latin typeface="Times New Roman" pitchFamily="18" charset="0"/>
                <a:cs typeface="Times New Roman" pitchFamily="18" charset="0"/>
              </a:rPr>
              <a:t>    In image compression, the program  takes any image, converts it to binary, and performs RLE on the binary image.</a:t>
            </a:r>
          </a:p>
          <a:p>
            <a:pPr>
              <a:buNone/>
            </a:pP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9BE50B-B52A-4695-A795-6BF012260D93}"/>
              </a:ext>
            </a:extLst>
          </p:cNvPr>
          <p:cNvSpPr>
            <a:spLocks noGrp="1"/>
          </p:cNvSpPr>
          <p:nvPr>
            <p:ph type="title"/>
          </p:nvPr>
        </p:nvSpPr>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A</a:t>
            </a:r>
            <a:r>
              <a:rPr lang="en-US" sz="4400" b="1" dirty="0" smtClean="0">
                <a:solidFill>
                  <a:schemeClr val="tx1"/>
                </a:solidFill>
                <a:latin typeface="Times New Roman" panose="02020603050405020304" pitchFamily="18" charset="0"/>
                <a:cs typeface="Times New Roman" panose="02020603050405020304" pitchFamily="18" charset="0"/>
              </a:rPr>
              <a:t>dvantages</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399E3F7-6678-4D93-8D36-6D198434034D}"/>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This algorithm is very easy to implement and does not   require much CPU horsepower. RLE compression is only efficient with files that contain lots of repetitive data. These can be text files if they contain lots of spaces for indenting but line-art images that contain large white or black areas are far more suitable. Computer-generated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images (e.g. architectural drawings) can also give fair compression ratios.</a:t>
            </a:r>
          </a:p>
          <a:p>
            <a:pPr marL="0" indent="0">
              <a:buNone/>
            </a:pPr>
            <a:r>
              <a:rPr lang="en-IN" dirty="0">
                <a:latin typeface="Times New Roman" panose="02020603050405020304" pitchFamily="18" charset="0"/>
                <a:cs typeface="Times New Roman" panose="02020603050405020304" pitchFamily="18" charset="0"/>
              </a:rPr>
              <a:t>Where is RLE compression used?</a:t>
            </a:r>
          </a:p>
          <a:p>
            <a:pPr marL="0" indent="0">
              <a:buNone/>
            </a:pPr>
            <a:r>
              <a:rPr lang="en-IN" dirty="0">
                <a:latin typeface="Times New Roman" panose="02020603050405020304" pitchFamily="18" charset="0"/>
                <a:cs typeface="Times New Roman" panose="02020603050405020304" pitchFamily="18" charset="0"/>
              </a:rPr>
              <a:t>RLE compression can be used in the following file formats:</a:t>
            </a:r>
          </a:p>
          <a:p>
            <a:pPr marL="0" indent="0">
              <a:buNone/>
            </a:pPr>
            <a:r>
              <a:rPr lang="en-IN" dirty="0">
                <a:latin typeface="Times New Roman" panose="02020603050405020304" pitchFamily="18" charset="0"/>
                <a:cs typeface="Times New Roman" panose="02020603050405020304" pitchFamily="18" charset="0"/>
              </a:rPr>
              <a:t>TIFF files</a:t>
            </a:r>
          </a:p>
          <a:p>
            <a:pPr marL="0" indent="0">
              <a:buNone/>
            </a:pPr>
            <a:r>
              <a:rPr lang="en-IN" dirty="0">
                <a:latin typeface="Times New Roman" panose="02020603050405020304" pitchFamily="18" charset="0"/>
                <a:cs typeface="Times New Roman" panose="02020603050405020304" pitchFamily="18" charset="0"/>
              </a:rPr>
              <a:t>PDF files</a:t>
            </a:r>
          </a:p>
          <a:p>
            <a:endParaRPr lang="en-US" dirty="0"/>
          </a:p>
        </p:txBody>
      </p:sp>
    </p:spTree>
    <p:extLst>
      <p:ext uri="{BB962C8B-B14F-4D97-AF65-F5344CB8AC3E}">
        <p14:creationId xmlns:p14="http://schemas.microsoft.com/office/powerpoint/2010/main" val="3001580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426170"/>
          </a:xfrm>
        </p:spPr>
        <p:txBody>
          <a:bodyPr>
            <a:noAutofit/>
          </a:bodyPr>
          <a:lstStyle/>
          <a:p>
            <a:r>
              <a:rPr lang="en-IN" sz="4400" dirty="0">
                <a:latin typeface="Times New Roman" pitchFamily="18" charset="0"/>
                <a:cs typeface="Times New Roman" pitchFamily="18" charset="0"/>
              </a:rPr>
              <a:t>Block diagram of image compression</a:t>
            </a:r>
          </a:p>
        </p:txBody>
      </p:sp>
      <p:pic>
        <p:nvPicPr>
          <p:cNvPr id="4" name="Content Placeholder 3" descr="img compression.png"/>
          <p:cNvPicPr>
            <a:picLocks noGrp="1" noChangeAspect="1"/>
          </p:cNvPicPr>
          <p:nvPr>
            <p:ph idx="1"/>
          </p:nvPr>
        </p:nvPicPr>
        <p:blipFill>
          <a:blip r:embed="rId2" cstate="print"/>
          <a:stretch>
            <a:fillRect/>
          </a:stretch>
        </p:blipFill>
        <p:spPr>
          <a:xfrm>
            <a:off x="683568" y="1988840"/>
            <a:ext cx="7416823" cy="3888431"/>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2E547A-6198-4080-B95E-9465F25C6615}"/>
              </a:ext>
            </a:extLst>
          </p:cNvPr>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xmlns="" id="{A2E7979F-2E77-4E03-B6DE-279B68F40BAF}"/>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RLE is probably the easiest compression algorithm there is. It replaces sequences of the same data values within a file by a count number and a single value. Suppose the following string of data (17 bytes) has to be compressed:</a:t>
            </a:r>
          </a:p>
          <a:p>
            <a:pPr marL="0" indent="0">
              <a:buNone/>
            </a:pPr>
            <a:r>
              <a:rPr lang="en-US" dirty="0">
                <a:latin typeface="Times New Roman" panose="02020603050405020304" pitchFamily="18" charset="0"/>
                <a:cs typeface="Times New Roman" panose="02020603050405020304" pitchFamily="18" charset="0"/>
              </a:rPr>
              <a:t>ABBBBBBBBBCDEEEEF</a:t>
            </a:r>
          </a:p>
          <a:p>
            <a:pPr marL="0" indent="0">
              <a:buNone/>
            </a:pPr>
            <a:r>
              <a:rPr lang="en-US" dirty="0">
                <a:latin typeface="Times New Roman" panose="02020603050405020304" pitchFamily="18" charset="0"/>
                <a:cs typeface="Times New Roman" panose="02020603050405020304" pitchFamily="18" charset="0"/>
              </a:rPr>
              <a:t>Using RLE compression, the compressed file takes up 10 bytes and could look like this:</a:t>
            </a:r>
          </a:p>
          <a:p>
            <a:pPr marL="0" indent="0">
              <a:buNone/>
            </a:pPr>
            <a:r>
              <a:rPr lang="en-US" dirty="0">
                <a:latin typeface="Times New Roman" panose="02020603050405020304" pitchFamily="18" charset="0"/>
                <a:cs typeface="Times New Roman" panose="02020603050405020304" pitchFamily="18" charset="0"/>
              </a:rPr>
              <a:t>A *8B C D *4E F</a:t>
            </a:r>
          </a:p>
          <a:p>
            <a:pPr marL="0" indent="0">
              <a:buNone/>
            </a:pPr>
            <a:r>
              <a:rPr lang="en-US" dirty="0">
                <a:latin typeface="Times New Roman" panose="02020603050405020304" pitchFamily="18" charset="0"/>
                <a:cs typeface="Times New Roman" panose="02020603050405020304" pitchFamily="18" charset="0"/>
              </a:rPr>
              <a:t>As you can see, repetitive strings of data are replaced by a control character (*) followed by the number of repeated characters and the repetitive character itself. The control character is not fixed, it can differ from implementation to implementation.</a:t>
            </a:r>
          </a:p>
          <a:p>
            <a:endParaRPr lang="en-US" dirty="0"/>
          </a:p>
        </p:txBody>
      </p:sp>
    </p:spTree>
    <p:extLst>
      <p:ext uri="{BB962C8B-B14F-4D97-AF65-F5344CB8AC3E}">
        <p14:creationId xmlns:p14="http://schemas.microsoft.com/office/powerpoint/2010/main" val="3637040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itchFamily="18" charset="0"/>
                <a:cs typeface="Times New Roman" pitchFamily="18" charset="0"/>
              </a:rPr>
              <a:t>User defined rle function</a:t>
            </a:r>
          </a:p>
        </p:txBody>
      </p:sp>
      <p:sp>
        <p:nvSpPr>
          <p:cNvPr id="3" name="Content Placeholder 2"/>
          <p:cNvSpPr>
            <a:spLocks noGrp="1"/>
          </p:cNvSpPr>
          <p:nvPr>
            <p:ph idx="1"/>
          </p:nvPr>
        </p:nvSpPr>
        <p:spPr>
          <a:xfrm>
            <a:off x="609598" y="1700808"/>
            <a:ext cx="8282882" cy="4968552"/>
          </a:xfrm>
        </p:spPr>
        <p:txBody>
          <a:bodyPr>
            <a:noAutofit/>
          </a:bodyPr>
          <a:lstStyle/>
          <a:p>
            <a:pPr>
              <a:buNone/>
            </a:pPr>
            <a:r>
              <a:rPr lang="da-DK" sz="1400" dirty="0">
                <a:latin typeface="Times New Roman" pitchFamily="18" charset="0"/>
                <a:cs typeface="Times New Roman" pitchFamily="18" charset="0"/>
              </a:rPr>
              <a:t>function [d,c]=my_RLE(x)</a:t>
            </a:r>
          </a:p>
          <a:p>
            <a:pPr>
              <a:buNone/>
            </a:pPr>
            <a:r>
              <a:rPr lang="da-DK" sz="1400" dirty="0">
                <a:latin typeface="Times New Roman" pitchFamily="18" charset="0"/>
                <a:cs typeface="Times New Roman" pitchFamily="18" charset="0"/>
              </a:rPr>
              <a:t> ind=1;</a:t>
            </a:r>
          </a:p>
          <a:p>
            <a:pPr>
              <a:buNone/>
            </a:pPr>
            <a:r>
              <a:rPr lang="da-DK" sz="1400" dirty="0">
                <a:latin typeface="Times New Roman" pitchFamily="18" charset="0"/>
                <a:cs typeface="Times New Roman" pitchFamily="18" charset="0"/>
              </a:rPr>
              <a:t> d(ind)=x(1</a:t>
            </a:r>
            <a:r>
              <a:rPr lang="da-DK" sz="1400" dirty="0" smtClean="0">
                <a:latin typeface="Times New Roman" pitchFamily="18" charset="0"/>
                <a:cs typeface="Times New Roman" pitchFamily="18" charset="0"/>
              </a:rPr>
              <a:t>);							Ex : 11101100</a:t>
            </a:r>
            <a:endParaRPr lang="da-DK" sz="1400" dirty="0">
              <a:latin typeface="Times New Roman" pitchFamily="18" charset="0"/>
              <a:cs typeface="Times New Roman" pitchFamily="18" charset="0"/>
            </a:endParaRPr>
          </a:p>
          <a:p>
            <a:pPr>
              <a:buNone/>
            </a:pPr>
            <a:r>
              <a:rPr lang="da-DK" sz="1400" dirty="0" smtClean="0">
                <a:latin typeface="Times New Roman" pitchFamily="18" charset="0"/>
                <a:cs typeface="Times New Roman" pitchFamily="18" charset="0"/>
              </a:rPr>
              <a:t> c(ind)=1;							</a:t>
            </a:r>
          </a:p>
          <a:p>
            <a:pPr>
              <a:buNone/>
            </a:pPr>
            <a:r>
              <a:rPr lang="da-DK" sz="1400" dirty="0" smtClean="0">
                <a:latin typeface="Times New Roman" pitchFamily="18" charset="0"/>
                <a:cs typeface="Times New Roman" pitchFamily="18" charset="0"/>
              </a:rPr>
              <a:t> </a:t>
            </a:r>
            <a:r>
              <a:rPr lang="da-DK" sz="1400" dirty="0">
                <a:latin typeface="Times New Roman" pitchFamily="18" charset="0"/>
                <a:cs typeface="Times New Roman" pitchFamily="18" charset="0"/>
              </a:rPr>
              <a:t>for i=1:length(x)-</a:t>
            </a:r>
            <a:r>
              <a:rPr lang="da-DK" sz="1400" dirty="0" smtClean="0">
                <a:latin typeface="Times New Roman" pitchFamily="18" charset="0"/>
                <a:cs typeface="Times New Roman" pitchFamily="18" charset="0"/>
              </a:rPr>
              <a:t>1				</a:t>
            </a:r>
            <a:endParaRPr lang="da-DK" sz="1400" dirty="0">
              <a:latin typeface="Times New Roman" pitchFamily="18" charset="0"/>
              <a:cs typeface="Times New Roman" pitchFamily="18" charset="0"/>
            </a:endParaRPr>
          </a:p>
          <a:p>
            <a:pPr>
              <a:buNone/>
            </a:pPr>
            <a:r>
              <a:rPr lang="da-DK" sz="1400" dirty="0">
                <a:latin typeface="Times New Roman" pitchFamily="18" charset="0"/>
                <a:cs typeface="Times New Roman" pitchFamily="18" charset="0"/>
              </a:rPr>
              <a:t>	 if(x(i)==x(i+1))</a:t>
            </a:r>
          </a:p>
          <a:p>
            <a:pPr>
              <a:buNone/>
            </a:pPr>
            <a:r>
              <a:rPr lang="da-DK" sz="1400" dirty="0">
                <a:latin typeface="Times New Roman" pitchFamily="18" charset="0"/>
                <a:cs typeface="Times New Roman" pitchFamily="18" charset="0"/>
              </a:rPr>
              <a:t> 		c(ind)=c(ind)+1;</a:t>
            </a:r>
          </a:p>
          <a:p>
            <a:pPr>
              <a:buNone/>
            </a:pPr>
            <a:r>
              <a:rPr lang="da-DK" sz="1400" dirty="0">
                <a:latin typeface="Times New Roman" pitchFamily="18" charset="0"/>
                <a:cs typeface="Times New Roman" pitchFamily="18" charset="0"/>
              </a:rPr>
              <a:t>	 else</a:t>
            </a:r>
          </a:p>
          <a:p>
            <a:pPr>
              <a:buNone/>
            </a:pPr>
            <a:r>
              <a:rPr lang="da-DK" sz="1400" dirty="0">
                <a:latin typeface="Times New Roman" pitchFamily="18" charset="0"/>
                <a:cs typeface="Times New Roman" pitchFamily="18" charset="0"/>
              </a:rPr>
              <a:t>		 ind=ind+1;</a:t>
            </a:r>
          </a:p>
          <a:p>
            <a:pPr>
              <a:buNone/>
            </a:pPr>
            <a:r>
              <a:rPr lang="da-DK" sz="1400" dirty="0">
                <a:latin typeface="Times New Roman" pitchFamily="18" charset="0"/>
                <a:cs typeface="Times New Roman" pitchFamily="18" charset="0"/>
              </a:rPr>
              <a:t>		 d(ind)=x(i+1);</a:t>
            </a:r>
          </a:p>
          <a:p>
            <a:pPr>
              <a:buNone/>
            </a:pPr>
            <a:r>
              <a:rPr lang="da-DK" sz="1400" dirty="0">
                <a:latin typeface="Times New Roman" pitchFamily="18" charset="0"/>
                <a:cs typeface="Times New Roman" pitchFamily="18" charset="0"/>
              </a:rPr>
              <a:t>		 c(ind)=1;</a:t>
            </a:r>
          </a:p>
          <a:p>
            <a:pPr>
              <a:buNone/>
            </a:pPr>
            <a:r>
              <a:rPr lang="da-DK" sz="1400" dirty="0">
                <a:latin typeface="Times New Roman" pitchFamily="18" charset="0"/>
                <a:cs typeface="Times New Roman" pitchFamily="18" charset="0"/>
              </a:rPr>
              <a:t>	 end</a:t>
            </a:r>
          </a:p>
          <a:p>
            <a:pPr>
              <a:buNone/>
            </a:pPr>
            <a:r>
              <a:rPr lang="da-DK" sz="1400" dirty="0">
                <a:latin typeface="Times New Roman" pitchFamily="18" charset="0"/>
                <a:cs typeface="Times New Roman" pitchFamily="18" charset="0"/>
              </a:rPr>
              <a:t> end</a:t>
            </a:r>
          </a:p>
          <a:p>
            <a:pPr>
              <a:buNone/>
            </a:pPr>
            <a:r>
              <a:rPr lang="da-DK" sz="1400" dirty="0">
                <a:latin typeface="Times New Roman" pitchFamily="18" charset="0"/>
                <a:cs typeface="Times New Roman" pitchFamily="18" charset="0"/>
              </a:rPr>
              <a:t> end </a:t>
            </a:r>
            <a:br>
              <a:rPr lang="da-DK" sz="1400" dirty="0">
                <a:latin typeface="Times New Roman" pitchFamily="18" charset="0"/>
                <a:cs typeface="Times New Roman" pitchFamily="18" charset="0"/>
              </a:rPr>
            </a:br>
            <a:endParaRPr lang="en-IN" sz="14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94981012"/>
              </p:ext>
            </p:extLst>
          </p:nvPr>
        </p:nvGraphicFramePr>
        <p:xfrm>
          <a:off x="4139952" y="2708920"/>
          <a:ext cx="4488160" cy="770169"/>
        </p:xfrm>
        <a:graphic>
          <a:graphicData uri="http://schemas.openxmlformats.org/drawingml/2006/table">
            <a:tbl>
              <a:tblPr firstRow="1" bandRow="1">
                <a:tableStyleId>{5C22544A-7EE6-4342-B048-85BDC9FD1C3A}</a:tableStyleId>
              </a:tblPr>
              <a:tblGrid>
                <a:gridCol w="897632"/>
                <a:gridCol w="897632"/>
                <a:gridCol w="897632"/>
                <a:gridCol w="897632"/>
                <a:gridCol w="897632"/>
              </a:tblGrid>
              <a:tr h="315671">
                <a:tc>
                  <a:txBody>
                    <a:bodyPr/>
                    <a:lstStyle/>
                    <a:p>
                      <a:r>
                        <a:rPr lang="en-US" dirty="0" smtClean="0"/>
                        <a:t>Data</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r>
              <a:tr h="404409">
                <a:tc>
                  <a:txBody>
                    <a:bodyPr/>
                    <a:lstStyle/>
                    <a:p>
                      <a:r>
                        <a:rPr lang="en-US" dirty="0" smtClean="0"/>
                        <a:t>Count</a:t>
                      </a:r>
                      <a:endParaRPr lang="en-IN" dirty="0"/>
                    </a:p>
                  </a:txBody>
                  <a:tcPr/>
                </a:tc>
                <a:tc>
                  <a:txBody>
                    <a:bodyPr/>
                    <a:lstStyle/>
                    <a:p>
                      <a:r>
                        <a:rPr lang="en-US" dirty="0" smtClean="0"/>
                        <a:t>3</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2</a:t>
                      </a:r>
                      <a:endParaRPr lang="en-IN"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itchFamily="18" charset="0"/>
                <a:cs typeface="Times New Roman" pitchFamily="18" charset="0"/>
              </a:rPr>
              <a:t>Image Compression Code-</a:t>
            </a:r>
          </a:p>
        </p:txBody>
      </p:sp>
      <p:sp>
        <p:nvSpPr>
          <p:cNvPr id="3" name="Content Placeholder 2"/>
          <p:cNvSpPr>
            <a:spLocks noGrp="1"/>
          </p:cNvSpPr>
          <p:nvPr>
            <p:ph idx="1"/>
          </p:nvPr>
        </p:nvSpPr>
        <p:spPr/>
        <p:txBody>
          <a:bodyPr>
            <a:normAutofit/>
          </a:bodyPr>
          <a:lstStyle/>
          <a:p>
            <a:pPr>
              <a:buNone/>
            </a:pPr>
            <a:r>
              <a:rPr lang="en-IN" sz="3200" dirty="0">
                <a:latin typeface="Times New Roman" pitchFamily="18" charset="0"/>
                <a:cs typeface="Times New Roman" pitchFamily="18" charset="0"/>
              </a:rPr>
              <a:t> </a:t>
            </a:r>
            <a:r>
              <a:rPr lang="en-IN" sz="2400" dirty="0">
                <a:latin typeface="Times New Roman" pitchFamily="18" charset="0"/>
                <a:cs typeface="Times New Roman" pitchFamily="18" charset="0"/>
              </a:rPr>
              <a:t>clc;</a:t>
            </a:r>
          </a:p>
          <a:p>
            <a:pPr>
              <a:buNone/>
            </a:pPr>
            <a:r>
              <a:rPr lang="en-IN" sz="2400" dirty="0">
                <a:latin typeface="Times New Roman" pitchFamily="18" charset="0"/>
                <a:cs typeface="Times New Roman" pitchFamily="18" charset="0"/>
              </a:rPr>
              <a:t> close all;</a:t>
            </a:r>
          </a:p>
          <a:p>
            <a:pPr>
              <a:buNone/>
            </a:pPr>
            <a:r>
              <a:rPr lang="en-IN" sz="2400" dirty="0">
                <a:latin typeface="Times New Roman" pitchFamily="18" charset="0"/>
                <a:cs typeface="Times New Roman" pitchFamily="18" charset="0"/>
              </a:rPr>
              <a:t> clear all;</a:t>
            </a:r>
          </a:p>
          <a:p>
            <a:pPr>
              <a:buNone/>
            </a:pPr>
            <a:r>
              <a:rPr lang="en-IN" sz="2400" dirty="0">
                <a:latin typeface="Times New Roman" pitchFamily="18" charset="0"/>
                <a:cs typeface="Times New Roman" pitchFamily="18" charset="0"/>
              </a:rPr>
              <a:t> x = imread('cameraman.tif');</a:t>
            </a:r>
          </a:p>
          <a:p>
            <a:pPr>
              <a:buNone/>
            </a:pPr>
            <a:r>
              <a:rPr lang="en-IN" sz="2400" dirty="0">
                <a:latin typeface="Times New Roman" pitchFamily="18" charset="0"/>
                <a:cs typeface="Times New Roman" pitchFamily="18" charset="0"/>
              </a:rPr>
              <a:t> imshow(x);</a:t>
            </a:r>
          </a:p>
          <a:p>
            <a:pPr>
              <a:buNone/>
            </a:pPr>
            <a:r>
              <a:rPr lang="en-IN" sz="2400" dirty="0">
                <a:latin typeface="Times New Roman" pitchFamily="18" charset="0"/>
                <a:cs typeface="Times New Roman" pitchFamily="18" charset="0"/>
              </a:rPr>
              <a:t> title('original image');</a:t>
            </a:r>
          </a:p>
          <a:p>
            <a:pPr>
              <a:buNone/>
            </a:pPr>
            <a:r>
              <a:rPr lang="en-IN" sz="2400" dirty="0">
                <a:latin typeface="Times New Roman" pitchFamily="18" charset="0"/>
                <a:cs typeface="Times New Roman" pitchFamily="18" charset="0"/>
              </a:rPr>
              <a:t> a = x';</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4638"/>
            <a:ext cx="7427168" cy="778098"/>
          </a:xfrm>
        </p:spPr>
        <p:txBody>
          <a:bodyPr>
            <a:noAutofit/>
          </a:bodyPr>
          <a:lstStyle/>
          <a:p>
            <a:r>
              <a:rPr lang="en-IN" sz="900" dirty="0"/>
              <a:t>.</a:t>
            </a:r>
          </a:p>
        </p:txBody>
      </p:sp>
      <p:sp>
        <p:nvSpPr>
          <p:cNvPr id="3" name="Content Placeholder 2"/>
          <p:cNvSpPr>
            <a:spLocks noGrp="1"/>
          </p:cNvSpPr>
          <p:nvPr>
            <p:ph idx="1"/>
          </p:nvPr>
        </p:nvSpPr>
        <p:spPr>
          <a:xfrm>
            <a:off x="457200" y="260648"/>
            <a:ext cx="8229600" cy="6408712"/>
          </a:xfrm>
        </p:spPr>
        <p:txBody>
          <a:bodyPr>
            <a:noAutofit/>
          </a:bodyPr>
          <a:lstStyle/>
          <a:p>
            <a:pPr>
              <a:buNone/>
            </a:pPr>
            <a:r>
              <a:rPr lang="en-IN" sz="2400" dirty="0">
                <a:latin typeface="Times New Roman" pitchFamily="18" charset="0"/>
                <a:cs typeface="Times New Roman" pitchFamily="18" charset="0"/>
              </a:rPr>
              <a:t> a=a(:); </a:t>
            </a:r>
            <a:r>
              <a:rPr lang="en-IN" sz="24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%reshapes all elements of a into a single column vector</a:t>
            </a:r>
          </a:p>
          <a:p>
            <a:pPr>
              <a:buNone/>
            </a:pPr>
            <a:r>
              <a:rPr lang="en-IN" sz="2400" dirty="0">
                <a:latin typeface="Times New Roman" pitchFamily="18" charset="0"/>
                <a:cs typeface="Times New Roman" pitchFamily="18" charset="0"/>
              </a:rPr>
              <a:t> a=a';</a:t>
            </a:r>
          </a:p>
          <a:p>
            <a:pPr>
              <a:buNone/>
            </a:pPr>
            <a:r>
              <a:rPr lang="en-IN" sz="2400" dirty="0">
                <a:latin typeface="Times New Roman" pitchFamily="18" charset="0"/>
                <a:cs typeface="Times New Roman" pitchFamily="18" charset="0"/>
              </a:rPr>
              <a:t> a=double(a);</a:t>
            </a:r>
          </a:p>
          <a:p>
            <a:pPr>
              <a:buNone/>
            </a:pPr>
            <a:r>
              <a:rPr lang="en-IN" sz="2400" dirty="0">
                <a:latin typeface="Times New Roman" pitchFamily="18" charset="0"/>
                <a:cs typeface="Times New Roman" pitchFamily="18" charset="0"/>
              </a:rPr>
              <a:t> [data,cb] = my_RLE(a);</a:t>
            </a:r>
          </a:p>
          <a:p>
            <a:pPr>
              <a:buNone/>
            </a:pPr>
            <a:r>
              <a:rPr lang="en-IN" sz="2400" dirty="0">
                <a:latin typeface="Times New Roman" pitchFamily="18" charset="0"/>
                <a:cs typeface="Times New Roman" pitchFamily="18" charset="0"/>
              </a:rPr>
              <a:t> y = dec(data,cb); </a:t>
            </a:r>
          </a:p>
          <a:p>
            <a:pPr>
              <a:buNone/>
            </a:pPr>
            <a:r>
              <a:rPr lang="en-IN" sz="2400" dirty="0">
                <a:latin typeface="Times New Roman" pitchFamily="18" charset="0"/>
                <a:cs typeface="Times New Roman" pitchFamily="18" charset="0"/>
              </a:rPr>
              <a:t> y1 = reshape(y,[256,256]); </a:t>
            </a:r>
          </a:p>
          <a:p>
            <a:pPr>
              <a:buNone/>
            </a:pPr>
            <a:r>
              <a:rPr lang="en-IN" sz="2400" dirty="0">
                <a:latin typeface="Times New Roman" pitchFamily="18" charset="0"/>
                <a:cs typeface="Times New Roman" pitchFamily="18" charset="0"/>
              </a:rPr>
              <a:t> y1 = y1';</a:t>
            </a:r>
          </a:p>
          <a:p>
            <a:pPr>
              <a:buNone/>
            </a:pPr>
            <a:r>
              <a:rPr lang="en-IN" sz="2400" dirty="0" smtClean="0">
                <a:latin typeface="Times New Roman" pitchFamily="18" charset="0"/>
                <a:cs typeface="Times New Roman" pitchFamily="18" charset="0"/>
              </a:rPr>
              <a:t>  y1 = uint8(y1);		</a:t>
            </a:r>
            <a:r>
              <a:rPr lang="en-IN" sz="1800" dirty="0" smtClean="0">
                <a:latin typeface="Times New Roman" pitchFamily="18" charset="0"/>
                <a:cs typeface="Times New Roman" pitchFamily="18" charset="0"/>
              </a:rPr>
              <a:t>%Convert a double precision variable to an 8-								bit unsigned integer</a:t>
            </a:r>
          </a:p>
          <a:p>
            <a:pPr>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figure;</a:t>
            </a:r>
          </a:p>
          <a:p>
            <a:pPr>
              <a:buNone/>
            </a:pPr>
            <a:r>
              <a:rPr lang="en-IN" sz="2400" dirty="0">
                <a:latin typeface="Times New Roman" pitchFamily="18" charset="0"/>
                <a:cs typeface="Times New Roman" pitchFamily="18" charset="0"/>
              </a:rPr>
              <a:t> imshow(y1); </a:t>
            </a:r>
          </a:p>
          <a:p>
            <a:pPr>
              <a:buNone/>
            </a:pPr>
            <a:r>
              <a:rPr lang="en-IN" sz="2400" dirty="0">
                <a:latin typeface="Times New Roman" pitchFamily="18" charset="0"/>
                <a:cs typeface="Times New Roman" pitchFamily="18" charset="0"/>
              </a:rPr>
              <a:t> title(‘reconstructed image</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c_ratio = </a:t>
            </a:r>
            <a:r>
              <a:rPr lang="en-IN" sz="2400" dirty="0" smtClean="0">
                <a:latin typeface="Times New Roman" pitchFamily="18" charset="0"/>
                <a:cs typeface="Times New Roman" pitchFamily="18" charset="0"/>
              </a:rPr>
              <a:t>length(data)/length(a);			</a:t>
            </a:r>
            <a:r>
              <a:rPr lang="en-IN" sz="1800" dirty="0" smtClean="0">
                <a:latin typeface="Times New Roman" pitchFamily="18" charset="0"/>
                <a:cs typeface="Times New Roman" pitchFamily="18" charset="0"/>
              </a:rPr>
              <a:t>% for </a:t>
            </a:r>
            <a:r>
              <a:rPr lang="en-IN" sz="1800" dirty="0" err="1" smtClean="0">
                <a:latin typeface="Times New Roman" pitchFamily="18" charset="0"/>
                <a:cs typeface="Times New Roman" pitchFamily="18" charset="0"/>
              </a:rPr>
              <a:t>cameraman.tif</a:t>
            </a:r>
            <a:r>
              <a:rPr lang="en-IN" sz="1800" dirty="0" smtClean="0">
                <a:latin typeface="Times New Roman" pitchFamily="18" charset="0"/>
                <a:cs typeface="Times New Roman" pitchFamily="18" charset="0"/>
              </a:rPr>
              <a:t> 													compression ratio is 0.84</a:t>
            </a: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itchFamily="18" charset="0"/>
                <a:cs typeface="Times New Roman" pitchFamily="18" charset="0"/>
              </a:rPr>
              <a:t>Decoding of RLE</a:t>
            </a:r>
          </a:p>
        </p:txBody>
      </p:sp>
      <p:sp>
        <p:nvSpPr>
          <p:cNvPr id="3" name="Content Placeholder 2"/>
          <p:cNvSpPr>
            <a:spLocks noGrp="1"/>
          </p:cNvSpPr>
          <p:nvPr>
            <p:ph sz="half" idx="1"/>
          </p:nvPr>
        </p:nvSpPr>
        <p:spPr>
          <a:xfrm>
            <a:off x="323528" y="1628800"/>
            <a:ext cx="8640960" cy="5040560"/>
          </a:xfrm>
        </p:spPr>
        <p:txBody>
          <a:bodyPr>
            <a:normAutofit/>
          </a:bodyPr>
          <a:lstStyle/>
          <a:p>
            <a:pPr>
              <a:buNone/>
            </a:pPr>
            <a:r>
              <a:rPr lang="en-IN" sz="3000" u="sng" dirty="0">
                <a:latin typeface="Times New Roman" pitchFamily="18" charset="0"/>
                <a:cs typeface="Times New Roman" pitchFamily="18" charset="0"/>
              </a:rPr>
              <a:t>For </a:t>
            </a:r>
            <a:r>
              <a:rPr lang="en-IN" sz="3000" u="sng" dirty="0" smtClean="0">
                <a:latin typeface="Times New Roman" pitchFamily="18" charset="0"/>
                <a:cs typeface="Times New Roman" pitchFamily="18" charset="0"/>
              </a:rPr>
              <a:t>Image  </a:t>
            </a:r>
            <a:r>
              <a:rPr lang="en-IN" sz="3000" u="sng" dirty="0" err="1" smtClean="0">
                <a:latin typeface="Times New Roman" pitchFamily="18" charset="0"/>
                <a:cs typeface="Times New Roman" pitchFamily="18" charset="0"/>
              </a:rPr>
              <a:t>DeCompression</a:t>
            </a:r>
            <a:r>
              <a:rPr lang="en-IN" sz="3000" dirty="0" smtClean="0">
                <a:latin typeface="Times New Roman" pitchFamily="18" charset="0"/>
                <a:cs typeface="Times New Roman" pitchFamily="18" charset="0"/>
              </a:rPr>
              <a:t>-</a:t>
            </a:r>
            <a:endParaRPr lang="en-IN" sz="3000" dirty="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function [x] = dec(</a:t>
            </a:r>
            <a:r>
              <a:rPr lang="en-IN" sz="2000" dirty="0" err="1">
                <a:latin typeface="Times New Roman" pitchFamily="18" charset="0"/>
                <a:cs typeface="Times New Roman" pitchFamily="18" charset="0"/>
              </a:rPr>
              <a:t>d,c</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Ex : 11101100</a:t>
            </a:r>
            <a:endParaRPr lang="en-IN" sz="20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x = [];</a:t>
            </a:r>
          </a:p>
          <a:p>
            <a:pPr>
              <a:buNone/>
            </a:pPr>
            <a:r>
              <a:rPr lang="en-IN" sz="2000" dirty="0">
                <a:latin typeface="Times New Roman" pitchFamily="18" charset="0"/>
                <a:cs typeface="Times New Roman" pitchFamily="18" charset="0"/>
              </a:rPr>
              <a:t> for i=1:length(d)</a:t>
            </a:r>
          </a:p>
          <a:p>
            <a:pPr>
              <a:buNone/>
            </a:pPr>
            <a:r>
              <a:rPr lang="en-IN" sz="2000" dirty="0">
                <a:latin typeface="Times New Roman" pitchFamily="18" charset="0"/>
                <a:cs typeface="Times New Roman" pitchFamily="18" charset="0"/>
              </a:rPr>
              <a:t>	 x = [x d(i)*ones(1,c(i))];</a:t>
            </a:r>
          </a:p>
          <a:p>
            <a:pPr>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end									1. x =[111];</a:t>
            </a:r>
            <a:endParaRPr lang="en-IN" sz="20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 end </a:t>
            </a:r>
            <a:r>
              <a:rPr lang="en-IN" sz="2000" dirty="0" smtClean="0">
                <a:latin typeface="Times New Roman" pitchFamily="18" charset="0"/>
                <a:cs typeface="Times New Roman" pitchFamily="18" charset="0"/>
              </a:rPr>
              <a:t>								2. x = [1110];</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smtClean="0">
                <a:latin typeface="Times New Roman" pitchFamily="18" charset="0"/>
                <a:cs typeface="Times New Roman" pitchFamily="18" charset="0"/>
              </a:rPr>
              <a:t>									3. </a:t>
            </a:r>
            <a:r>
              <a:rPr lang="en-IN" sz="2000" dirty="0" smtClean="0">
                <a:latin typeface="Times New Roman" pitchFamily="18" charset="0"/>
                <a:cs typeface="Times New Roman" pitchFamily="18" charset="0"/>
              </a:rPr>
              <a:t>x = [111011];</a:t>
            </a:r>
            <a:endParaRPr lang="en-IN" sz="2000" dirty="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4. x = [11101100];</a:t>
            </a: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14674543"/>
              </p:ext>
            </p:extLst>
          </p:nvPr>
        </p:nvGraphicFramePr>
        <p:xfrm>
          <a:off x="4355976" y="3140968"/>
          <a:ext cx="4439815" cy="772834"/>
        </p:xfrm>
        <a:graphic>
          <a:graphicData uri="http://schemas.openxmlformats.org/drawingml/2006/table">
            <a:tbl>
              <a:tblPr firstRow="1" bandRow="1">
                <a:tableStyleId>{5C22544A-7EE6-4342-B048-85BDC9FD1C3A}</a:tableStyleId>
              </a:tblPr>
              <a:tblGrid>
                <a:gridCol w="887963"/>
                <a:gridCol w="887963"/>
                <a:gridCol w="887963"/>
                <a:gridCol w="887963"/>
                <a:gridCol w="887963"/>
              </a:tblGrid>
              <a:tr h="365760">
                <a:tc>
                  <a:txBody>
                    <a:bodyPr/>
                    <a:lstStyle/>
                    <a:p>
                      <a:r>
                        <a:rPr lang="en-US" dirty="0" smtClean="0"/>
                        <a:t>Data</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r>
              <a:tr h="407074">
                <a:tc>
                  <a:txBody>
                    <a:bodyPr/>
                    <a:lstStyle/>
                    <a:p>
                      <a:r>
                        <a:rPr lang="en-US" dirty="0" smtClean="0"/>
                        <a:t>Count</a:t>
                      </a:r>
                      <a:endParaRPr lang="en-IN" dirty="0"/>
                    </a:p>
                  </a:txBody>
                  <a:tcPr/>
                </a:tc>
                <a:tc>
                  <a:txBody>
                    <a:bodyPr/>
                    <a:lstStyle/>
                    <a:p>
                      <a:r>
                        <a:rPr lang="en-US" dirty="0" smtClean="0"/>
                        <a:t>3</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2</a:t>
                      </a:r>
                      <a:endParaRPr lang="en-IN"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1035</TotalTime>
  <Words>610</Words>
  <Application>Microsoft Office PowerPoint</Application>
  <PresentationFormat>On-screen Show (4:3)</PresentationFormat>
  <Paragraphs>161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vt:lpstr>
      <vt:lpstr>Wingdings 3</vt:lpstr>
      <vt:lpstr>Ion</vt:lpstr>
      <vt:lpstr>RUN LENGTH CODEBOOK BASED COMPRESSION</vt:lpstr>
      <vt:lpstr>Problem Definition</vt:lpstr>
      <vt:lpstr>Advantages</vt:lpstr>
      <vt:lpstr>Block diagram of image compression</vt:lpstr>
      <vt:lpstr>WORKING</vt:lpstr>
      <vt:lpstr>User defined rle function</vt:lpstr>
      <vt:lpstr>Image Compression Code-</vt:lpstr>
      <vt:lpstr>.</vt:lpstr>
      <vt:lpstr>Decoding of RLE</vt:lpstr>
      <vt:lpstr>Result</vt:lpstr>
      <vt:lpstr>Simulation Block Diagram</vt:lpstr>
      <vt:lpstr>C CODE IMPLEMENTATION</vt:lpstr>
      <vt:lpstr>.</vt:lpstr>
      <vt:lpstr>Conclusion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 LENGTH CODEBOOK BASED COMPRESSION</dc:title>
  <dc:creator>DELL</dc:creator>
  <cp:lastModifiedBy>User</cp:lastModifiedBy>
  <cp:revision>52</cp:revision>
  <dcterms:created xsi:type="dcterms:W3CDTF">2018-11-15T13:00:13Z</dcterms:created>
  <dcterms:modified xsi:type="dcterms:W3CDTF">2019-11-18T09:52:54Z</dcterms:modified>
</cp:coreProperties>
</file>