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2"/>
  </p:notesMasterIdLst>
  <p:sldIdLst>
    <p:sldId id="256" r:id="rId32"/>
    <p:sldId id="257" r:id="rId33"/>
    <p:sldId id="258" r:id="rId34"/>
    <p:sldId id="259" r:id="rId35"/>
    <p:sldId id="260" r:id="rId36"/>
    <p:sldId id="261" r:id="rId37"/>
    <p:sldId id="262" r:id="rId38"/>
    <p:sldId id="263" r:id="rId39"/>
    <p:sldId id="264" r:id="rId40"/>
    <p:sldId id="265" r:id="rId4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odoni FLF" charset="1" panose="02000606090000020003"/>
      <p:regular r:id="rId10"/>
    </p:embeddedFont>
    <p:embeddedFont>
      <p:font typeface="Bodoni FLF Bold" charset="1" panose="02000803080000020003"/>
      <p:regular r:id="rId11"/>
    </p:embeddedFont>
    <p:embeddedFont>
      <p:font typeface="Bodoni FLF Italics" charset="1" panose="02000603090000090003"/>
      <p:regular r:id="rId12"/>
    </p:embeddedFont>
    <p:embeddedFont>
      <p:font typeface="Bodoni FLF Bold Italics" charset="1" panose="02000803090000090003"/>
      <p:regular r:id="rId13"/>
    </p:embeddedFont>
    <p:embeddedFont>
      <p:font typeface="Montserrat" charset="1" panose="00000500000000000000"/>
      <p:regular r:id="rId14"/>
    </p:embeddedFont>
    <p:embeddedFont>
      <p:font typeface="Montserrat Bold" charset="1" panose="00000800000000000000"/>
      <p:regular r:id="rId15"/>
    </p:embeddedFont>
    <p:embeddedFont>
      <p:font typeface="Montserrat Italics" charset="1" panose="00000500000000000000"/>
      <p:regular r:id="rId16"/>
    </p:embeddedFont>
    <p:embeddedFont>
      <p:font typeface="Montserrat Bold Italics" charset="1" panose="00000800000000000000"/>
      <p:regular r:id="rId17"/>
    </p:embeddedFont>
    <p:embeddedFont>
      <p:font typeface="Montserrat Thin" charset="1" panose="00000300000000000000"/>
      <p:regular r:id="rId18"/>
    </p:embeddedFont>
    <p:embeddedFont>
      <p:font typeface="Montserrat Thin Italics" charset="1" panose="00000300000000000000"/>
      <p:regular r:id="rId19"/>
    </p:embeddedFont>
    <p:embeddedFont>
      <p:font typeface="Montserrat Extra-Light" charset="1" panose="00000300000000000000"/>
      <p:regular r:id="rId20"/>
    </p:embeddedFont>
    <p:embeddedFont>
      <p:font typeface="Montserrat Extra-Light Italics" charset="1" panose="00000300000000000000"/>
      <p:regular r:id="rId21"/>
    </p:embeddedFont>
    <p:embeddedFont>
      <p:font typeface="Montserrat Light" charset="1" panose="00000400000000000000"/>
      <p:regular r:id="rId22"/>
    </p:embeddedFont>
    <p:embeddedFont>
      <p:font typeface="Montserrat Light Italics" charset="1" panose="00000400000000000000"/>
      <p:regular r:id="rId23"/>
    </p:embeddedFont>
    <p:embeddedFont>
      <p:font typeface="Montserrat Medium" charset="1" panose="00000600000000000000"/>
      <p:regular r:id="rId24"/>
    </p:embeddedFont>
    <p:embeddedFont>
      <p:font typeface="Montserrat Medium Italics" charset="1" panose="00000600000000000000"/>
      <p:regular r:id="rId25"/>
    </p:embeddedFont>
    <p:embeddedFont>
      <p:font typeface="Montserrat Semi-Bold" charset="1" panose="00000700000000000000"/>
      <p:regular r:id="rId26"/>
    </p:embeddedFont>
    <p:embeddedFont>
      <p:font typeface="Montserrat Semi-Bold Italics" charset="1" panose="00000700000000000000"/>
      <p:regular r:id="rId27"/>
    </p:embeddedFont>
    <p:embeddedFont>
      <p:font typeface="Montserrat Ultra-Bold" charset="1" panose="00000900000000000000"/>
      <p:regular r:id="rId28"/>
    </p:embeddedFont>
    <p:embeddedFont>
      <p:font typeface="Montserrat Ultra-Bold Italics" charset="1" panose="00000900000000000000"/>
      <p:regular r:id="rId29"/>
    </p:embeddedFont>
    <p:embeddedFont>
      <p:font typeface="Montserrat Heavy" charset="1" panose="00000A00000000000000"/>
      <p:regular r:id="rId30"/>
    </p:embeddedFont>
    <p:embeddedFont>
      <p:font typeface="Montserrat Heavy Italics" charset="1" panose="00000A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41" Target="slides/slide10.xml" Type="http://schemas.openxmlformats.org/officeDocument/2006/relationships/slide"/><Relationship Id="rId42" Target="notesMasters/notesMaster1.xml" Type="http://schemas.openxmlformats.org/officeDocument/2006/relationships/notesMaster"/><Relationship Id="rId43" Target="theme/theme2.xml" Type="http://schemas.openxmlformats.org/officeDocument/2006/relationships/theme"/><Relationship Id="rId44" Target="notesSlides/notesSlide1.xml" Type="http://schemas.openxmlformats.org/officeDocument/2006/relationships/notesSlide"/><Relationship Id="rId45" Target="notesSlides/notesSlide2.xml" Type="http://schemas.openxmlformats.org/officeDocument/2006/relationships/notesSlide"/><Relationship Id="rId46" Target="notesSlides/notesSlide3.xml" Type="http://schemas.openxmlformats.org/officeDocument/2006/relationships/notesSlide"/><Relationship Id="rId47" Target="notesSlides/notesSlide4.xml" Type="http://schemas.openxmlformats.org/officeDocument/2006/relationships/notesSlide"/><Relationship Id="rId48" Target="notesSlides/notesSlide5.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1.Conversion of datatype was crucial as horsepower, engine size, torque were in "chr' datatype</a:t>
            </a:r>
          </a:p>
          <a:p>
            <a:r>
              <a:rPr lang="en-US"/>
              <a:t>2. Used trimws() and gsub()</a:t>
            </a:r>
          </a:p>
          <a:p>
            <a:r>
              <a:rPr lang="en-US"/>
              <a:t>to remove characters from the above mentioned cols because otherwise converting them returned N/A for whole column</a:t>
            </a:r>
          </a:p>
          <a:p>
            <a:r>
              <a:rPr lang="en-US"/>
              <a:t>3. The col, engine size had entries like "electric", "Hybrid" which had to be removed before plotting the scatter plot. I used as.numeric and it converted these rows to N/A and then I used na.omit() to get non_electric_cars dataset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Calculated correlation coefficient for relation between X-axis variable and y-axis variable.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Added a col for "Price Category"(Budget[&lt;$100,000], Medium, High-end[&gt;$500,000]) to dataset for easy segregation.</a:t>
            </a:r>
          </a:p>
          <a:p>
            <a:r>
              <a:rPr lang="en-US"/>
              <a:t>2. Added a col "Price_to_performance" to calculate power(Horsepower) offered per dollar spent and arranged the dataset for budget cars with the best Price/Performance ratio </a:t>
            </a:r>
          </a:p>
          <a:p>
            <a:r>
              <a:rPr lang="en-US"/>
              <a:t>3. Grouped the best budget cars (&lt;$100,000) and with the best Price/Performance ratio and plotted a bar chart to represent the same. Used summarise() and Mean().</a:t>
            </a:r>
          </a:p>
          <a:p>
            <a:r>
              <a:rPr lang="en-US"/>
              <a:t>4.The car with the best Price/Performance was displayed using arrange(), desc() and slice()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Filtered cars with acceleration time under 2.5seconds</a:t>
            </a:r>
          </a:p>
          <a:p>
            <a:r>
              <a:rPr lang="en-US"/>
              <a:t>2.Grouped these cars by lowest acceleration time, avg. price and and maximum horsepower.</a:t>
            </a:r>
          </a:p>
          <a:p>
            <a:r>
              <a:rPr lang="en-US"/>
              <a:t>Used min(),max() and mean() functions</a:t>
            </a:r>
          </a:p>
          <a:p>
            <a:r>
              <a:rPr lang="en-US"/>
              <a:t>3.Further used arrange() to get the top 4 cars with the best performance and lowest acceleration time</a:t>
            </a:r>
          </a:p>
          <a:p>
            <a:r>
              <a:rPr lang="en-US"/>
              <a:t>4. Displayed these results in a bubble chart.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Plotted a histogram for the acceleration times of the whole dataset to see the distribution of the data. Found that the industry standard and also range of the fastest acceleration times.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https://stackoverflow.com/" TargetMode="External" Type="http://schemas.openxmlformats.org/officeDocument/2006/relationships/hyperlink"/><Relationship Id="rId3" Target="https://www.r-project.org/" TargetMode="External" Type="http://schemas.openxmlformats.org/officeDocument/2006/relationships/hyperlink"/><Relationship Id="rId4" Target="https://ggplot2.tidyverse.org/" TargetMode="External" Type="http://schemas.openxmlformats.org/officeDocument/2006/relationships/hyperlink"/><Relationship Id="rId5" Target="https://www.datacamp.com/courses/free-introduction-to-r"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6.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grpSp>
        <p:nvGrpSpPr>
          <p:cNvPr name="Group 2" id="2"/>
          <p:cNvGrpSpPr/>
          <p:nvPr/>
        </p:nvGrpSpPr>
        <p:grpSpPr>
          <a:xfrm rot="0">
            <a:off x="-368586" y="3078163"/>
            <a:ext cx="787686" cy="2895720"/>
            <a:chOff x="0" y="0"/>
            <a:chExt cx="207456" cy="762659"/>
          </a:xfrm>
        </p:grpSpPr>
        <p:sp>
          <p:nvSpPr>
            <p:cNvPr name="Freeform 3" id="3"/>
            <p:cNvSpPr/>
            <p:nvPr/>
          </p:nvSpPr>
          <p:spPr>
            <a:xfrm flipH="false" flipV="false" rot="0">
              <a:off x="0" y="0"/>
              <a:ext cx="207456" cy="762659"/>
            </a:xfrm>
            <a:custGeom>
              <a:avLst/>
              <a:gdLst/>
              <a:ahLst/>
              <a:cxnLst/>
              <a:rect r="r" b="b" t="t" l="l"/>
              <a:pathLst>
                <a:path h="762659" w="207456">
                  <a:moveTo>
                    <a:pt x="0" y="0"/>
                  </a:moveTo>
                  <a:lnTo>
                    <a:pt x="207456" y="0"/>
                  </a:lnTo>
                  <a:lnTo>
                    <a:pt x="207456" y="762659"/>
                  </a:lnTo>
                  <a:lnTo>
                    <a:pt x="0" y="762659"/>
                  </a:lnTo>
                  <a:close/>
                </a:path>
              </a:pathLst>
            </a:custGeom>
            <a:solidFill>
              <a:srgbClr val="3D3D3D"/>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700000">
            <a:off x="16448521" y="4354667"/>
            <a:ext cx="4998443" cy="4879738"/>
            <a:chOff x="0" y="0"/>
            <a:chExt cx="1316462" cy="1285198"/>
          </a:xfrm>
        </p:grpSpPr>
        <p:sp>
          <p:nvSpPr>
            <p:cNvPr name="Freeform 6" id="6"/>
            <p:cNvSpPr/>
            <p:nvPr/>
          </p:nvSpPr>
          <p:spPr>
            <a:xfrm flipH="false" flipV="false" rot="0">
              <a:off x="0" y="0"/>
              <a:ext cx="1316462" cy="1285198"/>
            </a:xfrm>
            <a:custGeom>
              <a:avLst/>
              <a:gdLst/>
              <a:ahLst/>
              <a:cxnLst/>
              <a:rect r="r" b="b" t="t" l="l"/>
              <a:pathLst>
                <a:path h="1285198" w="1316462">
                  <a:moveTo>
                    <a:pt x="0" y="0"/>
                  </a:moveTo>
                  <a:lnTo>
                    <a:pt x="1316462" y="0"/>
                  </a:lnTo>
                  <a:lnTo>
                    <a:pt x="1316462" y="1285198"/>
                  </a:lnTo>
                  <a:lnTo>
                    <a:pt x="0" y="1285198"/>
                  </a:lnTo>
                  <a:close/>
                </a:path>
              </a:pathLst>
            </a:custGeom>
            <a:solidFill>
              <a:srgbClr val="3D3D3D"/>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8100000">
            <a:off x="10586895" y="-4405449"/>
            <a:ext cx="7589194" cy="9537300"/>
            <a:chOff x="0" y="0"/>
            <a:chExt cx="1998800" cy="2511881"/>
          </a:xfrm>
        </p:grpSpPr>
        <p:sp>
          <p:nvSpPr>
            <p:cNvPr name="Freeform 9" id="9"/>
            <p:cNvSpPr/>
            <p:nvPr/>
          </p:nvSpPr>
          <p:spPr>
            <a:xfrm flipH="false" flipV="false" rot="0">
              <a:off x="0" y="0"/>
              <a:ext cx="1998800" cy="2511882"/>
            </a:xfrm>
            <a:custGeom>
              <a:avLst/>
              <a:gdLst/>
              <a:ahLst/>
              <a:cxnLst/>
              <a:rect r="r" b="b" t="t" l="l"/>
              <a:pathLst>
                <a:path h="2511882" w="1998800">
                  <a:moveTo>
                    <a:pt x="0" y="0"/>
                  </a:moveTo>
                  <a:lnTo>
                    <a:pt x="1998800" y="0"/>
                  </a:lnTo>
                  <a:lnTo>
                    <a:pt x="1998800" y="2511882"/>
                  </a:lnTo>
                  <a:lnTo>
                    <a:pt x="0" y="2511882"/>
                  </a:lnTo>
                  <a:close/>
                </a:path>
              </a:pathLst>
            </a:custGeom>
            <a:solidFill>
              <a:srgbClr val="3D3D3D"/>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8100000">
            <a:off x="7354922" y="6592423"/>
            <a:ext cx="9653057" cy="8824540"/>
            <a:chOff x="0" y="0"/>
            <a:chExt cx="2542369" cy="2324159"/>
          </a:xfrm>
        </p:grpSpPr>
        <p:sp>
          <p:nvSpPr>
            <p:cNvPr name="Freeform 12" id="12"/>
            <p:cNvSpPr/>
            <p:nvPr/>
          </p:nvSpPr>
          <p:spPr>
            <a:xfrm flipH="false" flipV="false" rot="0">
              <a:off x="0" y="0"/>
              <a:ext cx="2542369" cy="2324159"/>
            </a:xfrm>
            <a:custGeom>
              <a:avLst/>
              <a:gdLst/>
              <a:ahLst/>
              <a:cxnLst/>
              <a:rect r="r" b="b" t="t" l="l"/>
              <a:pathLst>
                <a:path h="2324159" w="2542369">
                  <a:moveTo>
                    <a:pt x="0" y="0"/>
                  </a:moveTo>
                  <a:lnTo>
                    <a:pt x="2542369" y="0"/>
                  </a:lnTo>
                  <a:lnTo>
                    <a:pt x="2542369" y="2324159"/>
                  </a:lnTo>
                  <a:lnTo>
                    <a:pt x="0" y="2324159"/>
                  </a:lnTo>
                  <a:close/>
                </a:path>
              </a:pathLst>
            </a:custGeom>
            <a:solidFill>
              <a:srgbClr val="3D3D3D"/>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2528437" y="0"/>
            <a:ext cx="2622681" cy="2622681"/>
          </a:xfrm>
          <a:custGeom>
            <a:avLst/>
            <a:gdLst/>
            <a:ahLst/>
            <a:cxnLst/>
            <a:rect r="r" b="b" t="t" l="l"/>
            <a:pathLst>
              <a:path h="2622681" w="2622681">
                <a:moveTo>
                  <a:pt x="0" y="0"/>
                </a:moveTo>
                <a:lnTo>
                  <a:pt x="2622681" y="0"/>
                </a:lnTo>
                <a:lnTo>
                  <a:pt x="2622681" y="2622681"/>
                </a:lnTo>
                <a:lnTo>
                  <a:pt x="0" y="2622681"/>
                </a:lnTo>
                <a:lnTo>
                  <a:pt x="0" y="0"/>
                </a:lnTo>
                <a:close/>
              </a:path>
            </a:pathLst>
          </a:custGeom>
          <a:blipFill>
            <a:blip r:embed="rId2"/>
            <a:stretch>
              <a:fillRect l="0" t="0" r="0" b="0"/>
            </a:stretch>
          </a:blipFill>
        </p:spPr>
      </p:sp>
      <p:sp>
        <p:nvSpPr>
          <p:cNvPr name="TextBox 15" id="15"/>
          <p:cNvSpPr txBox="true"/>
          <p:nvPr/>
        </p:nvSpPr>
        <p:spPr>
          <a:xfrm rot="0">
            <a:off x="877365" y="2798117"/>
            <a:ext cx="6990733" cy="7183278"/>
          </a:xfrm>
          <a:prstGeom prst="rect">
            <a:avLst/>
          </a:prstGeom>
        </p:spPr>
        <p:txBody>
          <a:bodyPr anchor="t" rtlCol="false" tIns="0" lIns="0" bIns="0" rIns="0">
            <a:spAutoFit/>
          </a:bodyPr>
          <a:lstStyle/>
          <a:p>
            <a:pPr>
              <a:lnSpc>
                <a:spcPts val="4121"/>
              </a:lnSpc>
            </a:pPr>
            <a:r>
              <a:rPr lang="en-US" sz="2943" spc="58">
                <a:solidFill>
                  <a:srgbClr val="3D3D3D"/>
                </a:solidFill>
                <a:latin typeface="Montserrat"/>
              </a:rPr>
              <a:t>Project-4 Analysis of Super Car Dataset</a:t>
            </a:r>
          </a:p>
          <a:p>
            <a:pPr>
              <a:lnSpc>
                <a:spcPts val="4121"/>
              </a:lnSpc>
            </a:pPr>
          </a:p>
          <a:p>
            <a:pPr>
              <a:lnSpc>
                <a:spcPts val="4121"/>
              </a:lnSpc>
            </a:pPr>
            <a:r>
              <a:rPr lang="en-US" sz="2943" spc="58">
                <a:solidFill>
                  <a:srgbClr val="3D3D3D"/>
                </a:solidFill>
                <a:latin typeface="Montserrat"/>
              </a:rPr>
              <a:t>ALY 6000</a:t>
            </a:r>
          </a:p>
          <a:p>
            <a:pPr>
              <a:lnSpc>
                <a:spcPts val="4121"/>
              </a:lnSpc>
            </a:pPr>
            <a:r>
              <a:rPr lang="en-US" sz="2943" spc="58">
                <a:solidFill>
                  <a:srgbClr val="3D3D3D"/>
                </a:solidFill>
                <a:latin typeface="Montserrat"/>
              </a:rPr>
              <a:t> </a:t>
            </a:r>
          </a:p>
          <a:p>
            <a:pPr>
              <a:lnSpc>
                <a:spcPts val="4121"/>
              </a:lnSpc>
            </a:pPr>
            <a:r>
              <a:rPr lang="en-US" sz="2943" spc="58">
                <a:solidFill>
                  <a:srgbClr val="3D3D3D"/>
                </a:solidFill>
                <a:latin typeface="Montserrat"/>
              </a:rPr>
              <a:t>Sankalp Susil Kumar Biswal</a:t>
            </a:r>
          </a:p>
          <a:p>
            <a:pPr>
              <a:lnSpc>
                <a:spcPts val="4121"/>
              </a:lnSpc>
            </a:pPr>
            <a:r>
              <a:rPr lang="en-US" sz="2943" spc="58">
                <a:solidFill>
                  <a:srgbClr val="3D3D3D"/>
                </a:solidFill>
                <a:latin typeface="Montserrat"/>
              </a:rPr>
              <a:t>College of Professional Studies, Northeastern University Boston</a:t>
            </a:r>
          </a:p>
          <a:p>
            <a:pPr>
              <a:lnSpc>
                <a:spcPts val="4121"/>
              </a:lnSpc>
            </a:pPr>
            <a:r>
              <a:rPr lang="en-US" sz="2943" spc="58">
                <a:solidFill>
                  <a:srgbClr val="3D3D3D"/>
                </a:solidFill>
                <a:latin typeface="Montserrat"/>
              </a:rPr>
              <a:t>ALY6000- Introduction to Analytics</a:t>
            </a:r>
          </a:p>
          <a:p>
            <a:pPr>
              <a:lnSpc>
                <a:spcPts val="4121"/>
              </a:lnSpc>
            </a:pPr>
          </a:p>
          <a:p>
            <a:pPr>
              <a:lnSpc>
                <a:spcPts val="4121"/>
              </a:lnSpc>
            </a:pPr>
            <a:r>
              <a:rPr lang="en-US" sz="2943" spc="58">
                <a:solidFill>
                  <a:srgbClr val="3D3D3D"/>
                </a:solidFill>
                <a:latin typeface="Montserrat"/>
              </a:rPr>
              <a:t>Prof. Kayal Chandrasekaran</a:t>
            </a:r>
          </a:p>
          <a:p>
            <a:pPr>
              <a:lnSpc>
                <a:spcPts val="4121"/>
              </a:lnSpc>
            </a:pPr>
          </a:p>
          <a:p>
            <a:pPr>
              <a:lnSpc>
                <a:spcPts val="4121"/>
              </a:lnSpc>
            </a:pPr>
            <a:r>
              <a:rPr lang="en-US" sz="2943" spc="58">
                <a:solidFill>
                  <a:srgbClr val="3D3D3D"/>
                </a:solidFill>
                <a:latin typeface="Montserrat"/>
              </a:rPr>
              <a:t>October 15, 2023</a:t>
            </a:r>
          </a:p>
          <a:p>
            <a:pPr>
              <a:lnSpc>
                <a:spcPts val="4121"/>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grpSp>
        <p:nvGrpSpPr>
          <p:cNvPr name="Group 2" id="2"/>
          <p:cNvGrpSpPr/>
          <p:nvPr/>
        </p:nvGrpSpPr>
        <p:grpSpPr>
          <a:xfrm rot="-5400000">
            <a:off x="4000500" y="-4000500"/>
            <a:ext cx="9258300" cy="17259300"/>
            <a:chOff x="0" y="0"/>
            <a:chExt cx="2616079" cy="4876888"/>
          </a:xfrm>
        </p:grpSpPr>
        <p:sp>
          <p:nvSpPr>
            <p:cNvPr name="Freeform 3" id="3"/>
            <p:cNvSpPr/>
            <p:nvPr/>
          </p:nvSpPr>
          <p:spPr>
            <a:xfrm flipH="false" flipV="false" rot="0">
              <a:off x="0" y="0"/>
              <a:ext cx="2616079" cy="4876888"/>
            </a:xfrm>
            <a:custGeom>
              <a:avLst/>
              <a:gdLst/>
              <a:ahLst/>
              <a:cxnLst/>
              <a:rect r="r" b="b" t="t" l="l"/>
              <a:pathLst>
                <a:path h="4876888" w="2616079">
                  <a:moveTo>
                    <a:pt x="0" y="0"/>
                  </a:moveTo>
                  <a:lnTo>
                    <a:pt x="2616079" y="0"/>
                  </a:lnTo>
                  <a:lnTo>
                    <a:pt x="2616079" y="4876888"/>
                  </a:lnTo>
                  <a:lnTo>
                    <a:pt x="0" y="4876888"/>
                  </a:lnTo>
                  <a:close/>
                </a:path>
              </a:pathLst>
            </a:custGeom>
            <a:solidFill>
              <a:srgbClr val="3D3D3D"/>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688392" y="646472"/>
            <a:ext cx="11254633" cy="1285875"/>
          </a:xfrm>
          <a:prstGeom prst="rect">
            <a:avLst/>
          </a:prstGeom>
        </p:spPr>
        <p:txBody>
          <a:bodyPr anchor="t" rtlCol="false" tIns="0" lIns="0" bIns="0" rIns="0">
            <a:spAutoFit/>
          </a:bodyPr>
          <a:lstStyle/>
          <a:p>
            <a:pPr>
              <a:lnSpc>
                <a:spcPts val="9000"/>
              </a:lnSpc>
            </a:pPr>
            <a:r>
              <a:rPr lang="en-US" sz="9000" spc="-359">
                <a:solidFill>
                  <a:srgbClr val="FFFFFF"/>
                </a:solidFill>
                <a:latin typeface="Bodoni FLF"/>
              </a:rPr>
              <a:t>References</a:t>
            </a:r>
          </a:p>
        </p:txBody>
      </p:sp>
      <p:sp>
        <p:nvSpPr>
          <p:cNvPr name="TextBox 6" id="6"/>
          <p:cNvSpPr txBox="true"/>
          <p:nvPr/>
        </p:nvSpPr>
        <p:spPr>
          <a:xfrm rot="0">
            <a:off x="562248" y="2209800"/>
            <a:ext cx="16134805" cy="4781550"/>
          </a:xfrm>
          <a:prstGeom prst="rect">
            <a:avLst/>
          </a:prstGeom>
        </p:spPr>
        <p:txBody>
          <a:bodyPr anchor="t" rtlCol="false" tIns="0" lIns="0" bIns="0" rIns="0">
            <a:spAutoFit/>
          </a:bodyPr>
          <a:lstStyle/>
          <a:p>
            <a:pPr marL="647700" indent="-323850" lvl="1">
              <a:lnSpc>
                <a:spcPts val="4200"/>
              </a:lnSpc>
              <a:buFont typeface="Arial"/>
              <a:buChar char="•"/>
            </a:pPr>
            <a:r>
              <a:rPr lang="en-US" sz="3000" spc="60">
                <a:solidFill>
                  <a:srgbClr val="FFFFFF"/>
                </a:solidFill>
                <a:latin typeface="Montserrat"/>
              </a:rPr>
              <a:t>Stack overflow. (2008). Retrieved from </a:t>
            </a:r>
            <a:r>
              <a:rPr lang="en-US" sz="3000" spc="60" u="sng">
                <a:solidFill>
                  <a:srgbClr val="FFFFFF"/>
                </a:solidFill>
                <a:latin typeface="Montserrat"/>
                <a:hlinkClick r:id="rId2" tooltip="https://stackoverflow.com/"/>
              </a:rPr>
              <a:t>https://stackoverflow.com/</a:t>
            </a:r>
          </a:p>
          <a:p>
            <a:pPr marL="647700" indent="-323850" lvl="1">
              <a:lnSpc>
                <a:spcPts val="4200"/>
              </a:lnSpc>
              <a:buFont typeface="Arial"/>
              <a:buChar char="•"/>
            </a:pPr>
            <a:r>
              <a:rPr lang="en-US" sz="3000" spc="60">
                <a:solidFill>
                  <a:srgbClr val="FFFFFF"/>
                </a:solidFill>
                <a:latin typeface="Montserrat"/>
              </a:rPr>
              <a:t>R Core Team. (2021). R: A language and environment for statistical computing (Version 4.1.0) [Computer software]. R Foundation for Statistical Computing. </a:t>
            </a:r>
            <a:r>
              <a:rPr lang="en-US" sz="3000" spc="60" u="sng">
                <a:solidFill>
                  <a:srgbClr val="FFFFFF"/>
                </a:solidFill>
                <a:latin typeface="Montserrat"/>
                <a:hlinkClick r:id="rId3" tooltip="https://www.r-project.org/"/>
              </a:rPr>
              <a:t>https://www.R-project.org/</a:t>
            </a:r>
          </a:p>
          <a:p>
            <a:pPr marL="647700" indent="-323850" lvl="1">
              <a:lnSpc>
                <a:spcPts val="4200"/>
              </a:lnSpc>
              <a:buFont typeface="Arial"/>
              <a:buChar char="•"/>
            </a:pPr>
            <a:r>
              <a:rPr lang="en-US" sz="3000" spc="60">
                <a:solidFill>
                  <a:srgbClr val="FFFFFF"/>
                </a:solidFill>
                <a:latin typeface="Montserrat"/>
              </a:rPr>
              <a:t>Wickham, H. (2019). ggplot2: Elegant graphics for data analysis. R package version 3.3.5. </a:t>
            </a:r>
            <a:r>
              <a:rPr lang="en-US" sz="3000" spc="60" u="sng">
                <a:solidFill>
                  <a:srgbClr val="FFFFFF"/>
                </a:solidFill>
                <a:latin typeface="Montserrat"/>
                <a:hlinkClick r:id="rId4" tooltip="https://ggplot2.tidyverse.org/"/>
              </a:rPr>
              <a:t>https://ggplot2.tidyverse.org</a:t>
            </a:r>
          </a:p>
          <a:p>
            <a:pPr marL="647700" indent="-323850" lvl="1">
              <a:lnSpc>
                <a:spcPts val="4200"/>
              </a:lnSpc>
              <a:buFont typeface="Arial"/>
              <a:buChar char="•"/>
            </a:pPr>
            <a:r>
              <a:rPr lang="en-US" sz="3000" spc="60">
                <a:solidFill>
                  <a:srgbClr val="FFFFFF"/>
                </a:solidFill>
                <a:latin typeface="Montserrat"/>
              </a:rPr>
              <a:t>DataCamp. (n.d.). Introduction to R. Retrieved from </a:t>
            </a:r>
            <a:r>
              <a:rPr lang="en-US" sz="3000" spc="60" u="sng">
                <a:solidFill>
                  <a:srgbClr val="FFFFFF"/>
                </a:solidFill>
                <a:latin typeface="Montserrat"/>
                <a:hlinkClick r:id="rId5" tooltip="https://www.datacamp.com/courses/free-introduction-to-r"/>
              </a:rPr>
              <a:t>https://www.datacamp.com/courses/free-introduction-to-r</a:t>
            </a:r>
          </a:p>
          <a:p>
            <a:pPr>
              <a:lnSpc>
                <a:spcPts val="420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grpSp>
        <p:nvGrpSpPr>
          <p:cNvPr name="Group 2" id="2"/>
          <p:cNvGrpSpPr/>
          <p:nvPr/>
        </p:nvGrpSpPr>
        <p:grpSpPr>
          <a:xfrm rot="0">
            <a:off x="1514462" y="1514462"/>
            <a:ext cx="15259077" cy="7258077"/>
            <a:chOff x="0" y="0"/>
            <a:chExt cx="4018852" cy="1911592"/>
          </a:xfrm>
        </p:grpSpPr>
        <p:sp>
          <p:nvSpPr>
            <p:cNvPr name="Freeform 3" id="3"/>
            <p:cNvSpPr/>
            <p:nvPr/>
          </p:nvSpPr>
          <p:spPr>
            <a:xfrm flipH="false" flipV="false" rot="0">
              <a:off x="0" y="0"/>
              <a:ext cx="4018852" cy="1911592"/>
            </a:xfrm>
            <a:custGeom>
              <a:avLst/>
              <a:gdLst/>
              <a:ahLst/>
              <a:cxnLst/>
              <a:rect r="r" b="b" t="t" l="l"/>
              <a:pathLst>
                <a:path h="1911592" w="4018852">
                  <a:moveTo>
                    <a:pt x="0" y="0"/>
                  </a:moveTo>
                  <a:lnTo>
                    <a:pt x="4018852" y="0"/>
                  </a:lnTo>
                  <a:lnTo>
                    <a:pt x="4018852" y="1911592"/>
                  </a:lnTo>
                  <a:lnTo>
                    <a:pt x="0" y="1911592"/>
                  </a:lnTo>
                  <a:close/>
                </a:path>
              </a:pathLst>
            </a:custGeom>
            <a:solidFill>
              <a:srgbClr val="947F57">
                <a:alpha val="44706"/>
              </a:srgbClr>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038436" y="1963538"/>
            <a:ext cx="12211128" cy="1593532"/>
          </a:xfrm>
          <a:prstGeom prst="rect">
            <a:avLst/>
          </a:prstGeom>
        </p:spPr>
        <p:txBody>
          <a:bodyPr anchor="t" rtlCol="false" tIns="0" lIns="0" bIns="0" rIns="0">
            <a:spAutoFit/>
          </a:bodyPr>
          <a:lstStyle/>
          <a:p>
            <a:pPr algn="ctr">
              <a:lnSpc>
                <a:spcPts val="12442"/>
              </a:lnSpc>
            </a:pPr>
            <a:r>
              <a:rPr lang="en-US" sz="8887" spc="-355">
                <a:solidFill>
                  <a:srgbClr val="3D3D3D"/>
                </a:solidFill>
                <a:latin typeface="Bodoni FLF"/>
              </a:rPr>
              <a:t>Table of Content</a:t>
            </a:r>
          </a:p>
        </p:txBody>
      </p:sp>
      <p:sp>
        <p:nvSpPr>
          <p:cNvPr name="TextBox 6" id="6"/>
          <p:cNvSpPr txBox="true"/>
          <p:nvPr/>
        </p:nvSpPr>
        <p:spPr>
          <a:xfrm rot="0">
            <a:off x="6659107" y="4771535"/>
            <a:ext cx="4969785" cy="3674269"/>
          </a:xfrm>
          <a:prstGeom prst="rect">
            <a:avLst/>
          </a:prstGeom>
        </p:spPr>
        <p:txBody>
          <a:bodyPr anchor="t" rtlCol="false" tIns="0" lIns="0" bIns="0" rIns="0">
            <a:spAutoFit/>
          </a:bodyPr>
          <a:lstStyle/>
          <a:p>
            <a:pPr algn="ctr" marL="506016" indent="-253008" lvl="1">
              <a:lnSpc>
                <a:spcPts val="3281"/>
              </a:lnSpc>
              <a:buFont typeface="Arial"/>
              <a:buChar char="•"/>
            </a:pPr>
            <a:r>
              <a:rPr lang="en-US" sz="2343" spc="46">
                <a:solidFill>
                  <a:srgbClr val="3D3D3D"/>
                </a:solidFill>
                <a:latin typeface="Montserrat"/>
              </a:rPr>
              <a:t>Introduction</a:t>
            </a:r>
          </a:p>
          <a:p>
            <a:pPr algn="ctr" marL="506016" indent="-253008" lvl="1">
              <a:lnSpc>
                <a:spcPts val="3281"/>
              </a:lnSpc>
              <a:buFont typeface="Arial"/>
              <a:buChar char="•"/>
            </a:pPr>
            <a:r>
              <a:rPr lang="en-US" sz="2343" spc="46">
                <a:solidFill>
                  <a:srgbClr val="3D3D3D"/>
                </a:solidFill>
                <a:latin typeface="Montserrat"/>
              </a:rPr>
              <a:t>Data Cleaning</a:t>
            </a:r>
          </a:p>
          <a:p>
            <a:pPr algn="ctr" marL="506016" indent="-253008" lvl="1">
              <a:lnSpc>
                <a:spcPts val="3281"/>
              </a:lnSpc>
              <a:buFont typeface="Arial"/>
              <a:buChar char="•"/>
            </a:pPr>
            <a:r>
              <a:rPr lang="en-US" sz="2343" spc="46">
                <a:solidFill>
                  <a:srgbClr val="3D3D3D"/>
                </a:solidFill>
                <a:latin typeface="Montserrat"/>
              </a:rPr>
              <a:t>Question 1</a:t>
            </a:r>
          </a:p>
          <a:p>
            <a:pPr algn="ctr" marL="506016" indent="-253008" lvl="1">
              <a:lnSpc>
                <a:spcPts val="3281"/>
              </a:lnSpc>
              <a:buFont typeface="Arial"/>
              <a:buChar char="•"/>
            </a:pPr>
            <a:r>
              <a:rPr lang="en-US" sz="2343" spc="46">
                <a:solidFill>
                  <a:srgbClr val="3D3D3D"/>
                </a:solidFill>
                <a:latin typeface="Montserrat"/>
              </a:rPr>
              <a:t>Question 2</a:t>
            </a:r>
          </a:p>
          <a:p>
            <a:pPr algn="ctr" marL="506016" indent="-253008" lvl="1">
              <a:lnSpc>
                <a:spcPts val="3281"/>
              </a:lnSpc>
              <a:buFont typeface="Arial"/>
              <a:buChar char="•"/>
            </a:pPr>
            <a:r>
              <a:rPr lang="en-US" sz="2343" spc="46">
                <a:solidFill>
                  <a:srgbClr val="3D3D3D"/>
                </a:solidFill>
                <a:latin typeface="Montserrat"/>
              </a:rPr>
              <a:t>Question3 </a:t>
            </a:r>
          </a:p>
          <a:p>
            <a:pPr algn="ctr" marL="506016" indent="-253008" lvl="1">
              <a:lnSpc>
                <a:spcPts val="3281"/>
              </a:lnSpc>
              <a:buFont typeface="Arial"/>
              <a:buChar char="•"/>
            </a:pPr>
            <a:r>
              <a:rPr lang="en-US" sz="2343" spc="46">
                <a:solidFill>
                  <a:srgbClr val="3D3D3D"/>
                </a:solidFill>
                <a:latin typeface="Montserrat"/>
              </a:rPr>
              <a:t>Question4</a:t>
            </a:r>
          </a:p>
          <a:p>
            <a:pPr algn="ctr" marL="506016" indent="-253008" lvl="1">
              <a:lnSpc>
                <a:spcPts val="3281"/>
              </a:lnSpc>
              <a:buFont typeface="Arial"/>
              <a:buChar char="•"/>
            </a:pPr>
            <a:r>
              <a:rPr lang="en-US" sz="2343" spc="46">
                <a:solidFill>
                  <a:srgbClr val="3D3D3D"/>
                </a:solidFill>
                <a:latin typeface="Montserrat"/>
              </a:rPr>
              <a:t>References</a:t>
            </a:r>
          </a:p>
          <a:p>
            <a:pPr algn="ctr">
              <a:lnSpc>
                <a:spcPts val="3281"/>
              </a:lnSpc>
            </a:pPr>
          </a:p>
          <a:p>
            <a:pPr algn="ctr">
              <a:lnSpc>
                <a:spcPts val="3281"/>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grpSp>
        <p:nvGrpSpPr>
          <p:cNvPr name="Group 2" id="2"/>
          <p:cNvGrpSpPr/>
          <p:nvPr/>
        </p:nvGrpSpPr>
        <p:grpSpPr>
          <a:xfrm rot="0">
            <a:off x="1759319" y="0"/>
            <a:ext cx="16528681" cy="8526061"/>
            <a:chOff x="0" y="0"/>
            <a:chExt cx="4670440" cy="2409173"/>
          </a:xfrm>
        </p:grpSpPr>
        <p:sp>
          <p:nvSpPr>
            <p:cNvPr name="Freeform 3" id="3"/>
            <p:cNvSpPr/>
            <p:nvPr/>
          </p:nvSpPr>
          <p:spPr>
            <a:xfrm flipH="false" flipV="false" rot="0">
              <a:off x="0" y="0"/>
              <a:ext cx="4670440" cy="2409173"/>
            </a:xfrm>
            <a:custGeom>
              <a:avLst/>
              <a:gdLst/>
              <a:ahLst/>
              <a:cxnLst/>
              <a:rect r="r" b="b" t="t" l="l"/>
              <a:pathLst>
                <a:path h="2409173" w="4670440">
                  <a:moveTo>
                    <a:pt x="0" y="0"/>
                  </a:moveTo>
                  <a:lnTo>
                    <a:pt x="4670440" y="0"/>
                  </a:lnTo>
                  <a:lnTo>
                    <a:pt x="4670440" y="2409173"/>
                  </a:lnTo>
                  <a:lnTo>
                    <a:pt x="0" y="2409173"/>
                  </a:lnTo>
                  <a:close/>
                </a:path>
              </a:pathLst>
            </a:custGeom>
            <a:solidFill>
              <a:srgbClr val="947F57">
                <a:alpha val="44706"/>
              </a:srgbClr>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038436" y="249785"/>
            <a:ext cx="12211128" cy="1593532"/>
          </a:xfrm>
          <a:prstGeom prst="rect">
            <a:avLst/>
          </a:prstGeom>
        </p:spPr>
        <p:txBody>
          <a:bodyPr anchor="t" rtlCol="false" tIns="0" lIns="0" bIns="0" rIns="0">
            <a:spAutoFit/>
          </a:bodyPr>
          <a:lstStyle/>
          <a:p>
            <a:pPr>
              <a:lnSpc>
                <a:spcPts val="12442"/>
              </a:lnSpc>
            </a:pPr>
            <a:r>
              <a:rPr lang="en-US" sz="8887" spc="-355">
                <a:solidFill>
                  <a:srgbClr val="3D3D3D"/>
                </a:solidFill>
                <a:latin typeface="Bodoni FLF"/>
              </a:rPr>
              <a:t>Introduction</a:t>
            </a:r>
          </a:p>
        </p:txBody>
      </p:sp>
      <p:sp>
        <p:nvSpPr>
          <p:cNvPr name="TextBox 6" id="6"/>
          <p:cNvSpPr txBox="true"/>
          <p:nvPr/>
        </p:nvSpPr>
        <p:spPr>
          <a:xfrm rot="0">
            <a:off x="3038436" y="2019801"/>
            <a:ext cx="14220864" cy="1289050"/>
          </a:xfrm>
          <a:prstGeom prst="rect">
            <a:avLst/>
          </a:prstGeom>
        </p:spPr>
        <p:txBody>
          <a:bodyPr anchor="t" rtlCol="false" tIns="0" lIns="0" bIns="0" rIns="0">
            <a:spAutoFit/>
          </a:bodyPr>
          <a:lstStyle/>
          <a:p>
            <a:pPr>
              <a:lnSpc>
                <a:spcPts val="3499"/>
              </a:lnSpc>
              <a:spcBef>
                <a:spcPct val="0"/>
              </a:spcBef>
            </a:pPr>
            <a:r>
              <a:rPr lang="en-US" sz="2499" spc="49">
                <a:solidFill>
                  <a:srgbClr val="3D3D3D"/>
                </a:solidFill>
                <a:latin typeface="Montserrat"/>
              </a:rPr>
              <a:t>The dataset that I’ve chosen to work on is called “Super car dataset”. I am very passionate about cars and this project would help unravel some interesting aspects about this dataset. This dataset has 8 columns or features and has 1007 observations.  </a:t>
            </a:r>
          </a:p>
        </p:txBody>
      </p:sp>
      <p:sp>
        <p:nvSpPr>
          <p:cNvPr name="TextBox 7" id="7"/>
          <p:cNvSpPr txBox="true"/>
          <p:nvPr/>
        </p:nvSpPr>
        <p:spPr>
          <a:xfrm rot="0">
            <a:off x="3038436" y="3724233"/>
            <a:ext cx="14220864" cy="934720"/>
          </a:xfrm>
          <a:prstGeom prst="rect">
            <a:avLst/>
          </a:prstGeom>
        </p:spPr>
        <p:txBody>
          <a:bodyPr anchor="t" rtlCol="false" tIns="0" lIns="0" bIns="0" rIns="0">
            <a:spAutoFit/>
          </a:bodyPr>
          <a:lstStyle/>
          <a:p>
            <a:pPr>
              <a:lnSpc>
                <a:spcPts val="7279"/>
              </a:lnSpc>
            </a:pPr>
            <a:r>
              <a:rPr lang="en-US" sz="5199">
                <a:solidFill>
                  <a:srgbClr val="3D3D3D"/>
                </a:solidFill>
                <a:latin typeface="Bodoni FLF Bold"/>
              </a:rPr>
              <a:t>Dataset Features</a:t>
            </a:r>
          </a:p>
        </p:txBody>
      </p:sp>
      <p:sp>
        <p:nvSpPr>
          <p:cNvPr name="TextBox 8" id="8"/>
          <p:cNvSpPr txBox="true"/>
          <p:nvPr/>
        </p:nvSpPr>
        <p:spPr>
          <a:xfrm rot="0">
            <a:off x="3038436" y="5173303"/>
            <a:ext cx="6985224" cy="1753344"/>
          </a:xfrm>
          <a:prstGeom prst="rect">
            <a:avLst/>
          </a:prstGeom>
        </p:spPr>
        <p:txBody>
          <a:bodyPr anchor="t" rtlCol="false" tIns="0" lIns="0" bIns="0" rIns="0">
            <a:spAutoFit/>
          </a:bodyPr>
          <a:lstStyle/>
          <a:p>
            <a:pPr marL="545060" indent="-272530" lvl="1">
              <a:lnSpc>
                <a:spcPts val="3534"/>
              </a:lnSpc>
              <a:buFont typeface="Arial"/>
              <a:buChar char="•"/>
            </a:pPr>
            <a:r>
              <a:rPr lang="en-US" sz="2524" spc="50">
                <a:solidFill>
                  <a:srgbClr val="3D3D3D"/>
                </a:solidFill>
                <a:latin typeface="Montserrat"/>
              </a:rPr>
              <a:t>Car make</a:t>
            </a:r>
          </a:p>
          <a:p>
            <a:pPr marL="545060" indent="-272530" lvl="1">
              <a:lnSpc>
                <a:spcPts val="3534"/>
              </a:lnSpc>
              <a:buFont typeface="Arial"/>
              <a:buChar char="•"/>
            </a:pPr>
            <a:r>
              <a:rPr lang="en-US" sz="2524" spc="50">
                <a:solidFill>
                  <a:srgbClr val="3D3D3D"/>
                </a:solidFill>
                <a:latin typeface="Montserrat"/>
              </a:rPr>
              <a:t>Car Model </a:t>
            </a:r>
          </a:p>
          <a:p>
            <a:pPr marL="545060" indent="-272530" lvl="1">
              <a:lnSpc>
                <a:spcPts val="3534"/>
              </a:lnSpc>
              <a:buFont typeface="Arial"/>
              <a:buChar char="•"/>
            </a:pPr>
            <a:r>
              <a:rPr lang="en-US" sz="2524" spc="50">
                <a:solidFill>
                  <a:srgbClr val="3D3D3D"/>
                </a:solidFill>
                <a:latin typeface="Montserrat"/>
              </a:rPr>
              <a:t>Year</a:t>
            </a:r>
          </a:p>
          <a:p>
            <a:pPr marL="545060" indent="-272530" lvl="1">
              <a:lnSpc>
                <a:spcPts val="3534"/>
              </a:lnSpc>
              <a:spcBef>
                <a:spcPct val="0"/>
              </a:spcBef>
              <a:buFont typeface="Arial"/>
              <a:buChar char="•"/>
            </a:pPr>
            <a:r>
              <a:rPr lang="en-US" sz="2524" spc="50">
                <a:solidFill>
                  <a:srgbClr val="3D3D3D"/>
                </a:solidFill>
                <a:latin typeface="Montserrat"/>
              </a:rPr>
              <a:t>Engine Size</a:t>
            </a:r>
          </a:p>
        </p:txBody>
      </p:sp>
      <p:sp>
        <p:nvSpPr>
          <p:cNvPr name="TextBox 9" id="9"/>
          <p:cNvSpPr txBox="true"/>
          <p:nvPr/>
        </p:nvSpPr>
        <p:spPr>
          <a:xfrm rot="0">
            <a:off x="10274076" y="5095875"/>
            <a:ext cx="6985224" cy="2638266"/>
          </a:xfrm>
          <a:prstGeom prst="rect">
            <a:avLst/>
          </a:prstGeom>
        </p:spPr>
        <p:txBody>
          <a:bodyPr anchor="t" rtlCol="false" tIns="0" lIns="0" bIns="0" rIns="0">
            <a:spAutoFit/>
          </a:bodyPr>
          <a:lstStyle/>
          <a:p>
            <a:pPr>
              <a:lnSpc>
                <a:spcPts val="3534"/>
              </a:lnSpc>
            </a:pPr>
            <a:r>
              <a:rPr lang="en-US" sz="2524" spc="50">
                <a:solidFill>
                  <a:srgbClr val="3D3D3D"/>
                </a:solidFill>
                <a:latin typeface="Montserrat"/>
              </a:rPr>
              <a:t>5.Horsepower (Bhp)</a:t>
            </a:r>
          </a:p>
          <a:p>
            <a:pPr>
              <a:lnSpc>
                <a:spcPts val="3534"/>
              </a:lnSpc>
            </a:pPr>
            <a:r>
              <a:rPr lang="en-US" sz="2524" spc="50">
                <a:solidFill>
                  <a:srgbClr val="3D3D3D"/>
                </a:solidFill>
                <a:latin typeface="Montserrat"/>
              </a:rPr>
              <a:t>6. Torque (lb-ft)</a:t>
            </a:r>
          </a:p>
          <a:p>
            <a:pPr>
              <a:lnSpc>
                <a:spcPts val="3534"/>
              </a:lnSpc>
            </a:pPr>
            <a:r>
              <a:rPr lang="en-US" sz="2524" spc="50">
                <a:solidFill>
                  <a:srgbClr val="3D3D3D"/>
                </a:solidFill>
                <a:latin typeface="Montserrat"/>
              </a:rPr>
              <a:t>7. 0-60Mph Time</a:t>
            </a:r>
          </a:p>
          <a:p>
            <a:pPr>
              <a:lnSpc>
                <a:spcPts val="3534"/>
              </a:lnSpc>
            </a:pPr>
            <a:r>
              <a:rPr lang="en-US" sz="2524" spc="50">
                <a:solidFill>
                  <a:srgbClr val="3D3D3D"/>
                </a:solidFill>
                <a:latin typeface="Montserrat"/>
              </a:rPr>
              <a:t>8. Price (In USD)</a:t>
            </a:r>
          </a:p>
          <a:p>
            <a:pPr>
              <a:lnSpc>
                <a:spcPts val="3534"/>
              </a:lnSpc>
            </a:pPr>
          </a:p>
          <a:p>
            <a:pPr>
              <a:lnSpc>
                <a:spcPts val="3534"/>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grpSp>
        <p:nvGrpSpPr>
          <p:cNvPr name="Group 2" id="2"/>
          <p:cNvGrpSpPr/>
          <p:nvPr/>
        </p:nvGrpSpPr>
        <p:grpSpPr>
          <a:xfrm rot="-5400000">
            <a:off x="8029142" y="-8048192"/>
            <a:ext cx="2191617" cy="18288000"/>
            <a:chOff x="0" y="0"/>
            <a:chExt cx="619276" cy="5167563"/>
          </a:xfrm>
        </p:grpSpPr>
        <p:sp>
          <p:nvSpPr>
            <p:cNvPr name="Freeform 3" id="3"/>
            <p:cNvSpPr/>
            <p:nvPr/>
          </p:nvSpPr>
          <p:spPr>
            <a:xfrm flipH="false" flipV="false" rot="0">
              <a:off x="0" y="0"/>
              <a:ext cx="619276" cy="5167563"/>
            </a:xfrm>
            <a:custGeom>
              <a:avLst/>
              <a:gdLst/>
              <a:ahLst/>
              <a:cxnLst/>
              <a:rect r="r" b="b" t="t" l="l"/>
              <a:pathLst>
                <a:path h="5167563" w="619276">
                  <a:moveTo>
                    <a:pt x="0" y="0"/>
                  </a:moveTo>
                  <a:lnTo>
                    <a:pt x="619276" y="0"/>
                  </a:lnTo>
                  <a:lnTo>
                    <a:pt x="619276" y="5167563"/>
                  </a:lnTo>
                  <a:lnTo>
                    <a:pt x="0" y="5167563"/>
                  </a:lnTo>
                  <a:close/>
                </a:path>
              </a:pathLst>
            </a:custGeom>
            <a:solidFill>
              <a:srgbClr val="3D3D3D"/>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057486" y="175217"/>
            <a:ext cx="12211128" cy="1593532"/>
          </a:xfrm>
          <a:prstGeom prst="rect">
            <a:avLst/>
          </a:prstGeom>
        </p:spPr>
        <p:txBody>
          <a:bodyPr anchor="t" rtlCol="false" tIns="0" lIns="0" bIns="0" rIns="0">
            <a:spAutoFit/>
          </a:bodyPr>
          <a:lstStyle/>
          <a:p>
            <a:pPr algn="ctr">
              <a:lnSpc>
                <a:spcPts val="12442"/>
              </a:lnSpc>
            </a:pPr>
            <a:r>
              <a:rPr lang="en-US" sz="8887" spc="-355">
                <a:solidFill>
                  <a:srgbClr val="FFFFFF"/>
                </a:solidFill>
                <a:latin typeface="Bodoni FLF"/>
              </a:rPr>
              <a:t>Data Cleaning</a:t>
            </a:r>
          </a:p>
        </p:txBody>
      </p:sp>
      <p:sp>
        <p:nvSpPr>
          <p:cNvPr name="TextBox 6" id="6"/>
          <p:cNvSpPr txBox="true"/>
          <p:nvPr/>
        </p:nvSpPr>
        <p:spPr>
          <a:xfrm rot="0">
            <a:off x="326229" y="2331004"/>
            <a:ext cx="13526024" cy="1180465"/>
          </a:xfrm>
          <a:prstGeom prst="rect">
            <a:avLst/>
          </a:prstGeom>
        </p:spPr>
        <p:txBody>
          <a:bodyPr anchor="t" rtlCol="false" tIns="0" lIns="0" bIns="0" rIns="0">
            <a:spAutoFit/>
          </a:bodyPr>
          <a:lstStyle/>
          <a:p>
            <a:pPr>
              <a:lnSpc>
                <a:spcPts val="4759"/>
              </a:lnSpc>
            </a:pPr>
            <a:r>
              <a:rPr lang="en-US" sz="3399">
                <a:solidFill>
                  <a:srgbClr val="000000"/>
                </a:solidFill>
                <a:latin typeface="Montserrat"/>
              </a:rPr>
              <a:t>I’ve used the following functions and some more which are mentioned in my code-</a:t>
            </a:r>
          </a:p>
        </p:txBody>
      </p:sp>
      <p:sp>
        <p:nvSpPr>
          <p:cNvPr name="TextBox 7" id="7"/>
          <p:cNvSpPr txBox="true"/>
          <p:nvPr/>
        </p:nvSpPr>
        <p:spPr>
          <a:xfrm rot="0">
            <a:off x="735285" y="3669906"/>
            <a:ext cx="16833708" cy="7880899"/>
          </a:xfrm>
          <a:prstGeom prst="rect">
            <a:avLst/>
          </a:prstGeom>
        </p:spPr>
        <p:txBody>
          <a:bodyPr anchor="t" rtlCol="false" tIns="0" lIns="0" bIns="0" rIns="0">
            <a:spAutoFit/>
          </a:bodyPr>
          <a:lstStyle/>
          <a:p>
            <a:pPr marL="534100" indent="-267050" lvl="1">
              <a:lnSpc>
                <a:spcPts val="3463"/>
              </a:lnSpc>
              <a:buFont typeface="Arial"/>
              <a:buChar char="•"/>
            </a:pPr>
            <a:r>
              <a:rPr lang="en-US" sz="2473" spc="49">
                <a:solidFill>
                  <a:srgbClr val="000000"/>
                </a:solidFill>
                <a:latin typeface="Montserrat"/>
              </a:rPr>
              <a:t>Clean names() - Standardizing column names for consistency </a:t>
            </a:r>
          </a:p>
          <a:p>
            <a:pPr marL="534100" indent="-267050" lvl="1">
              <a:lnSpc>
                <a:spcPts val="3463"/>
              </a:lnSpc>
              <a:buFont typeface="Arial"/>
              <a:buChar char="•"/>
            </a:pPr>
            <a:r>
              <a:rPr lang="en-US" sz="2473" spc="49">
                <a:solidFill>
                  <a:srgbClr val="000000"/>
                </a:solidFill>
                <a:latin typeface="Montserrat"/>
              </a:rPr>
              <a:t>rename() - To rename columns for better readability</a:t>
            </a:r>
          </a:p>
          <a:p>
            <a:pPr marL="534100" indent="-267050" lvl="1">
              <a:lnSpc>
                <a:spcPts val="3463"/>
              </a:lnSpc>
              <a:buFont typeface="Arial"/>
              <a:buChar char="•"/>
            </a:pPr>
            <a:r>
              <a:rPr lang="en-US" sz="2473" spc="49">
                <a:solidFill>
                  <a:srgbClr val="000000"/>
                </a:solidFill>
                <a:latin typeface="Montserrat"/>
              </a:rPr>
              <a:t>str() - To determine data type of each column</a:t>
            </a:r>
          </a:p>
          <a:p>
            <a:pPr marL="534100" indent="-267050" lvl="1">
              <a:lnSpc>
                <a:spcPts val="3463"/>
              </a:lnSpc>
              <a:buFont typeface="Arial"/>
              <a:buChar char="•"/>
            </a:pPr>
            <a:r>
              <a:rPr lang="en-US" sz="2473" spc="49">
                <a:solidFill>
                  <a:srgbClr val="000000"/>
                </a:solidFill>
                <a:latin typeface="Montserrat"/>
              </a:rPr>
              <a:t>trimws() - To trim leading white spaces</a:t>
            </a:r>
          </a:p>
          <a:p>
            <a:pPr marL="534100" indent="-267050" lvl="1">
              <a:lnSpc>
                <a:spcPts val="3463"/>
              </a:lnSpc>
              <a:buFont typeface="Arial"/>
              <a:buChar char="•"/>
            </a:pPr>
            <a:r>
              <a:rPr lang="en-US" sz="2473" spc="49">
                <a:solidFill>
                  <a:srgbClr val="000000"/>
                </a:solidFill>
                <a:latin typeface="Montserrat"/>
              </a:rPr>
              <a:t>gsub() - To replace special characters from a column</a:t>
            </a:r>
          </a:p>
          <a:p>
            <a:pPr marL="534100" indent="-267050" lvl="1">
              <a:lnSpc>
                <a:spcPts val="3463"/>
              </a:lnSpc>
              <a:buFont typeface="Arial"/>
              <a:buChar char="•"/>
            </a:pPr>
            <a:r>
              <a:rPr lang="en-US" sz="2473" spc="49">
                <a:solidFill>
                  <a:srgbClr val="000000"/>
                </a:solidFill>
                <a:latin typeface="Montserrat"/>
              </a:rPr>
              <a:t>as.numeric() - To convert few columns to correct data type since price, torque, horsepower and 0-60mph time were in ‘car’ datatype</a:t>
            </a:r>
          </a:p>
          <a:p>
            <a:pPr marL="534100" indent="-267050" lvl="1">
              <a:lnSpc>
                <a:spcPts val="3463"/>
              </a:lnSpc>
              <a:buFont typeface="Arial"/>
              <a:buChar char="•"/>
            </a:pPr>
            <a:r>
              <a:rPr lang="en-US" sz="2473" spc="49">
                <a:solidFill>
                  <a:srgbClr val="000000"/>
                </a:solidFill>
                <a:latin typeface="Montserrat"/>
              </a:rPr>
              <a:t> na.omit()- To remove NA values from columns</a:t>
            </a:r>
          </a:p>
          <a:p>
            <a:pPr marL="534100" indent="-267050" lvl="1">
              <a:lnSpc>
                <a:spcPts val="3463"/>
              </a:lnSpc>
              <a:buFont typeface="Arial"/>
              <a:buChar char="•"/>
            </a:pPr>
            <a:r>
              <a:rPr lang="en-US" sz="2473" spc="49">
                <a:solidFill>
                  <a:srgbClr val="000000"/>
                </a:solidFill>
                <a:latin typeface="Montserrat"/>
              </a:rPr>
              <a:t>mutate()-To add new columns</a:t>
            </a:r>
          </a:p>
          <a:p>
            <a:pPr marL="534100" indent="-267050" lvl="1">
              <a:lnSpc>
                <a:spcPts val="3463"/>
              </a:lnSpc>
              <a:buFont typeface="Arial"/>
              <a:buChar char="•"/>
            </a:pPr>
            <a:r>
              <a:rPr lang="en-US" sz="2473" spc="49">
                <a:solidFill>
                  <a:srgbClr val="000000"/>
                </a:solidFill>
                <a:latin typeface="Montserrat"/>
              </a:rPr>
              <a:t>filter() - To subset based on conditions</a:t>
            </a:r>
          </a:p>
          <a:p>
            <a:pPr marL="534100" indent="-267050" lvl="1">
              <a:lnSpc>
                <a:spcPts val="3463"/>
              </a:lnSpc>
              <a:buFont typeface="Arial"/>
              <a:buChar char="•"/>
            </a:pPr>
            <a:r>
              <a:rPr lang="en-US" sz="2473" spc="49">
                <a:solidFill>
                  <a:srgbClr val="000000"/>
                </a:solidFill>
                <a:latin typeface="Montserrat"/>
              </a:rPr>
              <a:t>arrange()- To arrange data in desc or asc order</a:t>
            </a:r>
          </a:p>
          <a:p>
            <a:pPr marL="534100" indent="-267050" lvl="1">
              <a:lnSpc>
                <a:spcPts val="3463"/>
              </a:lnSpc>
              <a:buFont typeface="Arial"/>
              <a:buChar char="•"/>
            </a:pPr>
            <a:r>
              <a:rPr lang="en-US" sz="2473" spc="49">
                <a:solidFill>
                  <a:srgbClr val="000000"/>
                </a:solidFill>
                <a:latin typeface="Montserrat"/>
              </a:rPr>
              <a:t>slice()- To show required amount of data </a:t>
            </a:r>
          </a:p>
          <a:p>
            <a:pPr>
              <a:lnSpc>
                <a:spcPts val="3463"/>
              </a:lnSpc>
            </a:pPr>
          </a:p>
          <a:p>
            <a:pPr>
              <a:lnSpc>
                <a:spcPts val="3463"/>
              </a:lnSpc>
            </a:pPr>
          </a:p>
          <a:p>
            <a:pPr>
              <a:lnSpc>
                <a:spcPts val="3463"/>
              </a:lnSpc>
            </a:pPr>
          </a:p>
          <a:p>
            <a:pPr>
              <a:lnSpc>
                <a:spcPts val="3463"/>
              </a:lnSpc>
            </a:pPr>
          </a:p>
          <a:p>
            <a:pPr>
              <a:lnSpc>
                <a:spcPts val="3463"/>
              </a:lnSpc>
            </a:pPr>
          </a:p>
          <a:p>
            <a:pPr>
              <a:lnSpc>
                <a:spcPts val="3463"/>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grpSp>
        <p:nvGrpSpPr>
          <p:cNvPr name="Group 2" id="2"/>
          <p:cNvGrpSpPr/>
          <p:nvPr/>
        </p:nvGrpSpPr>
        <p:grpSpPr>
          <a:xfrm rot="-5400000">
            <a:off x="8029142" y="-8048192"/>
            <a:ext cx="2191617" cy="18288000"/>
            <a:chOff x="0" y="0"/>
            <a:chExt cx="619276" cy="5167563"/>
          </a:xfrm>
        </p:grpSpPr>
        <p:sp>
          <p:nvSpPr>
            <p:cNvPr name="Freeform 3" id="3"/>
            <p:cNvSpPr/>
            <p:nvPr/>
          </p:nvSpPr>
          <p:spPr>
            <a:xfrm flipH="false" flipV="false" rot="0">
              <a:off x="0" y="0"/>
              <a:ext cx="619276" cy="5167563"/>
            </a:xfrm>
            <a:custGeom>
              <a:avLst/>
              <a:gdLst/>
              <a:ahLst/>
              <a:cxnLst/>
              <a:rect r="r" b="b" t="t" l="l"/>
              <a:pathLst>
                <a:path h="5167563" w="619276">
                  <a:moveTo>
                    <a:pt x="0" y="0"/>
                  </a:moveTo>
                  <a:lnTo>
                    <a:pt x="619276" y="0"/>
                  </a:lnTo>
                  <a:lnTo>
                    <a:pt x="619276" y="5167563"/>
                  </a:lnTo>
                  <a:lnTo>
                    <a:pt x="0" y="5167563"/>
                  </a:lnTo>
                  <a:close/>
                </a:path>
              </a:pathLst>
            </a:custGeom>
            <a:solidFill>
              <a:srgbClr val="3D3D3D"/>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28700" y="2282988"/>
            <a:ext cx="7456368" cy="6975312"/>
          </a:xfrm>
          <a:custGeom>
            <a:avLst/>
            <a:gdLst/>
            <a:ahLst/>
            <a:cxnLst/>
            <a:rect r="r" b="b" t="t" l="l"/>
            <a:pathLst>
              <a:path h="6975312" w="7456368">
                <a:moveTo>
                  <a:pt x="0" y="0"/>
                </a:moveTo>
                <a:lnTo>
                  <a:pt x="7456368" y="0"/>
                </a:lnTo>
                <a:lnTo>
                  <a:pt x="7456368" y="6975312"/>
                </a:lnTo>
                <a:lnTo>
                  <a:pt x="0" y="6975312"/>
                </a:lnTo>
                <a:lnTo>
                  <a:pt x="0" y="0"/>
                </a:lnTo>
                <a:close/>
              </a:path>
            </a:pathLst>
          </a:custGeom>
          <a:blipFill>
            <a:blip r:embed="rId3"/>
            <a:stretch>
              <a:fillRect l="0" t="0" r="0" b="0"/>
            </a:stretch>
          </a:blipFill>
        </p:spPr>
      </p:sp>
      <p:grpSp>
        <p:nvGrpSpPr>
          <p:cNvPr name="Group 6" id="6"/>
          <p:cNvGrpSpPr/>
          <p:nvPr/>
        </p:nvGrpSpPr>
        <p:grpSpPr>
          <a:xfrm rot="-5400000">
            <a:off x="10228344" y="1198644"/>
            <a:ext cx="6975312" cy="9144000"/>
            <a:chOff x="0" y="0"/>
            <a:chExt cx="1970985" cy="2583782"/>
          </a:xfrm>
        </p:grpSpPr>
        <p:sp>
          <p:nvSpPr>
            <p:cNvPr name="Freeform 7" id="7"/>
            <p:cNvSpPr/>
            <p:nvPr/>
          </p:nvSpPr>
          <p:spPr>
            <a:xfrm flipH="false" flipV="false" rot="0">
              <a:off x="0" y="0"/>
              <a:ext cx="1970985" cy="2583782"/>
            </a:xfrm>
            <a:custGeom>
              <a:avLst/>
              <a:gdLst/>
              <a:ahLst/>
              <a:cxnLst/>
              <a:rect r="r" b="b" t="t" l="l"/>
              <a:pathLst>
                <a:path h="2583782" w="1970985">
                  <a:moveTo>
                    <a:pt x="0" y="0"/>
                  </a:moveTo>
                  <a:lnTo>
                    <a:pt x="1970985" y="0"/>
                  </a:lnTo>
                  <a:lnTo>
                    <a:pt x="1970985" y="2583782"/>
                  </a:lnTo>
                  <a:lnTo>
                    <a:pt x="0" y="2583782"/>
                  </a:lnTo>
                  <a:close/>
                </a:path>
              </a:pathLst>
            </a:custGeom>
            <a:solidFill>
              <a:srgbClr val="3D3D3D"/>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4216551" y="2742050"/>
            <a:ext cx="540333" cy="502494"/>
            <a:chOff x="0" y="0"/>
            <a:chExt cx="812800" cy="755880"/>
          </a:xfrm>
        </p:grpSpPr>
        <p:sp>
          <p:nvSpPr>
            <p:cNvPr name="Freeform 10" id="10"/>
            <p:cNvSpPr/>
            <p:nvPr/>
          </p:nvSpPr>
          <p:spPr>
            <a:xfrm flipH="false" flipV="false" rot="0">
              <a:off x="0" y="0"/>
              <a:ext cx="812800" cy="755880"/>
            </a:xfrm>
            <a:custGeom>
              <a:avLst/>
              <a:gdLst/>
              <a:ahLst/>
              <a:cxnLst/>
              <a:rect r="r" b="b" t="t" l="l"/>
              <a:pathLst>
                <a:path h="755880" w="812800">
                  <a:moveTo>
                    <a:pt x="406400" y="0"/>
                  </a:moveTo>
                  <a:cubicBezTo>
                    <a:pt x="181951" y="0"/>
                    <a:pt x="0" y="169210"/>
                    <a:pt x="0" y="377940"/>
                  </a:cubicBezTo>
                  <a:cubicBezTo>
                    <a:pt x="0" y="586671"/>
                    <a:pt x="181951" y="755880"/>
                    <a:pt x="406400" y="755880"/>
                  </a:cubicBezTo>
                  <a:cubicBezTo>
                    <a:pt x="630849" y="755880"/>
                    <a:pt x="812800" y="586671"/>
                    <a:pt x="812800" y="377940"/>
                  </a:cubicBezTo>
                  <a:cubicBezTo>
                    <a:pt x="812800" y="169210"/>
                    <a:pt x="630849" y="0"/>
                    <a:pt x="406400" y="0"/>
                  </a:cubicBezTo>
                  <a:close/>
                </a:path>
              </a:pathLst>
            </a:custGeom>
            <a:solidFill>
              <a:srgbClr val="000000">
                <a:alpha val="0"/>
              </a:srgbClr>
            </a:solidFill>
            <a:ln w="66675" cap="sq">
              <a:solidFill>
                <a:srgbClr val="FF3131"/>
              </a:solidFill>
              <a:prstDash val="solid"/>
              <a:miter/>
            </a:ln>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3534"/>
                </a:lnSpc>
              </a:pPr>
            </a:p>
          </p:txBody>
        </p:sp>
      </p:grpSp>
      <p:sp>
        <p:nvSpPr>
          <p:cNvPr name="TextBox 12" id="12"/>
          <p:cNvSpPr txBox="true"/>
          <p:nvPr/>
        </p:nvSpPr>
        <p:spPr>
          <a:xfrm rot="0">
            <a:off x="0" y="-247650"/>
            <a:ext cx="3191863" cy="1593532"/>
          </a:xfrm>
          <a:prstGeom prst="rect">
            <a:avLst/>
          </a:prstGeom>
        </p:spPr>
        <p:txBody>
          <a:bodyPr anchor="t" rtlCol="false" tIns="0" lIns="0" bIns="0" rIns="0">
            <a:spAutoFit/>
          </a:bodyPr>
          <a:lstStyle/>
          <a:p>
            <a:pPr>
              <a:lnSpc>
                <a:spcPts val="12442"/>
              </a:lnSpc>
            </a:pPr>
            <a:r>
              <a:rPr lang="en-US" sz="8887" spc="-355">
                <a:solidFill>
                  <a:srgbClr val="FFFFFF"/>
                </a:solidFill>
                <a:latin typeface="Bodoni FLF"/>
              </a:rPr>
              <a:t>Ques1 </a:t>
            </a:r>
          </a:p>
        </p:txBody>
      </p:sp>
      <p:sp>
        <p:nvSpPr>
          <p:cNvPr name="TextBox 13" id="13"/>
          <p:cNvSpPr txBox="true"/>
          <p:nvPr/>
        </p:nvSpPr>
        <p:spPr>
          <a:xfrm rot="0">
            <a:off x="2857447" y="433541"/>
            <a:ext cx="9511903" cy="431175"/>
          </a:xfrm>
          <a:prstGeom prst="rect">
            <a:avLst/>
          </a:prstGeom>
        </p:spPr>
        <p:txBody>
          <a:bodyPr anchor="t" rtlCol="false" tIns="0" lIns="0" bIns="0" rIns="0">
            <a:spAutoFit/>
          </a:bodyPr>
          <a:lstStyle/>
          <a:p>
            <a:pPr algn="ctr">
              <a:lnSpc>
                <a:spcPts val="3534"/>
              </a:lnSpc>
              <a:spcBef>
                <a:spcPct val="0"/>
              </a:spcBef>
            </a:pPr>
            <a:r>
              <a:rPr lang="en-US" sz="2524" spc="50">
                <a:solidFill>
                  <a:srgbClr val="FFFFFF"/>
                </a:solidFill>
                <a:latin typeface="Montserrat"/>
              </a:rPr>
              <a:t>What is the correlation between engine size and power?</a:t>
            </a:r>
          </a:p>
        </p:txBody>
      </p:sp>
      <p:sp>
        <p:nvSpPr>
          <p:cNvPr name="TextBox 14" id="14"/>
          <p:cNvSpPr txBox="true"/>
          <p:nvPr/>
        </p:nvSpPr>
        <p:spPr>
          <a:xfrm rot="0">
            <a:off x="9353560" y="2945672"/>
            <a:ext cx="8724880" cy="4907925"/>
          </a:xfrm>
          <a:prstGeom prst="rect">
            <a:avLst/>
          </a:prstGeom>
        </p:spPr>
        <p:txBody>
          <a:bodyPr anchor="t" rtlCol="false" tIns="0" lIns="0" bIns="0" rIns="0">
            <a:spAutoFit/>
          </a:bodyPr>
          <a:lstStyle/>
          <a:p>
            <a:pPr>
              <a:lnSpc>
                <a:spcPts val="3534"/>
              </a:lnSpc>
            </a:pPr>
            <a:r>
              <a:rPr lang="en-US" sz="2524" spc="50">
                <a:solidFill>
                  <a:srgbClr val="FFFFFF"/>
                </a:solidFill>
                <a:latin typeface="Montserrat"/>
              </a:rPr>
              <a:t>The scatter plot shows the correlation between Engine size and Horsepower. As we can observe that with increasing size of engine the corresponding value of Horsepower also increases. There are some exceptions like the one’s marked with red circles which despite having smaller engine size produce power equivalent to bigger engine sizes.</a:t>
            </a:r>
          </a:p>
          <a:p>
            <a:pPr>
              <a:lnSpc>
                <a:spcPts val="3534"/>
              </a:lnSpc>
            </a:pPr>
          </a:p>
          <a:p>
            <a:pPr>
              <a:lnSpc>
                <a:spcPts val="3534"/>
              </a:lnSpc>
              <a:spcBef>
                <a:spcPct val="0"/>
              </a:spcBef>
            </a:pPr>
            <a:r>
              <a:rPr lang="en-US" sz="2524" spc="50">
                <a:solidFill>
                  <a:srgbClr val="FFFFFF"/>
                </a:solidFill>
                <a:latin typeface="Montserrat"/>
              </a:rPr>
              <a:t>Correlation coefficient of </a:t>
            </a:r>
            <a:r>
              <a:rPr lang="en-US" sz="2524" spc="50">
                <a:solidFill>
                  <a:srgbClr val="FFFFFF"/>
                </a:solidFill>
                <a:latin typeface="Montserrat Bold"/>
              </a:rPr>
              <a:t>0.6</a:t>
            </a:r>
            <a:r>
              <a:rPr lang="en-US" sz="2524" spc="50">
                <a:solidFill>
                  <a:srgbClr val="FFFFFF"/>
                </a:solidFill>
                <a:latin typeface="Montserrat"/>
              </a:rPr>
              <a:t> means moderate positive relation between the two features</a:t>
            </a:r>
          </a:p>
        </p:txBody>
      </p:sp>
      <p:grpSp>
        <p:nvGrpSpPr>
          <p:cNvPr name="Group 15" id="15"/>
          <p:cNvGrpSpPr/>
          <p:nvPr/>
        </p:nvGrpSpPr>
        <p:grpSpPr>
          <a:xfrm rot="0">
            <a:off x="4216551" y="3950012"/>
            <a:ext cx="540333" cy="502494"/>
            <a:chOff x="0" y="0"/>
            <a:chExt cx="812800" cy="755880"/>
          </a:xfrm>
        </p:grpSpPr>
        <p:sp>
          <p:nvSpPr>
            <p:cNvPr name="Freeform 16" id="16"/>
            <p:cNvSpPr/>
            <p:nvPr/>
          </p:nvSpPr>
          <p:spPr>
            <a:xfrm flipH="false" flipV="false" rot="0">
              <a:off x="0" y="0"/>
              <a:ext cx="812800" cy="755880"/>
            </a:xfrm>
            <a:custGeom>
              <a:avLst/>
              <a:gdLst/>
              <a:ahLst/>
              <a:cxnLst/>
              <a:rect r="r" b="b" t="t" l="l"/>
              <a:pathLst>
                <a:path h="755880" w="812800">
                  <a:moveTo>
                    <a:pt x="406400" y="0"/>
                  </a:moveTo>
                  <a:cubicBezTo>
                    <a:pt x="181951" y="0"/>
                    <a:pt x="0" y="169210"/>
                    <a:pt x="0" y="377940"/>
                  </a:cubicBezTo>
                  <a:cubicBezTo>
                    <a:pt x="0" y="586671"/>
                    <a:pt x="181951" y="755880"/>
                    <a:pt x="406400" y="755880"/>
                  </a:cubicBezTo>
                  <a:cubicBezTo>
                    <a:pt x="630849" y="755880"/>
                    <a:pt x="812800" y="586671"/>
                    <a:pt x="812800" y="377940"/>
                  </a:cubicBezTo>
                  <a:cubicBezTo>
                    <a:pt x="812800" y="169210"/>
                    <a:pt x="630849" y="0"/>
                    <a:pt x="406400" y="0"/>
                  </a:cubicBezTo>
                  <a:close/>
                </a:path>
              </a:pathLst>
            </a:custGeom>
            <a:solidFill>
              <a:srgbClr val="000000">
                <a:alpha val="0"/>
              </a:srgbClr>
            </a:solidFill>
            <a:ln w="66675" cap="sq">
              <a:solidFill>
                <a:srgbClr val="FF3131"/>
              </a:solidFill>
              <a:prstDash val="solid"/>
              <a:miter/>
            </a:ln>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3534"/>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sp>
        <p:nvSpPr>
          <p:cNvPr name="Freeform 2" id="2"/>
          <p:cNvSpPr/>
          <p:nvPr/>
        </p:nvSpPr>
        <p:spPr>
          <a:xfrm flipH="false" flipV="false" rot="0">
            <a:off x="9786109" y="1028700"/>
            <a:ext cx="7473191" cy="6982585"/>
          </a:xfrm>
          <a:custGeom>
            <a:avLst/>
            <a:gdLst/>
            <a:ahLst/>
            <a:cxnLst/>
            <a:rect r="r" b="b" t="t" l="l"/>
            <a:pathLst>
              <a:path h="6982585" w="7473191">
                <a:moveTo>
                  <a:pt x="0" y="0"/>
                </a:moveTo>
                <a:lnTo>
                  <a:pt x="7473191" y="0"/>
                </a:lnTo>
                <a:lnTo>
                  <a:pt x="7473191" y="6982585"/>
                </a:lnTo>
                <a:lnTo>
                  <a:pt x="0" y="6982585"/>
                </a:lnTo>
                <a:lnTo>
                  <a:pt x="0" y="0"/>
                </a:lnTo>
                <a:close/>
              </a:path>
            </a:pathLst>
          </a:custGeom>
          <a:blipFill>
            <a:blip r:embed="rId3"/>
            <a:stretch>
              <a:fillRect l="0" t="0" r="0" b="0"/>
            </a:stretch>
          </a:blipFill>
        </p:spPr>
      </p:sp>
      <p:grpSp>
        <p:nvGrpSpPr>
          <p:cNvPr name="Group 3" id="3"/>
          <p:cNvGrpSpPr/>
          <p:nvPr/>
        </p:nvGrpSpPr>
        <p:grpSpPr>
          <a:xfrm rot="-5400000">
            <a:off x="1193975" y="-55644"/>
            <a:ext cx="6975312" cy="9144000"/>
            <a:chOff x="0" y="0"/>
            <a:chExt cx="1970985" cy="2583782"/>
          </a:xfrm>
        </p:grpSpPr>
        <p:sp>
          <p:nvSpPr>
            <p:cNvPr name="Freeform 4" id="4"/>
            <p:cNvSpPr/>
            <p:nvPr/>
          </p:nvSpPr>
          <p:spPr>
            <a:xfrm flipH="false" flipV="false" rot="0">
              <a:off x="0" y="0"/>
              <a:ext cx="1970985" cy="2583782"/>
            </a:xfrm>
            <a:custGeom>
              <a:avLst/>
              <a:gdLst/>
              <a:ahLst/>
              <a:cxnLst/>
              <a:rect r="r" b="b" t="t" l="l"/>
              <a:pathLst>
                <a:path h="2583782" w="1970985">
                  <a:moveTo>
                    <a:pt x="0" y="0"/>
                  </a:moveTo>
                  <a:lnTo>
                    <a:pt x="1970985" y="0"/>
                  </a:lnTo>
                  <a:lnTo>
                    <a:pt x="1970985" y="2583782"/>
                  </a:lnTo>
                  <a:lnTo>
                    <a:pt x="0" y="2583782"/>
                  </a:lnTo>
                  <a:close/>
                </a:path>
              </a:pathLst>
            </a:custGeom>
            <a:solidFill>
              <a:srgbClr val="3D3D3D"/>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19191" y="1691384"/>
            <a:ext cx="8724880" cy="4460250"/>
          </a:xfrm>
          <a:prstGeom prst="rect">
            <a:avLst/>
          </a:prstGeom>
        </p:spPr>
        <p:txBody>
          <a:bodyPr anchor="t" rtlCol="false" tIns="0" lIns="0" bIns="0" rIns="0">
            <a:spAutoFit/>
          </a:bodyPr>
          <a:lstStyle/>
          <a:p>
            <a:pPr>
              <a:lnSpc>
                <a:spcPts val="3534"/>
              </a:lnSpc>
            </a:pPr>
            <a:r>
              <a:rPr lang="en-US" sz="2524" spc="50">
                <a:solidFill>
                  <a:srgbClr val="FFFFFF"/>
                </a:solidFill>
                <a:latin typeface="Montserrat"/>
              </a:rPr>
              <a:t>The scatter plot shows the correlation between Engine size and Torque. As we can observe that with increasing size of engine the corresponding value of Torque also increases. There are some exceptions like the one’s marked with red circles which despite having smaller engine size produce power equivalent to bigger engine sizes.</a:t>
            </a:r>
          </a:p>
          <a:p>
            <a:pPr>
              <a:lnSpc>
                <a:spcPts val="3534"/>
              </a:lnSpc>
            </a:pPr>
          </a:p>
          <a:p>
            <a:pPr>
              <a:lnSpc>
                <a:spcPts val="3534"/>
              </a:lnSpc>
              <a:spcBef>
                <a:spcPct val="0"/>
              </a:spcBef>
            </a:pPr>
            <a:r>
              <a:rPr lang="en-US" sz="2524" spc="50">
                <a:solidFill>
                  <a:srgbClr val="FFFFFF"/>
                </a:solidFill>
                <a:latin typeface="Montserrat"/>
              </a:rPr>
              <a:t>Correlation coefficient of </a:t>
            </a:r>
            <a:r>
              <a:rPr lang="en-US" sz="2524" spc="50">
                <a:solidFill>
                  <a:srgbClr val="FFFFFF"/>
                </a:solidFill>
                <a:latin typeface="Montserrat Bold"/>
              </a:rPr>
              <a:t>0.58</a:t>
            </a:r>
            <a:r>
              <a:rPr lang="en-US" sz="2524" spc="50">
                <a:solidFill>
                  <a:srgbClr val="FFFFFF"/>
                </a:solidFill>
                <a:latin typeface="Montserrat"/>
              </a:rPr>
              <a:t> means moderate positive relation between the two features</a:t>
            </a:r>
          </a:p>
        </p:txBody>
      </p:sp>
      <p:grpSp>
        <p:nvGrpSpPr>
          <p:cNvPr name="Group 7" id="7"/>
          <p:cNvGrpSpPr/>
          <p:nvPr/>
        </p:nvGrpSpPr>
        <p:grpSpPr>
          <a:xfrm rot="0">
            <a:off x="12939366" y="1470620"/>
            <a:ext cx="540333" cy="502494"/>
            <a:chOff x="0" y="0"/>
            <a:chExt cx="812800" cy="755880"/>
          </a:xfrm>
        </p:grpSpPr>
        <p:sp>
          <p:nvSpPr>
            <p:cNvPr name="Freeform 8" id="8"/>
            <p:cNvSpPr/>
            <p:nvPr/>
          </p:nvSpPr>
          <p:spPr>
            <a:xfrm flipH="false" flipV="false" rot="0">
              <a:off x="0" y="0"/>
              <a:ext cx="812800" cy="755880"/>
            </a:xfrm>
            <a:custGeom>
              <a:avLst/>
              <a:gdLst/>
              <a:ahLst/>
              <a:cxnLst/>
              <a:rect r="r" b="b" t="t" l="l"/>
              <a:pathLst>
                <a:path h="755880" w="812800">
                  <a:moveTo>
                    <a:pt x="406400" y="0"/>
                  </a:moveTo>
                  <a:cubicBezTo>
                    <a:pt x="181951" y="0"/>
                    <a:pt x="0" y="169210"/>
                    <a:pt x="0" y="377940"/>
                  </a:cubicBezTo>
                  <a:cubicBezTo>
                    <a:pt x="0" y="586671"/>
                    <a:pt x="181951" y="755880"/>
                    <a:pt x="406400" y="755880"/>
                  </a:cubicBezTo>
                  <a:cubicBezTo>
                    <a:pt x="630849" y="755880"/>
                    <a:pt x="812800" y="586671"/>
                    <a:pt x="812800" y="377940"/>
                  </a:cubicBezTo>
                  <a:cubicBezTo>
                    <a:pt x="812800" y="169210"/>
                    <a:pt x="630849" y="0"/>
                    <a:pt x="406400" y="0"/>
                  </a:cubicBezTo>
                  <a:close/>
                </a:path>
              </a:pathLst>
            </a:custGeom>
            <a:solidFill>
              <a:srgbClr val="000000">
                <a:alpha val="0"/>
              </a:srgbClr>
            </a:solidFill>
            <a:ln w="66675" cap="sq">
              <a:solidFill>
                <a:srgbClr val="FF3131"/>
              </a:solidFill>
              <a:prstDash val="solid"/>
              <a:miter/>
            </a:ln>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3534"/>
                </a:lnSpc>
              </a:pPr>
            </a:p>
          </p:txBody>
        </p:sp>
      </p:grpSp>
      <p:grpSp>
        <p:nvGrpSpPr>
          <p:cNvPr name="Group 10" id="10"/>
          <p:cNvGrpSpPr/>
          <p:nvPr/>
        </p:nvGrpSpPr>
        <p:grpSpPr>
          <a:xfrm rot="0">
            <a:off x="12982372" y="2756196"/>
            <a:ext cx="540333" cy="502494"/>
            <a:chOff x="0" y="0"/>
            <a:chExt cx="812800" cy="755880"/>
          </a:xfrm>
        </p:grpSpPr>
        <p:sp>
          <p:nvSpPr>
            <p:cNvPr name="Freeform 11" id="11"/>
            <p:cNvSpPr/>
            <p:nvPr/>
          </p:nvSpPr>
          <p:spPr>
            <a:xfrm flipH="false" flipV="false" rot="0">
              <a:off x="0" y="0"/>
              <a:ext cx="812800" cy="755880"/>
            </a:xfrm>
            <a:custGeom>
              <a:avLst/>
              <a:gdLst/>
              <a:ahLst/>
              <a:cxnLst/>
              <a:rect r="r" b="b" t="t" l="l"/>
              <a:pathLst>
                <a:path h="755880" w="812800">
                  <a:moveTo>
                    <a:pt x="406400" y="0"/>
                  </a:moveTo>
                  <a:cubicBezTo>
                    <a:pt x="181951" y="0"/>
                    <a:pt x="0" y="169210"/>
                    <a:pt x="0" y="377940"/>
                  </a:cubicBezTo>
                  <a:cubicBezTo>
                    <a:pt x="0" y="586671"/>
                    <a:pt x="181951" y="755880"/>
                    <a:pt x="406400" y="755880"/>
                  </a:cubicBezTo>
                  <a:cubicBezTo>
                    <a:pt x="630849" y="755880"/>
                    <a:pt x="812800" y="586671"/>
                    <a:pt x="812800" y="377940"/>
                  </a:cubicBezTo>
                  <a:cubicBezTo>
                    <a:pt x="812800" y="169210"/>
                    <a:pt x="630849" y="0"/>
                    <a:pt x="406400" y="0"/>
                  </a:cubicBezTo>
                  <a:close/>
                </a:path>
              </a:pathLst>
            </a:custGeom>
            <a:solidFill>
              <a:srgbClr val="000000">
                <a:alpha val="0"/>
              </a:srgbClr>
            </a:solidFill>
            <a:ln w="66675" cap="sq">
              <a:solidFill>
                <a:srgbClr val="FF3131"/>
              </a:solidFill>
              <a:prstDash val="solid"/>
              <a:miter/>
            </a:ln>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3534"/>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grpSp>
        <p:nvGrpSpPr>
          <p:cNvPr name="Group 2" id="2"/>
          <p:cNvGrpSpPr/>
          <p:nvPr/>
        </p:nvGrpSpPr>
        <p:grpSpPr>
          <a:xfrm rot="-5400000">
            <a:off x="8029142" y="-8048192"/>
            <a:ext cx="2191617" cy="18288000"/>
            <a:chOff x="0" y="0"/>
            <a:chExt cx="619276" cy="5167563"/>
          </a:xfrm>
        </p:grpSpPr>
        <p:sp>
          <p:nvSpPr>
            <p:cNvPr name="Freeform 3" id="3"/>
            <p:cNvSpPr/>
            <p:nvPr/>
          </p:nvSpPr>
          <p:spPr>
            <a:xfrm flipH="false" flipV="false" rot="0">
              <a:off x="0" y="0"/>
              <a:ext cx="619276" cy="5167563"/>
            </a:xfrm>
            <a:custGeom>
              <a:avLst/>
              <a:gdLst/>
              <a:ahLst/>
              <a:cxnLst/>
              <a:rect r="r" b="b" t="t" l="l"/>
              <a:pathLst>
                <a:path h="5167563" w="619276">
                  <a:moveTo>
                    <a:pt x="0" y="0"/>
                  </a:moveTo>
                  <a:lnTo>
                    <a:pt x="619276" y="0"/>
                  </a:lnTo>
                  <a:lnTo>
                    <a:pt x="619276" y="5167563"/>
                  </a:lnTo>
                  <a:lnTo>
                    <a:pt x="0" y="5167563"/>
                  </a:lnTo>
                  <a:close/>
                </a:path>
              </a:pathLst>
            </a:custGeom>
            <a:solidFill>
              <a:srgbClr val="3D3D3D"/>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5400000">
            <a:off x="11563400" y="-136413"/>
            <a:ext cx="4305199" cy="9144000"/>
            <a:chOff x="0" y="0"/>
            <a:chExt cx="1216502" cy="2583782"/>
          </a:xfrm>
        </p:grpSpPr>
        <p:sp>
          <p:nvSpPr>
            <p:cNvPr name="Freeform 6" id="6"/>
            <p:cNvSpPr/>
            <p:nvPr/>
          </p:nvSpPr>
          <p:spPr>
            <a:xfrm flipH="false" flipV="false" rot="0">
              <a:off x="0" y="0"/>
              <a:ext cx="1216502" cy="2583782"/>
            </a:xfrm>
            <a:custGeom>
              <a:avLst/>
              <a:gdLst/>
              <a:ahLst/>
              <a:cxnLst/>
              <a:rect r="r" b="b" t="t" l="l"/>
              <a:pathLst>
                <a:path h="2583782" w="1216502">
                  <a:moveTo>
                    <a:pt x="0" y="0"/>
                  </a:moveTo>
                  <a:lnTo>
                    <a:pt x="1216502" y="0"/>
                  </a:lnTo>
                  <a:lnTo>
                    <a:pt x="1216502" y="2583782"/>
                  </a:lnTo>
                  <a:lnTo>
                    <a:pt x="0" y="2583782"/>
                  </a:lnTo>
                  <a:close/>
                </a:path>
              </a:pathLst>
            </a:custGeom>
            <a:solidFill>
              <a:srgbClr val="3D3D3D"/>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028700" y="2287859"/>
            <a:ext cx="7487195" cy="6970441"/>
          </a:xfrm>
          <a:custGeom>
            <a:avLst/>
            <a:gdLst/>
            <a:ahLst/>
            <a:cxnLst/>
            <a:rect r="r" b="b" t="t" l="l"/>
            <a:pathLst>
              <a:path h="6970441" w="7487195">
                <a:moveTo>
                  <a:pt x="0" y="0"/>
                </a:moveTo>
                <a:lnTo>
                  <a:pt x="7487195" y="0"/>
                </a:lnTo>
                <a:lnTo>
                  <a:pt x="7487195" y="6970441"/>
                </a:lnTo>
                <a:lnTo>
                  <a:pt x="0" y="6970441"/>
                </a:lnTo>
                <a:lnTo>
                  <a:pt x="0" y="0"/>
                </a:lnTo>
                <a:close/>
              </a:path>
            </a:pathLst>
          </a:custGeom>
          <a:blipFill>
            <a:blip r:embed="rId3"/>
            <a:stretch>
              <a:fillRect l="0" t="0" r="0" b="0"/>
            </a:stretch>
          </a:blipFill>
        </p:spPr>
      </p:sp>
      <p:sp>
        <p:nvSpPr>
          <p:cNvPr name="Freeform 9" id="9"/>
          <p:cNvSpPr/>
          <p:nvPr/>
        </p:nvSpPr>
        <p:spPr>
          <a:xfrm flipH="false" flipV="false" rot="0">
            <a:off x="3191863" y="9609438"/>
            <a:ext cx="13708378" cy="548335"/>
          </a:xfrm>
          <a:custGeom>
            <a:avLst/>
            <a:gdLst/>
            <a:ahLst/>
            <a:cxnLst/>
            <a:rect r="r" b="b" t="t" l="l"/>
            <a:pathLst>
              <a:path h="548335" w="13708378">
                <a:moveTo>
                  <a:pt x="0" y="0"/>
                </a:moveTo>
                <a:lnTo>
                  <a:pt x="13708378" y="0"/>
                </a:lnTo>
                <a:lnTo>
                  <a:pt x="13708378" y="548335"/>
                </a:lnTo>
                <a:lnTo>
                  <a:pt x="0" y="548335"/>
                </a:lnTo>
                <a:lnTo>
                  <a:pt x="0" y="0"/>
                </a:lnTo>
                <a:close/>
              </a:path>
            </a:pathLst>
          </a:custGeom>
          <a:blipFill>
            <a:blip r:embed="rId4"/>
            <a:stretch>
              <a:fillRect l="0" t="0" r="0" b="0"/>
            </a:stretch>
          </a:blipFill>
        </p:spPr>
      </p:sp>
      <p:grpSp>
        <p:nvGrpSpPr>
          <p:cNvPr name="Group 10" id="10"/>
          <p:cNvGrpSpPr/>
          <p:nvPr/>
        </p:nvGrpSpPr>
        <p:grpSpPr>
          <a:xfrm rot="0">
            <a:off x="15051976" y="9482777"/>
            <a:ext cx="2806687" cy="804223"/>
            <a:chOff x="0" y="0"/>
            <a:chExt cx="739210" cy="211812"/>
          </a:xfrm>
        </p:grpSpPr>
        <p:sp>
          <p:nvSpPr>
            <p:cNvPr name="Freeform 11" id="11"/>
            <p:cNvSpPr/>
            <p:nvPr/>
          </p:nvSpPr>
          <p:spPr>
            <a:xfrm flipH="false" flipV="false" rot="0">
              <a:off x="0" y="0"/>
              <a:ext cx="739210" cy="211812"/>
            </a:xfrm>
            <a:custGeom>
              <a:avLst/>
              <a:gdLst/>
              <a:ahLst/>
              <a:cxnLst/>
              <a:rect r="r" b="b" t="t" l="l"/>
              <a:pathLst>
                <a:path h="211812" w="739210">
                  <a:moveTo>
                    <a:pt x="0" y="0"/>
                  </a:moveTo>
                  <a:lnTo>
                    <a:pt x="739210" y="0"/>
                  </a:lnTo>
                  <a:lnTo>
                    <a:pt x="739210" y="211812"/>
                  </a:lnTo>
                  <a:lnTo>
                    <a:pt x="0" y="211812"/>
                  </a:lnTo>
                  <a:close/>
                </a:path>
              </a:pathLst>
            </a:custGeom>
            <a:solidFill>
              <a:srgbClr val="000000">
                <a:alpha val="0"/>
              </a:srgbClr>
            </a:solidFill>
            <a:ln w="85725" cap="sq">
              <a:solidFill>
                <a:srgbClr val="FF3131"/>
              </a:solidFill>
              <a:prstDash val="solid"/>
              <a:miter/>
            </a:ln>
          </p:spPr>
        </p:sp>
        <p:sp>
          <p:nvSpPr>
            <p:cNvPr name="TextBox 12" id="12"/>
            <p:cNvSpPr txBox="true"/>
            <p:nvPr/>
          </p:nvSpPr>
          <p:spPr>
            <a:xfrm>
              <a:off x="0" y="-47625"/>
              <a:ext cx="812800" cy="860425"/>
            </a:xfrm>
            <a:prstGeom prst="rect">
              <a:avLst/>
            </a:prstGeom>
          </p:spPr>
          <p:txBody>
            <a:bodyPr anchor="ctr" rtlCol="false" tIns="50800" lIns="50800" bIns="50800" rIns="50800"/>
            <a:lstStyle/>
            <a:p>
              <a:pPr algn="ctr">
                <a:lnSpc>
                  <a:spcPts val="3534"/>
                </a:lnSpc>
              </a:pPr>
            </a:p>
          </p:txBody>
        </p:sp>
      </p:grpSp>
      <p:sp>
        <p:nvSpPr>
          <p:cNvPr name="TextBox 13" id="13"/>
          <p:cNvSpPr txBox="true"/>
          <p:nvPr/>
        </p:nvSpPr>
        <p:spPr>
          <a:xfrm rot="0">
            <a:off x="0" y="-247650"/>
            <a:ext cx="3191863" cy="1593532"/>
          </a:xfrm>
          <a:prstGeom prst="rect">
            <a:avLst/>
          </a:prstGeom>
        </p:spPr>
        <p:txBody>
          <a:bodyPr anchor="t" rtlCol="false" tIns="0" lIns="0" bIns="0" rIns="0">
            <a:spAutoFit/>
          </a:bodyPr>
          <a:lstStyle/>
          <a:p>
            <a:pPr>
              <a:lnSpc>
                <a:spcPts val="12442"/>
              </a:lnSpc>
            </a:pPr>
            <a:r>
              <a:rPr lang="en-US" sz="8887" spc="-355">
                <a:solidFill>
                  <a:srgbClr val="FFFFFF"/>
                </a:solidFill>
                <a:latin typeface="Bodoni FLF"/>
              </a:rPr>
              <a:t>Ques2 </a:t>
            </a:r>
          </a:p>
        </p:txBody>
      </p:sp>
      <p:sp>
        <p:nvSpPr>
          <p:cNvPr name="TextBox 14" id="14"/>
          <p:cNvSpPr txBox="true"/>
          <p:nvPr/>
        </p:nvSpPr>
        <p:spPr>
          <a:xfrm rot="0">
            <a:off x="3191863" y="340403"/>
            <a:ext cx="14925770" cy="878850"/>
          </a:xfrm>
          <a:prstGeom prst="rect">
            <a:avLst/>
          </a:prstGeom>
        </p:spPr>
        <p:txBody>
          <a:bodyPr anchor="t" rtlCol="false" tIns="0" lIns="0" bIns="0" rIns="0">
            <a:spAutoFit/>
          </a:bodyPr>
          <a:lstStyle/>
          <a:p>
            <a:pPr>
              <a:lnSpc>
                <a:spcPts val="3534"/>
              </a:lnSpc>
              <a:spcBef>
                <a:spcPct val="0"/>
              </a:spcBef>
            </a:pPr>
            <a:r>
              <a:rPr lang="en-US" sz="2524" spc="50">
                <a:solidFill>
                  <a:srgbClr val="FFFFFF"/>
                </a:solidFill>
                <a:latin typeface="Montserrat"/>
              </a:rPr>
              <a:t>What is the average price of a budget performance car (&lt;$100,000) for each car make?</a:t>
            </a:r>
            <a:r>
              <a:rPr lang="en-US" sz="2524" spc="50">
                <a:solidFill>
                  <a:srgbClr val="FFFFFF"/>
                </a:solidFill>
                <a:latin typeface="Montserrat"/>
              </a:rPr>
              <a:t>Which car offers the best price/performance ratio?</a:t>
            </a:r>
          </a:p>
        </p:txBody>
      </p:sp>
      <p:sp>
        <p:nvSpPr>
          <p:cNvPr name="TextBox 15" id="15"/>
          <p:cNvSpPr txBox="true"/>
          <p:nvPr/>
        </p:nvSpPr>
        <p:spPr>
          <a:xfrm rot="0">
            <a:off x="9353560" y="2542074"/>
            <a:ext cx="8724880" cy="3564900"/>
          </a:xfrm>
          <a:prstGeom prst="rect">
            <a:avLst/>
          </a:prstGeom>
        </p:spPr>
        <p:txBody>
          <a:bodyPr anchor="t" rtlCol="false" tIns="0" lIns="0" bIns="0" rIns="0">
            <a:spAutoFit/>
          </a:bodyPr>
          <a:lstStyle/>
          <a:p>
            <a:pPr>
              <a:lnSpc>
                <a:spcPts val="3534"/>
              </a:lnSpc>
            </a:pPr>
            <a:r>
              <a:rPr lang="en-US" sz="2524" spc="50">
                <a:solidFill>
                  <a:srgbClr val="FFFFFF"/>
                </a:solidFill>
                <a:latin typeface="Montserrat"/>
              </a:rPr>
              <a:t>The Bar Graph shows the different car makes that have been arranged by their price and offer the best price to performance ratio under $100,000.</a:t>
            </a:r>
          </a:p>
          <a:p>
            <a:pPr>
              <a:lnSpc>
                <a:spcPts val="3534"/>
              </a:lnSpc>
            </a:pPr>
          </a:p>
          <a:p>
            <a:pPr>
              <a:lnSpc>
                <a:spcPts val="3534"/>
              </a:lnSpc>
            </a:pPr>
            <a:r>
              <a:rPr lang="en-US" sz="2524" spc="50">
                <a:solidFill>
                  <a:srgbClr val="FFFFFF"/>
                </a:solidFill>
                <a:latin typeface="Montserrat"/>
              </a:rPr>
              <a:t>Camaro 2021 offers best price to performance ratio under $100,000.  </a:t>
            </a:r>
          </a:p>
          <a:p>
            <a:pPr>
              <a:lnSpc>
                <a:spcPts val="3534"/>
              </a:lnSpc>
            </a:pPr>
          </a:p>
          <a:p>
            <a:pPr>
              <a:lnSpc>
                <a:spcPts val="3534"/>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grpSp>
        <p:nvGrpSpPr>
          <p:cNvPr name="Group 2" id="2"/>
          <p:cNvGrpSpPr/>
          <p:nvPr/>
        </p:nvGrpSpPr>
        <p:grpSpPr>
          <a:xfrm rot="-5400000">
            <a:off x="8029142" y="-8048192"/>
            <a:ext cx="2191617" cy="18288000"/>
            <a:chOff x="0" y="0"/>
            <a:chExt cx="619276" cy="5167563"/>
          </a:xfrm>
        </p:grpSpPr>
        <p:sp>
          <p:nvSpPr>
            <p:cNvPr name="Freeform 3" id="3"/>
            <p:cNvSpPr/>
            <p:nvPr/>
          </p:nvSpPr>
          <p:spPr>
            <a:xfrm flipH="false" flipV="false" rot="0">
              <a:off x="0" y="0"/>
              <a:ext cx="619276" cy="5167563"/>
            </a:xfrm>
            <a:custGeom>
              <a:avLst/>
              <a:gdLst/>
              <a:ahLst/>
              <a:cxnLst/>
              <a:rect r="r" b="b" t="t" l="l"/>
              <a:pathLst>
                <a:path h="5167563" w="619276">
                  <a:moveTo>
                    <a:pt x="0" y="0"/>
                  </a:moveTo>
                  <a:lnTo>
                    <a:pt x="619276" y="0"/>
                  </a:lnTo>
                  <a:lnTo>
                    <a:pt x="619276" y="5167563"/>
                  </a:lnTo>
                  <a:lnTo>
                    <a:pt x="0" y="5167563"/>
                  </a:lnTo>
                  <a:close/>
                </a:path>
              </a:pathLst>
            </a:custGeom>
            <a:solidFill>
              <a:srgbClr val="3D3D3D"/>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5400000">
            <a:off x="10228344" y="1198644"/>
            <a:ext cx="6975312" cy="9144000"/>
            <a:chOff x="0" y="0"/>
            <a:chExt cx="1970985" cy="2583782"/>
          </a:xfrm>
        </p:grpSpPr>
        <p:sp>
          <p:nvSpPr>
            <p:cNvPr name="Freeform 6" id="6"/>
            <p:cNvSpPr/>
            <p:nvPr/>
          </p:nvSpPr>
          <p:spPr>
            <a:xfrm flipH="false" flipV="false" rot="0">
              <a:off x="0" y="0"/>
              <a:ext cx="1970985" cy="2583782"/>
            </a:xfrm>
            <a:custGeom>
              <a:avLst/>
              <a:gdLst/>
              <a:ahLst/>
              <a:cxnLst/>
              <a:rect r="r" b="b" t="t" l="l"/>
              <a:pathLst>
                <a:path h="2583782" w="1970985">
                  <a:moveTo>
                    <a:pt x="0" y="0"/>
                  </a:moveTo>
                  <a:lnTo>
                    <a:pt x="1970985" y="0"/>
                  </a:lnTo>
                  <a:lnTo>
                    <a:pt x="1970985" y="2583782"/>
                  </a:lnTo>
                  <a:lnTo>
                    <a:pt x="0" y="2583782"/>
                  </a:lnTo>
                  <a:close/>
                </a:path>
              </a:pathLst>
            </a:custGeom>
            <a:solidFill>
              <a:srgbClr val="3D3D3D"/>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028700" y="2430778"/>
            <a:ext cx="7343787" cy="6977741"/>
          </a:xfrm>
          <a:custGeom>
            <a:avLst/>
            <a:gdLst/>
            <a:ahLst/>
            <a:cxnLst/>
            <a:rect r="r" b="b" t="t" l="l"/>
            <a:pathLst>
              <a:path h="6977741" w="7343787">
                <a:moveTo>
                  <a:pt x="0" y="0"/>
                </a:moveTo>
                <a:lnTo>
                  <a:pt x="7343787" y="0"/>
                </a:lnTo>
                <a:lnTo>
                  <a:pt x="7343787" y="6977741"/>
                </a:lnTo>
                <a:lnTo>
                  <a:pt x="0" y="6977741"/>
                </a:lnTo>
                <a:lnTo>
                  <a:pt x="0" y="0"/>
                </a:lnTo>
                <a:close/>
              </a:path>
            </a:pathLst>
          </a:custGeom>
          <a:blipFill>
            <a:blip r:embed="rId3"/>
            <a:stretch>
              <a:fillRect l="0" t="0" r="0" b="0"/>
            </a:stretch>
          </a:blipFill>
        </p:spPr>
      </p:sp>
      <p:sp>
        <p:nvSpPr>
          <p:cNvPr name="TextBox 9" id="9"/>
          <p:cNvSpPr txBox="true"/>
          <p:nvPr/>
        </p:nvSpPr>
        <p:spPr>
          <a:xfrm rot="0">
            <a:off x="0" y="-247650"/>
            <a:ext cx="3191863" cy="1593532"/>
          </a:xfrm>
          <a:prstGeom prst="rect">
            <a:avLst/>
          </a:prstGeom>
        </p:spPr>
        <p:txBody>
          <a:bodyPr anchor="t" rtlCol="false" tIns="0" lIns="0" bIns="0" rIns="0">
            <a:spAutoFit/>
          </a:bodyPr>
          <a:lstStyle/>
          <a:p>
            <a:pPr>
              <a:lnSpc>
                <a:spcPts val="12442"/>
              </a:lnSpc>
            </a:pPr>
            <a:r>
              <a:rPr lang="en-US" sz="8887" spc="-355">
                <a:solidFill>
                  <a:srgbClr val="FFFFFF"/>
                </a:solidFill>
                <a:latin typeface="Bodoni FLF"/>
              </a:rPr>
              <a:t>Ques3 </a:t>
            </a:r>
          </a:p>
        </p:txBody>
      </p:sp>
      <p:sp>
        <p:nvSpPr>
          <p:cNvPr name="TextBox 10" id="10"/>
          <p:cNvSpPr txBox="true"/>
          <p:nvPr/>
        </p:nvSpPr>
        <p:spPr>
          <a:xfrm rot="0">
            <a:off x="2851643" y="216958"/>
            <a:ext cx="15436357" cy="878850"/>
          </a:xfrm>
          <a:prstGeom prst="rect">
            <a:avLst/>
          </a:prstGeom>
        </p:spPr>
        <p:txBody>
          <a:bodyPr anchor="t" rtlCol="false" tIns="0" lIns="0" bIns="0" rIns="0">
            <a:spAutoFit/>
          </a:bodyPr>
          <a:lstStyle/>
          <a:p>
            <a:pPr>
              <a:lnSpc>
                <a:spcPts val="3534"/>
              </a:lnSpc>
              <a:spcBef>
                <a:spcPct val="0"/>
              </a:spcBef>
            </a:pPr>
            <a:r>
              <a:rPr lang="en-US" sz="2524" spc="50">
                <a:solidFill>
                  <a:srgbClr val="FFFFFF"/>
                </a:solidFill>
                <a:latin typeface="Montserrat"/>
              </a:rPr>
              <a:t>How do top 4 performance cars stack up against each other in terms of price, power, acceleration? Which is has the fastest acceleration(0-60MPH)?</a:t>
            </a:r>
          </a:p>
        </p:txBody>
      </p:sp>
      <p:sp>
        <p:nvSpPr>
          <p:cNvPr name="TextBox 11" id="11"/>
          <p:cNvSpPr txBox="true"/>
          <p:nvPr/>
        </p:nvSpPr>
        <p:spPr>
          <a:xfrm rot="0">
            <a:off x="9353560" y="2945672"/>
            <a:ext cx="8724880" cy="4012575"/>
          </a:xfrm>
          <a:prstGeom prst="rect">
            <a:avLst/>
          </a:prstGeom>
        </p:spPr>
        <p:txBody>
          <a:bodyPr anchor="t" rtlCol="false" tIns="0" lIns="0" bIns="0" rIns="0">
            <a:spAutoFit/>
          </a:bodyPr>
          <a:lstStyle/>
          <a:p>
            <a:pPr>
              <a:lnSpc>
                <a:spcPts val="3534"/>
              </a:lnSpc>
            </a:pPr>
            <a:r>
              <a:rPr lang="en-US" sz="2524" spc="50">
                <a:solidFill>
                  <a:srgbClr val="FFFFFF"/>
                </a:solidFill>
                <a:latin typeface="Montserrat"/>
              </a:rPr>
              <a:t>The Bubble chart compares the top 4 performance cars in terms of acceleration time in seconds, Price and Power. The bubble size indicates the acceleration time i.e the bigger the bubble, the higher the value in seconds.</a:t>
            </a:r>
          </a:p>
          <a:p>
            <a:pPr>
              <a:lnSpc>
                <a:spcPts val="3534"/>
              </a:lnSpc>
            </a:pPr>
          </a:p>
          <a:p>
            <a:pPr>
              <a:lnSpc>
                <a:spcPts val="3534"/>
              </a:lnSpc>
              <a:spcBef>
                <a:spcPct val="0"/>
              </a:spcBef>
            </a:pPr>
            <a:r>
              <a:rPr lang="en-US" sz="2524" spc="50">
                <a:solidFill>
                  <a:srgbClr val="FFFFFF"/>
                </a:solidFill>
                <a:latin typeface="Montserrat"/>
              </a:rPr>
              <a:t>It’s safe to conclude that </a:t>
            </a:r>
            <a:r>
              <a:rPr lang="en-US" sz="2524" spc="50">
                <a:solidFill>
                  <a:srgbClr val="FFFFFF"/>
                </a:solidFill>
                <a:latin typeface="Montserrat Bold"/>
              </a:rPr>
              <a:t>Rimac</a:t>
            </a:r>
            <a:r>
              <a:rPr lang="en-US" sz="2524" spc="50">
                <a:solidFill>
                  <a:srgbClr val="FFFFFF"/>
                </a:solidFill>
                <a:latin typeface="Montserrat"/>
              </a:rPr>
              <a:t> produces the fastest car with acceleration time of </a:t>
            </a:r>
            <a:r>
              <a:rPr lang="en-US" sz="2524" spc="50">
                <a:solidFill>
                  <a:srgbClr val="FFFFFF"/>
                </a:solidFill>
                <a:latin typeface="Montserrat Bold"/>
              </a:rPr>
              <a:t>1.8</a:t>
            </a:r>
            <a:r>
              <a:rPr lang="en-US" sz="2524" spc="50">
                <a:solidFill>
                  <a:srgbClr val="FFFFFF"/>
                </a:solidFill>
                <a:latin typeface="Montserrat"/>
              </a:rPr>
              <a:t> seconds for doing 0-60MPH.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grpSp>
        <p:nvGrpSpPr>
          <p:cNvPr name="Group 2" id="2"/>
          <p:cNvGrpSpPr/>
          <p:nvPr/>
        </p:nvGrpSpPr>
        <p:grpSpPr>
          <a:xfrm rot="-5400000">
            <a:off x="8029142" y="-8048192"/>
            <a:ext cx="2191617" cy="18288000"/>
            <a:chOff x="0" y="0"/>
            <a:chExt cx="619276" cy="5167563"/>
          </a:xfrm>
        </p:grpSpPr>
        <p:sp>
          <p:nvSpPr>
            <p:cNvPr name="Freeform 3" id="3"/>
            <p:cNvSpPr/>
            <p:nvPr/>
          </p:nvSpPr>
          <p:spPr>
            <a:xfrm flipH="false" flipV="false" rot="0">
              <a:off x="0" y="0"/>
              <a:ext cx="619276" cy="5167563"/>
            </a:xfrm>
            <a:custGeom>
              <a:avLst/>
              <a:gdLst/>
              <a:ahLst/>
              <a:cxnLst/>
              <a:rect r="r" b="b" t="t" l="l"/>
              <a:pathLst>
                <a:path h="5167563" w="619276">
                  <a:moveTo>
                    <a:pt x="0" y="0"/>
                  </a:moveTo>
                  <a:lnTo>
                    <a:pt x="619276" y="0"/>
                  </a:lnTo>
                  <a:lnTo>
                    <a:pt x="619276" y="5167563"/>
                  </a:lnTo>
                  <a:lnTo>
                    <a:pt x="0" y="5167563"/>
                  </a:lnTo>
                  <a:close/>
                </a:path>
              </a:pathLst>
            </a:custGeom>
            <a:solidFill>
              <a:srgbClr val="3D3D3D"/>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5400000">
            <a:off x="2113044" y="1198644"/>
            <a:ext cx="6975312" cy="9144000"/>
            <a:chOff x="0" y="0"/>
            <a:chExt cx="1970985" cy="2583782"/>
          </a:xfrm>
        </p:grpSpPr>
        <p:sp>
          <p:nvSpPr>
            <p:cNvPr name="Freeform 6" id="6"/>
            <p:cNvSpPr/>
            <p:nvPr/>
          </p:nvSpPr>
          <p:spPr>
            <a:xfrm flipH="false" flipV="false" rot="0">
              <a:off x="0" y="0"/>
              <a:ext cx="1970985" cy="2583782"/>
            </a:xfrm>
            <a:custGeom>
              <a:avLst/>
              <a:gdLst/>
              <a:ahLst/>
              <a:cxnLst/>
              <a:rect r="r" b="b" t="t" l="l"/>
              <a:pathLst>
                <a:path h="2583782" w="1970985">
                  <a:moveTo>
                    <a:pt x="0" y="0"/>
                  </a:moveTo>
                  <a:lnTo>
                    <a:pt x="1970985" y="0"/>
                  </a:lnTo>
                  <a:lnTo>
                    <a:pt x="1970985" y="2583782"/>
                  </a:lnTo>
                  <a:lnTo>
                    <a:pt x="0" y="2583782"/>
                  </a:lnTo>
                  <a:close/>
                </a:path>
              </a:pathLst>
            </a:custGeom>
            <a:solidFill>
              <a:srgbClr val="3D3D3D"/>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0569821" y="2282988"/>
            <a:ext cx="7336278" cy="6982585"/>
          </a:xfrm>
          <a:custGeom>
            <a:avLst/>
            <a:gdLst/>
            <a:ahLst/>
            <a:cxnLst/>
            <a:rect r="r" b="b" t="t" l="l"/>
            <a:pathLst>
              <a:path h="6982585" w="7336278">
                <a:moveTo>
                  <a:pt x="0" y="0"/>
                </a:moveTo>
                <a:lnTo>
                  <a:pt x="7336278" y="0"/>
                </a:lnTo>
                <a:lnTo>
                  <a:pt x="7336278" y="6982585"/>
                </a:lnTo>
                <a:lnTo>
                  <a:pt x="0" y="6982585"/>
                </a:lnTo>
                <a:lnTo>
                  <a:pt x="0" y="0"/>
                </a:lnTo>
                <a:close/>
              </a:path>
            </a:pathLst>
          </a:custGeom>
          <a:blipFill>
            <a:blip r:embed="rId3"/>
            <a:stretch>
              <a:fillRect l="0" t="0" r="0" b="0"/>
            </a:stretch>
          </a:blipFill>
        </p:spPr>
      </p:sp>
      <p:sp>
        <p:nvSpPr>
          <p:cNvPr name="TextBox 9" id="9"/>
          <p:cNvSpPr txBox="true"/>
          <p:nvPr/>
        </p:nvSpPr>
        <p:spPr>
          <a:xfrm rot="0">
            <a:off x="0" y="-247650"/>
            <a:ext cx="3191863" cy="1593532"/>
          </a:xfrm>
          <a:prstGeom prst="rect">
            <a:avLst/>
          </a:prstGeom>
        </p:spPr>
        <p:txBody>
          <a:bodyPr anchor="t" rtlCol="false" tIns="0" lIns="0" bIns="0" rIns="0">
            <a:spAutoFit/>
          </a:bodyPr>
          <a:lstStyle/>
          <a:p>
            <a:pPr>
              <a:lnSpc>
                <a:spcPts val="12442"/>
              </a:lnSpc>
            </a:pPr>
            <a:r>
              <a:rPr lang="en-US" sz="8887" spc="-355">
                <a:solidFill>
                  <a:srgbClr val="FFFFFF"/>
                </a:solidFill>
                <a:latin typeface="Bodoni FLF"/>
              </a:rPr>
              <a:t>Ques4 </a:t>
            </a:r>
          </a:p>
        </p:txBody>
      </p:sp>
      <p:sp>
        <p:nvSpPr>
          <p:cNvPr name="TextBox 10" id="10"/>
          <p:cNvSpPr txBox="true"/>
          <p:nvPr/>
        </p:nvSpPr>
        <p:spPr>
          <a:xfrm rot="0">
            <a:off x="2851643" y="216958"/>
            <a:ext cx="15436357" cy="1326525"/>
          </a:xfrm>
          <a:prstGeom prst="rect">
            <a:avLst/>
          </a:prstGeom>
        </p:spPr>
        <p:txBody>
          <a:bodyPr anchor="t" rtlCol="false" tIns="0" lIns="0" bIns="0" rIns="0">
            <a:spAutoFit/>
          </a:bodyPr>
          <a:lstStyle/>
          <a:p>
            <a:pPr>
              <a:lnSpc>
                <a:spcPts val="3534"/>
              </a:lnSpc>
              <a:spcBef>
                <a:spcPct val="0"/>
              </a:spcBef>
            </a:pPr>
            <a:r>
              <a:rPr lang="en-US" sz="2524" spc="50">
                <a:solidFill>
                  <a:srgbClr val="FFFFFF"/>
                </a:solidFill>
                <a:latin typeface="Montserrat"/>
              </a:rPr>
              <a:t>What is the industry standard acceleration time?Earlier cars doing 0-60MPH between 2.5-3secs were considered as the fastest and only few cars were able to achieve this figure. Has this trend changed? What is the new industry standard?</a:t>
            </a:r>
          </a:p>
        </p:txBody>
      </p:sp>
      <p:sp>
        <p:nvSpPr>
          <p:cNvPr name="TextBox 11" id="11"/>
          <p:cNvSpPr txBox="true"/>
          <p:nvPr/>
        </p:nvSpPr>
        <p:spPr>
          <a:xfrm rot="0">
            <a:off x="1238260" y="2945672"/>
            <a:ext cx="8724880" cy="2669550"/>
          </a:xfrm>
          <a:prstGeom prst="rect">
            <a:avLst/>
          </a:prstGeom>
        </p:spPr>
        <p:txBody>
          <a:bodyPr anchor="t" rtlCol="false" tIns="0" lIns="0" bIns="0" rIns="0">
            <a:spAutoFit/>
          </a:bodyPr>
          <a:lstStyle/>
          <a:p>
            <a:pPr>
              <a:lnSpc>
                <a:spcPts val="3534"/>
              </a:lnSpc>
              <a:spcBef>
                <a:spcPct val="0"/>
              </a:spcBef>
            </a:pPr>
            <a:r>
              <a:rPr lang="en-US" sz="2524" spc="50">
                <a:solidFill>
                  <a:srgbClr val="FFFFFF"/>
                </a:solidFill>
                <a:latin typeface="Montserrat"/>
              </a:rPr>
              <a:t>The histogram shows the trend of acceleration times that has been derived from the whole dataset. Here we can see that the fastest cars are now doing 0-60MPH in under 2 seconds. Definitely the trend has changed. The new industry standard is around 3-4 seconds.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DAFxYVAqYPw</dc:identifier>
  <dcterms:modified xsi:type="dcterms:W3CDTF">2011-08-01T06:04:30Z</dcterms:modified>
  <cp:revision>1</cp:revision>
  <dc:title>Copy of Modern and Professional Business Proposal Presentation</dc:title>
</cp:coreProperties>
</file>