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2" r:id="rId6"/>
    <p:sldId id="263" r:id="rId7"/>
    <p:sldId id="270" r:id="rId8"/>
    <p:sldId id="269" r:id="rId9"/>
    <p:sldId id="271" r:id="rId10"/>
    <p:sldId id="272" r:id="rId11"/>
    <p:sldId id="273" r:id="rId12"/>
    <p:sldId id="265" r:id="rId13"/>
    <p:sldId id="267" r:id="rId14"/>
    <p:sldId id="274" r:id="rId1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Helvetica Neue" panose="02000503000000020004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gXUkuSzG6Asq/LLdI/zsp0r2+o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24"/>
    <p:restoredTop sz="94717"/>
  </p:normalViewPr>
  <p:slideViewPr>
    <p:cSldViewPr snapToGrid="0">
      <p:cViewPr varScale="1">
        <p:scale>
          <a:sx n="132" d="100"/>
          <a:sy n="132" d="100"/>
        </p:scale>
        <p:origin x="1672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4317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8484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5388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1173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7785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>
            <a:spLocks noGrp="1"/>
          </p:cNvSpPr>
          <p:nvPr>
            <p:ph type="title"/>
          </p:nvPr>
        </p:nvSpPr>
        <p:spPr>
          <a:xfrm>
            <a:off x="457200" y="792162"/>
            <a:ext cx="8229600" cy="96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body" idx="1"/>
          </p:nvPr>
        </p:nvSpPr>
        <p:spPr>
          <a:xfrm>
            <a:off x="3575050" y="762000"/>
            <a:ext cx="5111750" cy="536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>
            <a:spLocks noGrp="1"/>
          </p:cNvSpPr>
          <p:nvPr>
            <p:ph type="pic" idx="2"/>
          </p:nvPr>
        </p:nvSpPr>
        <p:spPr>
          <a:xfrm>
            <a:off x="1792288" y="838199"/>
            <a:ext cx="5486400" cy="388937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3" descr="titl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635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23" descr="titl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15" name="Google Shape;15;p13" descr="red_neu_logo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57200" y="274638"/>
            <a:ext cx="2743200" cy="2587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13"/>
          <p:cNvCxnSpPr/>
          <p:nvPr/>
        </p:nvCxnSpPr>
        <p:spPr>
          <a:xfrm>
            <a:off x="457200" y="609600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" descr="Image result for neu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685800"/>
            <a:ext cx="1995855" cy="199585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"/>
          <p:cNvSpPr txBox="1">
            <a:spLocks noGrp="1"/>
          </p:cNvSpPr>
          <p:nvPr>
            <p:ph type="ctrTitle"/>
          </p:nvPr>
        </p:nvSpPr>
        <p:spPr>
          <a:xfrm>
            <a:off x="457200" y="2271944"/>
            <a:ext cx="8153400" cy="260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</a:rPr>
              <a:t>ITC 6000 </a:t>
            </a:r>
            <a:br>
              <a:rPr lang="en-US" sz="4000" b="1" dirty="0">
                <a:solidFill>
                  <a:schemeClr val="dk1"/>
                </a:solidFill>
              </a:rPr>
            </a:br>
            <a:r>
              <a:rPr lang="en-US" sz="4000" b="1" dirty="0">
                <a:solidFill>
                  <a:schemeClr val="dk1"/>
                </a:solidFill>
              </a:rPr>
              <a:t>Database Management Systems</a:t>
            </a:r>
            <a:br>
              <a:rPr lang="en-US" sz="4000" b="1" dirty="0">
                <a:solidFill>
                  <a:schemeClr val="dk1"/>
                </a:solidFill>
              </a:rPr>
            </a:br>
            <a:r>
              <a:rPr lang="en-US" sz="4000" b="1" dirty="0">
                <a:solidFill>
                  <a:schemeClr val="dk1"/>
                </a:solidFill>
              </a:rPr>
              <a:t>Final Project Presentation</a:t>
            </a:r>
            <a:br>
              <a:rPr lang="en-US" sz="4000" b="1" dirty="0">
                <a:solidFill>
                  <a:schemeClr val="dk1"/>
                </a:solidFill>
              </a:rPr>
            </a:br>
            <a:r>
              <a:rPr lang="en-US" sz="4000" b="1" dirty="0">
                <a:solidFill>
                  <a:schemeClr val="dk1"/>
                </a:solidFill>
              </a:rPr>
              <a:t>FALL 2023 Term A</a:t>
            </a:r>
            <a:br>
              <a:rPr lang="en-US" sz="4000" b="1" dirty="0">
                <a:solidFill>
                  <a:schemeClr val="dk1"/>
                </a:solidFill>
              </a:rPr>
            </a:br>
            <a:r>
              <a:rPr lang="en-US" sz="4000" b="1" dirty="0">
                <a:solidFill>
                  <a:schemeClr val="dk1"/>
                </a:solidFill>
              </a:rPr>
              <a:t>HIRE MUSICIANS</a:t>
            </a:r>
            <a:br>
              <a:rPr lang="en-US" sz="4000" b="1" dirty="0">
                <a:solidFill>
                  <a:schemeClr val="dk1"/>
                </a:solidFill>
              </a:rPr>
            </a:br>
            <a:endParaRPr sz="4000" dirty="0">
              <a:solidFill>
                <a:schemeClr val="dk1"/>
              </a:solidFill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1104900" y="53340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SANKALP SUSIL KUMAR BISWAL</a:t>
            </a:r>
            <a:endParaRPr dirty="0"/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Biswal.s@northeastern.edu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5344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Q) Display the Job listings and details of person who has listed it.</a:t>
            </a:r>
            <a:endParaRPr sz="2400" dirty="0"/>
          </a:p>
        </p:txBody>
      </p:sp>
      <p:sp>
        <p:nvSpPr>
          <p:cNvPr id="132" name="Google Shape;132;p9"/>
          <p:cNvSpPr txBox="1">
            <a:spLocks noGrp="1"/>
          </p:cNvSpPr>
          <p:nvPr>
            <p:ph type="ctrTitle"/>
          </p:nvPr>
        </p:nvSpPr>
        <p:spPr>
          <a:xfrm>
            <a:off x="457200" y="650422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SQL Examples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25AF8C-CA3C-762E-7935-29F524EB4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96" y="2448843"/>
            <a:ext cx="7430856" cy="787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336219-98D8-FE06-4368-780B493CF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21" y="5047389"/>
            <a:ext cx="8641579" cy="6839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BDFA50-237B-92B2-9B2B-8FB590959A23}"/>
              </a:ext>
            </a:extLst>
          </p:cNvPr>
          <p:cNvSpPr txBox="1"/>
          <p:nvPr/>
        </p:nvSpPr>
        <p:spPr>
          <a:xfrm>
            <a:off x="869997" y="2116447"/>
            <a:ext cx="1548611" cy="314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RAW SQL-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762144-C127-82AC-59E4-96CD6AD6255F}"/>
              </a:ext>
            </a:extLst>
          </p:cNvPr>
          <p:cNvSpPr txBox="1"/>
          <p:nvPr/>
        </p:nvSpPr>
        <p:spPr>
          <a:xfrm>
            <a:off x="869996" y="4687867"/>
            <a:ext cx="1548611" cy="314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Output-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27A796-39A2-B0AC-8710-6618E364F21F}"/>
              </a:ext>
            </a:extLst>
          </p:cNvPr>
          <p:cNvSpPr txBox="1"/>
          <p:nvPr/>
        </p:nvSpPr>
        <p:spPr>
          <a:xfrm>
            <a:off x="869996" y="3669146"/>
            <a:ext cx="7836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Explanation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– Joined three tables ‘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Employer_Profile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’ , ‘User’ &amp; ‘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Job_Listing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’ using the common columns and Displayed the result using SELECT query and ORDER BY for Descending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2979309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5344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Q) What are the details of the Jobs that a Musician has applied to?</a:t>
            </a:r>
            <a:endParaRPr sz="2400" dirty="0"/>
          </a:p>
        </p:txBody>
      </p:sp>
      <p:sp>
        <p:nvSpPr>
          <p:cNvPr id="132" name="Google Shape;132;p9"/>
          <p:cNvSpPr txBox="1">
            <a:spLocks noGrp="1"/>
          </p:cNvSpPr>
          <p:nvPr>
            <p:ph type="ctrTitle"/>
          </p:nvPr>
        </p:nvSpPr>
        <p:spPr>
          <a:xfrm>
            <a:off x="457200" y="650422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SQL Examples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EE414-6292-21AF-F4E9-25D92CDB9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203" y="2589210"/>
            <a:ext cx="7147827" cy="800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EFE7A6-B17E-50E9-81BB-859CFBE88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202" y="4894565"/>
            <a:ext cx="7147827" cy="12034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AC5D45-65B0-5044-AD4D-DFB84470D5B0}"/>
              </a:ext>
            </a:extLst>
          </p:cNvPr>
          <p:cNvSpPr txBox="1"/>
          <p:nvPr/>
        </p:nvSpPr>
        <p:spPr>
          <a:xfrm>
            <a:off x="850205" y="2167247"/>
            <a:ext cx="1548611" cy="314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RAW SQL-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638E2E-B169-9087-561A-61AFF8C4EC08}"/>
              </a:ext>
            </a:extLst>
          </p:cNvPr>
          <p:cNvSpPr txBox="1"/>
          <p:nvPr/>
        </p:nvSpPr>
        <p:spPr>
          <a:xfrm>
            <a:off x="850202" y="4539379"/>
            <a:ext cx="1548611" cy="314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Output-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839F9E-CCC8-C50A-014B-D86F9E12F8E2}"/>
              </a:ext>
            </a:extLst>
          </p:cNvPr>
          <p:cNvSpPr txBox="1"/>
          <p:nvPr/>
        </p:nvSpPr>
        <p:spPr>
          <a:xfrm>
            <a:off x="745305" y="3725588"/>
            <a:ext cx="7252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Explanation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– Joined three tables ‘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Job_Application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’ , ‘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Musician_Profile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’ &amp; ‘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Job_Listing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’ using the common columns and Displayed the result using SELECT query and ORDER BY for Descending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2256373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 dirty="0"/>
              <a:t>Musician</a:t>
            </a:r>
            <a:endParaRPr sz="1000" b="1"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Number of gigs performed within a month.</a:t>
            </a: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Average pay for certain types of gigs.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 dirty="0"/>
              <a:t>Employer/Music Companies</a:t>
            </a:r>
            <a:endParaRPr b="1"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No. of Musicians playing a certain type of genre.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Average demand of musicians in terms money.</a:t>
            </a: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Type of music listened to in a geographic area.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 dirty="0"/>
              <a:t>Application Administrator</a:t>
            </a:r>
            <a:endParaRPr b="1"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Total Number of users and ratio of musicians to employers.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Most popular musician.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Most rewarding company.</a:t>
            </a:r>
            <a:endParaRPr dirty="0"/>
          </a:p>
        </p:txBody>
      </p:sp>
      <p:sp>
        <p:nvSpPr>
          <p:cNvPr id="138" name="Google Shape;138;p10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Metrics and Analytics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772400" cy="458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400" dirty="0"/>
              <a:t>A review column can be added to both the Employer Profile and Musician Profile for credibility.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400" dirty="0"/>
              <a:t>User will be able to upload their videos as sample work.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400" dirty="0"/>
              <a:t>Make a fully-functioning website, an android app and IOS app for maximum reach.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400" dirty="0"/>
              <a:t>Option for video-conferencing within application for features like Live video which can help users monetize their content. (Similar to </a:t>
            </a:r>
            <a:r>
              <a:rPr lang="en-US" sz="2400" dirty="0" err="1"/>
              <a:t>Superchat</a:t>
            </a:r>
            <a:r>
              <a:rPr lang="en-US" sz="2400" dirty="0"/>
              <a:t>)</a:t>
            </a:r>
            <a:endParaRPr sz="2400"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400" dirty="0"/>
          </a:p>
        </p:txBody>
      </p:sp>
      <p:sp>
        <p:nvSpPr>
          <p:cNvPr id="150" name="Google Shape;150;p12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Consideration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224EF1-0E99-9048-A7D8-199F25504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048000"/>
            <a:ext cx="8229600" cy="762000"/>
          </a:xfrm>
        </p:spPr>
        <p:txBody>
          <a:bodyPr/>
          <a:lstStyle/>
          <a:p>
            <a:r>
              <a:rPr lang="en-US" dirty="0"/>
              <a:t>THANK YOU!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92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Project Overview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User Persona’s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Business Rules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ER Diagram 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Major SQL Examples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Metrics and Analytics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Future Considerations</a:t>
            </a:r>
            <a:endParaRPr dirty="0"/>
          </a:p>
        </p:txBody>
      </p:sp>
      <p:sp>
        <p:nvSpPr>
          <p:cNvPr id="89" name="Google Shape;89;p2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Table of Contents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body" idx="1"/>
          </p:nvPr>
        </p:nvSpPr>
        <p:spPr>
          <a:xfrm>
            <a:off x="457200" y="1479332"/>
            <a:ext cx="8229600" cy="5215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Project Name : HIRE MUSICIAN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sz="24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Description</a:t>
            </a:r>
            <a:r>
              <a:rPr lang="en-US" sz="24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Hire Musician is a platform in which musicians, employers and music companies can hire/book other musicians either for a full-time contract or part-time gigs depending upon their requirements.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sz="24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Business Implication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en-US" sz="24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Increased opportunities for musicians to earn money and increase their online and offline presence. More business for music companies since they can hire musicians part-time.</a:t>
            </a:r>
            <a:endParaRPr lang="en-IN" sz="24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lang="en-US" dirty="0"/>
          </a:p>
        </p:txBody>
      </p:sp>
      <p:sp>
        <p:nvSpPr>
          <p:cNvPr id="102" name="Google Shape;102;p4"/>
          <p:cNvSpPr txBox="1">
            <a:spLocks noGrp="1"/>
          </p:cNvSpPr>
          <p:nvPr>
            <p:ph type="ctrTitle"/>
          </p:nvPr>
        </p:nvSpPr>
        <p:spPr>
          <a:xfrm>
            <a:off x="457200" y="8382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Overview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073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2800"/>
            </a:pPr>
            <a:r>
              <a:rPr lang="en-US" sz="2800" b="1" dirty="0"/>
              <a:t>Employers/Musicians/Music Companies-</a:t>
            </a:r>
          </a:p>
          <a:p>
            <a:pPr marL="800100" lvl="1">
              <a:spcBef>
                <a:spcPts val="0"/>
              </a:spcBef>
              <a:buSzPts val="2800"/>
            </a:pPr>
            <a:r>
              <a:rPr lang="en-US" sz="2400" dirty="0"/>
              <a:t>Millions of users</a:t>
            </a:r>
          </a:p>
          <a:p>
            <a:pPr marL="800100" lvl="1">
              <a:spcBef>
                <a:spcPts val="0"/>
              </a:spcBef>
              <a:buSzPts val="2800"/>
            </a:pPr>
            <a:r>
              <a:rPr lang="en-US" sz="2400" dirty="0"/>
              <a:t>Users will create </a:t>
            </a:r>
            <a:r>
              <a:rPr lang="en-US" sz="2400" dirty="0" err="1"/>
              <a:t>Employer_Profile</a:t>
            </a:r>
            <a:r>
              <a:rPr lang="en-US" sz="2400" dirty="0"/>
              <a:t> and can-</a:t>
            </a:r>
          </a:p>
          <a:p>
            <a:pPr marL="1257300" lvl="2">
              <a:spcBef>
                <a:spcPts val="0"/>
              </a:spcBef>
              <a:buSzPts val="2800"/>
            </a:pPr>
            <a:r>
              <a:rPr lang="en-US" sz="2000" dirty="0"/>
              <a:t>Create multiple Job Listings.</a:t>
            </a:r>
          </a:p>
          <a:p>
            <a:pPr marL="1257300" lvl="2">
              <a:spcBef>
                <a:spcPts val="0"/>
              </a:spcBef>
              <a:buSzPts val="2800"/>
            </a:pPr>
            <a:r>
              <a:rPr lang="en-US" sz="2000" dirty="0"/>
              <a:t>View Musician Profiles to shortlist based on requirements.</a:t>
            </a:r>
          </a:p>
          <a:p>
            <a:pPr marL="1257300" lvl="2">
              <a:spcBef>
                <a:spcPts val="0"/>
              </a:spcBef>
              <a:buSzPts val="2800"/>
            </a:pPr>
            <a:r>
              <a:rPr lang="en-US" sz="2000" dirty="0"/>
              <a:t>Interact with Musicians.</a:t>
            </a:r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sz="1200" dirty="0"/>
          </a:p>
          <a:p>
            <a:pPr marL="342900">
              <a:spcBef>
                <a:spcPts val="0"/>
              </a:spcBef>
              <a:buSzPts val="2800"/>
            </a:pPr>
            <a:r>
              <a:rPr lang="en-US" sz="2800" b="1" dirty="0"/>
              <a:t>Musicians-</a:t>
            </a:r>
          </a:p>
          <a:p>
            <a:pPr marL="800100" lvl="1">
              <a:spcBef>
                <a:spcPts val="0"/>
              </a:spcBef>
              <a:buSzPts val="2800"/>
            </a:pPr>
            <a:r>
              <a:rPr lang="en-US" sz="2400" dirty="0"/>
              <a:t>Millions of users</a:t>
            </a:r>
          </a:p>
          <a:p>
            <a:pPr marL="800100" lvl="1">
              <a:spcBef>
                <a:spcPts val="0"/>
              </a:spcBef>
              <a:buSzPts val="2800"/>
            </a:pPr>
            <a:r>
              <a:rPr lang="en-US" sz="2400" dirty="0"/>
              <a:t>Users will create </a:t>
            </a:r>
            <a:r>
              <a:rPr lang="en-US" sz="2400" dirty="0" err="1"/>
              <a:t>Musician_Profile</a:t>
            </a:r>
            <a:r>
              <a:rPr lang="en-US" sz="2400" dirty="0"/>
              <a:t> and can-</a:t>
            </a:r>
          </a:p>
          <a:p>
            <a:pPr marL="1257300" lvl="2">
              <a:spcBef>
                <a:spcPts val="0"/>
              </a:spcBef>
              <a:buSzPts val="2800"/>
            </a:pPr>
            <a:r>
              <a:rPr lang="en-US" sz="2000" dirty="0"/>
              <a:t>Apply to multiple Job Listings via Job applications.</a:t>
            </a:r>
          </a:p>
          <a:p>
            <a:pPr marL="1257300" lvl="2">
              <a:spcBef>
                <a:spcPts val="0"/>
              </a:spcBef>
              <a:buSzPts val="2800"/>
            </a:pPr>
            <a:r>
              <a:rPr lang="en-US" sz="2000" dirty="0"/>
              <a:t>View all Job Listings around a region.</a:t>
            </a:r>
          </a:p>
          <a:p>
            <a:pPr marL="1257300" lvl="2">
              <a:spcBef>
                <a:spcPts val="0"/>
              </a:spcBef>
              <a:buSzPts val="2800"/>
            </a:pPr>
            <a:r>
              <a:rPr lang="en-US" sz="2000" dirty="0"/>
              <a:t>Interact with Musicians &amp; Music companies.</a:t>
            </a:r>
          </a:p>
          <a:p>
            <a:pPr marL="800100" lvl="1">
              <a:spcBef>
                <a:spcPts val="0"/>
              </a:spcBef>
              <a:buSzPts val="2800"/>
              <a:buChar char="•"/>
            </a:pPr>
            <a:endParaRPr lang="en-US" sz="2400" dirty="0"/>
          </a:p>
          <a:p>
            <a:pPr marL="800100" lvl="1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2800" dirty="0"/>
              <a:t>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sz="28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</p:txBody>
      </p:sp>
      <p:sp>
        <p:nvSpPr>
          <p:cNvPr id="108" name="Google Shape;108;p5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Personas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 Diagram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2C4782-7B4A-36A5-413E-49BC24A61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491" y="1479208"/>
            <a:ext cx="5320145" cy="52956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 b="1" dirty="0"/>
              <a:t>Business Rules-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000" dirty="0"/>
              <a:t>A </a:t>
            </a:r>
            <a:r>
              <a:rPr lang="en-US" sz="2000" b="1" dirty="0"/>
              <a:t>User</a:t>
            </a:r>
            <a:r>
              <a:rPr lang="en-US" sz="2000" dirty="0"/>
              <a:t> can make </a:t>
            </a:r>
            <a:r>
              <a:rPr lang="en-US" sz="2000" b="1" dirty="0"/>
              <a:t>Musician</a:t>
            </a:r>
            <a:r>
              <a:rPr lang="en-US" sz="2000" dirty="0"/>
              <a:t> or </a:t>
            </a:r>
            <a:r>
              <a:rPr lang="en-US" sz="2000" b="1" dirty="0"/>
              <a:t>Employer</a:t>
            </a:r>
            <a:r>
              <a:rPr lang="en-US" sz="2000" dirty="0"/>
              <a:t> Profile.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000" dirty="0"/>
              <a:t>A </a:t>
            </a:r>
            <a:r>
              <a:rPr lang="en-US" sz="2000" b="1" dirty="0"/>
              <a:t>Musician</a:t>
            </a:r>
            <a:r>
              <a:rPr lang="en-US" sz="2000" dirty="0"/>
              <a:t> Profile or </a:t>
            </a:r>
            <a:r>
              <a:rPr lang="en-US" sz="2000" b="1" dirty="0"/>
              <a:t>Employer</a:t>
            </a:r>
            <a:r>
              <a:rPr lang="en-US" sz="2000" dirty="0"/>
              <a:t> Profile will be associated to </a:t>
            </a:r>
            <a:r>
              <a:rPr lang="en-US" sz="2000" b="1" dirty="0"/>
              <a:t>one User.</a:t>
            </a:r>
            <a:endParaRPr sz="2000" b="1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000" dirty="0"/>
              <a:t>A </a:t>
            </a:r>
            <a:r>
              <a:rPr lang="en-US" sz="2000" b="1" dirty="0"/>
              <a:t>User</a:t>
            </a:r>
            <a:r>
              <a:rPr lang="en-US" sz="2000" dirty="0"/>
              <a:t> with </a:t>
            </a:r>
            <a:r>
              <a:rPr lang="en-US" sz="2000" b="1" dirty="0"/>
              <a:t>Musician</a:t>
            </a:r>
            <a:r>
              <a:rPr lang="en-US" sz="2000" dirty="0"/>
              <a:t> Profile can apply to </a:t>
            </a:r>
            <a:r>
              <a:rPr lang="en-US" sz="2000" b="1" dirty="0"/>
              <a:t>Multiple</a:t>
            </a:r>
            <a:r>
              <a:rPr lang="en-US" sz="2000" dirty="0"/>
              <a:t> </a:t>
            </a:r>
            <a:r>
              <a:rPr lang="en-US" sz="2000" b="1" dirty="0"/>
              <a:t>Job Listings </a:t>
            </a:r>
            <a:r>
              <a:rPr lang="en-US" sz="2000" dirty="0"/>
              <a:t>via </a:t>
            </a:r>
            <a:r>
              <a:rPr lang="en-US" sz="2000" b="1" dirty="0"/>
              <a:t>Job Application.</a:t>
            </a:r>
            <a:endParaRPr sz="2000" b="1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000" dirty="0"/>
              <a:t>A </a:t>
            </a:r>
            <a:r>
              <a:rPr lang="en-US" sz="2000" b="1" dirty="0"/>
              <a:t>User</a:t>
            </a:r>
            <a:r>
              <a:rPr lang="en-US" sz="2000" dirty="0"/>
              <a:t> with </a:t>
            </a:r>
            <a:r>
              <a:rPr lang="en-US" sz="2000" b="1" dirty="0"/>
              <a:t>Employer Profile</a:t>
            </a:r>
            <a:r>
              <a:rPr lang="en-US" sz="2000" dirty="0"/>
              <a:t> can create </a:t>
            </a:r>
            <a:r>
              <a:rPr lang="en-US" sz="2000" b="1" dirty="0"/>
              <a:t>multiple Job Listings.</a:t>
            </a:r>
            <a:endParaRPr sz="2000" b="1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 b="1" dirty="0"/>
              <a:t>Out of Scope-</a:t>
            </a:r>
          </a:p>
          <a:p>
            <a:pPr marL="342900">
              <a:spcBef>
                <a:spcPts val="640"/>
              </a:spcBef>
              <a:buSzPts val="3200"/>
            </a:pPr>
            <a:r>
              <a:rPr lang="en-US" sz="2000" dirty="0"/>
              <a:t>Users can post and see reviews for musicians and Employers.</a:t>
            </a:r>
          </a:p>
          <a:p>
            <a:pPr marL="342900">
              <a:spcBef>
                <a:spcPts val="640"/>
              </a:spcBef>
              <a:buSzPts val="3200"/>
            </a:pPr>
            <a:r>
              <a:rPr lang="en-US" sz="2000" dirty="0"/>
              <a:t>Users can upload their profile picture and also upload videos of sample work.</a:t>
            </a:r>
          </a:p>
          <a:p>
            <a:pPr marL="342900">
              <a:spcBef>
                <a:spcPts val="640"/>
              </a:spcBef>
              <a:buSzPts val="3200"/>
            </a:pPr>
            <a:endParaRPr lang="en-US" sz="2400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lang="en-US" sz="2400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sz="2400" dirty="0"/>
          </a:p>
        </p:txBody>
      </p:sp>
      <p:sp>
        <p:nvSpPr>
          <p:cNvPr id="126" name="Google Shape;126;p8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Business Rules &amp; Facts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5344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Q)Display Information of Employers</a:t>
            </a:r>
            <a:endParaRPr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2" name="Google Shape;132;p9"/>
          <p:cNvSpPr txBox="1">
            <a:spLocks noGrp="1"/>
          </p:cNvSpPr>
          <p:nvPr>
            <p:ph type="ctrTitle"/>
          </p:nvPr>
        </p:nvSpPr>
        <p:spPr>
          <a:xfrm>
            <a:off x="457200" y="648196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SQL Examples</a:t>
            </a:r>
            <a:endParaRPr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12C352-E678-D8C9-060D-8823A68AA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205" y="2241405"/>
            <a:ext cx="7748390" cy="10312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61E978-01BD-A856-681F-CC9384D32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204" y="4937413"/>
            <a:ext cx="7700349" cy="10312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95F5AE-6158-794D-4938-D71368816CE1}"/>
              </a:ext>
            </a:extLst>
          </p:cNvPr>
          <p:cNvSpPr txBox="1"/>
          <p:nvPr/>
        </p:nvSpPr>
        <p:spPr>
          <a:xfrm>
            <a:off x="850205" y="1876301"/>
            <a:ext cx="1548611" cy="314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RAW SQL-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073EFE-18CE-CD8C-3510-390C19123FF0}"/>
              </a:ext>
            </a:extLst>
          </p:cNvPr>
          <p:cNvSpPr txBox="1"/>
          <p:nvPr/>
        </p:nvSpPr>
        <p:spPr>
          <a:xfrm>
            <a:off x="850204" y="4593307"/>
            <a:ext cx="1548611" cy="314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Output-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172A7D-C990-488F-34B2-C81C44829429}"/>
              </a:ext>
            </a:extLst>
          </p:cNvPr>
          <p:cNvSpPr txBox="1"/>
          <p:nvPr/>
        </p:nvSpPr>
        <p:spPr>
          <a:xfrm>
            <a:off x="850204" y="3429000"/>
            <a:ext cx="7836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Explanation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– Joined two tables ‘User’ &amp; ‘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Employer_Profile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’ using the column ‘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UserID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’ and ‘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FK_UserID_Employer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’ and Displayed the result using SELECT query.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E5F9EE-E500-DABF-CF30-3B10951571CE}"/>
              </a:ext>
            </a:extLst>
          </p:cNvPr>
          <p:cNvSpPr txBox="1"/>
          <p:nvPr/>
        </p:nvSpPr>
        <p:spPr>
          <a:xfrm>
            <a:off x="2791819" y="4592325"/>
            <a:ext cx="3123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Used SHA1() to encrypt passwords</a:t>
            </a:r>
          </a:p>
        </p:txBody>
      </p:sp>
      <p:sp>
        <p:nvSpPr>
          <p:cNvPr id="9" name="Bent Arrow 8">
            <a:extLst>
              <a:ext uri="{FF2B5EF4-FFF2-40B4-BE49-F238E27FC236}">
                <a16:creationId xmlns:a16="http://schemas.microsoft.com/office/drawing/2014/main" id="{A24A52C1-10CF-8E4D-C1E8-287155106920}"/>
              </a:ext>
            </a:extLst>
          </p:cNvPr>
          <p:cNvSpPr/>
          <p:nvPr/>
        </p:nvSpPr>
        <p:spPr>
          <a:xfrm rot="16200000" flipH="1">
            <a:off x="2458751" y="4678059"/>
            <a:ext cx="273132" cy="341616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597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5344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/>
              </a:rPr>
              <a:t>Q)Display Information of Musicians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2" name="Google Shape;132;p9"/>
          <p:cNvSpPr txBox="1">
            <a:spLocks noGrp="1"/>
          </p:cNvSpPr>
          <p:nvPr>
            <p:ph type="ctrTitle"/>
          </p:nvPr>
        </p:nvSpPr>
        <p:spPr>
          <a:xfrm>
            <a:off x="457200" y="71124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SQL Examples</a:t>
            </a:r>
            <a:endParaRPr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825698-DA0A-105D-A4BF-28022E62B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56" y="2235186"/>
            <a:ext cx="7540688" cy="1013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BC7DFE-EB53-1466-5FAA-7D52F6E31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772" y="5070764"/>
            <a:ext cx="7693238" cy="10759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2D6ED4-00C2-7536-05D4-C73A813EEEF6}"/>
              </a:ext>
            </a:extLst>
          </p:cNvPr>
          <p:cNvSpPr txBox="1"/>
          <p:nvPr/>
        </p:nvSpPr>
        <p:spPr>
          <a:xfrm>
            <a:off x="850205" y="1876301"/>
            <a:ext cx="1548611" cy="314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RAW SQL-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6D76D0-2126-6583-B95C-A38EE81A0E06}"/>
              </a:ext>
            </a:extLst>
          </p:cNvPr>
          <p:cNvSpPr txBox="1"/>
          <p:nvPr/>
        </p:nvSpPr>
        <p:spPr>
          <a:xfrm>
            <a:off x="850204" y="4593307"/>
            <a:ext cx="1548611" cy="314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Output-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29E478-AB29-16C2-3C44-6F0DA0855136}"/>
              </a:ext>
            </a:extLst>
          </p:cNvPr>
          <p:cNvSpPr txBox="1"/>
          <p:nvPr/>
        </p:nvSpPr>
        <p:spPr>
          <a:xfrm>
            <a:off x="850204" y="3429000"/>
            <a:ext cx="7836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Explanation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– Joined two tables ‘User’ &amp; ‘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Musician_Profile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’ using the column ‘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UserID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’ and ‘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FK_UserID_Musician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’ and Displayed the result using SELECT query.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7406F2-8E99-435E-12EE-E463F10F0FDE}"/>
              </a:ext>
            </a:extLst>
          </p:cNvPr>
          <p:cNvSpPr txBox="1"/>
          <p:nvPr/>
        </p:nvSpPr>
        <p:spPr>
          <a:xfrm>
            <a:off x="2791819" y="4592325"/>
            <a:ext cx="3123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Used SHA1() to encrypt passwords</a:t>
            </a:r>
          </a:p>
        </p:txBody>
      </p:sp>
      <p:sp>
        <p:nvSpPr>
          <p:cNvPr id="14" name="Bent Arrow 13">
            <a:extLst>
              <a:ext uri="{FF2B5EF4-FFF2-40B4-BE49-F238E27FC236}">
                <a16:creationId xmlns:a16="http://schemas.microsoft.com/office/drawing/2014/main" id="{ED79094C-8768-8198-705E-2C9000CC769D}"/>
              </a:ext>
            </a:extLst>
          </p:cNvPr>
          <p:cNvSpPr/>
          <p:nvPr/>
        </p:nvSpPr>
        <p:spPr>
          <a:xfrm rot="16200000" flipH="1">
            <a:off x="2458751" y="4678059"/>
            <a:ext cx="273132" cy="341616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559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5344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Q) Find the email id of musicians who play multiple genres or play classic rock and have more than 5 years of experience.</a:t>
            </a:r>
            <a:endParaRPr sz="2400" dirty="0"/>
          </a:p>
        </p:txBody>
      </p:sp>
      <p:sp>
        <p:nvSpPr>
          <p:cNvPr id="132" name="Google Shape;132;p9"/>
          <p:cNvSpPr txBox="1">
            <a:spLocks noGrp="1"/>
          </p:cNvSpPr>
          <p:nvPr>
            <p:ph type="ctrTitle"/>
          </p:nvPr>
        </p:nvSpPr>
        <p:spPr>
          <a:xfrm>
            <a:off x="457200" y="650422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SQL Examples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7187B0-A606-C510-E3E3-5E1E4817D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96" y="2500244"/>
            <a:ext cx="7443592" cy="948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4A1B4B-87B3-D4E1-E229-2855CD4AB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96" y="4963886"/>
            <a:ext cx="7764339" cy="953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C3B634-9D9D-84F0-F7F4-46845181C97B}"/>
              </a:ext>
            </a:extLst>
          </p:cNvPr>
          <p:cNvSpPr txBox="1"/>
          <p:nvPr/>
        </p:nvSpPr>
        <p:spPr>
          <a:xfrm>
            <a:off x="734196" y="2189504"/>
            <a:ext cx="1548611" cy="314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RAW SQL-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3C2E06-083D-E7E8-5F3D-30CF5AE9E4EC}"/>
              </a:ext>
            </a:extLst>
          </p:cNvPr>
          <p:cNvSpPr txBox="1"/>
          <p:nvPr/>
        </p:nvSpPr>
        <p:spPr>
          <a:xfrm>
            <a:off x="734196" y="4550845"/>
            <a:ext cx="1548611" cy="314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Output-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A081E9-8F8E-0E6E-CE6A-A378E301873C}"/>
              </a:ext>
            </a:extLst>
          </p:cNvPr>
          <p:cNvSpPr txBox="1"/>
          <p:nvPr/>
        </p:nvSpPr>
        <p:spPr>
          <a:xfrm>
            <a:off x="734196" y="3547154"/>
            <a:ext cx="78365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Explanation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– Joined two tables ‘User’ &amp; ‘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Musician_Profile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’ using the column ‘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UserID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’ and ‘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FK_UserID_Musician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’ and Displayed the result using SELECT query and entering condition into WHERE query followed by LIKE query for Pattern matching. </a:t>
            </a:r>
          </a:p>
        </p:txBody>
      </p:sp>
    </p:spTree>
    <p:extLst>
      <p:ext uri="{BB962C8B-B14F-4D97-AF65-F5344CB8AC3E}">
        <p14:creationId xmlns:p14="http://schemas.microsoft.com/office/powerpoint/2010/main" val="2658541315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newNEU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2701</TotalTime>
  <Words>729</Words>
  <Application>Microsoft Macintosh PowerPoint</Application>
  <PresentationFormat>On-screen Show (4:3)</PresentationFormat>
  <Paragraphs>92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Helvetica Neue</vt:lpstr>
      <vt:lpstr>powerpoint_newNEU</vt:lpstr>
      <vt:lpstr>ITC 6000  Database Management Systems Final Project Presentation FALL 2023 Term A HIRE MUSICIANS </vt:lpstr>
      <vt:lpstr>Table of Contents</vt:lpstr>
      <vt:lpstr>Project Overview</vt:lpstr>
      <vt:lpstr>Personas </vt:lpstr>
      <vt:lpstr>ER Diagram</vt:lpstr>
      <vt:lpstr>Other Business Rules &amp; Facts</vt:lpstr>
      <vt:lpstr>SQL Examples</vt:lpstr>
      <vt:lpstr>SQL Examples</vt:lpstr>
      <vt:lpstr>SQL Examples</vt:lpstr>
      <vt:lpstr>SQL Examples</vt:lpstr>
      <vt:lpstr>SQL Examples</vt:lpstr>
      <vt:lpstr>Metrics and Analytics</vt:lpstr>
      <vt:lpstr>Future Consideration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ITC 6000  Database Management Systems Final Project Presentation Year Term A/B Project Title </dc:title>
  <dc:creator>m.lyons</dc:creator>
  <cp:lastModifiedBy>Sankalp Biswal</cp:lastModifiedBy>
  <cp:revision>5</cp:revision>
  <dcterms:created xsi:type="dcterms:W3CDTF">2010-04-13T14:21:50Z</dcterms:created>
  <dcterms:modified xsi:type="dcterms:W3CDTF">2023-10-26T04:54:08Z</dcterms:modified>
</cp:coreProperties>
</file>