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Libre Franklin SemiBold"/>
      <p:regular r:id="rId20"/>
      <p:bold r:id="rId21"/>
      <p:italic r:id="rId22"/>
      <p:boldItalic r:id="rId23"/>
    </p:embeddedFont>
    <p:embeddedFont>
      <p:font typeface="Montserrat SemiBold"/>
      <p:regular r:id="rId24"/>
      <p:bold r:id="rId25"/>
      <p:italic r:id="rId26"/>
      <p:boldItalic r:id="rId27"/>
    </p:embeddedFont>
    <p:embeddedFont>
      <p:font typeface="Libre Franklin"/>
      <p:regular r:id="rId28"/>
      <p:bold r:id="rId29"/>
      <p:italic r:id="rId30"/>
      <p:boldItalic r:id="rId31"/>
    </p:embeddedFont>
    <p:embeddedFont>
      <p:font typeface="Montserrat"/>
      <p:regular r:id="rId32"/>
      <p:bold r:id="rId33"/>
      <p:italic r:id="rId34"/>
      <p:boldItalic r:id="rId35"/>
    </p:embeddedFont>
    <p:embeddedFont>
      <p:font typeface="Montserrat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SemiBold-regular.fntdata"/><Relationship Id="rId22" Type="http://schemas.openxmlformats.org/officeDocument/2006/relationships/font" Target="fonts/LibreFranklinSemiBold-italic.fntdata"/><Relationship Id="rId21" Type="http://schemas.openxmlformats.org/officeDocument/2006/relationships/font" Target="fonts/LibreFranklinSemiBold-bold.fntdata"/><Relationship Id="rId24" Type="http://schemas.openxmlformats.org/officeDocument/2006/relationships/font" Target="fonts/MontserratSemiBold-regular.fntdata"/><Relationship Id="rId23" Type="http://schemas.openxmlformats.org/officeDocument/2006/relationships/font" Target="fonts/LibreFranklin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LibreFranklin-regular.fntdata"/><Relationship Id="rId27" Type="http://schemas.openxmlformats.org/officeDocument/2006/relationships/font" Target="fonts/MontserratSemiBol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boldItalic.fntdata"/><Relationship Id="rId30" Type="http://schemas.openxmlformats.org/officeDocument/2006/relationships/font" Target="fonts/LibreFranklin-italic.fntdata"/><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MontserratMedium-bold.fntdata"/><Relationship Id="rId14" Type="http://schemas.openxmlformats.org/officeDocument/2006/relationships/slide" Target="slides/slide10.xml"/><Relationship Id="rId36" Type="http://schemas.openxmlformats.org/officeDocument/2006/relationships/font" Target="fonts/MontserratMedium-regular.fntdata"/><Relationship Id="rId17" Type="http://schemas.openxmlformats.org/officeDocument/2006/relationships/slide" Target="slides/slide13.xml"/><Relationship Id="rId39" Type="http://schemas.openxmlformats.org/officeDocument/2006/relationships/font" Target="fonts/MontserratMedium-boldItalic.fntdata"/><Relationship Id="rId16" Type="http://schemas.openxmlformats.org/officeDocument/2006/relationships/slide" Target="slides/slide12.xml"/><Relationship Id="rId38" Type="http://schemas.openxmlformats.org/officeDocument/2006/relationships/font" Target="fonts/MontserratMedium-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3e03626c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3e03626c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b052fdd7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b052fdd7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b052fdd7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b052fdd7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b052fdd7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b052fdd7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d199d867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d199d867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d08ca90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d08ca90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4162653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4162653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d199d867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d199d867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3e03626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3e03626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cf827de5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cf827de5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cf827de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cf827de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cf827de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cf827de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d199d8c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d199d8c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cf827de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cf827de5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cf827de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cf827de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0" name="Shape 50"/>
        <p:cNvGrpSpPr/>
        <p:nvPr/>
      </p:nvGrpSpPr>
      <p:grpSpPr>
        <a:xfrm>
          <a:off x="0" y="0"/>
          <a:ext cx="0" cy="0"/>
          <a:chOff x="0" y="0"/>
          <a:chExt cx="0" cy="0"/>
        </a:xfrm>
      </p:grpSpPr>
      <p:sp>
        <p:nvSpPr>
          <p:cNvPr id="51" name="Google Shape;51;p13"/>
          <p:cNvSpPr/>
          <p:nvPr/>
        </p:nvSpPr>
        <p:spPr>
          <a:xfrm>
            <a:off x="-11625" y="-83850"/>
            <a:ext cx="4602900" cy="5311200"/>
          </a:xfrm>
          <a:prstGeom prst="roundRect">
            <a:avLst>
              <a:gd fmla="val 3439" name="adj"/>
            </a:avLst>
          </a:prstGeom>
          <a:gradFill>
            <a:gsLst>
              <a:gs pos="0">
                <a:srgbClr val="EBF3F7"/>
              </a:gs>
              <a:gs pos="100000">
                <a:srgbClr val="C4D4FC">
                  <a:alpha val="5803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13"/>
          <p:cNvPicPr preferRelativeResize="0"/>
          <p:nvPr/>
        </p:nvPicPr>
        <p:blipFill rotWithShape="1">
          <a:blip r:embed="rId2">
            <a:alphaModFix/>
          </a:blip>
          <a:srcRect b="33211" l="4343" r="1236" t="20609"/>
          <a:stretch/>
        </p:blipFill>
        <p:spPr>
          <a:xfrm>
            <a:off x="262650" y="-49184"/>
            <a:ext cx="8633324" cy="822150"/>
          </a:xfrm>
          <a:prstGeom prst="rect">
            <a:avLst/>
          </a:prstGeom>
          <a:noFill/>
          <a:ln>
            <a:noFill/>
          </a:ln>
        </p:spPr>
      </p:pic>
      <p:grpSp>
        <p:nvGrpSpPr>
          <p:cNvPr id="53" name="Google Shape;53;p13"/>
          <p:cNvGrpSpPr/>
          <p:nvPr/>
        </p:nvGrpSpPr>
        <p:grpSpPr>
          <a:xfrm>
            <a:off x="6403350" y="4857731"/>
            <a:ext cx="3015850" cy="249506"/>
            <a:chOff x="5997900" y="4819845"/>
            <a:chExt cx="3015850" cy="249506"/>
          </a:xfrm>
        </p:grpSpPr>
        <p:sp>
          <p:nvSpPr>
            <p:cNvPr id="54" name="Google Shape;54;p13"/>
            <p:cNvSpPr txBox="1"/>
            <p:nvPr/>
          </p:nvSpPr>
          <p:spPr>
            <a:xfrm>
              <a:off x="7095250" y="4823051"/>
              <a:ext cx="19185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50">
                  <a:solidFill>
                    <a:srgbClr val="223D7E"/>
                  </a:solidFill>
                  <a:latin typeface="Montserrat"/>
                  <a:ea typeface="Montserrat"/>
                  <a:cs typeface="Montserrat"/>
                  <a:sym typeface="Montserrat"/>
                </a:rPr>
                <a:t>Confidential &amp; Proprietary</a:t>
              </a:r>
              <a:endParaRPr b="1" sz="600">
                <a:solidFill>
                  <a:srgbClr val="223D7E"/>
                </a:solidFill>
                <a:latin typeface="Montserrat"/>
                <a:ea typeface="Montserrat"/>
                <a:cs typeface="Montserrat"/>
                <a:sym typeface="Montserrat"/>
              </a:endParaRPr>
            </a:p>
          </p:txBody>
        </p:sp>
        <p:pic>
          <p:nvPicPr>
            <p:cNvPr id="55" name="Google Shape;55;p13"/>
            <p:cNvPicPr preferRelativeResize="0"/>
            <p:nvPr/>
          </p:nvPicPr>
          <p:blipFill rotWithShape="1">
            <a:blip r:embed="rId3">
              <a:alphaModFix/>
            </a:blip>
            <a:srcRect b="36443" l="0" r="0" t="0"/>
            <a:stretch/>
          </p:blipFill>
          <p:spPr>
            <a:xfrm>
              <a:off x="6524376" y="4931274"/>
              <a:ext cx="627923" cy="120525"/>
            </a:xfrm>
            <a:prstGeom prst="rect">
              <a:avLst/>
            </a:prstGeom>
            <a:noFill/>
            <a:ln>
              <a:noFill/>
            </a:ln>
          </p:spPr>
        </p:pic>
        <p:sp>
          <p:nvSpPr>
            <p:cNvPr id="56" name="Google Shape;56;p13"/>
            <p:cNvSpPr txBox="1"/>
            <p:nvPr/>
          </p:nvSpPr>
          <p:spPr>
            <a:xfrm>
              <a:off x="5997900" y="4819845"/>
              <a:ext cx="6027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50">
                  <a:solidFill>
                    <a:srgbClr val="223D7E"/>
                  </a:solidFill>
                  <a:latin typeface="Montserrat"/>
                  <a:ea typeface="Montserrat"/>
                  <a:cs typeface="Montserrat"/>
                  <a:sym typeface="Montserrat"/>
                </a:rPr>
                <a:t>© 2023</a:t>
              </a:r>
              <a:endParaRPr b="1" sz="850">
                <a:solidFill>
                  <a:srgbClr val="223D7E"/>
                </a:solidFill>
                <a:latin typeface="Montserrat"/>
                <a:ea typeface="Montserrat"/>
                <a:cs typeface="Montserrat"/>
                <a:sym typeface="Montserrat"/>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24_2">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6">
  <p:cSld name="TITLE_AND_BODY_6">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mailto:sankalp16@micamail.in" TargetMode="External"/><Relationship Id="rId4" Type="http://schemas.openxmlformats.org/officeDocument/2006/relationships/hyperlink" Target="mailto:sanghamitra.manisha@gmail.com" TargetMode="External"/><Relationship Id="rId5" Type="http://schemas.openxmlformats.org/officeDocument/2006/relationships/hyperlink" Target="mailto:sanjaymishra.sm2734@gmail.com" TargetMode="External"/><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6"/>
          <p:cNvPicPr preferRelativeResize="0"/>
          <p:nvPr/>
        </p:nvPicPr>
        <p:blipFill>
          <a:blip r:embed="rId3">
            <a:alphaModFix/>
          </a:blip>
          <a:stretch>
            <a:fillRect/>
          </a:stretch>
        </p:blipFill>
        <p:spPr>
          <a:xfrm>
            <a:off x="-173714" y="-66675"/>
            <a:ext cx="9380050" cy="5276275"/>
          </a:xfrm>
          <a:prstGeom prst="rect">
            <a:avLst/>
          </a:prstGeom>
          <a:noFill/>
          <a:ln cap="flat" cmpd="sng" w="9525">
            <a:solidFill>
              <a:srgbClr val="EEEEEE"/>
            </a:solidFill>
            <a:prstDash val="solid"/>
            <a:round/>
            <a:headEnd len="sm" w="sm" type="none"/>
            <a:tailEnd len="sm" w="sm" type="none"/>
          </a:ln>
        </p:spPr>
      </p:pic>
      <p:sp>
        <p:nvSpPr>
          <p:cNvPr id="67" name="Google Shape;67;p16"/>
          <p:cNvSpPr/>
          <p:nvPr/>
        </p:nvSpPr>
        <p:spPr>
          <a:xfrm>
            <a:off x="148463" y="1023499"/>
            <a:ext cx="5975328" cy="521377"/>
          </a:xfrm>
          <a:prstGeom prst="rect">
            <a:avLst/>
          </a:prstGeom>
        </p:spPr>
        <p:txBody>
          <a:bodyPr>
            <a:prstTxWarp prst="textPlain"/>
          </a:bodyPr>
          <a:lstStyle/>
          <a:p>
            <a:pPr lvl="0" algn="ctr"/>
            <a:r>
              <a:rPr b="0" i="0">
                <a:ln>
                  <a:noFill/>
                </a:ln>
                <a:solidFill>
                  <a:srgbClr val="20124D"/>
                </a:solidFill>
                <a:latin typeface="Libre Franklin;600"/>
              </a:rPr>
              <a:t>Optimizing Marketing Lead Scoring:</a:t>
            </a:r>
          </a:p>
        </p:txBody>
      </p:sp>
      <p:sp>
        <p:nvSpPr>
          <p:cNvPr id="68" name="Google Shape;68;p16"/>
          <p:cNvSpPr/>
          <p:nvPr/>
        </p:nvSpPr>
        <p:spPr>
          <a:xfrm>
            <a:off x="202275" y="1818525"/>
            <a:ext cx="2635275" cy="365851"/>
          </a:xfrm>
          <a:prstGeom prst="rect">
            <a:avLst/>
          </a:prstGeom>
        </p:spPr>
        <p:txBody>
          <a:bodyPr>
            <a:prstTxWarp prst="textPlain"/>
          </a:bodyPr>
          <a:lstStyle/>
          <a:p>
            <a:pPr lvl="0" algn="ctr"/>
            <a:r>
              <a:rPr b="0" i="0">
                <a:ln>
                  <a:noFill/>
                </a:ln>
                <a:solidFill>
                  <a:srgbClr val="223D7E"/>
                </a:solidFill>
                <a:latin typeface="Montserrat;600"/>
              </a:rPr>
              <a:t>A Data-Driven Approach</a:t>
            </a:r>
          </a:p>
        </p:txBody>
      </p:sp>
      <p:sp>
        <p:nvSpPr>
          <p:cNvPr id="69" name="Google Shape;69;p16"/>
          <p:cNvSpPr txBox="1"/>
          <p:nvPr/>
        </p:nvSpPr>
        <p:spPr>
          <a:xfrm>
            <a:off x="0" y="3787800"/>
            <a:ext cx="3292800" cy="13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latin typeface="Libre Franklin"/>
                <a:ea typeface="Libre Franklin"/>
                <a:cs typeface="Libre Franklin"/>
                <a:sym typeface="Libre Franklin"/>
              </a:rPr>
              <a:t>Submitted by:</a:t>
            </a:r>
            <a:endParaRPr b="1" sz="1100" u="sng">
              <a:latin typeface="Libre Franklin"/>
              <a:ea typeface="Libre Franklin"/>
              <a:cs typeface="Libre Franklin"/>
              <a:sym typeface="Libre Franklin"/>
            </a:endParaRPr>
          </a:p>
          <a:p>
            <a:pPr indent="0" lvl="0" marL="0" rtl="0" algn="l">
              <a:spcBef>
                <a:spcPts val="0"/>
              </a:spcBef>
              <a:spcAft>
                <a:spcPts val="0"/>
              </a:spcAft>
              <a:buNone/>
            </a:pPr>
            <a:r>
              <a:rPr lang="en" sz="1100">
                <a:latin typeface="Libre Franklin"/>
                <a:ea typeface="Libre Franklin"/>
                <a:cs typeface="Libre Franklin"/>
                <a:sym typeface="Libre Franklin"/>
              </a:rPr>
              <a:t>Sankalp Chaudhary (EPGDM - DS 55 Batch)</a:t>
            </a:r>
            <a:endParaRPr sz="1100">
              <a:latin typeface="Libre Franklin"/>
              <a:ea typeface="Libre Franklin"/>
              <a:cs typeface="Libre Franklin"/>
              <a:sym typeface="Libre Franklin"/>
            </a:endParaRPr>
          </a:p>
          <a:p>
            <a:pPr indent="0" lvl="0" marL="0" rtl="0" algn="l">
              <a:spcBef>
                <a:spcPts val="0"/>
              </a:spcBef>
              <a:spcAft>
                <a:spcPts val="0"/>
              </a:spcAft>
              <a:buNone/>
            </a:pPr>
            <a:r>
              <a:rPr lang="en" sz="1100">
                <a:latin typeface="Libre Franklin"/>
                <a:ea typeface="Libre Franklin"/>
                <a:cs typeface="Libre Franklin"/>
                <a:sym typeface="Libre Franklin"/>
              </a:rPr>
              <a:t>Manisha Sanghmitra (</a:t>
            </a:r>
            <a:r>
              <a:rPr lang="en" sz="1100">
                <a:solidFill>
                  <a:schemeClr val="dk1"/>
                </a:solidFill>
                <a:latin typeface="Libre Franklin"/>
                <a:ea typeface="Libre Franklin"/>
                <a:cs typeface="Libre Franklin"/>
                <a:sym typeface="Libre Franklin"/>
              </a:rPr>
              <a:t>EPGDM - DS 55 Batch</a:t>
            </a:r>
            <a:endParaRPr sz="11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lang="en" sz="1100">
                <a:solidFill>
                  <a:schemeClr val="dk1"/>
                </a:solidFill>
                <a:latin typeface="Libre Franklin"/>
                <a:ea typeface="Libre Franklin"/>
                <a:cs typeface="Libre Franklin"/>
                <a:sym typeface="Libre Franklin"/>
              </a:rPr>
              <a:t>Sanjay Mishra  (EPGDM - DS 55 Batch)</a:t>
            </a:r>
            <a:endParaRPr sz="1100">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1885225" y="295400"/>
            <a:ext cx="64347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lt1"/>
                </a:solidFill>
                <a:highlight>
                  <a:srgbClr val="223D7E"/>
                </a:highlight>
                <a:latin typeface="Libre Franklin"/>
                <a:ea typeface="Libre Franklin"/>
                <a:cs typeface="Libre Franklin"/>
                <a:sym typeface="Libre Franklin"/>
              </a:rPr>
              <a:t>Business Impact: Pickup in Revenue</a:t>
            </a:r>
            <a:endParaRPr b="1" sz="2400">
              <a:solidFill>
                <a:schemeClr val="lt1"/>
              </a:solidFill>
              <a:highlight>
                <a:srgbClr val="223D7E"/>
              </a:highlight>
              <a:latin typeface="Libre Franklin"/>
              <a:ea typeface="Libre Franklin"/>
              <a:cs typeface="Libre Franklin"/>
              <a:sym typeface="Libre Franklin"/>
            </a:endParaRPr>
          </a:p>
        </p:txBody>
      </p:sp>
      <p:sp>
        <p:nvSpPr>
          <p:cNvPr id="148" name="Google Shape;148;p25"/>
          <p:cNvSpPr txBox="1"/>
          <p:nvPr/>
        </p:nvSpPr>
        <p:spPr>
          <a:xfrm>
            <a:off x="676625" y="279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07</a:t>
            </a:r>
            <a:endParaRPr b="1" sz="2600">
              <a:solidFill>
                <a:srgbClr val="223D7E"/>
              </a:solidFill>
              <a:latin typeface="Montserrat"/>
              <a:ea typeface="Montserrat"/>
              <a:cs typeface="Montserrat"/>
              <a:sym typeface="Montserrat"/>
            </a:endParaRPr>
          </a:p>
        </p:txBody>
      </p:sp>
      <p:sp>
        <p:nvSpPr>
          <p:cNvPr id="149" name="Google Shape;149;p25"/>
          <p:cNvSpPr txBox="1"/>
          <p:nvPr/>
        </p:nvSpPr>
        <p:spPr>
          <a:xfrm>
            <a:off x="135725" y="909900"/>
            <a:ext cx="8711400" cy="41481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800">
                <a:solidFill>
                  <a:srgbClr val="FF0000"/>
                </a:solidFill>
                <a:latin typeface="Montserrat"/>
                <a:ea typeface="Montserrat"/>
                <a:cs typeface="Montserrat"/>
                <a:sym typeface="Montserrat"/>
              </a:rPr>
              <a:t>-</a:t>
            </a:r>
            <a:r>
              <a:rPr b="1" lang="en" sz="1000">
                <a:solidFill>
                  <a:srgbClr val="FF0000"/>
                </a:solidFill>
                <a:latin typeface="Montserrat"/>
                <a:ea typeface="Montserrat"/>
                <a:cs typeface="Montserrat"/>
                <a:sym typeface="Montserrat"/>
              </a:rPr>
              <a:t> *Previous Conversion Rate:* 38.5%  </a:t>
            </a:r>
            <a:r>
              <a:rPr lang="en" sz="1000">
                <a:solidFill>
                  <a:schemeClr val="dk1"/>
                </a:solidFill>
                <a:latin typeface="Montserrat"/>
                <a:ea typeface="Montserrat"/>
                <a:cs typeface="Montserrat"/>
                <a:sym typeface="Montserrat"/>
              </a:rPr>
              <a:t>-</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b="1" i="1" lang="en" sz="1000">
                <a:solidFill>
                  <a:schemeClr val="accent5"/>
                </a:solidFill>
                <a:latin typeface="Montserrat"/>
                <a:ea typeface="Montserrat"/>
                <a:cs typeface="Montserrat"/>
                <a:sym typeface="Montserrat"/>
              </a:rPr>
              <a:t> *Model Accuracy:* 79%  - *Model Precision:* 80%</a:t>
            </a:r>
            <a:endParaRPr b="1" i="1" sz="10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b="1" i="1" lang="en" sz="1000">
                <a:solidFill>
                  <a:schemeClr val="dk1"/>
                </a:solidFill>
                <a:latin typeface="Montserrat"/>
                <a:ea typeface="Montserrat"/>
                <a:cs typeface="Montserrat"/>
                <a:sym typeface="Montserrat"/>
              </a:rPr>
              <a:t>Increased Conversion Rate:    </a:t>
            </a:r>
            <a:r>
              <a:rPr lang="en" sz="1000">
                <a:solidFill>
                  <a:schemeClr val="dk1"/>
                </a:solidFill>
                <a:latin typeface="Montserrat"/>
                <a:ea typeface="Montserrat"/>
                <a:cs typeface="Montserrat"/>
                <a:sym typeface="Montserrat"/>
              </a:rPr>
              <a:t>With the new lead scoring model, the conversion rate is expected to significantly improve due to the higher accuracy and precision,  atleast reaching to  50%. (Let’s consider a moderate </a:t>
            </a:r>
            <a:r>
              <a:rPr lang="en" sz="1000">
                <a:solidFill>
                  <a:schemeClr val="dk1"/>
                </a:solidFill>
                <a:latin typeface="Montserrat"/>
                <a:ea typeface="Montserrat"/>
                <a:cs typeface="Montserrat"/>
                <a:sym typeface="Montserrat"/>
              </a:rPr>
              <a:t>increase)</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n" sz="1000">
                <a:solidFill>
                  <a:schemeClr val="dk1"/>
                </a:solidFill>
                <a:latin typeface="Montserrat"/>
                <a:ea typeface="Montserrat"/>
                <a:cs typeface="Montserrat"/>
                <a:sym typeface="Montserrat"/>
              </a:rPr>
              <a:t>2. Effect on Revenue:</a:t>
            </a:r>
            <a:endParaRPr b="1"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n" sz="1000">
                <a:solidFill>
                  <a:schemeClr val="dk1"/>
                </a:solidFill>
                <a:latin typeface="Montserrat"/>
                <a:ea typeface="Montserrat"/>
                <a:cs typeface="Montserrat"/>
                <a:sym typeface="Montserrat"/>
              </a:rPr>
              <a:t> </a:t>
            </a:r>
            <a:r>
              <a:rPr b="1" lang="en" sz="1000">
                <a:solidFill>
                  <a:schemeClr val="dk1"/>
                </a:solidFill>
                <a:latin typeface="Montserrat"/>
                <a:ea typeface="Montserrat"/>
                <a:cs typeface="Montserrat"/>
                <a:sym typeface="Montserrat"/>
              </a:rPr>
              <a:t>Assumptions and Calculations:</a:t>
            </a:r>
            <a:endParaRPr b="1"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i="1" lang="en" sz="1000">
                <a:solidFill>
                  <a:schemeClr val="dk1"/>
                </a:solidFill>
                <a:latin typeface="Montserrat"/>
                <a:ea typeface="Montserrat"/>
                <a:cs typeface="Montserrat"/>
                <a:sym typeface="Montserrat"/>
              </a:rPr>
              <a:t>- *Average Lead Value:* $Z (estimated revenue generated per converted lead)</a:t>
            </a:r>
            <a:endParaRPr i="1"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i="1" lang="en" sz="1000">
                <a:solidFill>
                  <a:schemeClr val="dk1"/>
                </a:solidFill>
                <a:latin typeface="Montserrat"/>
                <a:ea typeface="Montserrat"/>
                <a:cs typeface="Montserrat"/>
                <a:sym typeface="Montserrat"/>
              </a:rPr>
              <a:t>- *Number of Leads:* N (Assumed constant)</a:t>
            </a:r>
            <a:endParaRPr i="1"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i="1" lang="en" sz="1000">
                <a:solidFill>
                  <a:schemeClr val="dk1"/>
                </a:solidFill>
                <a:latin typeface="Montserrat"/>
                <a:ea typeface="Montserrat"/>
                <a:cs typeface="Montserrat"/>
                <a:sym typeface="Montserrat"/>
              </a:rPr>
              <a:t>- *Previous Revenue:* $X = N * 0.385 * Z</a:t>
            </a:r>
            <a:endParaRPr i="1"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i="1" lang="en" sz="1000">
                <a:solidFill>
                  <a:schemeClr val="dk1"/>
                </a:solidFill>
                <a:latin typeface="Montserrat"/>
                <a:ea typeface="Montserrat"/>
                <a:cs typeface="Montserrat"/>
                <a:sym typeface="Montserrat"/>
              </a:rPr>
              <a:t>- *New Revenue:* $Y = N * 0.45 * Z</a:t>
            </a:r>
            <a:endParaRPr i="1"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n" sz="1000">
                <a:solidFill>
                  <a:schemeClr val="dk1"/>
                </a:solidFill>
                <a:latin typeface="Montserrat"/>
                <a:ea typeface="Montserrat"/>
                <a:cs typeface="Montserrat"/>
                <a:sym typeface="Montserrat"/>
              </a:rPr>
              <a:t>The enhanced lead scoring model not only leads to improved conversion rates but also positively impacts revenue, providing a substantial return on investment. This increased revenue can be reinvested in marketing, sales initiatives, and customer experience enhancements, fostering long-term business sustainability and growth.</a:t>
            </a:r>
            <a:endParaRPr b="1"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8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28" y="-87499"/>
            <a:ext cx="7846500" cy="5231000"/>
          </a:xfrm>
          <a:prstGeom prst="rect">
            <a:avLst/>
          </a:prstGeom>
          <a:noFill/>
          <a:ln>
            <a:noFill/>
          </a:ln>
        </p:spPr>
      </p:pic>
      <p:sp>
        <p:nvSpPr>
          <p:cNvPr id="155" name="Google Shape;155;p26"/>
          <p:cNvSpPr txBox="1"/>
          <p:nvPr/>
        </p:nvSpPr>
        <p:spPr>
          <a:xfrm>
            <a:off x="2646800" y="295388"/>
            <a:ext cx="4785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Challenges &amp; Limitations</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
        <p:nvSpPr>
          <p:cNvPr id="156" name="Google Shape;156;p26"/>
          <p:cNvSpPr txBox="1"/>
          <p:nvPr/>
        </p:nvSpPr>
        <p:spPr>
          <a:xfrm>
            <a:off x="676625" y="10178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Montserrat"/>
                <a:ea typeface="Montserrat"/>
                <a:cs typeface="Montserrat"/>
                <a:sym typeface="Montserrat"/>
              </a:rPr>
              <a:t>06</a:t>
            </a:r>
            <a:endParaRPr sz="2600">
              <a:solidFill>
                <a:schemeClr val="lt1"/>
              </a:solidFill>
              <a:latin typeface="Montserrat"/>
              <a:ea typeface="Montserrat"/>
              <a:cs typeface="Montserrat"/>
              <a:sym typeface="Montserrat"/>
            </a:endParaRPr>
          </a:p>
        </p:txBody>
      </p:sp>
      <p:sp>
        <p:nvSpPr>
          <p:cNvPr id="157" name="Google Shape;157;p26"/>
          <p:cNvSpPr txBox="1"/>
          <p:nvPr/>
        </p:nvSpPr>
        <p:spPr>
          <a:xfrm>
            <a:off x="5018775" y="1072550"/>
            <a:ext cx="3602400" cy="3469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accent1"/>
              </a:buClr>
              <a:buSzPts val="1100"/>
              <a:buFont typeface="Libre Franklin"/>
              <a:buChar char="●"/>
            </a:pPr>
            <a:r>
              <a:rPr b="1" lang="en" sz="1100">
                <a:solidFill>
                  <a:schemeClr val="accent1"/>
                </a:solidFill>
                <a:latin typeface="Libre Franklin"/>
                <a:ea typeface="Libre Franklin"/>
                <a:cs typeface="Libre Franklin"/>
                <a:sym typeface="Libre Franklin"/>
              </a:rPr>
              <a:t>Data Limitations</a:t>
            </a:r>
            <a:endParaRPr b="1" sz="1100">
              <a:solidFill>
                <a:schemeClr val="accent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accent1"/>
              </a:buClr>
              <a:buSzPts val="1100"/>
              <a:buChar char="○"/>
            </a:pPr>
            <a:r>
              <a:rPr lang="en" sz="1100">
                <a:solidFill>
                  <a:schemeClr val="accent1"/>
                </a:solidFill>
                <a:latin typeface="Libre Franklin"/>
                <a:ea typeface="Libre Franklin"/>
                <a:cs typeface="Libre Franklin"/>
                <a:sym typeface="Libre Franklin"/>
              </a:rPr>
              <a:t>Upon the inspection of the dataset we realized that number of good predictor variables had more than 30% null values and Select. (equivalent to missing values)</a:t>
            </a:r>
            <a:endParaRPr sz="1100">
              <a:solidFill>
                <a:schemeClr val="accent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accent1"/>
              </a:buClr>
              <a:buSzPts val="1100"/>
              <a:buFont typeface="Libre Franklin"/>
              <a:buChar char="○"/>
            </a:pPr>
            <a:r>
              <a:rPr lang="en" sz="1100">
                <a:solidFill>
                  <a:schemeClr val="accent1"/>
                </a:solidFill>
                <a:latin typeface="Libre Franklin"/>
                <a:ea typeface="Libre Franklin"/>
                <a:cs typeface="Libre Franklin"/>
                <a:sym typeface="Libre Franklin"/>
              </a:rPr>
              <a:t>We had to open the the model to include more dummy variables because initially it was overfitting</a:t>
            </a:r>
            <a:endParaRPr sz="1100">
              <a:solidFill>
                <a:schemeClr val="accent1"/>
              </a:solidFill>
              <a:latin typeface="Libre Franklin"/>
              <a:ea typeface="Libre Franklin"/>
              <a:cs typeface="Libre Franklin"/>
              <a:sym typeface="Libre Franklin"/>
            </a:endParaRPr>
          </a:p>
          <a:p>
            <a:pPr indent="-298450" lvl="0" marL="457200" rtl="0" algn="l">
              <a:lnSpc>
                <a:spcPct val="115000"/>
              </a:lnSpc>
              <a:spcBef>
                <a:spcPts val="0"/>
              </a:spcBef>
              <a:spcAft>
                <a:spcPts val="0"/>
              </a:spcAft>
              <a:buClr>
                <a:schemeClr val="accent1"/>
              </a:buClr>
              <a:buSzPts val="1100"/>
              <a:buFont typeface="Libre Franklin"/>
              <a:buChar char="●"/>
            </a:pPr>
            <a:r>
              <a:rPr b="1" lang="en" sz="1100">
                <a:solidFill>
                  <a:schemeClr val="accent1"/>
                </a:solidFill>
                <a:latin typeface="Libre Franklin"/>
                <a:ea typeface="Libre Franklin"/>
                <a:cs typeface="Libre Franklin"/>
                <a:sym typeface="Libre Franklin"/>
              </a:rPr>
              <a:t>Model Limitations</a:t>
            </a:r>
            <a:endParaRPr b="1" sz="1100">
              <a:solidFill>
                <a:schemeClr val="accent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accent1"/>
              </a:buClr>
              <a:buSzPts val="1100"/>
              <a:buChar char="○"/>
            </a:pPr>
            <a:r>
              <a:rPr lang="en" sz="1100">
                <a:solidFill>
                  <a:schemeClr val="accent1"/>
                </a:solidFill>
                <a:latin typeface="Libre Franklin"/>
                <a:ea typeface="Libre Franklin"/>
                <a:cs typeface="Libre Franklin"/>
                <a:sym typeface="Libre Franklin"/>
              </a:rPr>
              <a:t>The logistic regression model was able to achieve and accuracy of 80% </a:t>
            </a:r>
            <a:endParaRPr sz="1100">
              <a:solidFill>
                <a:schemeClr val="accent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accent1"/>
              </a:buClr>
              <a:buSzPts val="1100"/>
              <a:buFont typeface="Libre Franklin"/>
              <a:buChar char="○"/>
            </a:pPr>
            <a:r>
              <a:rPr lang="en" sz="1100">
                <a:solidFill>
                  <a:schemeClr val="accent1"/>
                </a:solidFill>
                <a:latin typeface="Libre Franklin"/>
                <a:ea typeface="Libre Franklin"/>
                <a:cs typeface="Libre Franklin"/>
                <a:sym typeface="Libre Franklin"/>
              </a:rPr>
              <a:t>We would need to leverage other techniques like Decision Trees or Random Forest to improve the model as well as to not compromise on interpretability.</a:t>
            </a:r>
            <a:endParaRPr sz="1100">
              <a:solidFill>
                <a:schemeClr val="accent1"/>
              </a:solidFill>
              <a:latin typeface="Libre Franklin"/>
              <a:ea typeface="Libre Franklin"/>
              <a:cs typeface="Libre Franklin"/>
              <a:sym typeface="Libre Franklin"/>
            </a:endParaRPr>
          </a:p>
        </p:txBody>
      </p:sp>
      <p:sp>
        <p:nvSpPr>
          <p:cNvPr id="158" name="Google Shape;158;p26"/>
          <p:cNvSpPr txBox="1"/>
          <p:nvPr/>
        </p:nvSpPr>
        <p:spPr>
          <a:xfrm>
            <a:off x="676625" y="279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08</a:t>
            </a:r>
            <a:endParaRPr b="1" sz="2600">
              <a:solidFill>
                <a:srgbClr val="223D7E"/>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nvSpPr>
        <p:spPr>
          <a:xfrm>
            <a:off x="1637750" y="564400"/>
            <a:ext cx="63057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Next Steps &amp; Recommendations</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
        <p:nvSpPr>
          <p:cNvPr id="164" name="Google Shape;164;p27"/>
          <p:cNvSpPr txBox="1"/>
          <p:nvPr/>
        </p:nvSpPr>
        <p:spPr>
          <a:xfrm>
            <a:off x="676625" y="10178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Montserrat"/>
                <a:ea typeface="Montserrat"/>
                <a:cs typeface="Montserrat"/>
                <a:sym typeface="Montserrat"/>
              </a:rPr>
              <a:t>10</a:t>
            </a:r>
            <a:endParaRPr sz="2600">
              <a:solidFill>
                <a:schemeClr val="lt1"/>
              </a:solidFill>
              <a:latin typeface="Montserrat"/>
              <a:ea typeface="Montserrat"/>
              <a:cs typeface="Montserrat"/>
              <a:sym typeface="Montserrat"/>
            </a:endParaRPr>
          </a:p>
        </p:txBody>
      </p:sp>
      <p:grpSp>
        <p:nvGrpSpPr>
          <p:cNvPr id="165" name="Google Shape;165;p27"/>
          <p:cNvGrpSpPr/>
          <p:nvPr/>
        </p:nvGrpSpPr>
        <p:grpSpPr>
          <a:xfrm>
            <a:off x="3071450" y="1814061"/>
            <a:ext cx="1944600" cy="2634574"/>
            <a:chOff x="3071457" y="2013875"/>
            <a:chExt cx="1944600" cy="1569600"/>
          </a:xfrm>
        </p:grpSpPr>
        <p:sp>
          <p:nvSpPr>
            <p:cNvPr id="166" name="Google Shape;166;p27"/>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Montserrat"/>
                  <a:ea typeface="Montserrat"/>
                  <a:cs typeface="Montserrat"/>
                  <a:sym typeface="Montserrat"/>
                </a:rPr>
                <a:t>Continuous Monitoring</a:t>
              </a:r>
              <a:endParaRPr sz="1200">
                <a:solidFill>
                  <a:srgbClr val="FFFFFF"/>
                </a:solidFill>
                <a:latin typeface="Montserrat"/>
                <a:ea typeface="Montserrat"/>
                <a:cs typeface="Montserrat"/>
                <a:sym typeface="Montserrat"/>
              </a:endParaRPr>
            </a:p>
          </p:txBody>
        </p:sp>
        <p:sp>
          <p:nvSpPr>
            <p:cNvPr id="168" name="Google Shape;168;p27"/>
            <p:cNvSpPr txBox="1"/>
            <p:nvPr/>
          </p:nvSpPr>
          <p:spPr>
            <a:xfrm>
              <a:off x="3317838" y="263301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Montserrat"/>
                  <a:ea typeface="Montserrat"/>
                  <a:cs typeface="Montserrat"/>
                  <a:sym typeface="Montserrat"/>
                </a:rPr>
                <a:t>Dynamic Lead Scoring</a:t>
              </a:r>
              <a:endParaRPr sz="1000">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rPr lang="en" sz="1000">
                  <a:solidFill>
                    <a:srgbClr val="FFFFFF"/>
                  </a:solidFill>
                  <a:latin typeface="Montserrat"/>
                  <a:ea typeface="Montserrat"/>
                  <a:cs typeface="Montserrat"/>
                  <a:sym typeface="Montserrat"/>
                </a:rPr>
                <a:t>Real-time Monitoring</a:t>
              </a:r>
              <a:endParaRPr sz="1000">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rPr lang="en" sz="1000">
                  <a:solidFill>
                    <a:srgbClr val="FFFFFF"/>
                  </a:solidFill>
                  <a:latin typeface="Montserrat"/>
                  <a:ea typeface="Montserrat"/>
                  <a:cs typeface="Montserrat"/>
                  <a:sym typeface="Montserrat"/>
                </a:rPr>
                <a:t>Predictive analytics tio forecast targets</a:t>
              </a:r>
              <a:endParaRPr sz="1000">
                <a:solidFill>
                  <a:srgbClr val="FFFFFF"/>
                </a:solidFill>
                <a:latin typeface="Montserrat"/>
                <a:ea typeface="Montserrat"/>
                <a:cs typeface="Montserrat"/>
                <a:sym typeface="Montserrat"/>
              </a:endParaRPr>
            </a:p>
          </p:txBody>
        </p:sp>
      </p:grpSp>
      <p:grpSp>
        <p:nvGrpSpPr>
          <p:cNvPr id="169" name="Google Shape;169;p27"/>
          <p:cNvGrpSpPr/>
          <p:nvPr/>
        </p:nvGrpSpPr>
        <p:grpSpPr>
          <a:xfrm>
            <a:off x="1129225" y="1813964"/>
            <a:ext cx="1944600" cy="2634574"/>
            <a:chOff x="1126863" y="2013875"/>
            <a:chExt cx="1944600" cy="1569600"/>
          </a:xfrm>
        </p:grpSpPr>
        <p:sp>
          <p:nvSpPr>
            <p:cNvPr id="170" name="Google Shape;170;p27"/>
            <p:cNvSpPr/>
            <p:nvPr/>
          </p:nvSpPr>
          <p:spPr>
            <a:xfrm>
              <a:off x="1126863" y="2013875"/>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Montserrat"/>
                  <a:ea typeface="Montserrat"/>
                  <a:cs typeface="Montserrat"/>
                  <a:sym typeface="Montserrat"/>
                </a:rPr>
                <a:t>Model Refinement</a:t>
              </a:r>
              <a:endParaRPr sz="1200">
                <a:solidFill>
                  <a:srgbClr val="FFFFFF"/>
                </a:solidFill>
                <a:latin typeface="Montserrat"/>
                <a:ea typeface="Montserrat"/>
                <a:cs typeface="Montserrat"/>
                <a:sym typeface="Montserrat"/>
              </a:endParaRPr>
            </a:p>
          </p:txBody>
        </p:sp>
        <p:sp>
          <p:nvSpPr>
            <p:cNvPr id="172" name="Google Shape;172;p27"/>
            <p:cNvSpPr txBox="1"/>
            <p:nvPr/>
          </p:nvSpPr>
          <p:spPr>
            <a:xfrm>
              <a:off x="1351625" y="2578595"/>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Montserrat"/>
                  <a:ea typeface="Montserrat"/>
                  <a:cs typeface="Montserrat"/>
                  <a:sym typeface="Montserrat"/>
                </a:rPr>
                <a:t>Continuous Feedback Loops</a:t>
              </a:r>
              <a:endParaRPr sz="1000">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rPr lang="en" sz="1000">
                  <a:solidFill>
                    <a:srgbClr val="FFFFFF"/>
                  </a:solidFill>
                  <a:latin typeface="Montserrat"/>
                  <a:ea typeface="Montserrat"/>
                  <a:cs typeface="Montserrat"/>
                  <a:sym typeface="Montserrat"/>
                </a:rPr>
                <a:t>Exploring Advanced Algorithms</a:t>
              </a:r>
              <a:endParaRPr sz="1000">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rPr lang="en" sz="1000">
                  <a:solidFill>
                    <a:srgbClr val="FFFFFF"/>
                  </a:solidFill>
                  <a:latin typeface="Montserrat"/>
                  <a:ea typeface="Montserrat"/>
                  <a:cs typeface="Montserrat"/>
                  <a:sym typeface="Montserrat"/>
                </a:rPr>
                <a:t>Incorporating New Data Sources</a:t>
              </a:r>
              <a:endParaRPr sz="1000">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sz="1000">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000">
                <a:solidFill>
                  <a:srgbClr val="FFFFFF"/>
                </a:solidFill>
                <a:latin typeface="Montserrat"/>
                <a:ea typeface="Montserrat"/>
                <a:cs typeface="Montserrat"/>
                <a:sym typeface="Montserrat"/>
              </a:endParaRPr>
            </a:p>
          </p:txBody>
        </p:sp>
      </p:grpSp>
      <p:grpSp>
        <p:nvGrpSpPr>
          <p:cNvPr id="173" name="Google Shape;173;p27"/>
          <p:cNvGrpSpPr/>
          <p:nvPr/>
        </p:nvGrpSpPr>
        <p:grpSpPr>
          <a:xfrm>
            <a:off x="5013550" y="1814118"/>
            <a:ext cx="3001200" cy="2580893"/>
            <a:chOff x="5015938" y="2013875"/>
            <a:chExt cx="3001200" cy="1569600"/>
          </a:xfrm>
        </p:grpSpPr>
        <p:sp>
          <p:nvSpPr>
            <p:cNvPr id="174" name="Google Shape;174;p27"/>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7"/>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Montserrat"/>
                  <a:ea typeface="Montserrat"/>
                  <a:cs typeface="Montserrat"/>
                  <a:sym typeface="Montserrat"/>
                </a:rPr>
                <a:t>Collaborating With The Sales Team</a:t>
              </a:r>
              <a:endParaRPr sz="1200">
                <a:solidFill>
                  <a:srgbClr val="FFFFFF"/>
                </a:solidFill>
                <a:latin typeface="Montserrat"/>
                <a:ea typeface="Montserrat"/>
                <a:cs typeface="Montserrat"/>
                <a:sym typeface="Montserrat"/>
              </a:endParaRPr>
            </a:p>
          </p:txBody>
        </p:sp>
      </p:grpSp>
      <p:grpSp>
        <p:nvGrpSpPr>
          <p:cNvPr id="176" name="Google Shape;176;p27"/>
          <p:cNvGrpSpPr/>
          <p:nvPr/>
        </p:nvGrpSpPr>
        <p:grpSpPr>
          <a:xfrm>
            <a:off x="4883084" y="2501457"/>
            <a:ext cx="261571" cy="260379"/>
            <a:chOff x="4858109" y="2631368"/>
            <a:chExt cx="316442" cy="315000"/>
          </a:xfrm>
        </p:grpSpPr>
        <p:sp>
          <p:nvSpPr>
            <p:cNvPr id="177" name="Google Shape;177;p27"/>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179" name="Google Shape;179;p27"/>
          <p:cNvGrpSpPr/>
          <p:nvPr/>
        </p:nvGrpSpPr>
        <p:grpSpPr>
          <a:xfrm>
            <a:off x="2945878" y="2501458"/>
            <a:ext cx="260366" cy="260366"/>
            <a:chOff x="3157188" y="909150"/>
            <a:chExt cx="470400" cy="470400"/>
          </a:xfrm>
        </p:grpSpPr>
        <p:sp>
          <p:nvSpPr>
            <p:cNvPr id="180" name="Google Shape;180;p27"/>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7"/>
          <p:cNvGrpSpPr/>
          <p:nvPr/>
        </p:nvGrpSpPr>
        <p:grpSpPr>
          <a:xfrm>
            <a:off x="4883678" y="2501471"/>
            <a:ext cx="260366" cy="260366"/>
            <a:chOff x="3157188" y="909150"/>
            <a:chExt cx="470400" cy="470400"/>
          </a:xfrm>
        </p:grpSpPr>
        <p:sp>
          <p:nvSpPr>
            <p:cNvPr id="183" name="Google Shape;183;p27"/>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27"/>
          <p:cNvSpPr txBox="1"/>
          <p:nvPr/>
        </p:nvSpPr>
        <p:spPr>
          <a:xfrm>
            <a:off x="5417871" y="2876563"/>
            <a:ext cx="2404800" cy="8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Montserrat"/>
                <a:ea typeface="Montserrat"/>
                <a:cs typeface="Montserrat"/>
                <a:sym typeface="Montserrat"/>
              </a:rPr>
              <a:t>Regular Feedback Sessions</a:t>
            </a:r>
            <a:endParaRPr sz="1000">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rPr lang="en" sz="1000">
                <a:solidFill>
                  <a:srgbClr val="FFFFFF"/>
                </a:solidFill>
                <a:latin typeface="Montserrat"/>
                <a:ea typeface="Montserrat"/>
                <a:cs typeface="Montserrat"/>
                <a:sym typeface="Montserrat"/>
              </a:rPr>
              <a:t>Training &amp; Collaboration </a:t>
            </a:r>
            <a:endParaRPr sz="1000">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rPr lang="en" sz="1000">
                <a:solidFill>
                  <a:srgbClr val="FFFFFF"/>
                </a:solidFill>
                <a:latin typeface="Montserrat"/>
                <a:ea typeface="Montserrat"/>
                <a:cs typeface="Montserrat"/>
                <a:sym typeface="Montserrat"/>
              </a:rPr>
              <a:t>Shared Goals</a:t>
            </a:r>
            <a:endParaRPr sz="1000">
              <a:solidFill>
                <a:srgbClr val="FFFFFF"/>
              </a:solidFill>
              <a:latin typeface="Montserrat"/>
              <a:ea typeface="Montserrat"/>
              <a:cs typeface="Montserrat"/>
              <a:sym typeface="Montserrat"/>
            </a:endParaRPr>
          </a:p>
        </p:txBody>
      </p:sp>
      <p:sp>
        <p:nvSpPr>
          <p:cNvPr id="186" name="Google Shape;186;p27"/>
          <p:cNvSpPr txBox="1"/>
          <p:nvPr/>
        </p:nvSpPr>
        <p:spPr>
          <a:xfrm>
            <a:off x="676625" y="548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09</a:t>
            </a:r>
            <a:endParaRPr b="1" sz="2600">
              <a:solidFill>
                <a:srgbClr val="223D7E"/>
              </a:solidFill>
              <a:latin typeface="Montserrat"/>
              <a:ea typeface="Montserrat"/>
              <a:cs typeface="Montserrat"/>
              <a:sym typeface="Montserrat"/>
            </a:endParaRPr>
          </a:p>
        </p:txBody>
      </p:sp>
      <p:sp>
        <p:nvSpPr>
          <p:cNvPr id="187" name="Google Shape;187;p27"/>
          <p:cNvSpPr txBox="1"/>
          <p:nvPr/>
        </p:nvSpPr>
        <p:spPr>
          <a:xfrm>
            <a:off x="1452675" y="1118500"/>
            <a:ext cx="642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lt1"/>
                </a:solidFill>
                <a:highlight>
                  <a:schemeClr val="accent5"/>
                </a:highlight>
                <a:latin typeface="Libre Franklin"/>
                <a:ea typeface="Libre Franklin"/>
                <a:cs typeface="Libre Franklin"/>
                <a:sym typeface="Libre Franklin"/>
              </a:rPr>
              <a:t>Model Upgradation &amp; Change Management </a:t>
            </a:r>
            <a:endParaRPr>
              <a:solidFill>
                <a:schemeClr val="lt1"/>
              </a:solidFill>
              <a:highlight>
                <a:schemeClr val="accent5"/>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nvSpPr>
        <p:spPr>
          <a:xfrm>
            <a:off x="110700" y="1635575"/>
            <a:ext cx="8922600" cy="303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latin typeface="Libre Franklin"/>
                <a:ea typeface="Libre Franklin"/>
                <a:cs typeface="Libre Franklin"/>
                <a:sym typeface="Libre Franklin"/>
              </a:rPr>
              <a:t>During the intern hiring period, X Education aims for aggressive lead conversion, utilizing the increased workforce efficiently:</a:t>
            </a:r>
            <a:endParaRPr sz="1100">
              <a:solidFill>
                <a:schemeClr val="dk1"/>
              </a:solidFill>
              <a:latin typeface="Libre Franklin"/>
              <a:ea typeface="Libre Franklin"/>
              <a:cs typeface="Libre Franklin"/>
              <a:sym typeface="Libre Franklin"/>
            </a:endParaRPr>
          </a:p>
          <a:p>
            <a:pPr indent="-298450" lvl="0" marL="457200" rtl="0" algn="l">
              <a:lnSpc>
                <a:spcPct val="115000"/>
              </a:lnSpc>
              <a:spcBef>
                <a:spcPts val="1200"/>
              </a:spcBef>
              <a:spcAft>
                <a:spcPts val="0"/>
              </a:spcAft>
              <a:buClr>
                <a:schemeClr val="dk1"/>
              </a:buClr>
              <a:buSzPts val="1100"/>
              <a:buFont typeface="Libre Franklin"/>
              <a:buAutoNum type="arabicPeriod"/>
            </a:pPr>
            <a:r>
              <a:rPr b="1" lang="en" sz="1100">
                <a:solidFill>
                  <a:schemeClr val="dk1"/>
                </a:solidFill>
                <a:latin typeface="Libre Franklin"/>
                <a:ea typeface="Libre Franklin"/>
                <a:cs typeface="Libre Franklin"/>
                <a:sym typeface="Libre Franklin"/>
              </a:rPr>
              <a:t>Precision-Centric Approach:</a:t>
            </a:r>
            <a:endParaRPr b="1" sz="11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Prioritize leads with the highest conversion probabilities based on the model's predictions.</a:t>
            </a:r>
            <a:endParaRPr sz="11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Focus phone calls exclusively on these high-probability leads, ensuring a precision-oriented approach to maximize conversion rates.</a:t>
            </a:r>
            <a:endParaRPr sz="1100">
              <a:solidFill>
                <a:schemeClr val="dk1"/>
              </a:solidFill>
              <a:latin typeface="Libre Franklin"/>
              <a:ea typeface="Libre Franklin"/>
              <a:cs typeface="Libre Franklin"/>
              <a:sym typeface="Libre Franklin"/>
            </a:endParaRPr>
          </a:p>
          <a:p>
            <a:pPr indent="-298450" lvl="0" marL="457200" rtl="0" algn="l">
              <a:lnSpc>
                <a:spcPct val="115000"/>
              </a:lnSpc>
              <a:spcBef>
                <a:spcPts val="0"/>
              </a:spcBef>
              <a:spcAft>
                <a:spcPts val="0"/>
              </a:spcAft>
              <a:buClr>
                <a:schemeClr val="dk1"/>
              </a:buClr>
              <a:buSzPts val="1100"/>
              <a:buFont typeface="Libre Franklin"/>
              <a:buAutoNum type="arabicPeriod"/>
            </a:pPr>
            <a:r>
              <a:rPr b="1" lang="en" sz="1100">
                <a:solidFill>
                  <a:schemeClr val="dk1"/>
                </a:solidFill>
                <a:latin typeface="Libre Franklin"/>
                <a:ea typeface="Libre Franklin"/>
                <a:cs typeface="Libre Franklin"/>
                <a:sym typeface="Libre Franklin"/>
              </a:rPr>
              <a:t>Comprehensive Follow-Up:</a:t>
            </a:r>
            <a:endParaRPr b="1" sz="11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Engage in thorough follow-up conversations with potential leads, addressing their queries and concerns promptly.</a:t>
            </a:r>
            <a:endParaRPr sz="11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Utilize interns' availability to make comprehensive phone calls, ensuring no potential lead is left unattended.</a:t>
            </a:r>
            <a:endParaRPr sz="1100">
              <a:solidFill>
                <a:schemeClr val="dk1"/>
              </a:solidFill>
              <a:latin typeface="Libre Franklin"/>
              <a:ea typeface="Libre Franklin"/>
              <a:cs typeface="Libre Franklin"/>
              <a:sym typeface="Libre Franklin"/>
            </a:endParaRPr>
          </a:p>
          <a:p>
            <a:pPr indent="-298450" lvl="0" marL="457200" rtl="0" algn="l">
              <a:lnSpc>
                <a:spcPct val="115000"/>
              </a:lnSpc>
              <a:spcBef>
                <a:spcPts val="0"/>
              </a:spcBef>
              <a:spcAft>
                <a:spcPts val="0"/>
              </a:spcAft>
              <a:buClr>
                <a:schemeClr val="dk1"/>
              </a:buClr>
              <a:buSzPts val="1100"/>
              <a:buFont typeface="Libre Franklin"/>
              <a:buAutoNum type="arabicPeriod"/>
            </a:pPr>
            <a:r>
              <a:rPr b="1" lang="en" sz="1100">
                <a:solidFill>
                  <a:schemeClr val="dk1"/>
                </a:solidFill>
                <a:latin typeface="Libre Franklin"/>
                <a:ea typeface="Libre Franklin"/>
                <a:cs typeface="Libre Franklin"/>
                <a:sym typeface="Libre Franklin"/>
              </a:rPr>
              <a:t>Personalized Communication:</a:t>
            </a:r>
            <a:endParaRPr b="1" sz="11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Tailor communication based on lead interests and interactions, making the conversation highly personalized.</a:t>
            </a:r>
            <a:endParaRPr sz="11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Leverage interns' time to gather additional insights during phone calls, enabling customized offerings and solutions.</a:t>
            </a:r>
            <a:endParaRPr sz="1100">
              <a:solidFill>
                <a:schemeClr val="dk1"/>
              </a:solidFill>
              <a:latin typeface="Libre Franklin"/>
              <a:ea typeface="Libre Franklin"/>
              <a:cs typeface="Libre Franklin"/>
              <a:sym typeface="Libre Franklin"/>
            </a:endParaRPr>
          </a:p>
          <a:p>
            <a:pPr indent="-298450" lvl="0" marL="457200" rtl="0" algn="l">
              <a:lnSpc>
                <a:spcPct val="115000"/>
              </a:lnSpc>
              <a:spcBef>
                <a:spcPts val="0"/>
              </a:spcBef>
              <a:spcAft>
                <a:spcPts val="0"/>
              </a:spcAft>
              <a:buClr>
                <a:schemeClr val="dk1"/>
              </a:buClr>
              <a:buSzPts val="1100"/>
              <a:buFont typeface="Libre Franklin"/>
              <a:buAutoNum type="arabicPeriod"/>
            </a:pPr>
            <a:r>
              <a:rPr b="1" lang="en" sz="1100">
                <a:solidFill>
                  <a:schemeClr val="dk1"/>
                </a:solidFill>
                <a:latin typeface="Libre Franklin"/>
                <a:ea typeface="Libre Franklin"/>
                <a:cs typeface="Libre Franklin"/>
                <a:sym typeface="Libre Franklin"/>
              </a:rPr>
              <a:t>Data-Driven Decision Making:</a:t>
            </a:r>
            <a:endParaRPr b="1" sz="11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Utilize real-time data analytics to identify patterns in successful conversions.</a:t>
            </a:r>
            <a:endParaRPr sz="11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 sz="1100">
                <a:solidFill>
                  <a:schemeClr val="dk1"/>
                </a:solidFill>
                <a:latin typeface="Libre Franklin"/>
                <a:ea typeface="Libre Franklin"/>
                <a:cs typeface="Libre Franklin"/>
                <a:sym typeface="Libre Franklin"/>
              </a:rPr>
              <a:t>Adapt the communication strategy based on data-driven insights, optimizing the conversion process continuously.</a:t>
            </a:r>
            <a:endParaRPr sz="1100">
              <a:solidFill>
                <a:schemeClr val="dk1"/>
              </a:solidFill>
              <a:latin typeface="Libre Franklin"/>
              <a:ea typeface="Libre Franklin"/>
              <a:cs typeface="Libre Franklin"/>
              <a:sym typeface="Libre Franklin"/>
            </a:endParaRPr>
          </a:p>
        </p:txBody>
      </p:sp>
      <p:sp>
        <p:nvSpPr>
          <p:cNvPr id="193" name="Google Shape;193;p28"/>
          <p:cNvSpPr txBox="1"/>
          <p:nvPr/>
        </p:nvSpPr>
        <p:spPr>
          <a:xfrm>
            <a:off x="1637750" y="564400"/>
            <a:ext cx="63057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Next Steps &amp; Recommendations</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
        <p:nvSpPr>
          <p:cNvPr id="194" name="Google Shape;194;p28"/>
          <p:cNvSpPr txBox="1"/>
          <p:nvPr/>
        </p:nvSpPr>
        <p:spPr>
          <a:xfrm>
            <a:off x="1452675" y="1118500"/>
            <a:ext cx="642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lt1"/>
                </a:solidFill>
                <a:highlight>
                  <a:schemeClr val="accent5"/>
                </a:highlight>
                <a:latin typeface="Libre Franklin"/>
                <a:ea typeface="Libre Franklin"/>
                <a:cs typeface="Libre Franklin"/>
                <a:sym typeface="Libre Franklin"/>
              </a:rPr>
              <a:t>Strategy for Aggressive Lead Conversion (Intern Hiring Period)</a:t>
            </a:r>
            <a:endParaRPr>
              <a:solidFill>
                <a:schemeClr val="lt1"/>
              </a:solidFill>
              <a:highlight>
                <a:schemeClr val="accent5"/>
              </a:highlight>
            </a:endParaRPr>
          </a:p>
        </p:txBody>
      </p:sp>
      <p:sp>
        <p:nvSpPr>
          <p:cNvPr id="195" name="Google Shape;195;p28"/>
          <p:cNvSpPr txBox="1"/>
          <p:nvPr/>
        </p:nvSpPr>
        <p:spPr>
          <a:xfrm>
            <a:off x="676625" y="548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09</a:t>
            </a:r>
            <a:endParaRPr b="1" sz="2600">
              <a:solidFill>
                <a:srgbClr val="223D7E"/>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370150" y="999650"/>
            <a:ext cx="8294100" cy="36789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dk1"/>
              </a:buClr>
              <a:buSzPts val="1000"/>
              <a:buFont typeface="Montserrat"/>
              <a:buChar char="●"/>
            </a:pPr>
            <a:r>
              <a:rPr b="1" lang="en" sz="1000">
                <a:solidFill>
                  <a:schemeClr val="dk1"/>
                </a:solidFill>
                <a:latin typeface="Montserrat"/>
                <a:ea typeface="Montserrat"/>
                <a:cs typeface="Montserrat"/>
                <a:sym typeface="Montserrat"/>
              </a:rPr>
              <a:t>Automated Engagement Sequences:</a:t>
            </a:r>
            <a:endParaRPr b="1"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Implement automated email and SMS sequences tailored to lead preferences.</a:t>
            </a:r>
            <a:endParaRPr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Utilize intelligent automation tools to nurture leads without direct phone calls, minimizing intrusion while maintaining engagement.</a:t>
            </a:r>
            <a:endParaRPr sz="1000">
              <a:solidFill>
                <a:schemeClr val="dk1"/>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dk1"/>
              </a:buClr>
              <a:buSzPts val="1000"/>
              <a:buFont typeface="Montserrat"/>
              <a:buChar char="●"/>
            </a:pPr>
            <a:r>
              <a:rPr b="1" lang="en" sz="1000">
                <a:solidFill>
                  <a:schemeClr val="dk1"/>
                </a:solidFill>
                <a:latin typeface="Montserrat"/>
                <a:ea typeface="Montserrat"/>
                <a:cs typeface="Montserrat"/>
                <a:sym typeface="Montserrat"/>
              </a:rPr>
              <a:t>Content-Driven Engagement:</a:t>
            </a:r>
            <a:endParaRPr b="1"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Create engaging and informative content such as newsletters, webinars, or educational resources.</a:t>
            </a:r>
            <a:endParaRPr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Disseminate this content through non-intrusive channels, allowing leads to engage voluntarily without active solicitation.</a:t>
            </a:r>
            <a:endParaRPr sz="1000">
              <a:solidFill>
                <a:schemeClr val="dk1"/>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dk1"/>
              </a:buClr>
              <a:buSzPts val="1000"/>
              <a:buFont typeface="Montserrat"/>
              <a:buChar char="●"/>
            </a:pPr>
            <a:r>
              <a:rPr b="1" lang="en" sz="1000">
                <a:solidFill>
                  <a:schemeClr val="dk1"/>
                </a:solidFill>
                <a:latin typeface="Montserrat"/>
                <a:ea typeface="Montserrat"/>
                <a:cs typeface="Montserrat"/>
                <a:sym typeface="Montserrat"/>
              </a:rPr>
              <a:t>Social Media and Online Platforms:</a:t>
            </a:r>
            <a:endParaRPr b="1"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Leverage social media platforms and online forums to engage with leads passively.</a:t>
            </a:r>
            <a:endParaRPr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Share valuable content and participate in discussions, encouraging leads to express interest organically.</a:t>
            </a:r>
            <a:endParaRPr sz="1000">
              <a:solidFill>
                <a:schemeClr val="dk1"/>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dk1"/>
              </a:buClr>
              <a:buSzPts val="1000"/>
              <a:buFont typeface="Montserrat"/>
              <a:buChar char="●"/>
            </a:pPr>
            <a:r>
              <a:rPr b="1" lang="en" sz="1000">
                <a:solidFill>
                  <a:schemeClr val="dk1"/>
                </a:solidFill>
                <a:latin typeface="Montserrat"/>
                <a:ea typeface="Montserrat"/>
                <a:cs typeface="Montserrat"/>
                <a:sym typeface="Montserrat"/>
              </a:rPr>
              <a:t>Selective and Purposeful Calls:</a:t>
            </a:r>
            <a:endParaRPr b="1"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Reserve phone calls for critical interactions, such as closing deals or addressing specific lead inquiries.</a:t>
            </a:r>
            <a:endParaRPr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Ensure each call is purposeful and addresses a significant need, avoiding routine or generic conversations.</a:t>
            </a:r>
            <a:endParaRPr sz="1000">
              <a:solidFill>
                <a:schemeClr val="dk1"/>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dk1"/>
              </a:buClr>
              <a:buSzPts val="1000"/>
              <a:buFont typeface="Montserrat"/>
              <a:buChar char="●"/>
            </a:pPr>
            <a:r>
              <a:rPr b="1" lang="en" sz="1000">
                <a:solidFill>
                  <a:schemeClr val="dk1"/>
                </a:solidFill>
                <a:latin typeface="Montserrat"/>
                <a:ea typeface="Montserrat"/>
                <a:cs typeface="Montserrat"/>
                <a:sym typeface="Montserrat"/>
              </a:rPr>
              <a:t>Continuous Monitoring and Optimization:</a:t>
            </a:r>
            <a:endParaRPr b="1"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Monitor lead engagement metrics closely, identifying channels with the highest response rates.</a:t>
            </a:r>
            <a:endParaRPr sz="10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chemeClr val="dk1"/>
              </a:buClr>
              <a:buSzPts val="1000"/>
              <a:buFont typeface="Montserrat"/>
              <a:buAutoNum type="alphaLcPeriod"/>
            </a:pPr>
            <a:r>
              <a:rPr lang="en" sz="1000">
                <a:solidFill>
                  <a:schemeClr val="dk1"/>
                </a:solidFill>
                <a:latin typeface="Montserrat"/>
                <a:ea typeface="Montserrat"/>
                <a:cs typeface="Montserrat"/>
                <a:sym typeface="Montserrat"/>
              </a:rPr>
              <a:t>Continuously optimize the engagement strategy based on the effectiveness of different communication channels, focusing on the ones yielding the best results.</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000">
              <a:latin typeface="Montserrat"/>
              <a:ea typeface="Montserrat"/>
              <a:cs typeface="Montserrat"/>
              <a:sym typeface="Montserrat"/>
            </a:endParaRPr>
          </a:p>
        </p:txBody>
      </p:sp>
      <p:sp>
        <p:nvSpPr>
          <p:cNvPr id="201" name="Google Shape;201;p29"/>
          <p:cNvSpPr txBox="1"/>
          <p:nvPr/>
        </p:nvSpPr>
        <p:spPr>
          <a:xfrm>
            <a:off x="370150" y="536550"/>
            <a:ext cx="8683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solidFill>
                  <a:schemeClr val="lt1"/>
                </a:solidFill>
                <a:highlight>
                  <a:schemeClr val="accent5"/>
                </a:highlight>
                <a:latin typeface="Montserrat"/>
                <a:ea typeface="Montserrat"/>
                <a:cs typeface="Montserrat"/>
                <a:sym typeface="Montserrat"/>
              </a:rPr>
              <a:t>Resource Optimization (Early Target Achievement)</a:t>
            </a:r>
            <a:endParaRPr b="1" sz="1100">
              <a:solidFill>
                <a:schemeClr val="lt1"/>
              </a:solidFill>
              <a:highlight>
                <a:schemeClr val="accent5"/>
              </a:highlight>
              <a:latin typeface="Montserrat"/>
              <a:ea typeface="Montserrat"/>
              <a:cs typeface="Montserrat"/>
              <a:sym typeface="Montserrat"/>
            </a:endParaRPr>
          </a:p>
        </p:txBody>
      </p:sp>
      <p:sp>
        <p:nvSpPr>
          <p:cNvPr id="202" name="Google Shape;202;p29"/>
          <p:cNvSpPr txBox="1"/>
          <p:nvPr/>
        </p:nvSpPr>
        <p:spPr>
          <a:xfrm>
            <a:off x="676625" y="10178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Montserrat"/>
                <a:ea typeface="Montserrat"/>
                <a:cs typeface="Montserrat"/>
                <a:sym typeface="Montserrat"/>
              </a:rPr>
              <a:t>07</a:t>
            </a:r>
            <a:endParaRPr sz="2600">
              <a:solidFill>
                <a:schemeClr val="lt1"/>
              </a:solidFill>
              <a:latin typeface="Montserrat"/>
              <a:ea typeface="Montserrat"/>
              <a:cs typeface="Montserrat"/>
              <a:sym typeface="Montserrat"/>
            </a:endParaRPr>
          </a:p>
        </p:txBody>
      </p:sp>
      <p:sp>
        <p:nvSpPr>
          <p:cNvPr id="203" name="Google Shape;203;p29"/>
          <p:cNvSpPr txBox="1"/>
          <p:nvPr/>
        </p:nvSpPr>
        <p:spPr>
          <a:xfrm>
            <a:off x="461400" y="10178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09</a:t>
            </a:r>
            <a:endParaRPr b="1" sz="2600">
              <a:solidFill>
                <a:srgbClr val="223D7E"/>
              </a:solidFill>
              <a:latin typeface="Montserrat"/>
              <a:ea typeface="Montserrat"/>
              <a:cs typeface="Montserrat"/>
              <a:sym typeface="Montserrat"/>
            </a:endParaRPr>
          </a:p>
        </p:txBody>
      </p:sp>
      <p:sp>
        <p:nvSpPr>
          <p:cNvPr id="204" name="Google Shape;204;p29"/>
          <p:cNvSpPr txBox="1"/>
          <p:nvPr/>
        </p:nvSpPr>
        <p:spPr>
          <a:xfrm>
            <a:off x="1616250" y="101800"/>
            <a:ext cx="63057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Next Steps &amp; Recommendations</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p:nvPr/>
        </p:nvSpPr>
        <p:spPr>
          <a:xfrm>
            <a:off x="0" y="4598700"/>
            <a:ext cx="9144000" cy="544800"/>
          </a:xfrm>
          <a:prstGeom prst="rect">
            <a:avLst/>
          </a:prstGeom>
          <a:gradFill>
            <a:gsLst>
              <a:gs pos="0">
                <a:srgbClr val="ECF3FF"/>
              </a:gs>
              <a:gs pos="100000">
                <a:srgbClr val="BED4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flipH="1">
            <a:off x="964800" y="50"/>
            <a:ext cx="8179200" cy="5143500"/>
          </a:xfrm>
          <a:prstGeom prst="rtTriangle">
            <a:avLst/>
          </a:prstGeom>
          <a:gradFill>
            <a:gsLst>
              <a:gs pos="0">
                <a:srgbClr val="1F497D"/>
              </a:gs>
              <a:gs pos="100000">
                <a:srgbClr val="28B586"/>
              </a:gs>
            </a:gsLst>
            <a:lin ang="2698631" scaled="0"/>
          </a:gradFill>
          <a:ln>
            <a:noFill/>
          </a:ln>
          <a:effectLst>
            <a:outerShdw blurRad="57150" rotWithShape="0" algn="bl" dir="150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519450" y="1731950"/>
            <a:ext cx="1292074" cy="478302"/>
          </a:xfrm>
          <a:prstGeom prst="rect">
            <a:avLst/>
          </a:prstGeom>
        </p:spPr>
        <p:txBody>
          <a:bodyPr>
            <a:prstTxWarp prst="textPlain"/>
          </a:bodyPr>
          <a:lstStyle/>
          <a:p>
            <a:pPr lvl="0" algn="ctr"/>
            <a:r>
              <a:rPr b="1" i="0">
                <a:ln>
                  <a:noFill/>
                </a:ln>
                <a:gradFill>
                  <a:gsLst>
                    <a:gs pos="0">
                      <a:srgbClr val="24B484"/>
                    </a:gs>
                    <a:gs pos="100000">
                      <a:srgbClr val="223D7E"/>
                    </a:gs>
                  </a:gsLst>
                  <a:lin ang="0" scaled="0"/>
                </a:gradFill>
                <a:latin typeface="Montserrat"/>
              </a:rPr>
              <a:t>FIN.</a:t>
            </a:r>
          </a:p>
        </p:txBody>
      </p:sp>
      <p:sp>
        <p:nvSpPr>
          <p:cNvPr id="212" name="Google Shape;212;p30"/>
          <p:cNvSpPr txBox="1"/>
          <p:nvPr/>
        </p:nvSpPr>
        <p:spPr>
          <a:xfrm>
            <a:off x="452200" y="2432675"/>
            <a:ext cx="4119900" cy="11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F52A2"/>
                </a:solidFill>
                <a:latin typeface="Montserrat SemiBold"/>
                <a:ea typeface="Montserrat SemiBold"/>
                <a:cs typeface="Montserrat SemiBold"/>
                <a:sym typeface="Montserrat SemiBold"/>
              </a:rPr>
              <a:t>Reachout to us </a:t>
            </a:r>
            <a:endParaRPr sz="1200">
              <a:solidFill>
                <a:srgbClr val="2F52A2"/>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rPr b="1" lang="en" u="sng">
                <a:solidFill>
                  <a:schemeClr val="hlink"/>
                </a:solidFill>
                <a:latin typeface="Montserrat"/>
                <a:ea typeface="Montserrat"/>
                <a:cs typeface="Montserrat"/>
                <a:sym typeface="Montserrat"/>
                <a:hlinkClick r:id="rId3"/>
              </a:rPr>
              <a:t>sankalp16@micamail.in</a:t>
            </a:r>
            <a:endParaRPr b="1">
              <a:solidFill>
                <a:srgbClr val="2F52A2"/>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u="sng">
                <a:solidFill>
                  <a:schemeClr val="hlink"/>
                </a:solidFill>
                <a:latin typeface="Montserrat"/>
                <a:ea typeface="Montserrat"/>
                <a:cs typeface="Montserrat"/>
                <a:sym typeface="Montserrat"/>
                <a:hlinkClick r:id="rId4"/>
              </a:rPr>
              <a:t>sanghamitra.manisha@gmail.com</a:t>
            </a:r>
            <a:endParaRPr b="1">
              <a:solidFill>
                <a:srgbClr val="2F52A2"/>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u="sng">
                <a:solidFill>
                  <a:schemeClr val="hlink"/>
                </a:solidFill>
                <a:latin typeface="Montserrat"/>
                <a:ea typeface="Montserrat"/>
                <a:cs typeface="Montserrat"/>
                <a:sym typeface="Montserrat"/>
                <a:hlinkClick r:id="rId5"/>
              </a:rPr>
              <a:t>sanjaymishra.sm2734@gmail.com</a:t>
            </a:r>
            <a:endParaRPr b="1">
              <a:solidFill>
                <a:srgbClr val="2F52A2"/>
              </a:solidFill>
              <a:latin typeface="Montserrat"/>
              <a:ea typeface="Montserrat"/>
              <a:cs typeface="Montserrat"/>
              <a:sym typeface="Montserrat"/>
            </a:endParaRPr>
          </a:p>
        </p:txBody>
      </p:sp>
      <p:pic>
        <p:nvPicPr>
          <p:cNvPr id="213" name="Google Shape;213;p30"/>
          <p:cNvPicPr preferRelativeResize="0"/>
          <p:nvPr/>
        </p:nvPicPr>
        <p:blipFill rotWithShape="1">
          <a:blip r:embed="rId6">
            <a:alphaModFix amt="32000"/>
          </a:blip>
          <a:srcRect b="0" l="-545" r="11100" t="0"/>
          <a:stretch/>
        </p:blipFill>
        <p:spPr>
          <a:xfrm flipH="1">
            <a:off x="964800" y="50"/>
            <a:ext cx="8179200" cy="5143500"/>
          </a:xfrm>
          <a:prstGeom prst="rtTriangle">
            <a:avLst/>
          </a:prstGeom>
          <a:noFill/>
          <a:ln>
            <a:noFill/>
          </a:ln>
        </p:spPr>
      </p:pic>
      <p:sp>
        <p:nvSpPr>
          <p:cNvPr id="214" name="Google Shape;214;p30"/>
          <p:cNvSpPr/>
          <p:nvPr/>
        </p:nvSpPr>
        <p:spPr>
          <a:xfrm flipH="1" rot="10800000">
            <a:off x="76200" y="4603275"/>
            <a:ext cx="1769700" cy="544800"/>
          </a:xfrm>
          <a:prstGeom prst="triangle">
            <a:avLst>
              <a:gd fmla="val 50000" name="adj"/>
            </a:avLst>
          </a:prstGeom>
          <a:gradFill>
            <a:gsLst>
              <a:gs pos="0">
                <a:srgbClr val="24B484"/>
              </a:gs>
              <a:gs pos="100000">
                <a:srgbClr val="223D7E"/>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2646800" y="295388"/>
            <a:ext cx="4785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Table Of Content</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
        <p:nvSpPr>
          <p:cNvPr id="75" name="Google Shape;75;p17"/>
          <p:cNvSpPr txBox="1"/>
          <p:nvPr/>
        </p:nvSpPr>
        <p:spPr>
          <a:xfrm>
            <a:off x="676625" y="279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01</a:t>
            </a:r>
            <a:endParaRPr b="1" sz="2600">
              <a:solidFill>
                <a:srgbClr val="223D7E"/>
              </a:solidFill>
              <a:latin typeface="Montserrat"/>
              <a:ea typeface="Montserrat"/>
              <a:cs typeface="Montserrat"/>
              <a:sym typeface="Montserrat"/>
            </a:endParaRPr>
          </a:p>
        </p:txBody>
      </p:sp>
      <p:pic>
        <p:nvPicPr>
          <p:cNvPr id="76" name="Google Shape;76;p17"/>
          <p:cNvPicPr preferRelativeResize="0"/>
          <p:nvPr/>
        </p:nvPicPr>
        <p:blipFill>
          <a:blip r:embed="rId3">
            <a:alphaModFix/>
          </a:blip>
          <a:stretch>
            <a:fillRect/>
          </a:stretch>
        </p:blipFill>
        <p:spPr>
          <a:xfrm>
            <a:off x="3963150" y="1471925"/>
            <a:ext cx="4911850" cy="2592906"/>
          </a:xfrm>
          <a:prstGeom prst="rect">
            <a:avLst/>
          </a:prstGeom>
          <a:noFill/>
          <a:ln>
            <a:noFill/>
          </a:ln>
        </p:spPr>
      </p:pic>
      <p:sp>
        <p:nvSpPr>
          <p:cNvPr id="77" name="Google Shape;77;p17"/>
          <p:cNvSpPr txBox="1"/>
          <p:nvPr/>
        </p:nvSpPr>
        <p:spPr>
          <a:xfrm>
            <a:off x="328246" y="1506439"/>
            <a:ext cx="3903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solidFill>
                  <a:srgbClr val="666666"/>
                </a:solidFill>
                <a:latin typeface="Montserrat"/>
                <a:ea typeface="Montserrat"/>
                <a:cs typeface="Montserrat"/>
                <a:sym typeface="Montserrat"/>
              </a:rPr>
              <a:t>Table Of Content</a:t>
            </a:r>
            <a:endParaRPr b="1" sz="1100">
              <a:solidFill>
                <a:srgbClr val="666666"/>
              </a:solidFill>
              <a:latin typeface="Montserrat"/>
              <a:ea typeface="Montserrat"/>
              <a:cs typeface="Montserrat"/>
              <a:sym typeface="Montserrat"/>
            </a:endParaRPr>
          </a:p>
        </p:txBody>
      </p:sp>
      <p:sp>
        <p:nvSpPr>
          <p:cNvPr id="78" name="Google Shape;78;p17"/>
          <p:cNvSpPr txBox="1"/>
          <p:nvPr/>
        </p:nvSpPr>
        <p:spPr>
          <a:xfrm>
            <a:off x="432371" y="1812574"/>
            <a:ext cx="3903900" cy="1911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Introduction</a:t>
            </a:r>
            <a:endParaRPr sz="11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Business Understanding</a:t>
            </a:r>
            <a:endParaRPr sz="11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Data Collection and Preparation </a:t>
            </a:r>
            <a:endParaRPr sz="11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Exploratory Data Analysis (EDA)</a:t>
            </a:r>
            <a:endParaRPr sz="11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Model Development</a:t>
            </a:r>
            <a:endParaRPr sz="11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Results and Insights</a:t>
            </a:r>
            <a:endParaRPr sz="11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Business Implications</a:t>
            </a:r>
            <a:endParaRPr sz="11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Challenges and Limitations</a:t>
            </a:r>
            <a:endParaRPr sz="11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2"/>
              </a:buClr>
              <a:buSzPts val="1100"/>
              <a:buFont typeface="Montserrat Medium"/>
              <a:buChar char="-"/>
            </a:pPr>
            <a:r>
              <a:rPr lang="en" sz="1100">
                <a:solidFill>
                  <a:schemeClr val="dk2"/>
                </a:solidFill>
                <a:latin typeface="Montserrat Medium"/>
                <a:ea typeface="Montserrat Medium"/>
                <a:cs typeface="Montserrat Medium"/>
                <a:sym typeface="Montserrat Medium"/>
              </a:rPr>
              <a:t> Next Steps and Recommendations</a:t>
            </a:r>
            <a:endParaRPr sz="11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2646800" y="295388"/>
            <a:ext cx="4785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Introduction </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
        <p:nvSpPr>
          <p:cNvPr id="84" name="Google Shape;84;p18"/>
          <p:cNvSpPr txBox="1"/>
          <p:nvPr/>
        </p:nvSpPr>
        <p:spPr>
          <a:xfrm>
            <a:off x="676625" y="279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01</a:t>
            </a:r>
            <a:endParaRPr b="1" sz="2600">
              <a:solidFill>
                <a:srgbClr val="223D7E"/>
              </a:solidFill>
              <a:latin typeface="Montserrat"/>
              <a:ea typeface="Montserrat"/>
              <a:cs typeface="Montserrat"/>
              <a:sym typeface="Montserrat"/>
            </a:endParaRPr>
          </a:p>
        </p:txBody>
      </p:sp>
      <p:sp>
        <p:nvSpPr>
          <p:cNvPr id="85" name="Google Shape;85;p18"/>
          <p:cNvSpPr txBox="1"/>
          <p:nvPr/>
        </p:nvSpPr>
        <p:spPr>
          <a:xfrm>
            <a:off x="325675" y="810875"/>
            <a:ext cx="3727800" cy="4022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2"/>
              </a:buClr>
              <a:buSzPts val="1100"/>
              <a:buFont typeface="Montserrat"/>
              <a:buChar char="●"/>
            </a:pPr>
            <a:r>
              <a:rPr b="1" lang="en" sz="1100">
                <a:solidFill>
                  <a:schemeClr val="dk2"/>
                </a:solidFill>
                <a:latin typeface="Montserrat"/>
                <a:ea typeface="Montserrat"/>
                <a:cs typeface="Montserrat"/>
                <a:sym typeface="Montserrat"/>
              </a:rPr>
              <a:t>About X Education</a:t>
            </a:r>
            <a:endParaRPr b="1" sz="1100">
              <a:solidFill>
                <a:schemeClr val="dk2"/>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000">
                <a:solidFill>
                  <a:schemeClr val="dk2"/>
                </a:solidFill>
                <a:latin typeface="Montserrat"/>
                <a:ea typeface="Montserrat"/>
                <a:cs typeface="Montserrat"/>
                <a:sym typeface="Montserrat"/>
              </a:rPr>
              <a:t>X Education, a leading online education provider, aims to empower industry professionals by offering high-quality online courses. Its mission  is to bridge the knowledge gap and enhance skills, catering to professionals seeking continuous learning opportunities. With a user-friendly platform and diverse course offerings, X Education serves as a hub for individuals aspiring to excel in their careers.</a:t>
            </a:r>
            <a:endParaRPr sz="1000">
              <a:solidFill>
                <a:schemeClr val="dk2"/>
              </a:solidFill>
              <a:latin typeface="Montserrat"/>
              <a:ea typeface="Montserrat"/>
              <a:cs typeface="Montserrat"/>
              <a:sym typeface="Montserrat"/>
            </a:endParaRPr>
          </a:p>
          <a:p>
            <a:pPr indent="-298450" lvl="0" marL="457200" rtl="0" algn="l">
              <a:lnSpc>
                <a:spcPct val="115000"/>
              </a:lnSpc>
              <a:spcBef>
                <a:spcPts val="1200"/>
              </a:spcBef>
              <a:spcAft>
                <a:spcPts val="0"/>
              </a:spcAft>
              <a:buClr>
                <a:schemeClr val="dk2"/>
              </a:buClr>
              <a:buSzPts val="1100"/>
              <a:buFont typeface="Montserrat"/>
              <a:buChar char="●"/>
            </a:pPr>
            <a:r>
              <a:rPr b="1" lang="en" sz="1100">
                <a:solidFill>
                  <a:schemeClr val="dk2"/>
                </a:solidFill>
                <a:latin typeface="Montserrat"/>
                <a:ea typeface="Montserrat"/>
                <a:cs typeface="Montserrat"/>
                <a:sym typeface="Montserrat"/>
              </a:rPr>
              <a:t>Importance of Lead Scoring</a:t>
            </a:r>
            <a:endParaRPr b="1" sz="1100">
              <a:solidFill>
                <a:schemeClr val="dk2"/>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sz="1000">
                <a:solidFill>
                  <a:schemeClr val="dk2"/>
                </a:solidFill>
                <a:latin typeface="Montserrat"/>
                <a:ea typeface="Montserrat"/>
                <a:cs typeface="Montserrat"/>
                <a:sym typeface="Montserrat"/>
              </a:rPr>
              <a:t>Lead scoring plays a pivotal role in revolutionizing X Education's lead management strategy. By employing data-driven techniques, we can effectively prioritize potential customers based on their likelihood to convert. This strategic approach optimizes our sales efforts, allowing us to focus on nurturing promising leads. Lead scoring not only streamlines the communication process but also significantly increases the chances of converting leads into paying customers.</a:t>
            </a:r>
            <a:endParaRPr b="1" sz="1000">
              <a:solidFill>
                <a:schemeClr val="dk2"/>
              </a:solidFill>
              <a:latin typeface="Montserrat"/>
              <a:ea typeface="Montserrat"/>
              <a:cs typeface="Montserrat"/>
              <a:sym typeface="Montserrat"/>
            </a:endParaRPr>
          </a:p>
        </p:txBody>
      </p:sp>
      <p:pic>
        <p:nvPicPr>
          <p:cNvPr id="86" name="Google Shape;86;p18"/>
          <p:cNvPicPr preferRelativeResize="0"/>
          <p:nvPr/>
        </p:nvPicPr>
        <p:blipFill>
          <a:blip r:embed="rId3">
            <a:alphaModFix/>
          </a:blip>
          <a:stretch>
            <a:fillRect/>
          </a:stretch>
        </p:blipFill>
        <p:spPr>
          <a:xfrm>
            <a:off x="4223525" y="1226684"/>
            <a:ext cx="4785724" cy="31904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2646800" y="295388"/>
            <a:ext cx="4785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Business Understanding</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
        <p:nvSpPr>
          <p:cNvPr id="92" name="Google Shape;92;p19"/>
          <p:cNvSpPr txBox="1"/>
          <p:nvPr/>
        </p:nvSpPr>
        <p:spPr>
          <a:xfrm>
            <a:off x="676625" y="279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02</a:t>
            </a:r>
            <a:endParaRPr b="1" sz="2600">
              <a:solidFill>
                <a:srgbClr val="223D7E"/>
              </a:solidFill>
              <a:latin typeface="Montserrat"/>
              <a:ea typeface="Montserrat"/>
              <a:cs typeface="Montserrat"/>
              <a:sym typeface="Montserrat"/>
            </a:endParaRPr>
          </a:p>
        </p:txBody>
      </p:sp>
      <p:sp>
        <p:nvSpPr>
          <p:cNvPr id="93" name="Google Shape;93;p19"/>
          <p:cNvSpPr txBox="1"/>
          <p:nvPr/>
        </p:nvSpPr>
        <p:spPr>
          <a:xfrm>
            <a:off x="165025" y="1263450"/>
            <a:ext cx="5775300" cy="2826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t/>
            </a:r>
            <a:endParaRPr sz="1000">
              <a:solidFill>
                <a:schemeClr val="dk2"/>
              </a:solidFill>
              <a:latin typeface="Montserrat"/>
              <a:ea typeface="Montserrat"/>
              <a:cs typeface="Montserrat"/>
              <a:sym typeface="Montserrat"/>
            </a:endParaRPr>
          </a:p>
          <a:p>
            <a:pPr indent="-298450" lvl="0" marL="457200" rtl="0" algn="l">
              <a:lnSpc>
                <a:spcPct val="115000"/>
              </a:lnSpc>
              <a:spcBef>
                <a:spcPts val="1200"/>
              </a:spcBef>
              <a:spcAft>
                <a:spcPts val="0"/>
              </a:spcAft>
              <a:buClr>
                <a:schemeClr val="dk2"/>
              </a:buClr>
              <a:buSzPts val="1100"/>
              <a:buFont typeface="Montserrat"/>
              <a:buChar char="●"/>
            </a:pPr>
            <a:r>
              <a:rPr b="1" lang="en" sz="1100">
                <a:solidFill>
                  <a:schemeClr val="dk2"/>
                </a:solidFill>
                <a:latin typeface="Montserrat"/>
                <a:ea typeface="Montserrat"/>
                <a:cs typeface="Montserrat"/>
                <a:sym typeface="Montserrat"/>
              </a:rPr>
              <a:t>Business Objectives:</a:t>
            </a:r>
            <a:endParaRPr b="1"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Increase lead conversion from 30% to 80%.</a:t>
            </a:r>
            <a:endParaRPr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Personalize communication for a seamless customer journey.</a:t>
            </a:r>
            <a:endParaRPr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Utilize data insights for targeted marketing.</a:t>
            </a:r>
            <a:endParaRPr sz="1100">
              <a:solidFill>
                <a:schemeClr val="dk2"/>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2"/>
              </a:buClr>
              <a:buSzPts val="1100"/>
              <a:buFont typeface="Montserrat"/>
              <a:buChar char="●"/>
            </a:pPr>
            <a:r>
              <a:rPr b="1" lang="en" sz="1100">
                <a:solidFill>
                  <a:schemeClr val="dk2"/>
                </a:solidFill>
                <a:latin typeface="Montserrat"/>
                <a:ea typeface="Montserrat"/>
                <a:cs typeface="Montserrat"/>
                <a:sym typeface="Montserrat"/>
              </a:rPr>
              <a:t>Challenges:</a:t>
            </a:r>
            <a:endParaRPr b="1"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Managing a high volume of leads efficiently.</a:t>
            </a:r>
            <a:endParaRPr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Enhancing personalization in nurturing strategies.</a:t>
            </a:r>
            <a:endParaRPr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Gaining data-driven insights for tailored marketing.</a:t>
            </a:r>
            <a:endParaRPr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Competing in a dynamic and competitive market.</a:t>
            </a:r>
            <a:endParaRPr sz="1100">
              <a:solidFill>
                <a:schemeClr val="dk2"/>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2"/>
              </a:buClr>
              <a:buSzPts val="1100"/>
              <a:buFont typeface="Montserrat"/>
              <a:buChar char="●"/>
            </a:pPr>
            <a:r>
              <a:rPr b="1" lang="en" sz="1100">
                <a:solidFill>
                  <a:schemeClr val="dk2"/>
                </a:solidFill>
                <a:latin typeface="Montserrat"/>
                <a:ea typeface="Montserrat"/>
                <a:cs typeface="Montserrat"/>
                <a:sym typeface="Montserrat"/>
              </a:rPr>
              <a:t>Strategies:</a:t>
            </a:r>
            <a:endParaRPr b="1"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Shift towards personalized, trust-building interactions.</a:t>
            </a:r>
            <a:endParaRPr sz="11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2"/>
              </a:buClr>
              <a:buSzPts val="1100"/>
              <a:buFont typeface="Montserrat"/>
              <a:buChar char="○"/>
            </a:pPr>
            <a:r>
              <a:rPr lang="en" sz="1100">
                <a:solidFill>
                  <a:schemeClr val="dk2"/>
                </a:solidFill>
                <a:latin typeface="Montserrat"/>
                <a:ea typeface="Montserrat"/>
                <a:cs typeface="Montserrat"/>
                <a:sym typeface="Montserrat"/>
              </a:rPr>
              <a:t>Investment in advanced technology and employee training.</a:t>
            </a:r>
            <a:endParaRPr sz="1100">
              <a:solidFill>
                <a:schemeClr val="dk2"/>
              </a:solidFill>
              <a:latin typeface="Montserrat"/>
              <a:ea typeface="Montserrat"/>
              <a:cs typeface="Montserrat"/>
              <a:sym typeface="Montserrat"/>
            </a:endParaRPr>
          </a:p>
        </p:txBody>
      </p:sp>
      <p:pic>
        <p:nvPicPr>
          <p:cNvPr id="94" name="Google Shape;94;p19"/>
          <p:cNvPicPr preferRelativeResize="0"/>
          <p:nvPr/>
        </p:nvPicPr>
        <p:blipFill rotWithShape="1">
          <a:blip r:embed="rId3">
            <a:alphaModFix/>
          </a:blip>
          <a:srcRect b="0" l="0" r="37984" t="0"/>
          <a:stretch/>
        </p:blipFill>
        <p:spPr>
          <a:xfrm>
            <a:off x="5784800" y="1724075"/>
            <a:ext cx="2866858" cy="231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646800" y="295400"/>
            <a:ext cx="6189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Montserrat SemiBold"/>
                <a:ea typeface="Montserrat SemiBold"/>
                <a:cs typeface="Montserrat SemiBold"/>
                <a:sym typeface="Montserrat SemiBold"/>
              </a:rPr>
              <a:t>Data Collection &amp; Preparation</a:t>
            </a:r>
            <a:endParaRPr sz="2400">
              <a:solidFill>
                <a:schemeClr val="lt1"/>
              </a:solidFill>
              <a:highlight>
                <a:srgbClr val="223D7E"/>
              </a:highlight>
              <a:latin typeface="Montserrat SemiBold"/>
              <a:ea typeface="Montserrat SemiBold"/>
              <a:cs typeface="Montserrat SemiBold"/>
              <a:sym typeface="Montserrat SemiBold"/>
            </a:endParaRPr>
          </a:p>
        </p:txBody>
      </p:sp>
      <p:sp>
        <p:nvSpPr>
          <p:cNvPr id="100" name="Google Shape;100;p20"/>
          <p:cNvSpPr txBox="1"/>
          <p:nvPr/>
        </p:nvSpPr>
        <p:spPr>
          <a:xfrm>
            <a:off x="698150" y="4923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03</a:t>
            </a:r>
            <a:endParaRPr b="1" sz="2600">
              <a:solidFill>
                <a:srgbClr val="223D7E"/>
              </a:solidFill>
              <a:latin typeface="Montserrat"/>
              <a:ea typeface="Montserrat"/>
              <a:cs typeface="Montserrat"/>
              <a:sym typeface="Montserrat"/>
            </a:endParaRPr>
          </a:p>
        </p:txBody>
      </p:sp>
      <p:sp>
        <p:nvSpPr>
          <p:cNvPr id="101" name="Google Shape;101;p20"/>
          <p:cNvSpPr txBox="1"/>
          <p:nvPr/>
        </p:nvSpPr>
        <p:spPr>
          <a:xfrm>
            <a:off x="335225" y="1082350"/>
            <a:ext cx="8307600" cy="3080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Font typeface="Montserrat"/>
              <a:buChar char="●"/>
            </a:pPr>
            <a:r>
              <a:rPr b="1" lang="en" sz="1100">
                <a:solidFill>
                  <a:schemeClr val="dk1"/>
                </a:solidFill>
                <a:latin typeface="Montserrat"/>
                <a:ea typeface="Montserrat"/>
                <a:cs typeface="Montserrat"/>
                <a:sym typeface="Montserrat"/>
              </a:rPr>
              <a:t>Data Sources</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Shape of the dataframe (9240, 37)</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b="1" lang="en" sz="1100">
                <a:solidFill>
                  <a:schemeClr val="dk1"/>
                </a:solidFill>
                <a:latin typeface="Montserrat"/>
                <a:ea typeface="Montserrat"/>
                <a:cs typeface="Montserrat"/>
                <a:sym typeface="Montserrat"/>
              </a:rPr>
              <a:t>Data Cleaning Steps:</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Dropped all the </a:t>
            </a:r>
            <a:r>
              <a:rPr lang="en" sz="1100">
                <a:solidFill>
                  <a:schemeClr val="dk1"/>
                </a:solidFill>
                <a:latin typeface="Montserrat"/>
                <a:ea typeface="Montserrat"/>
                <a:cs typeface="Montserrat"/>
                <a:sym typeface="Montserrat"/>
              </a:rPr>
              <a:t>columns</a:t>
            </a:r>
            <a:r>
              <a:rPr lang="en" sz="1100">
                <a:solidFill>
                  <a:schemeClr val="dk1"/>
                </a:solidFill>
                <a:latin typeface="Montserrat"/>
                <a:ea typeface="Montserrat"/>
                <a:cs typeface="Montserrat"/>
                <a:sym typeface="Montserrat"/>
              </a:rPr>
              <a:t> which had null values &gt;3000 as they will not be consequential to the analysis</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‘Select’ as an </a:t>
            </a:r>
            <a:r>
              <a:rPr lang="en" sz="1100">
                <a:solidFill>
                  <a:schemeClr val="dk1"/>
                </a:solidFill>
                <a:latin typeface="Montserrat"/>
                <a:ea typeface="Montserrat"/>
                <a:cs typeface="Montserrat"/>
                <a:sym typeface="Montserrat"/>
              </a:rPr>
              <a:t>entry</a:t>
            </a:r>
            <a:r>
              <a:rPr lang="en" sz="1100">
                <a:solidFill>
                  <a:schemeClr val="dk1"/>
                </a:solidFill>
                <a:latin typeface="Montserrat"/>
                <a:ea typeface="Montserrat"/>
                <a:cs typeface="Montserrat"/>
                <a:sym typeface="Montserrat"/>
              </a:rPr>
              <a:t> is equivalent to value no entered or missing value so it was treated accordingly. ‘Lead profile + ‘How did you…’removed </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Dropped</a:t>
            </a:r>
            <a:r>
              <a:rPr lang="en" sz="1100">
                <a:solidFill>
                  <a:schemeClr val="dk1"/>
                </a:solidFill>
                <a:latin typeface="Montserrat"/>
                <a:ea typeface="Montserrat"/>
                <a:cs typeface="Montserrat"/>
                <a:sym typeface="Montserrat"/>
              </a:rPr>
              <a:t> City </a:t>
            </a:r>
            <a:r>
              <a:rPr lang="en" sz="1100">
                <a:solidFill>
                  <a:schemeClr val="dk1"/>
                </a:solidFill>
                <a:latin typeface="Montserrat"/>
                <a:ea typeface="Montserrat"/>
                <a:cs typeface="Montserrat"/>
                <a:sym typeface="Montserrat"/>
              </a:rPr>
              <a:t>and</a:t>
            </a:r>
            <a:r>
              <a:rPr lang="en" sz="1100">
                <a:solidFill>
                  <a:schemeClr val="dk1"/>
                </a:solidFill>
                <a:latin typeface="Montserrat"/>
                <a:ea typeface="Montserrat"/>
                <a:cs typeface="Montserrat"/>
                <a:sym typeface="Montserrat"/>
              </a:rPr>
              <a:t> Country as they will create </a:t>
            </a:r>
            <a:r>
              <a:rPr lang="en" sz="1100">
                <a:solidFill>
                  <a:schemeClr val="dk1"/>
                </a:solidFill>
                <a:latin typeface="Montserrat"/>
                <a:ea typeface="Montserrat"/>
                <a:cs typeface="Montserrat"/>
                <a:sym typeface="Montserrat"/>
              </a:rPr>
              <a:t>multiple</a:t>
            </a:r>
            <a:r>
              <a:rPr lang="en" sz="1100">
                <a:solidFill>
                  <a:schemeClr val="dk1"/>
                </a:solidFill>
                <a:latin typeface="Montserrat"/>
                <a:ea typeface="Montserrat"/>
                <a:cs typeface="Montserrat"/>
                <a:sym typeface="Montserrat"/>
              </a:rPr>
              <a:t> non-explicable categories.</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b="1" lang="en" sz="1100">
                <a:solidFill>
                  <a:schemeClr val="dk1"/>
                </a:solidFill>
                <a:latin typeface="Montserrat"/>
                <a:ea typeface="Montserrat"/>
                <a:cs typeface="Montserrat"/>
                <a:sym typeface="Montserrat"/>
              </a:rPr>
              <a:t>Feature Selection Factors</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Montserrat"/>
                <a:ea typeface="Montserrat"/>
                <a:cs typeface="Montserrat"/>
                <a:sym typeface="Montserrat"/>
              </a:rPr>
              <a:t>Relevance to Lead Conversion:</a:t>
            </a:r>
            <a:r>
              <a:rPr lang="en" sz="1100">
                <a:solidFill>
                  <a:schemeClr val="dk1"/>
                </a:solidFill>
                <a:latin typeface="Montserrat"/>
                <a:ea typeface="Montserrat"/>
                <a:cs typeface="Montserrat"/>
                <a:sym typeface="Montserrat"/>
              </a:rPr>
              <a:t> The chosen features, such as 'TotalVisits,' 'Total Time Spent on Website,' and 'Page Views Per Visit,' directly reflect user engagement on the website, indicating genuine interest and increasing the likelihood of lead conversion.</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Montserrat"/>
                <a:ea typeface="Montserrat"/>
                <a:cs typeface="Montserrat"/>
                <a:sym typeface="Montserrat"/>
              </a:rPr>
              <a:t>Informational Value:</a:t>
            </a:r>
            <a:r>
              <a:rPr lang="en" sz="1100">
                <a:solidFill>
                  <a:schemeClr val="dk1"/>
                </a:solidFill>
                <a:latin typeface="Montserrat"/>
                <a:ea typeface="Montserrat"/>
                <a:cs typeface="Montserrat"/>
                <a:sym typeface="Montserrat"/>
              </a:rPr>
              <a:t> Features like 'Lead Source,' 'Specialization,' and 'Last Notable Activity' provide valuable context about a lead's source, interests, and recent interactions.</a:t>
            </a:r>
            <a:endParaRPr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Montserrat"/>
                <a:ea typeface="Montserrat"/>
                <a:cs typeface="Montserrat"/>
                <a:sym typeface="Montserrat"/>
              </a:rPr>
              <a:t>Simplicity and Interpretability</a:t>
            </a:r>
            <a:endParaRPr b="1" sz="11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b="1" lang="en" sz="1100">
                <a:solidFill>
                  <a:schemeClr val="dk1"/>
                </a:solidFill>
                <a:latin typeface="Montserrat"/>
                <a:ea typeface="Montserrat"/>
                <a:cs typeface="Montserrat"/>
                <a:sym typeface="Montserrat"/>
              </a:rPr>
              <a:t>Data availability &amp; Completeness</a:t>
            </a:r>
            <a:endParaRPr b="1" sz="11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2646800" y="295388"/>
            <a:ext cx="4785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Exploratory</a:t>
            </a:r>
            <a:r>
              <a:rPr lang="en" sz="2400">
                <a:solidFill>
                  <a:schemeClr val="lt1"/>
                </a:solidFill>
                <a:highlight>
                  <a:srgbClr val="223D7E"/>
                </a:highlight>
                <a:latin typeface="Libre Franklin SemiBold"/>
                <a:ea typeface="Libre Franklin SemiBold"/>
                <a:cs typeface="Libre Franklin SemiBold"/>
                <a:sym typeface="Libre Franklin SemiBold"/>
              </a:rPr>
              <a:t> Data Analysis</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
        <p:nvSpPr>
          <p:cNvPr id="107" name="Google Shape;107;p21"/>
          <p:cNvSpPr txBox="1"/>
          <p:nvPr/>
        </p:nvSpPr>
        <p:spPr>
          <a:xfrm>
            <a:off x="676625" y="279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04</a:t>
            </a:r>
            <a:endParaRPr b="1" sz="2600">
              <a:solidFill>
                <a:srgbClr val="223D7E"/>
              </a:solidFill>
              <a:latin typeface="Montserrat"/>
              <a:ea typeface="Montserrat"/>
              <a:cs typeface="Montserrat"/>
              <a:sym typeface="Montserrat"/>
            </a:endParaRPr>
          </a:p>
        </p:txBody>
      </p:sp>
      <p:sp>
        <p:nvSpPr>
          <p:cNvPr id="108" name="Google Shape;108;p21"/>
          <p:cNvSpPr txBox="1"/>
          <p:nvPr/>
        </p:nvSpPr>
        <p:spPr>
          <a:xfrm>
            <a:off x="258625" y="1063175"/>
            <a:ext cx="8588700" cy="338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000">
              <a:solidFill>
                <a:schemeClr val="accent1"/>
              </a:solidFill>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107600" y="1063175"/>
            <a:ext cx="5083551" cy="2610475"/>
          </a:xfrm>
          <a:prstGeom prst="rect">
            <a:avLst/>
          </a:prstGeom>
          <a:noFill/>
          <a:ln>
            <a:noFill/>
          </a:ln>
        </p:spPr>
      </p:pic>
      <p:sp>
        <p:nvSpPr>
          <p:cNvPr id="110" name="Google Shape;110;p21"/>
          <p:cNvSpPr txBox="1"/>
          <p:nvPr/>
        </p:nvSpPr>
        <p:spPr>
          <a:xfrm>
            <a:off x="258625" y="3673650"/>
            <a:ext cx="49839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ibre Franklin"/>
                <a:ea typeface="Libre Franklin"/>
                <a:cs typeface="Libre Franklin"/>
                <a:sym typeface="Libre Franklin"/>
              </a:rPr>
              <a:t>Plotting ‘Last Activity’ vs converted and non-converted leads. We can see the SMS is one of the key methods to aim for conversion</a:t>
            </a:r>
            <a:endParaRPr sz="1000">
              <a:latin typeface="Libre Franklin"/>
              <a:ea typeface="Libre Franklin"/>
              <a:cs typeface="Libre Franklin"/>
              <a:sym typeface="Libre Franklin"/>
            </a:endParaRPr>
          </a:p>
        </p:txBody>
      </p:sp>
      <p:pic>
        <p:nvPicPr>
          <p:cNvPr id="111" name="Google Shape;111;p21"/>
          <p:cNvPicPr preferRelativeResize="0"/>
          <p:nvPr/>
        </p:nvPicPr>
        <p:blipFill>
          <a:blip r:embed="rId4">
            <a:alphaModFix/>
          </a:blip>
          <a:stretch>
            <a:fillRect/>
          </a:stretch>
        </p:blipFill>
        <p:spPr>
          <a:xfrm>
            <a:off x="5876950" y="1063175"/>
            <a:ext cx="2378550" cy="1607876"/>
          </a:xfrm>
          <a:prstGeom prst="rect">
            <a:avLst/>
          </a:prstGeom>
          <a:noFill/>
          <a:ln>
            <a:noFill/>
          </a:ln>
        </p:spPr>
      </p:pic>
      <p:sp>
        <p:nvSpPr>
          <p:cNvPr id="112" name="Google Shape;112;p21"/>
          <p:cNvSpPr txBox="1"/>
          <p:nvPr/>
        </p:nvSpPr>
        <p:spPr>
          <a:xfrm>
            <a:off x="6049450" y="2884725"/>
            <a:ext cx="22491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ibre Franklin"/>
                <a:ea typeface="Libre Franklin"/>
                <a:cs typeface="Libre Franklin"/>
                <a:sym typeface="Libre Franklin"/>
              </a:rPr>
              <a:t>People who convert spend at least 3x time more on the Website</a:t>
            </a:r>
            <a:endParaRPr sz="1000">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399900"/>
            <a:ext cx="6448100" cy="2993950"/>
          </a:xfrm>
          <a:prstGeom prst="rect">
            <a:avLst/>
          </a:prstGeom>
          <a:noFill/>
          <a:ln>
            <a:noFill/>
          </a:ln>
        </p:spPr>
      </p:pic>
      <p:sp>
        <p:nvSpPr>
          <p:cNvPr id="118" name="Google Shape;118;p22"/>
          <p:cNvSpPr txBox="1"/>
          <p:nvPr/>
        </p:nvSpPr>
        <p:spPr>
          <a:xfrm>
            <a:off x="335725" y="3393850"/>
            <a:ext cx="54447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ibre Franklin"/>
                <a:ea typeface="Libre Franklin"/>
                <a:cs typeface="Libre Franklin"/>
                <a:sym typeface="Libre Franklin"/>
              </a:rPr>
              <a:t>Current</a:t>
            </a:r>
            <a:r>
              <a:rPr lang="en" sz="800">
                <a:latin typeface="Libre Franklin"/>
                <a:ea typeface="Libre Franklin"/>
                <a:cs typeface="Libre Franklin"/>
                <a:sym typeface="Libre Franklin"/>
              </a:rPr>
              <a:t> occupation vs Conversion. We can see that working professionals are more likely to convert</a:t>
            </a:r>
            <a:endParaRPr sz="800">
              <a:latin typeface="Libre Franklin"/>
              <a:ea typeface="Libre Franklin"/>
              <a:cs typeface="Libre Franklin"/>
              <a:sym typeface="Libre Franklin"/>
            </a:endParaRPr>
          </a:p>
        </p:txBody>
      </p:sp>
      <p:pic>
        <p:nvPicPr>
          <p:cNvPr id="119" name="Google Shape;119;p22"/>
          <p:cNvPicPr preferRelativeResize="0"/>
          <p:nvPr/>
        </p:nvPicPr>
        <p:blipFill>
          <a:blip r:embed="rId4">
            <a:alphaModFix/>
          </a:blip>
          <a:stretch>
            <a:fillRect/>
          </a:stretch>
        </p:blipFill>
        <p:spPr>
          <a:xfrm>
            <a:off x="5447425" y="1949375"/>
            <a:ext cx="3447326" cy="2724949"/>
          </a:xfrm>
          <a:prstGeom prst="rect">
            <a:avLst/>
          </a:prstGeom>
          <a:noFill/>
          <a:ln>
            <a:noFill/>
          </a:ln>
        </p:spPr>
      </p:pic>
      <p:sp>
        <p:nvSpPr>
          <p:cNvPr id="120" name="Google Shape;120;p22"/>
          <p:cNvSpPr txBox="1"/>
          <p:nvPr/>
        </p:nvSpPr>
        <p:spPr>
          <a:xfrm>
            <a:off x="3361175" y="4719125"/>
            <a:ext cx="54447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ibre Franklin"/>
                <a:ea typeface="Libre Franklin"/>
                <a:cs typeface="Libre Franklin"/>
                <a:sym typeface="Libre Franklin"/>
              </a:rPr>
              <a:t>Lead Add Form is one of the most successful avenues of leadorgin</a:t>
            </a:r>
            <a:endParaRPr sz="800">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2646800" y="295388"/>
            <a:ext cx="4785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0944A1"/>
                </a:highlight>
                <a:latin typeface="Libre Franklin SemiBold"/>
                <a:ea typeface="Libre Franklin SemiBold"/>
                <a:cs typeface="Libre Franklin SemiBold"/>
                <a:sym typeface="Libre Franklin SemiBold"/>
              </a:rPr>
              <a:t>Model Development</a:t>
            </a:r>
            <a:endParaRPr sz="2400">
              <a:solidFill>
                <a:schemeClr val="lt1"/>
              </a:solidFill>
              <a:highlight>
                <a:srgbClr val="0944A1"/>
              </a:highlight>
              <a:latin typeface="Libre Franklin SemiBold"/>
              <a:ea typeface="Libre Franklin SemiBold"/>
              <a:cs typeface="Libre Franklin SemiBold"/>
              <a:sym typeface="Libre Franklin SemiBold"/>
            </a:endParaRPr>
          </a:p>
        </p:txBody>
      </p:sp>
      <p:sp>
        <p:nvSpPr>
          <p:cNvPr id="126" name="Google Shape;126;p23"/>
          <p:cNvSpPr txBox="1"/>
          <p:nvPr/>
        </p:nvSpPr>
        <p:spPr>
          <a:xfrm>
            <a:off x="676625" y="279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05</a:t>
            </a:r>
            <a:endParaRPr b="1" sz="2600">
              <a:solidFill>
                <a:srgbClr val="223D7E"/>
              </a:solidFill>
              <a:latin typeface="Montserrat"/>
              <a:ea typeface="Montserrat"/>
              <a:cs typeface="Montserrat"/>
              <a:sym typeface="Montserrat"/>
            </a:endParaRPr>
          </a:p>
        </p:txBody>
      </p:sp>
      <p:sp>
        <p:nvSpPr>
          <p:cNvPr id="127" name="Google Shape;127;p23"/>
          <p:cNvSpPr txBox="1"/>
          <p:nvPr/>
        </p:nvSpPr>
        <p:spPr>
          <a:xfrm>
            <a:off x="417875" y="864950"/>
            <a:ext cx="21777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000">
                <a:solidFill>
                  <a:schemeClr val="dk1"/>
                </a:solidFill>
                <a:latin typeface="Libre Franklin"/>
                <a:ea typeface="Libre Franklin"/>
                <a:cs typeface="Libre Franklin"/>
                <a:sym typeface="Libre Franklin"/>
              </a:rPr>
              <a:t>Final Model Training Parameters</a:t>
            </a:r>
            <a:endParaRPr sz="1000">
              <a:latin typeface="Libre Franklin"/>
              <a:ea typeface="Libre Franklin"/>
              <a:cs typeface="Libre Franklin"/>
              <a:sym typeface="Libre Franklin"/>
            </a:endParaRPr>
          </a:p>
        </p:txBody>
      </p:sp>
      <p:pic>
        <p:nvPicPr>
          <p:cNvPr id="128" name="Google Shape;128;p23"/>
          <p:cNvPicPr preferRelativeResize="0"/>
          <p:nvPr/>
        </p:nvPicPr>
        <p:blipFill>
          <a:blip r:embed="rId3">
            <a:alphaModFix/>
          </a:blip>
          <a:stretch>
            <a:fillRect/>
          </a:stretch>
        </p:blipFill>
        <p:spPr>
          <a:xfrm>
            <a:off x="6814075" y="1030125"/>
            <a:ext cx="2177700" cy="2147653"/>
          </a:xfrm>
          <a:prstGeom prst="rect">
            <a:avLst/>
          </a:prstGeom>
          <a:noFill/>
          <a:ln>
            <a:noFill/>
          </a:ln>
        </p:spPr>
      </p:pic>
      <p:pic>
        <p:nvPicPr>
          <p:cNvPr id="129" name="Google Shape;129;p23"/>
          <p:cNvPicPr preferRelativeResize="0"/>
          <p:nvPr/>
        </p:nvPicPr>
        <p:blipFill>
          <a:blip r:embed="rId4">
            <a:alphaModFix/>
          </a:blip>
          <a:stretch>
            <a:fillRect/>
          </a:stretch>
        </p:blipFill>
        <p:spPr>
          <a:xfrm>
            <a:off x="3380600" y="1094650"/>
            <a:ext cx="3318001" cy="2158625"/>
          </a:xfrm>
          <a:prstGeom prst="rect">
            <a:avLst/>
          </a:prstGeom>
          <a:noFill/>
          <a:ln>
            <a:noFill/>
          </a:ln>
        </p:spPr>
      </p:pic>
      <p:pic>
        <p:nvPicPr>
          <p:cNvPr id="130" name="Google Shape;130;p23"/>
          <p:cNvPicPr preferRelativeResize="0"/>
          <p:nvPr/>
        </p:nvPicPr>
        <p:blipFill>
          <a:blip r:embed="rId5">
            <a:alphaModFix/>
          </a:blip>
          <a:stretch>
            <a:fillRect/>
          </a:stretch>
        </p:blipFill>
        <p:spPr>
          <a:xfrm>
            <a:off x="417875" y="1203650"/>
            <a:ext cx="2445993" cy="2324575"/>
          </a:xfrm>
          <a:prstGeom prst="rect">
            <a:avLst/>
          </a:prstGeom>
          <a:noFill/>
          <a:ln>
            <a:noFill/>
          </a:ln>
        </p:spPr>
      </p:pic>
      <p:sp>
        <p:nvSpPr>
          <p:cNvPr id="131" name="Google Shape;131;p23"/>
          <p:cNvSpPr txBox="1"/>
          <p:nvPr/>
        </p:nvSpPr>
        <p:spPr>
          <a:xfrm>
            <a:off x="417875" y="3701625"/>
            <a:ext cx="3000000" cy="12006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000">
                <a:solidFill>
                  <a:schemeClr val="dk1"/>
                </a:solidFill>
                <a:latin typeface="Libre Franklin"/>
                <a:ea typeface="Libre Franklin"/>
                <a:cs typeface="Libre Franklin"/>
                <a:sym typeface="Libre Franklin"/>
              </a:rPr>
              <a:t>Model Evaluation</a:t>
            </a:r>
            <a:endParaRPr b="1" sz="1000">
              <a:solidFill>
                <a:schemeClr val="dk1"/>
              </a:solidFill>
              <a:latin typeface="Libre Franklin"/>
              <a:ea typeface="Libre Franklin"/>
              <a:cs typeface="Libre Franklin"/>
              <a:sym typeface="Libre Franklin"/>
            </a:endParaRPr>
          </a:p>
          <a:p>
            <a:pPr indent="-292100" lvl="0" marL="457200" rtl="0" algn="l">
              <a:lnSpc>
                <a:spcPct val="115000"/>
              </a:lnSpc>
              <a:spcBef>
                <a:spcPts val="1200"/>
              </a:spcBef>
              <a:spcAft>
                <a:spcPts val="0"/>
              </a:spcAft>
              <a:buClr>
                <a:schemeClr val="dk1"/>
              </a:buClr>
              <a:buSzPts val="1000"/>
              <a:buFont typeface="Libre Franklin"/>
              <a:buChar char="●"/>
            </a:pPr>
            <a:r>
              <a:rPr lang="en" sz="1000">
                <a:solidFill>
                  <a:schemeClr val="dk1"/>
                </a:solidFill>
                <a:latin typeface="Libre Franklin"/>
                <a:ea typeface="Libre Franklin"/>
                <a:cs typeface="Libre Franklin"/>
                <a:sym typeface="Libre Franklin"/>
              </a:rPr>
              <a:t>Model Accuracy =0.79</a:t>
            </a:r>
            <a:endParaRPr sz="1000">
              <a:solidFill>
                <a:schemeClr val="dk1"/>
              </a:solidFill>
              <a:latin typeface="Libre Franklin"/>
              <a:ea typeface="Libre Franklin"/>
              <a:cs typeface="Libre Franklin"/>
              <a:sym typeface="Libre Franklin"/>
            </a:endParaRPr>
          </a:p>
          <a:p>
            <a:pPr indent="-292100" lvl="0" marL="457200" rtl="0" algn="l">
              <a:lnSpc>
                <a:spcPct val="115000"/>
              </a:lnSpc>
              <a:spcBef>
                <a:spcPts val="0"/>
              </a:spcBef>
              <a:spcAft>
                <a:spcPts val="0"/>
              </a:spcAft>
              <a:buClr>
                <a:schemeClr val="dk1"/>
              </a:buClr>
              <a:buSzPts val="1000"/>
              <a:buFont typeface="Libre Franklin"/>
              <a:buChar char="●"/>
            </a:pPr>
            <a:r>
              <a:rPr lang="en" sz="1000">
                <a:solidFill>
                  <a:schemeClr val="dk1"/>
                </a:solidFill>
                <a:latin typeface="Libre Franklin"/>
                <a:ea typeface="Libre Franklin"/>
                <a:cs typeface="Libre Franklin"/>
                <a:sym typeface="Libre Franklin"/>
              </a:rPr>
              <a:t>Model Precision =  0.80</a:t>
            </a:r>
            <a:endParaRPr sz="1000">
              <a:solidFill>
                <a:schemeClr val="dk1"/>
              </a:solidFill>
              <a:latin typeface="Libre Franklin"/>
              <a:ea typeface="Libre Franklin"/>
              <a:cs typeface="Libre Franklin"/>
              <a:sym typeface="Libre Franklin"/>
            </a:endParaRPr>
          </a:p>
          <a:p>
            <a:pPr indent="-292100" lvl="0" marL="457200" rtl="0" algn="l">
              <a:lnSpc>
                <a:spcPct val="115000"/>
              </a:lnSpc>
              <a:spcBef>
                <a:spcPts val="0"/>
              </a:spcBef>
              <a:spcAft>
                <a:spcPts val="0"/>
              </a:spcAft>
              <a:buClr>
                <a:schemeClr val="dk1"/>
              </a:buClr>
              <a:buSzPts val="1000"/>
              <a:buFont typeface="Libre Franklin"/>
              <a:buChar char="●"/>
            </a:pPr>
            <a:r>
              <a:rPr lang="en" sz="1000">
                <a:solidFill>
                  <a:schemeClr val="dk1"/>
                </a:solidFill>
                <a:latin typeface="Libre Franklin"/>
                <a:ea typeface="Libre Franklin"/>
                <a:cs typeface="Libre Franklin"/>
                <a:sym typeface="Libre Franklin"/>
              </a:rPr>
              <a:t>Model Recall = 0.73</a:t>
            </a:r>
            <a:endParaRPr sz="1000">
              <a:solidFill>
                <a:schemeClr val="dk1"/>
              </a:solidFill>
              <a:latin typeface="Libre Franklin"/>
              <a:ea typeface="Libre Franklin"/>
              <a:cs typeface="Libre Franklin"/>
              <a:sym typeface="Libre Franklin"/>
            </a:endParaRPr>
          </a:p>
          <a:p>
            <a:pPr indent="-292100" lvl="0" marL="457200" rtl="0" algn="l">
              <a:lnSpc>
                <a:spcPct val="115000"/>
              </a:lnSpc>
              <a:spcBef>
                <a:spcPts val="0"/>
              </a:spcBef>
              <a:spcAft>
                <a:spcPts val="0"/>
              </a:spcAft>
              <a:buClr>
                <a:schemeClr val="dk1"/>
              </a:buClr>
              <a:buSzPts val="1000"/>
              <a:buFont typeface="Libre Franklin"/>
              <a:buChar char="●"/>
            </a:pPr>
            <a:r>
              <a:rPr lang="en" sz="1000">
                <a:solidFill>
                  <a:schemeClr val="dk1"/>
                </a:solidFill>
                <a:latin typeface="Libre Franklin"/>
                <a:ea typeface="Libre Franklin"/>
                <a:cs typeface="Libre Franklin"/>
                <a:sym typeface="Libre Franklin"/>
              </a:rPr>
              <a:t>Specificity  = 0.79</a:t>
            </a:r>
            <a:endParaRPr/>
          </a:p>
        </p:txBody>
      </p:sp>
      <p:sp>
        <p:nvSpPr>
          <p:cNvPr id="132" name="Google Shape;132;p23"/>
          <p:cNvSpPr txBox="1"/>
          <p:nvPr/>
        </p:nvSpPr>
        <p:spPr>
          <a:xfrm>
            <a:off x="3814075" y="3498425"/>
            <a:ext cx="517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ibre Franklin"/>
                <a:ea typeface="Libre Franklin"/>
                <a:cs typeface="Libre Franklin"/>
                <a:sym typeface="Libre Franklin"/>
              </a:rPr>
              <a:t>In the context of lead scoring, the model demonstrates promising performance. With an accuracy of 0.79, it correctly identifies leads nearly 80% of the time. A precision of 0.80 means that 80% of the leads predicted as promising are genuinely interested, reducing wasted resources. A recall of 0.73 signifies capturing 73% of all truly interested leads, crucial for not missing potential opportunities. The specificity of 0.79 indicates a high ability to correctly filter out non-promising leads. Balancing precision and recall is vital in lead scoring, ensuring efficient resource allocation and maximizing conversion rates. Further fine-tuning could optimize its efficacy.</a:t>
            </a:r>
            <a:endParaRPr sz="800">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2646800" y="295388"/>
            <a:ext cx="4785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highlight>
                  <a:srgbClr val="223D7E"/>
                </a:highlight>
                <a:latin typeface="Libre Franklin SemiBold"/>
                <a:ea typeface="Libre Franklin SemiBold"/>
                <a:cs typeface="Libre Franklin SemiBold"/>
                <a:sym typeface="Libre Franklin SemiBold"/>
              </a:rPr>
              <a:t>Results &amp; Insights</a:t>
            </a:r>
            <a:endParaRPr sz="2400">
              <a:solidFill>
                <a:schemeClr val="lt1"/>
              </a:solidFill>
              <a:highlight>
                <a:srgbClr val="223D7E"/>
              </a:highlight>
              <a:latin typeface="Libre Franklin SemiBold"/>
              <a:ea typeface="Libre Franklin SemiBold"/>
              <a:cs typeface="Libre Franklin SemiBold"/>
              <a:sym typeface="Libre Franklin SemiBold"/>
            </a:endParaRPr>
          </a:p>
        </p:txBody>
      </p:sp>
      <p:sp>
        <p:nvSpPr>
          <p:cNvPr id="138" name="Google Shape;138;p24"/>
          <p:cNvSpPr txBox="1"/>
          <p:nvPr/>
        </p:nvSpPr>
        <p:spPr>
          <a:xfrm>
            <a:off x="676625" y="10178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Montserrat"/>
                <a:ea typeface="Montserrat"/>
                <a:cs typeface="Montserrat"/>
                <a:sym typeface="Montserrat"/>
              </a:rPr>
              <a:t>07</a:t>
            </a:r>
            <a:endParaRPr sz="2600">
              <a:solidFill>
                <a:schemeClr val="lt1"/>
              </a:solidFill>
              <a:latin typeface="Montserrat"/>
              <a:ea typeface="Montserrat"/>
              <a:cs typeface="Montserrat"/>
              <a:sym typeface="Montserrat"/>
            </a:endParaRPr>
          </a:p>
        </p:txBody>
      </p:sp>
      <p:sp>
        <p:nvSpPr>
          <p:cNvPr id="139" name="Google Shape;139;p24"/>
          <p:cNvSpPr txBox="1"/>
          <p:nvPr/>
        </p:nvSpPr>
        <p:spPr>
          <a:xfrm>
            <a:off x="488475" y="909900"/>
            <a:ext cx="8477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000">
              <a:solidFill>
                <a:schemeClr val="dk1"/>
              </a:solidFill>
              <a:latin typeface="Montserrat"/>
              <a:ea typeface="Montserrat"/>
              <a:cs typeface="Montserrat"/>
              <a:sym typeface="Montserrat"/>
            </a:endParaRPr>
          </a:p>
        </p:txBody>
      </p:sp>
      <p:sp>
        <p:nvSpPr>
          <p:cNvPr id="140" name="Google Shape;140;p24"/>
          <p:cNvSpPr txBox="1"/>
          <p:nvPr/>
        </p:nvSpPr>
        <p:spPr>
          <a:xfrm>
            <a:off x="335725" y="1168575"/>
            <a:ext cx="3798600" cy="35079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Montserrat"/>
                <a:ea typeface="Montserrat"/>
                <a:cs typeface="Montserrat"/>
                <a:sym typeface="Montserrat"/>
              </a:rPr>
              <a:t>Characteristic</a:t>
            </a:r>
            <a:r>
              <a:rPr b="1" lang="en">
                <a:solidFill>
                  <a:schemeClr val="dk1"/>
                </a:solidFill>
                <a:latin typeface="Montserrat"/>
                <a:ea typeface="Montserrat"/>
                <a:cs typeface="Montserrat"/>
                <a:sym typeface="Montserrat"/>
              </a:rPr>
              <a:t> Of High Conversion Leads</a:t>
            </a:r>
            <a:endParaRPr b="1">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000">
                <a:solidFill>
                  <a:schemeClr val="dk1"/>
                </a:solidFill>
                <a:latin typeface="Montserrat"/>
                <a:ea typeface="Montserrat"/>
                <a:cs typeface="Montserrat"/>
                <a:sym typeface="Montserrat"/>
              </a:rPr>
              <a:t>Total Time Spent on Website (Coefficient = 4.4600):</a:t>
            </a:r>
            <a:r>
              <a:rPr lang="en" sz="1000">
                <a:solidFill>
                  <a:schemeClr val="dk1"/>
                </a:solidFill>
                <a:latin typeface="Montserrat"/>
                <a:ea typeface="Montserrat"/>
                <a:cs typeface="Montserrat"/>
                <a:sym typeface="Montserrat"/>
              </a:rPr>
              <a:t> Leads spending more time on the website are approximately 4.46 times more likely to get converted.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000">
                <a:solidFill>
                  <a:schemeClr val="dk1"/>
                </a:solidFill>
                <a:latin typeface="Montserrat"/>
                <a:ea typeface="Montserrat"/>
                <a:cs typeface="Montserrat"/>
                <a:sym typeface="Montserrat"/>
              </a:rPr>
              <a:t>Lead Origin_Lead Add Form (Coefficient = 3.9776):</a:t>
            </a:r>
            <a:r>
              <a:rPr lang="en" sz="1000">
                <a:solidFill>
                  <a:schemeClr val="dk1"/>
                </a:solidFill>
                <a:latin typeface="Montserrat"/>
                <a:ea typeface="Montserrat"/>
                <a:cs typeface="Montserrat"/>
                <a:sym typeface="Montserrat"/>
              </a:rPr>
              <a:t> Leads generated through the 'Lead Add Form' exhibit a nearly 3.98 times higher chance of conversion. Focus on optimizing interactions over this form</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b="1" lang="en" sz="1000">
                <a:solidFill>
                  <a:schemeClr val="dk1"/>
                </a:solidFill>
                <a:latin typeface="Montserrat"/>
                <a:ea typeface="Montserrat"/>
                <a:cs typeface="Montserrat"/>
                <a:sym typeface="Montserrat"/>
              </a:rPr>
              <a:t>What is your current occupation_Working Professional (Coefficient = 2.6139)</a:t>
            </a:r>
            <a:r>
              <a:rPr lang="en" sz="1000">
                <a:solidFill>
                  <a:schemeClr val="dk1"/>
                </a:solidFill>
                <a:latin typeface="Montserrat"/>
                <a:ea typeface="Montserrat"/>
                <a:cs typeface="Montserrat"/>
                <a:sym typeface="Montserrat"/>
              </a:rPr>
              <a:t> Tailoring marketing strategies and content specifically for working professionals</a:t>
            </a:r>
            <a:endParaRPr/>
          </a:p>
        </p:txBody>
      </p:sp>
      <p:sp>
        <p:nvSpPr>
          <p:cNvPr id="141" name="Google Shape;141;p24"/>
          <p:cNvSpPr txBox="1"/>
          <p:nvPr/>
        </p:nvSpPr>
        <p:spPr>
          <a:xfrm>
            <a:off x="4426450" y="1168575"/>
            <a:ext cx="3798600" cy="35079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Montserrat"/>
                <a:ea typeface="Montserrat"/>
                <a:cs typeface="Montserrat"/>
                <a:sym typeface="Montserrat"/>
              </a:rPr>
              <a:t>M</a:t>
            </a:r>
            <a:r>
              <a:rPr b="1" lang="en">
                <a:solidFill>
                  <a:schemeClr val="dk1"/>
                </a:solidFill>
                <a:latin typeface="Montserrat"/>
                <a:ea typeface="Montserrat"/>
                <a:cs typeface="Montserrat"/>
                <a:sym typeface="Montserrat"/>
              </a:rPr>
              <a:t>aximizing Conversion Probability</a:t>
            </a:r>
            <a:endParaRPr b="1">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b="1" i="1" lang="en" sz="1000">
                <a:solidFill>
                  <a:schemeClr val="dk1"/>
                </a:solidFill>
                <a:latin typeface="Libre Franklin"/>
                <a:ea typeface="Libre Franklin"/>
                <a:cs typeface="Libre Franklin"/>
                <a:sym typeface="Libre Franklin"/>
              </a:rPr>
              <a:t>Lead Source_Olark Chat (Coefficient = 1.2521):</a:t>
            </a:r>
            <a:r>
              <a:rPr i="1" lang="en" sz="1000">
                <a:solidFill>
                  <a:schemeClr val="dk1"/>
                </a:solidFill>
                <a:latin typeface="Libre Franklin"/>
                <a:ea typeface="Libre Franklin"/>
                <a:cs typeface="Libre Franklin"/>
                <a:sym typeface="Libre Franklin"/>
              </a:rPr>
              <a:t>. Focusing on engaging potential leads through chat interactions can boost conversion rates effectively.</a:t>
            </a:r>
            <a:endParaRPr i="1" sz="1000">
              <a:solidFill>
                <a:schemeClr val="dk1"/>
              </a:solidFill>
              <a:latin typeface="Libre Franklin"/>
              <a:ea typeface="Libre Franklin"/>
              <a:cs typeface="Libre Franklin"/>
              <a:sym typeface="Libre Franklin"/>
            </a:endParaRPr>
          </a:p>
          <a:p>
            <a:pPr indent="0" lvl="0" marL="0" rtl="0" algn="l">
              <a:lnSpc>
                <a:spcPct val="115000"/>
              </a:lnSpc>
              <a:spcBef>
                <a:spcPts val="1200"/>
              </a:spcBef>
              <a:spcAft>
                <a:spcPts val="0"/>
              </a:spcAft>
              <a:buNone/>
            </a:pPr>
            <a:r>
              <a:rPr b="1" i="1" lang="en" sz="1000">
                <a:solidFill>
                  <a:schemeClr val="dk1"/>
                </a:solidFill>
                <a:latin typeface="Libre Franklin"/>
                <a:ea typeface="Libre Franklin"/>
                <a:cs typeface="Libre Franklin"/>
                <a:sym typeface="Libre Franklin"/>
              </a:rPr>
              <a:t>Last Activity_SMS Sent (Coefficient = 1.1030):</a:t>
            </a:r>
            <a:r>
              <a:rPr i="1" lang="en" sz="1000">
                <a:solidFill>
                  <a:schemeClr val="dk1"/>
                </a:solidFill>
                <a:latin typeface="Libre Franklin"/>
                <a:ea typeface="Libre Franklin"/>
                <a:cs typeface="Libre Franklin"/>
                <a:sym typeface="Libre Franklin"/>
              </a:rPr>
              <a:t> Implementing targeted SMS campaigns can enhance lead engagement and conversion opportunities.</a:t>
            </a:r>
            <a:endParaRPr i="1" sz="1000">
              <a:solidFill>
                <a:schemeClr val="dk1"/>
              </a:solidFill>
              <a:latin typeface="Libre Franklin"/>
              <a:ea typeface="Libre Franklin"/>
              <a:cs typeface="Libre Franklin"/>
              <a:sym typeface="Libre Franklin"/>
            </a:endParaRPr>
          </a:p>
          <a:p>
            <a:pPr indent="0" lvl="0" marL="0" rtl="0" algn="l">
              <a:lnSpc>
                <a:spcPct val="115000"/>
              </a:lnSpc>
              <a:spcBef>
                <a:spcPts val="1200"/>
              </a:spcBef>
              <a:spcAft>
                <a:spcPts val="0"/>
              </a:spcAft>
              <a:buNone/>
            </a:pPr>
            <a:r>
              <a:rPr b="1" i="1" lang="en" sz="1000">
                <a:solidFill>
                  <a:schemeClr val="dk1"/>
                </a:solidFill>
                <a:latin typeface="Libre Franklin"/>
                <a:ea typeface="Libre Franklin"/>
                <a:cs typeface="Libre Franklin"/>
                <a:sym typeface="Libre Franklin"/>
              </a:rPr>
              <a:t>Last Activity_Had a Phone Conversation (Coefficient = 2.7601):</a:t>
            </a:r>
            <a:r>
              <a:rPr i="1" lang="en" sz="1000">
                <a:solidFill>
                  <a:schemeClr val="dk1"/>
                </a:solidFill>
                <a:latin typeface="Libre Franklin"/>
                <a:ea typeface="Libre Franklin"/>
                <a:cs typeface="Libre Franklin"/>
                <a:sym typeface="Libre Franklin"/>
              </a:rPr>
              <a:t> Leads with the last activity as 'Had a Phone Conversation' show a substantial 2.76 times higher chance of conversion. Prioritizing follow-ups with leads engaged in phone conversations can yield successful conversions.</a:t>
            </a:r>
            <a:r>
              <a:rPr lang="en" sz="1000">
                <a:solidFill>
                  <a:schemeClr val="dk1"/>
                </a:solidFill>
                <a:latin typeface="Montserrat"/>
                <a:ea typeface="Montserrat"/>
                <a:cs typeface="Montserrat"/>
                <a:sym typeface="Montserrat"/>
              </a:rPr>
              <a:t>s.</a:t>
            </a:r>
            <a:endParaRPr sz="10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a:p>
        </p:txBody>
      </p:sp>
      <p:sp>
        <p:nvSpPr>
          <p:cNvPr id="142" name="Google Shape;142;p24"/>
          <p:cNvSpPr txBox="1"/>
          <p:nvPr/>
        </p:nvSpPr>
        <p:spPr>
          <a:xfrm>
            <a:off x="676625" y="279938"/>
            <a:ext cx="65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23D7E"/>
                </a:solidFill>
                <a:latin typeface="Montserrat"/>
                <a:ea typeface="Montserrat"/>
                <a:cs typeface="Montserrat"/>
                <a:sym typeface="Montserrat"/>
              </a:rPr>
              <a:t>06</a:t>
            </a:r>
            <a:endParaRPr b="1" sz="2600">
              <a:solidFill>
                <a:srgbClr val="223D7E"/>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