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2" r:id="rId2"/>
    <p:sldId id="270" r:id="rId3"/>
    <p:sldId id="273" r:id="rId4"/>
    <p:sldId id="274" r:id="rId5"/>
    <p:sldId id="275" r:id="rId6"/>
    <p:sldId id="276" r:id="rId7"/>
    <p:sldId id="277" r:id="rId8"/>
    <p:sldId id="278" r:id="rId9"/>
    <p:sldId id="279" r:id="rId10"/>
    <p:sldId id="280" r:id="rId11"/>
    <p:sldId id="281" r:id="rId12"/>
    <p:sldId id="282" r:id="rId13"/>
    <p:sldId id="283" r:id="rId14"/>
    <p:sldId id="292" r:id="rId15"/>
    <p:sldId id="284" r:id="rId16"/>
    <p:sldId id="285" r:id="rId17"/>
    <p:sldId id="287" r:id="rId18"/>
    <p:sldId id="288" r:id="rId19"/>
    <p:sldId id="289" r:id="rId20"/>
    <p:sldId id="290"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alp Jain" initials="SJ" lastIdx="1" clrIdx="0">
    <p:extLst>
      <p:ext uri="{19B8F6BF-5375-455C-9EA6-DF929625EA0E}">
        <p15:presenceInfo xmlns:p15="http://schemas.microsoft.com/office/powerpoint/2012/main" userId="Sankalp J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8" autoAdjust="0"/>
  </p:normalViewPr>
  <p:slideViewPr>
    <p:cSldViewPr snapToGrid="0">
      <p:cViewPr varScale="1">
        <p:scale>
          <a:sx n="95" d="100"/>
          <a:sy n="95" d="100"/>
        </p:scale>
        <p:origin x="20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AC78D-69AB-4638-918F-CE4C260020E1}"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BCB45-3EEF-4EC8-874F-04426F9EA98B}" type="slidenum">
              <a:rPr lang="en-US" smtClean="0"/>
              <a:t>‹#›</a:t>
            </a:fld>
            <a:endParaRPr lang="en-US"/>
          </a:p>
        </p:txBody>
      </p:sp>
    </p:spTree>
    <p:extLst>
      <p:ext uri="{BB962C8B-B14F-4D97-AF65-F5344CB8AC3E}">
        <p14:creationId xmlns:p14="http://schemas.microsoft.com/office/powerpoint/2010/main" val="14711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DBCB45-3EEF-4EC8-874F-04426F9EA98B}" type="slidenum">
              <a:rPr lang="en-US" smtClean="0"/>
              <a:t>2</a:t>
            </a:fld>
            <a:endParaRPr lang="en-US"/>
          </a:p>
        </p:txBody>
      </p:sp>
    </p:spTree>
    <p:extLst>
      <p:ext uri="{BB962C8B-B14F-4D97-AF65-F5344CB8AC3E}">
        <p14:creationId xmlns:p14="http://schemas.microsoft.com/office/powerpoint/2010/main" val="280161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60475FF-961F-4483-9FAC-D067B770F820}"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418740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475FF-961F-4483-9FAC-D067B770F820}"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6630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475FF-961F-4483-9FAC-D067B770F820}"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224360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475FF-961F-4483-9FAC-D067B770F820}"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33924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0475FF-961F-4483-9FAC-D067B770F820}"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302753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0475FF-961F-4483-9FAC-D067B770F820}"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4413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0475FF-961F-4483-9FAC-D067B770F820}" type="datetimeFigureOut">
              <a:rPr lang="en-IN" smtClean="0"/>
              <a:t>25-07-2020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111970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0475FF-961F-4483-9FAC-D067B770F820}" type="datetimeFigureOut">
              <a:rPr lang="en-IN" smtClean="0"/>
              <a:t>25-07-2020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18410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475FF-961F-4483-9FAC-D067B770F820}" type="datetimeFigureOut">
              <a:rPr lang="en-IN" smtClean="0"/>
              <a:t>25-07-2020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384437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0475FF-961F-4483-9FAC-D067B770F820}"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40436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0475FF-961F-4483-9FAC-D067B770F820}"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7B62B-F0CB-442E-9E98-6DFF67F425C3}" type="slidenum">
              <a:rPr lang="en-IN" smtClean="0"/>
              <a:t>‹#›</a:t>
            </a:fld>
            <a:endParaRPr lang="en-IN"/>
          </a:p>
        </p:txBody>
      </p:sp>
    </p:spTree>
    <p:extLst>
      <p:ext uri="{BB962C8B-B14F-4D97-AF65-F5344CB8AC3E}">
        <p14:creationId xmlns:p14="http://schemas.microsoft.com/office/powerpoint/2010/main" val="223820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475FF-961F-4483-9FAC-D067B770F820}" type="datetimeFigureOut">
              <a:rPr lang="en-IN" smtClean="0"/>
              <a:t>25-07-2020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7B62B-F0CB-442E-9E98-6DFF67F425C3}" type="slidenum">
              <a:rPr lang="en-IN" smtClean="0"/>
              <a:t>‹#›</a:t>
            </a:fld>
            <a:endParaRPr lang="en-IN"/>
          </a:p>
        </p:txBody>
      </p:sp>
    </p:spTree>
    <p:extLst>
      <p:ext uri="{BB962C8B-B14F-4D97-AF65-F5344CB8AC3E}">
        <p14:creationId xmlns:p14="http://schemas.microsoft.com/office/powerpoint/2010/main" val="372869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ojbd1vsN8MEzwm4mT5BX_pULUa8iiqWK/view?usp=sharing" TargetMode="External"/><Relationship Id="rId2" Type="http://schemas.openxmlformats.org/officeDocument/2006/relationships/hyperlink" Target="https://colab.research.google.com/drive/1lAWjARLEhH7AIER_CwOEhOmiKUv3Ls4L?usp=sharing"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ZMwKLvnC2PUmgHm9-NrBQv83PUzXuXii/view?usp=sharing" TargetMode="External"/><Relationship Id="rId2" Type="http://schemas.openxmlformats.org/officeDocument/2006/relationships/hyperlink" Target="https://colab.research.google.com/drive/1lAWjARLEhH7AIER_CwOEhOmiKUv3Ls4L?usp=sharing"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04jVlj_5QyZV-5iV1-sUOwxpo8qcWAGq?usp=sharing" TargetMode="External"/><Relationship Id="rId7" Type="http://schemas.openxmlformats.org/officeDocument/2006/relationships/hyperlink" Target="https://www.extendoffice.com/documents/excel/3457-excel-sumif-same-date.html" TargetMode="External"/><Relationship Id="rId2" Type="http://schemas.openxmlformats.org/officeDocument/2006/relationships/hyperlink" Target="https://drive.google.com/drive/folders/1k0pid4wt5CkWj-C-iXBvieSdjmdb7Jao?usp=sharing" TargetMode="External"/><Relationship Id="rId1" Type="http://schemas.openxmlformats.org/officeDocument/2006/relationships/slideLayout" Target="../slideLayouts/slideLayout7.xml"/><Relationship Id="rId6" Type="http://schemas.openxmlformats.org/officeDocument/2006/relationships/hyperlink" Target="https://www.extendoffice.com/product/kutools-for-excel.html" TargetMode="Externa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apps.automeris.io/wpd/" TargetMode="External"/><Relationship Id="rId2" Type="http://schemas.openxmlformats.org/officeDocument/2006/relationships/hyperlink" Target="https://www.youtube.com/watch?v=P7GbGdMvopU&amp;feature=youtu.b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1_rB3shnxx7j-R0oqm0-KfFSlibcJUI4Q?usp=sharing" TargetMode="External"/><Relationship Id="rId2" Type="http://schemas.openxmlformats.org/officeDocument/2006/relationships/hyperlink" Target="https://drive.google.com/file/d/1i9eN0JnwLvTUGnpE6oR3pm2rNduoDiMt/view?usp=sharing"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WPXrH47j1FFVPgb3AlD1GOou9wX5Tqt6/view?usp=sharing" TargetMode="External"/><Relationship Id="rId2" Type="http://schemas.openxmlformats.org/officeDocument/2006/relationships/hyperlink" Target="https://colab.research.google.com/drive/1lAWjARLEhH7AIER_CwOEhOmiKUv3Ls4L?usp=sharing"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folders/1np_ueCVn2OS4-5HDI-W8PaAr1qpRbYHW?usp=sharing" TargetMode="External"/><Relationship Id="rId2" Type="http://schemas.openxmlformats.org/officeDocument/2006/relationships/hyperlink" Target="https://colab.research.google.com/drive/1abIzZUV6CDovJdxHDrVBAd3aGfjAY2rh?usp=sharing"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erealcyberlord/coronavirus_visualization_and_prediction/blob/master/coronavirus-covid-19-visualization-prediction.ipynb" TargetMode="External"/><Relationship Id="rId7" Type="http://schemas.openxmlformats.org/officeDocument/2006/relationships/hyperlink" Target="https://drive.google.com/drive/u/1/folders/1-iGSCQGJyo1yxtOE0tCTegY7Gj0tG-z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kaggle.com/sulianova/covid-19-forecasting-with-random-forest" TargetMode="External"/><Relationship Id="rId5" Type="http://schemas.openxmlformats.org/officeDocument/2006/relationships/hyperlink" Target="https://www.kaggle.com/madz2000/simple-covid19-week-4-prediction-with-xgbregressor/notebook" TargetMode="External"/><Relationship Id="rId4" Type="http://schemas.openxmlformats.org/officeDocument/2006/relationships/hyperlink" Target="https://www.researchgate.net/publication/341170227_Accurate_Classification_of_COVID-19_Based_on_Incomplete_Heterogeneous_Data_using_a_KNN_Variant_Algorith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96dfut6cQRqapBUoj1SmsQuN0PxS16gW/view?usp=sharing" TargetMode="External"/><Relationship Id="rId2" Type="http://schemas.openxmlformats.org/officeDocument/2006/relationships/hyperlink" Target="https://drive.google.com/file/d/1h5xTDnpJBG8p-y7sPq9qdhZUu-1twSVc/view?usp=sharing" TargetMode="External"/><Relationship Id="rId1" Type="http://schemas.openxmlformats.org/officeDocument/2006/relationships/slideLayout" Target="../slideLayouts/slideLayout7.xml"/><Relationship Id="rId4" Type="http://schemas.openxmlformats.org/officeDocument/2006/relationships/hyperlink" Target="https://drive.google.com/file/d/1bILeJg0zZD81YxxfhZXdIcs_OsVSYZR6/view?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ulianova/covid-19-forecasting-with-random-forest" TargetMode="External"/><Relationship Id="rId2" Type="http://schemas.openxmlformats.org/officeDocument/2006/relationships/hyperlink" Target="https://github.com/therealcyberlord/coronavirus_visualization_and_prediction/blob/master/coronavirus-covid-19-visualization-prediction.ipynb" TargetMode="External"/><Relationship Id="rId1" Type="http://schemas.openxmlformats.org/officeDocument/2006/relationships/slideLayout" Target="../slideLayouts/slideLayout7.xml"/><Relationship Id="rId5" Type="http://schemas.openxmlformats.org/officeDocument/2006/relationships/hyperlink" Target="https://www.researchgate.net/publication/341170227_Accurate_Classification_of_COVID-19_Based_on_Incomplete_Heterogeneous_Data_using_a_KNN_Variant_Algorithm" TargetMode="External"/><Relationship Id="rId4" Type="http://schemas.openxmlformats.org/officeDocument/2006/relationships/hyperlink" Target="https://www.kaggle.com/c/covid19-global-forecasting-week-4/notebook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ab.research.google.com/drive/1lAWjARLEhH7AIER_CwOEhOmiKUv3Ls4L?usp=sharing" TargetMode="External"/><Relationship Id="rId1" Type="http://schemas.openxmlformats.org/officeDocument/2006/relationships/slideLayout" Target="../slideLayouts/slideLayout7.xml"/><Relationship Id="rId5" Type="http://schemas.openxmlformats.org/officeDocument/2006/relationships/hyperlink" Target="https://drive.google.com/drive/u/1/folders/1-iGSCQGJyo1yxtOE0tCTegY7Gj0tG-z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drive/u/1/folders/1wyKLKEgMnvUVog-_gPEHhm6fHG7OwKaq"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herealcyberlord/coronavirus_visualization_and_prediction/blob/master/coronavirus-covid-19-visualization-prediction.ipynb" TargetMode="External"/><Relationship Id="rId2" Type="http://schemas.openxmlformats.org/officeDocument/2006/relationships/hyperlink" Target="https://drive.google.com/file/d/15gDKGcwT1rND55Xonkt06J3SyWmiOw6u/view?usp=shar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extendoffice.com/documents/excel/3457-excel-sumif-same-date.html" TargetMode="External"/><Relationship Id="rId2" Type="http://schemas.openxmlformats.org/officeDocument/2006/relationships/hyperlink" Target="https://www.extendoffice.com/product/kutools-for-excel.html"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rive.google.com/file/d/1MNtXqN50kUPedtD-05DxeUtOqjtj7Jbx/view?usp=shar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1269-D0E9-4610-B9F1-69C7622F4CBB}"/>
              </a:ext>
            </a:extLst>
          </p:cNvPr>
          <p:cNvSpPr>
            <a:spLocks noGrp="1"/>
          </p:cNvSpPr>
          <p:nvPr>
            <p:ph type="ctrTitle"/>
          </p:nvPr>
        </p:nvSpPr>
        <p:spPr>
          <a:xfrm>
            <a:off x="0" y="0"/>
            <a:ext cx="12192000" cy="942061"/>
          </a:xfrm>
        </p:spPr>
        <p:txBody>
          <a:bodyPr/>
          <a:lstStyle/>
          <a:p>
            <a:r>
              <a:rPr lang="en-US" sz="3200" dirty="0"/>
              <a:t>Project: CD3 Prediction using ML </a:t>
            </a:r>
            <a:endParaRPr lang="en-IN" dirty="0"/>
          </a:p>
        </p:txBody>
      </p:sp>
      <p:sp>
        <p:nvSpPr>
          <p:cNvPr id="3" name="Subtitle 2">
            <a:extLst>
              <a:ext uri="{FF2B5EF4-FFF2-40B4-BE49-F238E27FC236}">
                <a16:creationId xmlns:a16="http://schemas.microsoft.com/office/drawing/2014/main" id="{4F0F9DBA-C4FC-42EA-AACF-5320F0D37EDB}"/>
              </a:ext>
            </a:extLst>
          </p:cNvPr>
          <p:cNvSpPr>
            <a:spLocks noGrp="1"/>
          </p:cNvSpPr>
          <p:nvPr>
            <p:ph type="subTitle" idx="1"/>
          </p:nvPr>
        </p:nvSpPr>
        <p:spPr>
          <a:xfrm>
            <a:off x="-2" y="1350630"/>
            <a:ext cx="12191999" cy="1043344"/>
          </a:xfrm>
        </p:spPr>
        <p:txBody>
          <a:bodyPr/>
          <a:lstStyle/>
          <a:p>
            <a:r>
              <a:rPr lang="en-US" dirty="0"/>
              <a:t>By: </a:t>
            </a:r>
            <a:endParaRPr lang="en-IN" dirty="0"/>
          </a:p>
          <a:p>
            <a:r>
              <a:rPr lang="en-IN" dirty="0"/>
              <a:t>Sankalp Jain</a:t>
            </a:r>
            <a:endParaRPr lang="en-US" dirty="0"/>
          </a:p>
        </p:txBody>
      </p:sp>
      <p:sp>
        <p:nvSpPr>
          <p:cNvPr id="6" name="Subtitle 2">
            <a:extLst>
              <a:ext uri="{FF2B5EF4-FFF2-40B4-BE49-F238E27FC236}">
                <a16:creationId xmlns:a16="http://schemas.microsoft.com/office/drawing/2014/main" id="{0D4B5E0E-32F7-4E30-A6FD-9202BD9FC919}"/>
              </a:ext>
            </a:extLst>
          </p:cNvPr>
          <p:cNvSpPr txBox="1">
            <a:spLocks/>
          </p:cNvSpPr>
          <p:nvPr/>
        </p:nvSpPr>
        <p:spPr>
          <a:xfrm>
            <a:off x="1" y="5220759"/>
            <a:ext cx="1219199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Supervisor: Dr. Ninad Mehendale</a:t>
            </a:r>
            <a:endParaRPr lang="en-IN" dirty="0"/>
          </a:p>
        </p:txBody>
      </p:sp>
      <p:pic>
        <p:nvPicPr>
          <p:cNvPr id="13" name="Picture 12" descr="A person standing in front of a brick building&#10;&#10;Description automatically generated">
            <a:extLst>
              <a:ext uri="{FF2B5EF4-FFF2-40B4-BE49-F238E27FC236}">
                <a16:creationId xmlns:a16="http://schemas.microsoft.com/office/drawing/2014/main" id="{13895B9D-2E04-4071-A50C-1EEBE04074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892" y="5629328"/>
            <a:ext cx="1063604" cy="1159347"/>
          </a:xfrm>
          <a:prstGeom prst="ellipse">
            <a:avLst/>
          </a:prstGeom>
        </p:spPr>
      </p:pic>
      <p:pic>
        <p:nvPicPr>
          <p:cNvPr id="14" name="Google Shape;108;p14" descr="A picture containing drawing&#10;&#10;Description automatically generated">
            <a:extLst>
              <a:ext uri="{FF2B5EF4-FFF2-40B4-BE49-F238E27FC236}">
                <a16:creationId xmlns:a16="http://schemas.microsoft.com/office/drawing/2014/main" id="{DF07E3BB-61F0-4596-A049-C231F32DF71B}"/>
              </a:ext>
            </a:extLst>
          </p:cNvPr>
          <p:cNvPicPr preferRelativeResize="0"/>
          <p:nvPr/>
        </p:nvPicPr>
        <p:blipFill rotWithShape="1">
          <a:blip r:embed="rId3">
            <a:alphaModFix/>
          </a:blip>
          <a:srcRect/>
          <a:stretch/>
        </p:blipFill>
        <p:spPr>
          <a:xfrm>
            <a:off x="164818" y="5887634"/>
            <a:ext cx="3245736" cy="811434"/>
          </a:xfrm>
          <a:prstGeom prst="rect">
            <a:avLst/>
          </a:prstGeom>
          <a:noFill/>
          <a:ln>
            <a:noFill/>
          </a:ln>
        </p:spPr>
      </p:pic>
      <p:pic>
        <p:nvPicPr>
          <p:cNvPr id="15" name="Google Shape;107;p14" descr="A close up of a sign&#10;&#10;Description automatically generated">
            <a:extLst>
              <a:ext uri="{FF2B5EF4-FFF2-40B4-BE49-F238E27FC236}">
                <a16:creationId xmlns:a16="http://schemas.microsoft.com/office/drawing/2014/main" id="{79EB3307-9A8D-418D-A085-4C02838D1E79}"/>
              </a:ext>
            </a:extLst>
          </p:cNvPr>
          <p:cNvPicPr preferRelativeResize="0"/>
          <p:nvPr/>
        </p:nvPicPr>
        <p:blipFill rotWithShape="1">
          <a:blip r:embed="rId4">
            <a:alphaModFix/>
          </a:blip>
          <a:srcRect/>
          <a:stretch/>
        </p:blipFill>
        <p:spPr>
          <a:xfrm>
            <a:off x="10954529" y="5969607"/>
            <a:ext cx="868683" cy="647487"/>
          </a:xfrm>
          <a:prstGeom prst="rect">
            <a:avLst/>
          </a:prstGeom>
          <a:noFill/>
          <a:ln>
            <a:noFill/>
          </a:ln>
        </p:spPr>
      </p:pic>
      <p:pic>
        <p:nvPicPr>
          <p:cNvPr id="5" name="Picture 4">
            <a:extLst>
              <a:ext uri="{FF2B5EF4-FFF2-40B4-BE49-F238E27FC236}">
                <a16:creationId xmlns:a16="http://schemas.microsoft.com/office/drawing/2014/main" id="{A9011A1C-5F51-4F1A-B331-3E6CEFAD30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5732" y="2718033"/>
            <a:ext cx="1400962" cy="148485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7" name="Oval 6">
            <a:extLst>
              <a:ext uri="{FF2B5EF4-FFF2-40B4-BE49-F238E27FC236}">
                <a16:creationId xmlns:a16="http://schemas.microsoft.com/office/drawing/2014/main" id="{BE400FEF-3324-44E1-BF70-AD0EFA3C4F84}"/>
              </a:ext>
            </a:extLst>
          </p:cNvPr>
          <p:cNvSpPr/>
          <p:nvPr/>
        </p:nvSpPr>
        <p:spPr>
          <a:xfrm>
            <a:off x="6023295" y="372312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96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173A1-9973-462D-9183-39D0524E79AF}"/>
              </a:ext>
            </a:extLst>
          </p:cNvPr>
          <p:cNvSpPr txBox="1"/>
          <p:nvPr/>
        </p:nvSpPr>
        <p:spPr>
          <a:xfrm>
            <a:off x="1" y="-133004"/>
            <a:ext cx="12192000" cy="461665"/>
          </a:xfrm>
          <a:prstGeom prst="rect">
            <a:avLst/>
          </a:prstGeom>
          <a:solidFill>
            <a:schemeClr val="accent2">
              <a:lumMod val="20000"/>
              <a:lumOff val="80000"/>
            </a:schemeClr>
          </a:solidFill>
        </p:spPr>
        <p:txBody>
          <a:bodyPr wrap="square" rtlCol="0">
            <a:spAutoFit/>
          </a:bodyPr>
          <a:lstStyle/>
          <a:p>
            <a:r>
              <a:rPr lang="en-IN" dirty="0"/>
              <a:t>           </a:t>
            </a:r>
            <a:r>
              <a:rPr lang="en-IN" sz="2400" dirty="0"/>
              <a:t>Day-11: Calculating accuracy for prediction of covid-19 cases on 60,61,62,63,64th day</a:t>
            </a:r>
            <a:endParaRPr lang="en-US" sz="2400" dirty="0"/>
          </a:p>
        </p:txBody>
      </p:sp>
      <p:sp>
        <p:nvSpPr>
          <p:cNvPr id="3" name="TextBox 2">
            <a:extLst>
              <a:ext uri="{FF2B5EF4-FFF2-40B4-BE49-F238E27FC236}">
                <a16:creationId xmlns:a16="http://schemas.microsoft.com/office/drawing/2014/main" id="{E1F4D9F5-4C60-4FCF-84FA-7A7C75592D7B}"/>
              </a:ext>
            </a:extLst>
          </p:cNvPr>
          <p:cNvSpPr txBox="1"/>
          <p:nvPr/>
        </p:nvSpPr>
        <p:spPr>
          <a:xfrm>
            <a:off x="-56731" y="340237"/>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After calculating MAE,MSE values, I calculated accuracy for prediction of covid-19 cases on 60,61,62,63,64th day</a:t>
            </a:r>
          </a:p>
          <a:p>
            <a:pPr marL="285750" indent="-285750">
              <a:buFont typeface="Arial" panose="020B0604020202020204" pitchFamily="34" charset="0"/>
              <a:buChar char="•"/>
            </a:pPr>
            <a:r>
              <a:rPr lang="en-IN" dirty="0"/>
              <a:t>The codes for all models can be found in these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Colab</a:t>
            </a:r>
            <a:r>
              <a:rPr lang="en-IN" dirty="0"/>
              <a:t> file.</a:t>
            </a:r>
          </a:p>
          <a:p>
            <a:pPr marL="285750" indent="-285750">
              <a:buFont typeface="Arial" panose="020B0604020202020204" pitchFamily="34" charset="0"/>
              <a:buChar char="•"/>
            </a:pPr>
            <a:r>
              <a:rPr lang="en-IN" dirty="0"/>
              <a:t>The calculations of accuracy can be found out in these </a:t>
            </a:r>
            <a:r>
              <a:rPr lang="en-IN" dirty="0">
                <a:solidFill>
                  <a:schemeClr val="accent5">
                    <a:lumMod val="75000"/>
                  </a:schemeClr>
                </a:solidFill>
                <a:hlinkClick r:id="rId3">
                  <a:extLst>
                    <a:ext uri="{A12FA001-AC4F-418D-AE19-62706E023703}">
                      <ahyp:hlinkClr xmlns:ahyp="http://schemas.microsoft.com/office/drawing/2018/hyperlinkcolor" val="tx"/>
                    </a:ext>
                  </a:extLst>
                </a:hlinkClick>
              </a:rPr>
              <a:t>excel</a:t>
            </a:r>
            <a:r>
              <a:rPr lang="en-IN" dirty="0"/>
              <a:t> file.</a:t>
            </a:r>
          </a:p>
          <a:p>
            <a:pPr marL="285750" indent="-285750">
              <a:buFont typeface="Arial" panose="020B0604020202020204" pitchFamily="34" charset="0"/>
              <a:buChar char="•"/>
            </a:pPr>
            <a:endParaRPr lang="en-IN" dirty="0"/>
          </a:p>
          <a:p>
            <a:r>
              <a:rPr lang="en-IN" dirty="0"/>
              <a:t>      Difference of prediction of all models from actual data                  Model showing highest accuracy among all models</a:t>
            </a:r>
          </a:p>
        </p:txBody>
      </p:sp>
      <p:pic>
        <p:nvPicPr>
          <p:cNvPr id="4" name="Picture 3">
            <a:extLst>
              <a:ext uri="{FF2B5EF4-FFF2-40B4-BE49-F238E27FC236}">
                <a16:creationId xmlns:a16="http://schemas.microsoft.com/office/drawing/2014/main" id="{4C610271-7B21-47BF-BA10-471B68B8C05F}"/>
              </a:ext>
            </a:extLst>
          </p:cNvPr>
          <p:cNvPicPr>
            <a:picLocks noChangeAspect="1"/>
          </p:cNvPicPr>
          <p:nvPr/>
        </p:nvPicPr>
        <p:blipFill>
          <a:blip r:embed="rId4"/>
          <a:stretch>
            <a:fillRect/>
          </a:stretch>
        </p:blipFill>
        <p:spPr>
          <a:xfrm>
            <a:off x="102450" y="1817565"/>
            <a:ext cx="5257800" cy="4829175"/>
          </a:xfrm>
          <a:prstGeom prst="rect">
            <a:avLst/>
          </a:prstGeom>
        </p:spPr>
      </p:pic>
      <p:pic>
        <p:nvPicPr>
          <p:cNvPr id="5" name="Picture 4">
            <a:extLst>
              <a:ext uri="{FF2B5EF4-FFF2-40B4-BE49-F238E27FC236}">
                <a16:creationId xmlns:a16="http://schemas.microsoft.com/office/drawing/2014/main" id="{AB8F730D-05A4-400C-B91C-074CF5631835}"/>
              </a:ext>
            </a:extLst>
          </p:cNvPr>
          <p:cNvPicPr>
            <a:picLocks noChangeAspect="1"/>
          </p:cNvPicPr>
          <p:nvPr/>
        </p:nvPicPr>
        <p:blipFill>
          <a:blip r:embed="rId5"/>
          <a:stretch>
            <a:fillRect/>
          </a:stretch>
        </p:blipFill>
        <p:spPr>
          <a:xfrm>
            <a:off x="5914072" y="1817565"/>
            <a:ext cx="5667375" cy="3225337"/>
          </a:xfrm>
          <a:prstGeom prst="rect">
            <a:avLst/>
          </a:prstGeom>
        </p:spPr>
      </p:pic>
      <p:sp>
        <p:nvSpPr>
          <p:cNvPr id="6" name="TextBox 5">
            <a:extLst>
              <a:ext uri="{FF2B5EF4-FFF2-40B4-BE49-F238E27FC236}">
                <a16:creationId xmlns:a16="http://schemas.microsoft.com/office/drawing/2014/main" id="{5A1DE7BE-CE88-42BC-9BCB-F5C36639AF41}"/>
              </a:ext>
            </a:extLst>
          </p:cNvPr>
          <p:cNvSpPr txBox="1"/>
          <p:nvPr/>
        </p:nvSpPr>
        <p:spPr>
          <a:xfrm>
            <a:off x="6039269" y="5370022"/>
            <a:ext cx="5257800" cy="1200329"/>
          </a:xfrm>
          <a:prstGeom prst="rect">
            <a:avLst/>
          </a:prstGeom>
          <a:noFill/>
        </p:spPr>
        <p:txBody>
          <a:bodyPr wrap="square" rtlCol="0">
            <a:spAutoFit/>
          </a:bodyPr>
          <a:lstStyle/>
          <a:p>
            <a:r>
              <a:rPr lang="en-IN" dirty="0"/>
              <a:t>Issues: </a:t>
            </a:r>
          </a:p>
          <a:p>
            <a:pPr marL="285750" indent="-285750">
              <a:buFont typeface="Arial" panose="020B0604020202020204" pitchFamily="34" charset="0"/>
              <a:buChar char="•"/>
            </a:pPr>
            <a:r>
              <a:rPr lang="en-IN" dirty="0"/>
              <a:t>Not able to achieve good accuracy.</a:t>
            </a:r>
          </a:p>
          <a:p>
            <a:pPr marL="285750" indent="-285750">
              <a:buFont typeface="Arial" panose="020B0604020202020204" pitchFamily="34" charset="0"/>
              <a:buChar char="•"/>
            </a:pPr>
            <a:r>
              <a:rPr lang="en-IN" dirty="0"/>
              <a:t>Dataset is skewed.</a:t>
            </a:r>
          </a:p>
          <a:p>
            <a:pPr marL="285750" indent="-285750">
              <a:buFont typeface="Arial" panose="020B0604020202020204" pitchFamily="34" charset="0"/>
              <a:buChar char="•"/>
            </a:pPr>
            <a:r>
              <a:rPr lang="en-IN" dirty="0"/>
              <a:t>Not enough data for machine to learn (underfitting).</a:t>
            </a:r>
            <a:endParaRPr lang="en-US" dirty="0"/>
          </a:p>
        </p:txBody>
      </p:sp>
    </p:spTree>
    <p:extLst>
      <p:ext uri="{BB962C8B-B14F-4D97-AF65-F5344CB8AC3E}">
        <p14:creationId xmlns:p14="http://schemas.microsoft.com/office/powerpoint/2010/main" val="255467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E5C0B-1180-4571-B488-02EA0B3FFA5A}"/>
              </a:ext>
            </a:extLst>
          </p:cNvPr>
          <p:cNvSpPr txBox="1"/>
          <p:nvPr/>
        </p:nvSpPr>
        <p:spPr>
          <a:xfrm>
            <a:off x="1" y="-133004"/>
            <a:ext cx="12192000" cy="461665"/>
          </a:xfrm>
          <a:prstGeom prst="rect">
            <a:avLst/>
          </a:prstGeom>
          <a:solidFill>
            <a:schemeClr val="accent2">
              <a:lumMod val="20000"/>
              <a:lumOff val="80000"/>
            </a:schemeClr>
          </a:solidFill>
        </p:spPr>
        <p:txBody>
          <a:bodyPr wrap="square" rtlCol="0">
            <a:spAutoFit/>
          </a:bodyPr>
          <a:lstStyle/>
          <a:p>
            <a:r>
              <a:rPr lang="en-IN" sz="2400" dirty="0"/>
              <a:t>          Day-12: Calculating accuracy for prediction of covid-19 cases on 4,15,22,25,29th day</a:t>
            </a:r>
            <a:endParaRPr lang="en-US" sz="2400" dirty="0"/>
          </a:p>
        </p:txBody>
      </p:sp>
      <p:sp>
        <p:nvSpPr>
          <p:cNvPr id="3" name="TextBox 2">
            <a:extLst>
              <a:ext uri="{FF2B5EF4-FFF2-40B4-BE49-F238E27FC236}">
                <a16:creationId xmlns:a16="http://schemas.microsoft.com/office/drawing/2014/main" id="{F048B9BB-2912-4B64-A337-E09A2341A50F}"/>
              </a:ext>
            </a:extLst>
          </p:cNvPr>
          <p:cNvSpPr txBox="1"/>
          <p:nvPr/>
        </p:nvSpPr>
        <p:spPr>
          <a:xfrm>
            <a:off x="-56731" y="340237"/>
            <a:ext cx="121920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After calculating accuracy prediction of covid-19 cases on 60,61,62,63,64th, I calculated accuracy for prediction of covid-19 cases on 4,15,22,25,29th day in the hope of getting more accuracy.</a:t>
            </a:r>
          </a:p>
          <a:p>
            <a:pPr marL="285750" indent="-285750">
              <a:buFont typeface="Arial" panose="020B0604020202020204" pitchFamily="34" charset="0"/>
              <a:buChar char="•"/>
            </a:pPr>
            <a:r>
              <a:rPr lang="en-IN" dirty="0"/>
              <a:t>I followed this strategy to see whether the results get improved on prediction of random data, as sometimes data is skewed.</a:t>
            </a:r>
          </a:p>
          <a:p>
            <a:pPr marL="285750" indent="-285750">
              <a:buFont typeface="Arial" panose="020B0604020202020204" pitchFamily="34" charset="0"/>
              <a:buChar char="•"/>
            </a:pPr>
            <a:r>
              <a:rPr lang="en-IN" dirty="0"/>
              <a:t>The codes for all models can be found in these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Colab</a:t>
            </a:r>
            <a:r>
              <a:rPr lang="en-IN" dirty="0"/>
              <a:t> file.</a:t>
            </a:r>
          </a:p>
          <a:p>
            <a:pPr marL="285750" indent="-285750">
              <a:buFont typeface="Arial" panose="020B0604020202020204" pitchFamily="34" charset="0"/>
              <a:buChar char="•"/>
            </a:pPr>
            <a:r>
              <a:rPr lang="en-IN" dirty="0"/>
              <a:t>The calculations of accuracy can be found out in these </a:t>
            </a:r>
            <a:r>
              <a:rPr lang="en-IN" dirty="0">
                <a:solidFill>
                  <a:schemeClr val="accent5">
                    <a:lumMod val="75000"/>
                  </a:schemeClr>
                </a:solidFill>
                <a:hlinkClick r:id="rId3">
                  <a:extLst>
                    <a:ext uri="{A12FA001-AC4F-418D-AE19-62706E023703}">
                      <ahyp:hlinkClr xmlns:ahyp="http://schemas.microsoft.com/office/drawing/2018/hyperlinkcolor" val="tx"/>
                    </a:ext>
                  </a:extLst>
                </a:hlinkClick>
              </a:rPr>
              <a:t>excel</a:t>
            </a:r>
            <a:r>
              <a:rPr lang="en-IN" dirty="0"/>
              <a:t> file.</a:t>
            </a:r>
          </a:p>
          <a:p>
            <a:pPr marL="285750" indent="-285750">
              <a:buFont typeface="Arial" panose="020B0604020202020204" pitchFamily="34" charset="0"/>
              <a:buChar char="•"/>
            </a:pPr>
            <a:endParaRPr lang="en-IN" dirty="0"/>
          </a:p>
          <a:p>
            <a:r>
              <a:rPr lang="en-IN" dirty="0"/>
              <a:t>      Difference of prediction of all models from actual data                  Model showing highest accuracy among all models</a:t>
            </a:r>
          </a:p>
        </p:txBody>
      </p:sp>
      <p:sp>
        <p:nvSpPr>
          <p:cNvPr id="4" name="TextBox 3">
            <a:extLst>
              <a:ext uri="{FF2B5EF4-FFF2-40B4-BE49-F238E27FC236}">
                <a16:creationId xmlns:a16="http://schemas.microsoft.com/office/drawing/2014/main" id="{BBFAD860-79CB-400B-BE14-BD1B861DB1B2}"/>
              </a:ext>
            </a:extLst>
          </p:cNvPr>
          <p:cNvSpPr txBox="1"/>
          <p:nvPr/>
        </p:nvSpPr>
        <p:spPr>
          <a:xfrm>
            <a:off x="6039269" y="5494713"/>
            <a:ext cx="5257800" cy="1200329"/>
          </a:xfrm>
          <a:prstGeom prst="rect">
            <a:avLst/>
          </a:prstGeom>
          <a:noFill/>
        </p:spPr>
        <p:txBody>
          <a:bodyPr wrap="square" rtlCol="0">
            <a:spAutoFit/>
          </a:bodyPr>
          <a:lstStyle/>
          <a:p>
            <a:r>
              <a:rPr lang="en-IN" dirty="0"/>
              <a:t>Issues: </a:t>
            </a:r>
          </a:p>
          <a:p>
            <a:pPr marL="285750" indent="-285750">
              <a:buFont typeface="Arial" panose="020B0604020202020204" pitchFamily="34" charset="0"/>
              <a:buChar char="•"/>
            </a:pPr>
            <a:r>
              <a:rPr lang="en-IN" dirty="0"/>
              <a:t>Not able to achieve good accuracy.</a:t>
            </a:r>
          </a:p>
          <a:p>
            <a:pPr marL="285750" indent="-285750">
              <a:buFont typeface="Arial" panose="020B0604020202020204" pitchFamily="34" charset="0"/>
              <a:buChar char="•"/>
            </a:pPr>
            <a:r>
              <a:rPr lang="en-IN" dirty="0"/>
              <a:t>Dataset is skewed.</a:t>
            </a:r>
          </a:p>
          <a:p>
            <a:pPr marL="285750" indent="-285750">
              <a:buFont typeface="Arial" panose="020B0604020202020204" pitchFamily="34" charset="0"/>
              <a:buChar char="•"/>
            </a:pPr>
            <a:r>
              <a:rPr lang="en-IN" dirty="0"/>
              <a:t>Not enough data for machine to learn (underfitting).</a:t>
            </a:r>
            <a:endParaRPr lang="en-US" dirty="0"/>
          </a:p>
        </p:txBody>
      </p:sp>
      <p:pic>
        <p:nvPicPr>
          <p:cNvPr id="5" name="Picture 4">
            <a:extLst>
              <a:ext uri="{FF2B5EF4-FFF2-40B4-BE49-F238E27FC236}">
                <a16:creationId xmlns:a16="http://schemas.microsoft.com/office/drawing/2014/main" id="{C461BAA0-3164-4221-8E3F-F19EB3765D7D}"/>
              </a:ext>
            </a:extLst>
          </p:cNvPr>
          <p:cNvPicPr>
            <a:picLocks noChangeAspect="1"/>
          </p:cNvPicPr>
          <p:nvPr/>
        </p:nvPicPr>
        <p:blipFill>
          <a:blip r:embed="rId4"/>
          <a:stretch>
            <a:fillRect/>
          </a:stretch>
        </p:blipFill>
        <p:spPr>
          <a:xfrm>
            <a:off x="327413" y="2401891"/>
            <a:ext cx="5057775" cy="4115872"/>
          </a:xfrm>
          <a:prstGeom prst="rect">
            <a:avLst/>
          </a:prstGeom>
        </p:spPr>
      </p:pic>
      <p:pic>
        <p:nvPicPr>
          <p:cNvPr id="6" name="Picture 5">
            <a:extLst>
              <a:ext uri="{FF2B5EF4-FFF2-40B4-BE49-F238E27FC236}">
                <a16:creationId xmlns:a16="http://schemas.microsoft.com/office/drawing/2014/main" id="{ACEB6D8D-F87C-43F4-81A6-500EC977B446}"/>
              </a:ext>
            </a:extLst>
          </p:cNvPr>
          <p:cNvPicPr>
            <a:picLocks noChangeAspect="1"/>
          </p:cNvPicPr>
          <p:nvPr/>
        </p:nvPicPr>
        <p:blipFill>
          <a:blip r:embed="rId5"/>
          <a:stretch>
            <a:fillRect/>
          </a:stretch>
        </p:blipFill>
        <p:spPr>
          <a:xfrm>
            <a:off x="5906798" y="2401891"/>
            <a:ext cx="5781675" cy="2724150"/>
          </a:xfrm>
          <a:prstGeom prst="rect">
            <a:avLst/>
          </a:prstGeom>
        </p:spPr>
      </p:pic>
    </p:spTree>
    <p:extLst>
      <p:ext uri="{BB962C8B-B14F-4D97-AF65-F5344CB8AC3E}">
        <p14:creationId xmlns:p14="http://schemas.microsoft.com/office/powerpoint/2010/main" val="108386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1">
            <a:extLst>
              <a:ext uri="{FF2B5EF4-FFF2-40B4-BE49-F238E27FC236}">
                <a16:creationId xmlns:a16="http://schemas.microsoft.com/office/drawing/2014/main" id="{5ADB3F58-FFB8-46FC-8443-CD72A70BA400}"/>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Day 15 : Change of dataset</a:t>
            </a:r>
            <a:endParaRPr lang="en-IN" dirty="0"/>
          </a:p>
        </p:txBody>
      </p:sp>
      <p:sp>
        <p:nvSpPr>
          <p:cNvPr id="8" name="TextBox 2">
            <a:extLst>
              <a:ext uri="{FF2B5EF4-FFF2-40B4-BE49-F238E27FC236}">
                <a16:creationId xmlns:a16="http://schemas.microsoft.com/office/drawing/2014/main" id="{7F54F1B7-C4F4-48FB-A145-16A1A12DE50F}"/>
              </a:ext>
            </a:extLst>
          </p:cNvPr>
          <p:cNvSpPr txBox="1"/>
          <p:nvPr/>
        </p:nvSpPr>
        <p:spPr>
          <a:xfrm>
            <a:off x="134645" y="599246"/>
            <a:ext cx="11922710"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t>As we were not getting good accuracy on the dataset of hospital , sir told us to look for dataset for 15 different countries of daily confirmed covid-19 cases.</a:t>
            </a:r>
          </a:p>
          <a:p>
            <a:pPr marL="285750" indent="-285750">
              <a:buFont typeface="Arial" panose="020B0604020202020204" pitchFamily="34" charset="0"/>
              <a:buChar char="•"/>
            </a:pPr>
            <a:r>
              <a:rPr lang="en-IN" dirty="0"/>
              <a:t>The dataset for 15 different countries was found out by Aman.</a:t>
            </a:r>
          </a:p>
          <a:p>
            <a:pPr marL="285750" indent="-285750">
              <a:buFont typeface="Arial" panose="020B0604020202020204" pitchFamily="34" charset="0"/>
              <a:buChar char="•"/>
            </a:pPr>
            <a:r>
              <a:rPr lang="en-IN" dirty="0"/>
              <a:t>I was given 6 different countries for which I had to pre-process the data. Software used for pre-processing </a:t>
            </a:r>
            <a:r>
              <a:rPr lang="en-IN" dirty="0" err="1"/>
              <a:t>Kutools</a:t>
            </a:r>
            <a:r>
              <a:rPr lang="en-IN" dirty="0"/>
              <a:t> for excel</a:t>
            </a:r>
          </a:p>
          <a:p>
            <a:pPr marL="285750" indent="-285750">
              <a:buFont typeface="Arial" panose="020B0604020202020204" pitchFamily="34" charset="0"/>
              <a:buChar char="•"/>
            </a:pPr>
            <a:r>
              <a:rPr lang="en-IN" dirty="0"/>
              <a:t>The need to pre-process the data was because the dataset had new row for every new patient admitted even on the same day</a:t>
            </a:r>
          </a:p>
          <a:p>
            <a:pPr marL="285750" indent="-285750">
              <a:buFont typeface="Arial" panose="020B0604020202020204" pitchFamily="34" charset="0"/>
              <a:buChar char="•"/>
            </a:pPr>
            <a:r>
              <a:rPr lang="en-IN" dirty="0"/>
              <a:t>But we needed total number of patients admitted on each day on each row instead of having new row for every new patient admitted.</a:t>
            </a:r>
          </a:p>
          <a:p>
            <a:pPr marL="285750" indent="-285750">
              <a:buFont typeface="Arial" panose="020B0604020202020204" pitchFamily="34" charset="0"/>
              <a:buChar char="•"/>
            </a:pPr>
            <a:r>
              <a:rPr lang="en-IN" dirty="0"/>
              <a:t>The datasets provided to me can be found on the link given below. </a:t>
            </a:r>
          </a:p>
          <a:p>
            <a:r>
              <a:rPr lang="en-IN" dirty="0"/>
              <a:t>                            Datasets Before Pre-processing (</a:t>
            </a:r>
            <a:r>
              <a:rPr lang="en-IN" dirty="0">
                <a:hlinkClick r:id="rId2"/>
              </a:rPr>
              <a:t>Link</a:t>
            </a:r>
            <a:r>
              <a:rPr lang="en-IN" dirty="0"/>
              <a:t>)                                     Datasets After Pre-processing(</a:t>
            </a:r>
            <a:r>
              <a:rPr lang="en-IN" dirty="0">
                <a:hlinkClick r:id="rId3"/>
              </a:rPr>
              <a:t>Link</a:t>
            </a:r>
            <a:r>
              <a:rPr lang="en-IN" dirty="0"/>
              <a:t>)</a:t>
            </a:r>
          </a:p>
          <a:p>
            <a:pPr marL="285750" indent="-285750">
              <a:buFont typeface="Arial" panose="020B0604020202020204" pitchFamily="34" charset="0"/>
              <a:buChar char="•"/>
            </a:pPr>
            <a:endParaRPr lang="en-US" dirty="0"/>
          </a:p>
        </p:txBody>
      </p:sp>
      <p:pic>
        <p:nvPicPr>
          <p:cNvPr id="9" name="Picture 8" descr="Before Pre-processing">
            <a:extLst>
              <a:ext uri="{FF2B5EF4-FFF2-40B4-BE49-F238E27FC236}">
                <a16:creationId xmlns:a16="http://schemas.microsoft.com/office/drawing/2014/main" id="{7B56A812-09AD-49F8-8613-93C35B25FF69}"/>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339432" y="3269062"/>
            <a:ext cx="4331536" cy="2200275"/>
          </a:xfrm>
          <a:prstGeom prst="rect">
            <a:avLst/>
          </a:prstGeom>
        </p:spPr>
      </p:pic>
      <p:pic>
        <p:nvPicPr>
          <p:cNvPr id="10" name="Picture 9">
            <a:extLst>
              <a:ext uri="{FF2B5EF4-FFF2-40B4-BE49-F238E27FC236}">
                <a16:creationId xmlns:a16="http://schemas.microsoft.com/office/drawing/2014/main" id="{762F5741-7BA0-4603-81C1-0396F1D02CDB}"/>
              </a:ext>
            </a:extLst>
          </p:cNvPr>
          <p:cNvPicPr>
            <a:picLocks noChangeAspect="1"/>
          </p:cNvPicPr>
          <p:nvPr/>
        </p:nvPicPr>
        <p:blipFill>
          <a:blip r:embed="rId5"/>
          <a:stretch>
            <a:fillRect/>
          </a:stretch>
        </p:blipFill>
        <p:spPr>
          <a:xfrm>
            <a:off x="7162447" y="3269062"/>
            <a:ext cx="3746268" cy="1754326"/>
          </a:xfrm>
          <a:prstGeom prst="rect">
            <a:avLst/>
          </a:prstGeom>
        </p:spPr>
      </p:pic>
      <p:sp>
        <p:nvSpPr>
          <p:cNvPr id="11" name="Rectangle 10">
            <a:extLst>
              <a:ext uri="{FF2B5EF4-FFF2-40B4-BE49-F238E27FC236}">
                <a16:creationId xmlns:a16="http://schemas.microsoft.com/office/drawing/2014/main" id="{5C9AE9CB-9489-4203-A6C9-11A355A90EE8}"/>
              </a:ext>
            </a:extLst>
          </p:cNvPr>
          <p:cNvSpPr/>
          <p:nvPr/>
        </p:nvSpPr>
        <p:spPr>
          <a:xfrm>
            <a:off x="134645" y="5782014"/>
            <a:ext cx="11922710"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u="sng" dirty="0"/>
              <a:t>References</a:t>
            </a:r>
            <a:r>
              <a:rPr lang="en-IN" dirty="0"/>
              <a:t>:-</a:t>
            </a:r>
          </a:p>
          <a:p>
            <a:pPr marL="285750" indent="-285750">
              <a:buFont typeface="Arial" panose="020B0604020202020204" pitchFamily="34" charset="0"/>
              <a:buChar char="•"/>
            </a:pPr>
            <a:r>
              <a:rPr lang="en-US" dirty="0">
                <a:hlinkClick r:id="rId6"/>
              </a:rPr>
              <a:t>https://www.extendoffice.com/product/kutools-for-excel.html</a:t>
            </a:r>
            <a:endParaRPr lang="en-US" dirty="0"/>
          </a:p>
          <a:p>
            <a:pPr marL="285750" indent="-285750">
              <a:buFont typeface="Arial" panose="020B0604020202020204" pitchFamily="34" charset="0"/>
              <a:buChar char="•"/>
            </a:pPr>
            <a:r>
              <a:rPr lang="en-US" dirty="0">
                <a:hlinkClick r:id="rId7"/>
              </a:rPr>
              <a:t>https://www.extendoffice.com/documents/excel/3457-excel-sumif-same-date.html</a:t>
            </a:r>
            <a:endParaRPr lang="en-US" dirty="0"/>
          </a:p>
        </p:txBody>
      </p:sp>
    </p:spTree>
    <p:extLst>
      <p:ext uri="{BB962C8B-B14F-4D97-AF65-F5344CB8AC3E}">
        <p14:creationId xmlns:p14="http://schemas.microsoft.com/office/powerpoint/2010/main" val="38203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6170E8A6-759E-4334-A5EA-ACE99ED85541}"/>
              </a:ext>
            </a:extLst>
          </p:cNvPr>
          <p:cNvSpPr txBox="1"/>
          <p:nvPr/>
        </p:nvSpPr>
        <p:spPr>
          <a:xfrm rot="10800000" flipH="1" flipV="1">
            <a:off x="0" y="0"/>
            <a:ext cx="12192000" cy="369332"/>
          </a:xfrm>
          <a:prstGeom prst="rect">
            <a:avLst/>
          </a:prstGeom>
          <a:solidFill>
            <a:schemeClr val="accent2">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DAY-16: Finding accuracy of all models on datasets of different countries </a:t>
            </a:r>
            <a:endParaRPr lang="en-US" dirty="0"/>
          </a:p>
        </p:txBody>
      </p:sp>
      <p:sp>
        <p:nvSpPr>
          <p:cNvPr id="6" name="TextBox 2">
            <a:extLst>
              <a:ext uri="{FF2B5EF4-FFF2-40B4-BE49-F238E27FC236}">
                <a16:creationId xmlns:a16="http://schemas.microsoft.com/office/drawing/2014/main" id="{A8F93680-54E4-4074-9071-EF8252A763F7}"/>
              </a:ext>
            </a:extLst>
          </p:cNvPr>
          <p:cNvSpPr txBox="1"/>
          <p:nvPr/>
        </p:nvSpPr>
        <p:spPr>
          <a:xfrm>
            <a:off x="1" y="491750"/>
            <a:ext cx="12191999"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t>After pre-processing the dataset now I had to find accuracy of all models on datasets of all countries.</a:t>
            </a:r>
          </a:p>
          <a:p>
            <a:pPr marL="285750" indent="-285750">
              <a:buFont typeface="Arial" panose="020B0604020202020204" pitchFamily="34" charset="0"/>
              <a:buChar char="•"/>
            </a:pPr>
            <a:r>
              <a:rPr lang="en-IN" dirty="0"/>
              <a:t>I had to find accuracy for prediction of covid-19 cases on any particular day for all models.</a:t>
            </a:r>
          </a:p>
          <a:p>
            <a:pPr marL="285750" indent="-285750">
              <a:buFont typeface="Arial" panose="020B0604020202020204" pitchFamily="34" charset="0"/>
              <a:buChar char="•"/>
            </a:pPr>
            <a:r>
              <a:rPr lang="en-IN" dirty="0"/>
              <a:t>But as I was going to run all models on the datasets, sir told that we should not select any random countries for predictions.</a:t>
            </a:r>
          </a:p>
          <a:p>
            <a:pPr marL="285750" indent="-285750">
              <a:buFont typeface="Arial" panose="020B0604020202020204" pitchFamily="34" charset="0"/>
              <a:buChar char="•"/>
            </a:pPr>
            <a:r>
              <a:rPr lang="en-IN" dirty="0"/>
              <a:t>Sir told we should select countries having highest population and having highest density.</a:t>
            </a:r>
          </a:p>
          <a:p>
            <a:pPr marL="285750" indent="-285750">
              <a:buFont typeface="Arial" panose="020B0604020202020204" pitchFamily="34" charset="0"/>
              <a:buChar char="•"/>
            </a:pPr>
            <a:r>
              <a:rPr lang="en-IN" dirty="0"/>
              <a:t>So I scraped all the datasets.</a:t>
            </a:r>
          </a:p>
          <a:p>
            <a:pPr marL="285750" indent="-285750">
              <a:buFont typeface="Arial" panose="020B0604020202020204" pitchFamily="34" charset="0"/>
              <a:buChar char="•"/>
            </a:pPr>
            <a:r>
              <a:rPr lang="en-IN" dirty="0"/>
              <a:t>Meanwhile I learnt new software for getting datasets from images.</a:t>
            </a:r>
          </a:p>
          <a:p>
            <a:pPr marL="285750" indent="-285750">
              <a:buFont typeface="Arial" panose="020B0604020202020204" pitchFamily="34" charset="0"/>
              <a:buChar char="•"/>
            </a:pPr>
            <a:r>
              <a:rPr lang="en-IN" dirty="0"/>
              <a:t>The software name was </a:t>
            </a:r>
            <a:r>
              <a:rPr lang="en-US" dirty="0"/>
              <a:t>WebPlotDigitizer (This software simply converts screenshots to datasets) which could be used to get datasets of any country from their covid-19 plots.</a:t>
            </a:r>
          </a:p>
          <a:p>
            <a:pPr marL="285750" indent="-285750">
              <a:buFont typeface="Arial" panose="020B0604020202020204" pitchFamily="34" charset="0"/>
              <a:buChar char="•"/>
            </a:pPr>
            <a:r>
              <a:rPr lang="en-US" dirty="0"/>
              <a:t>So instead of doing pre-processing to get total no of confirmed covid-19 cases of every day using Kutools for excel we could I directly get dataset having total no of confirmed covid-19 cases of every day by using this tool for analyzing.</a:t>
            </a:r>
          </a:p>
        </p:txBody>
      </p:sp>
      <p:sp>
        <p:nvSpPr>
          <p:cNvPr id="7" name="TextBox 6">
            <a:extLst>
              <a:ext uri="{FF2B5EF4-FFF2-40B4-BE49-F238E27FC236}">
                <a16:creationId xmlns:a16="http://schemas.microsoft.com/office/drawing/2014/main" id="{CE31DF84-FE31-4A21-84D2-F3597D1DB200}"/>
              </a:ext>
            </a:extLst>
          </p:cNvPr>
          <p:cNvSpPr txBox="1"/>
          <p:nvPr/>
        </p:nvSpPr>
        <p:spPr>
          <a:xfrm>
            <a:off x="0" y="3503929"/>
            <a:ext cx="11572876"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t>
            </a:r>
            <a:r>
              <a:rPr lang="en-IN" u="sng" dirty="0"/>
              <a:t>References</a:t>
            </a:r>
            <a:r>
              <a:rPr lang="en-IN" dirty="0"/>
              <a:t>:-</a:t>
            </a:r>
          </a:p>
          <a:p>
            <a:pPr marL="285750" indent="-285750">
              <a:buFont typeface="Arial" panose="020B0604020202020204" pitchFamily="34" charset="0"/>
              <a:buChar char="•"/>
            </a:pPr>
            <a:r>
              <a:rPr lang="en-US" dirty="0">
                <a:hlinkClick r:id="rId2"/>
              </a:rPr>
              <a:t>https://www.youtube.com/watch?v=P7GbGdMvopU&amp;feature=youtu.be</a:t>
            </a:r>
            <a:endParaRPr lang="en-US" dirty="0"/>
          </a:p>
          <a:p>
            <a:pPr marL="285750" indent="-285750">
              <a:buFont typeface="Arial" panose="020B0604020202020204" pitchFamily="34" charset="0"/>
              <a:buChar char="•"/>
            </a:pPr>
            <a:r>
              <a:rPr lang="en-US" dirty="0">
                <a:hlinkClick r:id="rId3"/>
              </a:rPr>
              <a:t>https://apps.automeris.io/wpd/</a:t>
            </a:r>
            <a:endParaRPr lang="en-IN" dirty="0">
              <a:solidFill>
                <a:schemeClr val="accent6"/>
              </a:solidFill>
            </a:endParaRPr>
          </a:p>
        </p:txBody>
      </p:sp>
    </p:spTree>
    <p:extLst>
      <p:ext uri="{BB962C8B-B14F-4D97-AF65-F5344CB8AC3E}">
        <p14:creationId xmlns:p14="http://schemas.microsoft.com/office/powerpoint/2010/main" val="254951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4B1D2D3-8995-4827-8072-985CC8D5B637}"/>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DAY 17 : Countries having high population and high density</a:t>
            </a:r>
            <a:endParaRPr lang="en-US" dirty="0"/>
          </a:p>
        </p:txBody>
      </p:sp>
      <p:sp>
        <p:nvSpPr>
          <p:cNvPr id="6" name="TextBox 2">
            <a:extLst>
              <a:ext uri="{FF2B5EF4-FFF2-40B4-BE49-F238E27FC236}">
                <a16:creationId xmlns:a16="http://schemas.microsoft.com/office/drawing/2014/main" id="{2C8017C3-3069-486D-9FB6-57712DD49C1C}"/>
              </a:ext>
            </a:extLst>
          </p:cNvPr>
          <p:cNvSpPr txBox="1"/>
          <p:nvPr/>
        </p:nvSpPr>
        <p:spPr>
          <a:xfrm>
            <a:off x="-9526" y="578882"/>
            <a:ext cx="12191999"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t>Aman found out the countries having high population and high density.</a:t>
            </a:r>
          </a:p>
          <a:p>
            <a:pPr marL="285750" indent="-285750">
              <a:buFont typeface="Arial" panose="020B0604020202020204" pitchFamily="34" charset="0"/>
              <a:buChar char="•"/>
            </a:pPr>
            <a:r>
              <a:rPr lang="en-IN" dirty="0"/>
              <a:t>I collected datasets of Pakistan , Bangladesh, Nigeria from the excel file having confirmed covid-19 cases for all the countries of the world.</a:t>
            </a:r>
          </a:p>
          <a:p>
            <a:pPr marL="285750" indent="-285750">
              <a:buFont typeface="Arial" panose="020B0604020202020204" pitchFamily="34" charset="0"/>
              <a:buChar char="•"/>
            </a:pPr>
            <a:r>
              <a:rPr lang="en-IN" dirty="0"/>
              <a:t>The Excel having confirmed covid-19 cases for all the countries of the world can be found in these </a:t>
            </a:r>
            <a:r>
              <a:rPr lang="en-IN" dirty="0">
                <a:hlinkClick r:id="rId2"/>
              </a:rPr>
              <a:t>link</a:t>
            </a:r>
            <a:r>
              <a:rPr lang="en-IN" dirty="0"/>
              <a:t>.</a:t>
            </a:r>
          </a:p>
          <a:p>
            <a:pPr marL="285750" indent="-285750">
              <a:buFont typeface="Arial" panose="020B0604020202020204" pitchFamily="34" charset="0"/>
              <a:buChar char="•"/>
            </a:pPr>
            <a:r>
              <a:rPr lang="en-IN" dirty="0"/>
              <a:t>The Excel files for Pakistan , Bangladesh , Nigeria can be found in this </a:t>
            </a:r>
            <a:r>
              <a:rPr lang="en-IN" dirty="0">
                <a:hlinkClick r:id="rId3"/>
              </a:rPr>
              <a:t>link</a:t>
            </a:r>
            <a:r>
              <a:rPr lang="en-IN" dirty="0"/>
              <a:t>.</a:t>
            </a:r>
          </a:p>
          <a:p>
            <a:pPr marL="285750" indent="-285750">
              <a:buFont typeface="Arial" panose="020B0604020202020204" pitchFamily="34" charset="0"/>
              <a:buChar char="•"/>
            </a:pPr>
            <a:r>
              <a:rPr lang="en-IN" dirty="0"/>
              <a:t>Now after getting datasets I had problem like what should be start and end date for our dataset, as different countries had different date when the outbreak started in their country.</a:t>
            </a:r>
          </a:p>
          <a:p>
            <a:pPr marL="285750" indent="-285750">
              <a:buFont typeface="Arial" panose="020B0604020202020204" pitchFamily="34" charset="0"/>
              <a:buChar char="•"/>
            </a:pPr>
            <a:r>
              <a:rPr lang="en-IN" dirty="0"/>
              <a:t>So I could not have uniform start date for all datasets but I could have have uniform end date for all datasets.</a:t>
            </a:r>
          </a:p>
          <a:p>
            <a:pPr marL="285750" indent="-285750">
              <a:buFont typeface="Arial" panose="020B0604020202020204" pitchFamily="34" charset="0"/>
              <a:buChar char="•"/>
            </a:pPr>
            <a:r>
              <a:rPr lang="en-IN" dirty="0"/>
              <a:t>So now number of datapoints were now different countries and we would not have same number of datapoints.</a:t>
            </a:r>
          </a:p>
          <a:p>
            <a:pPr marL="285750" indent="-285750">
              <a:buFont typeface="Arial" panose="020B0604020202020204" pitchFamily="34" charset="0"/>
              <a:buChar char="•"/>
            </a:pPr>
            <a:r>
              <a:rPr lang="en-IN" dirty="0"/>
              <a:t>And another problem was that the datasets was not continuous in some places, like in someplace it had 6 June directly after </a:t>
            </a:r>
          </a:p>
          <a:p>
            <a:r>
              <a:rPr lang="en-IN" dirty="0"/>
              <a:t>     1 June which was not acceptable as then the model would not predict correctly.</a:t>
            </a:r>
          </a:p>
          <a:p>
            <a:pPr marL="285750" indent="-285750">
              <a:buFont typeface="Arial" panose="020B0604020202020204" pitchFamily="34" charset="0"/>
              <a:buChar char="•"/>
            </a:pPr>
            <a:r>
              <a:rPr lang="en-IN" dirty="0"/>
              <a:t>So now I decided to collect the dataset from the date that had continuous values till the end date without missing any dates in between.</a:t>
            </a:r>
          </a:p>
          <a:p>
            <a:r>
              <a:rPr lang="en-US" dirty="0">
                <a:solidFill>
                  <a:schemeClr val="accent6"/>
                </a:solidFill>
              </a:rPr>
              <a:t>                                                                    </a:t>
            </a:r>
            <a:r>
              <a:rPr lang="en-US" dirty="0"/>
              <a:t>Dataset having missing dates in between</a:t>
            </a:r>
          </a:p>
        </p:txBody>
      </p:sp>
      <p:pic>
        <p:nvPicPr>
          <p:cNvPr id="7" name="Picture 6">
            <a:extLst>
              <a:ext uri="{FF2B5EF4-FFF2-40B4-BE49-F238E27FC236}">
                <a16:creationId xmlns:a16="http://schemas.microsoft.com/office/drawing/2014/main" id="{008EBBB5-9EE8-49FF-95A4-335D777DEA17}"/>
              </a:ext>
            </a:extLst>
          </p:cNvPr>
          <p:cNvPicPr>
            <a:picLocks noChangeAspect="1"/>
          </p:cNvPicPr>
          <p:nvPr/>
        </p:nvPicPr>
        <p:blipFill>
          <a:blip r:embed="rId4"/>
          <a:stretch>
            <a:fillRect/>
          </a:stretch>
        </p:blipFill>
        <p:spPr>
          <a:xfrm>
            <a:off x="3063631" y="4534662"/>
            <a:ext cx="5681784" cy="1053984"/>
          </a:xfrm>
          <a:prstGeom prst="rect">
            <a:avLst/>
          </a:prstGeom>
        </p:spPr>
      </p:pic>
    </p:spTree>
    <p:extLst>
      <p:ext uri="{BB962C8B-B14F-4D97-AF65-F5344CB8AC3E}">
        <p14:creationId xmlns:p14="http://schemas.microsoft.com/office/powerpoint/2010/main" val="194726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8BE8E-6B65-4619-8502-571F20B209B6}"/>
              </a:ext>
            </a:extLst>
          </p:cNvPr>
          <p:cNvSpPr txBox="1"/>
          <p:nvPr/>
        </p:nvSpPr>
        <p:spPr>
          <a:xfrm>
            <a:off x="0" y="-40105"/>
            <a:ext cx="12192000" cy="369332"/>
          </a:xfrm>
          <a:prstGeom prst="rect">
            <a:avLst/>
          </a:prstGeom>
          <a:solidFill>
            <a:schemeClr val="accent2">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Day 18 : Making predictions for all dense and populated countries </a:t>
            </a:r>
            <a:endParaRPr lang="en-US" dirty="0"/>
          </a:p>
        </p:txBody>
      </p:sp>
      <p:sp>
        <p:nvSpPr>
          <p:cNvPr id="3" name="TextBox 2">
            <a:extLst>
              <a:ext uri="{FF2B5EF4-FFF2-40B4-BE49-F238E27FC236}">
                <a16:creationId xmlns:a16="http://schemas.microsoft.com/office/drawing/2014/main" id="{A563BF83-77B1-430A-A740-4AF063B92AAC}"/>
              </a:ext>
            </a:extLst>
          </p:cNvPr>
          <p:cNvSpPr txBox="1"/>
          <p:nvPr/>
        </p:nvSpPr>
        <p:spPr>
          <a:xfrm flipH="1">
            <a:off x="1" y="497305"/>
            <a:ext cx="12191999"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t>Now after overcoming the problems of datasets I decided to make prediction for the last date, as it would help me even to calculate the accuracy of predictions.</a:t>
            </a:r>
          </a:p>
          <a:p>
            <a:pPr marL="285750" indent="-285750">
              <a:buFont typeface="Arial" panose="020B0604020202020204" pitchFamily="34" charset="0"/>
              <a:buChar char="•"/>
            </a:pPr>
            <a:r>
              <a:rPr lang="en-IN" dirty="0"/>
              <a:t>So I deleted the data of last date of all the datasets and predicted the confirmed covid-19 case for that date using models and then measured accuracy of all models.</a:t>
            </a:r>
          </a:p>
          <a:p>
            <a:pPr marL="285750" indent="-285750">
              <a:buFont typeface="Arial" panose="020B0604020202020204" pitchFamily="34" charset="0"/>
              <a:buChar char="•"/>
            </a:pPr>
            <a:r>
              <a:rPr lang="en-IN" dirty="0"/>
              <a:t>The source code for all model can be found in this </a:t>
            </a:r>
            <a:r>
              <a:rPr lang="en-IN" dirty="0">
                <a:solidFill>
                  <a:schemeClr val="accent5"/>
                </a:solidFill>
                <a:hlinkClick r:id="rId2">
                  <a:extLst>
                    <a:ext uri="{A12FA001-AC4F-418D-AE19-62706E023703}">
                      <ahyp:hlinkClr xmlns:ahyp="http://schemas.microsoft.com/office/drawing/2018/hyperlinkcolor" val="tx"/>
                    </a:ext>
                  </a:extLst>
                </a:hlinkClick>
              </a:rPr>
              <a:t>link</a:t>
            </a:r>
            <a:r>
              <a:rPr lang="en-IN" dirty="0"/>
              <a:t>.</a:t>
            </a:r>
          </a:p>
          <a:p>
            <a:pPr marL="285750" indent="-285750">
              <a:buFont typeface="Arial" panose="020B0604020202020204" pitchFamily="34" charset="0"/>
              <a:buChar char="•"/>
            </a:pPr>
            <a:r>
              <a:rPr lang="en-IN" dirty="0"/>
              <a:t>The excel files of accuracy of all models can be found in these </a:t>
            </a:r>
            <a:r>
              <a:rPr lang="en-IN" dirty="0">
                <a:solidFill>
                  <a:schemeClr val="accent5"/>
                </a:solidFill>
                <a:hlinkClick r:id="rId3">
                  <a:extLst>
                    <a:ext uri="{A12FA001-AC4F-418D-AE19-62706E023703}">
                      <ahyp:hlinkClr xmlns:ahyp="http://schemas.microsoft.com/office/drawing/2018/hyperlinkcolor" val="tx"/>
                    </a:ext>
                  </a:extLst>
                </a:hlinkClick>
              </a:rPr>
              <a:t>link</a:t>
            </a:r>
            <a:r>
              <a:rPr lang="en-IN" dirty="0"/>
              <a:t>.</a:t>
            </a:r>
          </a:p>
          <a:p>
            <a:pPr marL="285750" indent="-285750">
              <a:buFont typeface="Arial" panose="020B0604020202020204" pitchFamily="34" charset="0"/>
              <a:buChar char="•"/>
            </a:pPr>
            <a:r>
              <a:rPr lang="en-IN" dirty="0"/>
              <a:t>I had made predictions of all datasets on SVR , XGBoost Regressor , Linear Regressor(Polynomial) , Bayesian Ridge Regressor , Random Forest Regressor which can be found below:-</a:t>
            </a:r>
          </a:p>
        </p:txBody>
      </p:sp>
      <p:pic>
        <p:nvPicPr>
          <p:cNvPr id="4" name="Picture 3">
            <a:extLst>
              <a:ext uri="{FF2B5EF4-FFF2-40B4-BE49-F238E27FC236}">
                <a16:creationId xmlns:a16="http://schemas.microsoft.com/office/drawing/2014/main" id="{96BCA064-650B-4885-842C-EDB64367FE17}"/>
              </a:ext>
            </a:extLst>
          </p:cNvPr>
          <p:cNvPicPr>
            <a:picLocks noChangeAspect="1"/>
          </p:cNvPicPr>
          <p:nvPr/>
        </p:nvPicPr>
        <p:blipFill>
          <a:blip r:embed="rId4"/>
          <a:stretch>
            <a:fillRect/>
          </a:stretch>
        </p:blipFill>
        <p:spPr>
          <a:xfrm>
            <a:off x="69484" y="3100580"/>
            <a:ext cx="5838825" cy="2733675"/>
          </a:xfrm>
          <a:prstGeom prst="rect">
            <a:avLst/>
          </a:prstGeom>
        </p:spPr>
      </p:pic>
      <p:pic>
        <p:nvPicPr>
          <p:cNvPr id="5" name="Picture 4">
            <a:extLst>
              <a:ext uri="{FF2B5EF4-FFF2-40B4-BE49-F238E27FC236}">
                <a16:creationId xmlns:a16="http://schemas.microsoft.com/office/drawing/2014/main" id="{7AF04E89-9C32-4396-B2D9-BCBB20AFF71E}"/>
              </a:ext>
            </a:extLst>
          </p:cNvPr>
          <p:cNvPicPr>
            <a:picLocks noChangeAspect="1"/>
          </p:cNvPicPr>
          <p:nvPr/>
        </p:nvPicPr>
        <p:blipFill>
          <a:blip r:embed="rId5"/>
          <a:stretch>
            <a:fillRect/>
          </a:stretch>
        </p:blipFill>
        <p:spPr>
          <a:xfrm>
            <a:off x="6283691" y="3100579"/>
            <a:ext cx="5838825" cy="2733675"/>
          </a:xfrm>
          <a:prstGeom prst="rect">
            <a:avLst/>
          </a:prstGeom>
        </p:spPr>
      </p:pic>
    </p:spTree>
    <p:extLst>
      <p:ext uri="{BB962C8B-B14F-4D97-AF65-F5344CB8AC3E}">
        <p14:creationId xmlns:p14="http://schemas.microsoft.com/office/powerpoint/2010/main" val="332512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CA529377-6A46-4DAD-963C-0EEFB7C31B12}"/>
              </a:ext>
            </a:extLst>
          </p:cNvPr>
          <p:cNvSpPr txBox="1"/>
          <p:nvPr/>
        </p:nvSpPr>
        <p:spPr>
          <a:xfrm>
            <a:off x="0" y="-4762"/>
            <a:ext cx="12192000" cy="369332"/>
          </a:xfrm>
          <a:prstGeom prst="rect">
            <a:avLst/>
          </a:prstGeom>
          <a:solidFill>
            <a:schemeClr val="accent2">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Day-19 : Making predictions for all dense and populated countries </a:t>
            </a:r>
            <a:endParaRPr lang="en-US" dirty="0"/>
          </a:p>
        </p:txBody>
      </p:sp>
      <p:pic>
        <p:nvPicPr>
          <p:cNvPr id="3" name="Picture 2">
            <a:extLst>
              <a:ext uri="{FF2B5EF4-FFF2-40B4-BE49-F238E27FC236}">
                <a16:creationId xmlns:a16="http://schemas.microsoft.com/office/drawing/2014/main" id="{FDDF2E7F-B1EF-412A-ABD7-E988A3D645B8}"/>
              </a:ext>
            </a:extLst>
          </p:cNvPr>
          <p:cNvPicPr>
            <a:picLocks noChangeAspect="1"/>
          </p:cNvPicPr>
          <p:nvPr/>
        </p:nvPicPr>
        <p:blipFill>
          <a:blip r:embed="rId2"/>
          <a:stretch>
            <a:fillRect/>
          </a:stretch>
        </p:blipFill>
        <p:spPr>
          <a:xfrm>
            <a:off x="276225" y="515283"/>
            <a:ext cx="5819775" cy="2809875"/>
          </a:xfrm>
          <a:prstGeom prst="rect">
            <a:avLst/>
          </a:prstGeom>
        </p:spPr>
      </p:pic>
      <p:pic>
        <p:nvPicPr>
          <p:cNvPr id="4" name="Picture 3">
            <a:extLst>
              <a:ext uri="{FF2B5EF4-FFF2-40B4-BE49-F238E27FC236}">
                <a16:creationId xmlns:a16="http://schemas.microsoft.com/office/drawing/2014/main" id="{F2E0B720-6AE6-407B-86EF-38C7FAABD3C9}"/>
              </a:ext>
            </a:extLst>
          </p:cNvPr>
          <p:cNvPicPr>
            <a:picLocks noChangeAspect="1"/>
          </p:cNvPicPr>
          <p:nvPr/>
        </p:nvPicPr>
        <p:blipFill>
          <a:blip r:embed="rId3"/>
          <a:stretch>
            <a:fillRect/>
          </a:stretch>
        </p:blipFill>
        <p:spPr>
          <a:xfrm>
            <a:off x="6263457" y="515283"/>
            <a:ext cx="5838825" cy="2828925"/>
          </a:xfrm>
          <a:prstGeom prst="rect">
            <a:avLst/>
          </a:prstGeom>
        </p:spPr>
      </p:pic>
      <p:pic>
        <p:nvPicPr>
          <p:cNvPr id="5" name="Picture 4">
            <a:extLst>
              <a:ext uri="{FF2B5EF4-FFF2-40B4-BE49-F238E27FC236}">
                <a16:creationId xmlns:a16="http://schemas.microsoft.com/office/drawing/2014/main" id="{E37402B5-DA0C-48E6-873A-2F9FF6EE5E90}"/>
              </a:ext>
            </a:extLst>
          </p:cNvPr>
          <p:cNvPicPr>
            <a:picLocks noChangeAspect="1"/>
          </p:cNvPicPr>
          <p:nvPr/>
        </p:nvPicPr>
        <p:blipFill>
          <a:blip r:embed="rId4"/>
          <a:stretch>
            <a:fillRect/>
          </a:stretch>
        </p:blipFill>
        <p:spPr>
          <a:xfrm>
            <a:off x="3334519" y="3532843"/>
            <a:ext cx="5848350" cy="2838450"/>
          </a:xfrm>
          <a:prstGeom prst="rect">
            <a:avLst/>
          </a:prstGeom>
        </p:spPr>
      </p:pic>
    </p:spTree>
    <p:extLst>
      <p:ext uri="{BB962C8B-B14F-4D97-AF65-F5344CB8AC3E}">
        <p14:creationId xmlns:p14="http://schemas.microsoft.com/office/powerpoint/2010/main" val="204824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72C6A-6FAB-4C3F-BA66-3BB02453ADEB}"/>
              </a:ext>
            </a:extLst>
          </p:cNvPr>
          <p:cNvSpPr txBox="1"/>
          <p:nvPr/>
        </p:nvSpPr>
        <p:spPr>
          <a:xfrm>
            <a:off x="0" y="-140676"/>
            <a:ext cx="12192000" cy="369332"/>
          </a:xfrm>
          <a:prstGeom prst="rect">
            <a:avLst/>
          </a:prstGeom>
          <a:solidFill>
            <a:schemeClr val="accent2">
              <a:lumMod val="20000"/>
              <a:lumOff val="80000"/>
            </a:schemeClr>
          </a:solidFill>
        </p:spPr>
        <p:txBody>
          <a:bodyPr wrap="square" rtlCol="0">
            <a:spAutoFit/>
          </a:bodyPr>
          <a:lstStyle/>
          <a:p>
            <a:pPr algn="ctr"/>
            <a:r>
              <a:rPr lang="en-US" dirty="0"/>
              <a:t>Day 22 : Graphs And Visualizations</a:t>
            </a:r>
            <a:endParaRPr lang="en-IN" dirty="0"/>
          </a:p>
        </p:txBody>
      </p:sp>
      <p:sp>
        <p:nvSpPr>
          <p:cNvPr id="3" name="TextBox 2">
            <a:extLst>
              <a:ext uri="{FF2B5EF4-FFF2-40B4-BE49-F238E27FC236}">
                <a16:creationId xmlns:a16="http://schemas.microsoft.com/office/drawing/2014/main" id="{E2DAA3B8-4E9E-4A8D-A298-A95B8DE803C2}"/>
              </a:ext>
            </a:extLst>
          </p:cNvPr>
          <p:cNvSpPr txBox="1"/>
          <p:nvPr/>
        </p:nvSpPr>
        <p:spPr>
          <a:xfrm>
            <a:off x="134645" y="560170"/>
            <a:ext cx="1192271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Now I have started working on making graphs for the countries that were allotted to me.</a:t>
            </a:r>
          </a:p>
          <a:p>
            <a:pPr marL="285750" indent="-285750">
              <a:buFont typeface="Arial" panose="020B0604020202020204" pitchFamily="34" charset="0"/>
              <a:buChar char="•"/>
            </a:pPr>
            <a:r>
              <a:rPr lang="en-IN" dirty="0"/>
              <a:t>The code for the graphs and visualization can be found in this </a:t>
            </a:r>
            <a:r>
              <a:rPr lang="en-IN" dirty="0">
                <a:hlinkClick r:id="rId2"/>
              </a:rPr>
              <a:t>notebook</a:t>
            </a:r>
            <a:r>
              <a:rPr lang="en-IN" dirty="0"/>
              <a:t>.</a:t>
            </a:r>
          </a:p>
          <a:p>
            <a:pPr marL="285750" indent="-285750">
              <a:buFont typeface="Arial" panose="020B0604020202020204" pitchFamily="34" charset="0"/>
              <a:buChar char="•"/>
            </a:pPr>
            <a:r>
              <a:rPr lang="en-IN" dirty="0"/>
              <a:t>The visualizations and graphs that I made are as follow</a:t>
            </a:r>
          </a:p>
          <a:p>
            <a:pPr marL="285750" indent="-285750">
              <a:buFont typeface="Arial" panose="020B0604020202020204" pitchFamily="34" charset="0"/>
              <a:buChar char="•"/>
            </a:pPr>
            <a:r>
              <a:rPr lang="en-IN" dirty="0"/>
              <a:t>And the datasets required for making this </a:t>
            </a:r>
            <a:r>
              <a:rPr lang="en-IN" dirty="0" err="1"/>
              <a:t>visulizations</a:t>
            </a:r>
            <a:r>
              <a:rPr lang="en-IN" dirty="0"/>
              <a:t> can be found in this </a:t>
            </a:r>
            <a:r>
              <a:rPr lang="en-IN" dirty="0">
                <a:hlinkClick r:id="rId3"/>
              </a:rPr>
              <a:t>link</a:t>
            </a:r>
            <a:r>
              <a:rPr lang="en-IN" dirty="0"/>
              <a:t>.</a:t>
            </a:r>
            <a:endParaRPr lang="en-US" dirty="0"/>
          </a:p>
        </p:txBody>
      </p:sp>
      <p:sp>
        <p:nvSpPr>
          <p:cNvPr id="4" name="Rectangle 3">
            <a:extLst>
              <a:ext uri="{FF2B5EF4-FFF2-40B4-BE49-F238E27FC236}">
                <a16:creationId xmlns:a16="http://schemas.microsoft.com/office/drawing/2014/main" id="{1848B9C9-AC64-49F8-AB09-1D9A3F3BBED9}"/>
              </a:ext>
            </a:extLst>
          </p:cNvPr>
          <p:cNvSpPr/>
          <p:nvPr/>
        </p:nvSpPr>
        <p:spPr>
          <a:xfrm>
            <a:off x="134645" y="5742938"/>
            <a:ext cx="11922710" cy="369332"/>
          </a:xfrm>
          <a:prstGeom prst="rect">
            <a:avLst/>
          </a:prstGeom>
        </p:spPr>
        <p:txBody>
          <a:bodyPr wrap="square">
            <a:spAutoFit/>
          </a:bodyPr>
          <a:lstStyle/>
          <a:p>
            <a:r>
              <a:rPr lang="en-IN" dirty="0"/>
              <a:t> </a:t>
            </a:r>
            <a:endParaRPr lang="en-US" dirty="0"/>
          </a:p>
        </p:txBody>
      </p:sp>
      <p:pic>
        <p:nvPicPr>
          <p:cNvPr id="5" name="Picture 4">
            <a:extLst>
              <a:ext uri="{FF2B5EF4-FFF2-40B4-BE49-F238E27FC236}">
                <a16:creationId xmlns:a16="http://schemas.microsoft.com/office/drawing/2014/main" id="{CAB35BD3-815D-412F-B6BC-00EFC33EA7B8}"/>
              </a:ext>
            </a:extLst>
          </p:cNvPr>
          <p:cNvPicPr>
            <a:picLocks noChangeAspect="1"/>
          </p:cNvPicPr>
          <p:nvPr/>
        </p:nvPicPr>
        <p:blipFill>
          <a:blip r:embed="rId4"/>
          <a:stretch>
            <a:fillRect/>
          </a:stretch>
        </p:blipFill>
        <p:spPr>
          <a:xfrm>
            <a:off x="1524000" y="1815014"/>
            <a:ext cx="9480062" cy="4132621"/>
          </a:xfrm>
          <a:prstGeom prst="rect">
            <a:avLst/>
          </a:prstGeom>
        </p:spPr>
      </p:pic>
    </p:spTree>
    <p:extLst>
      <p:ext uri="{BB962C8B-B14F-4D97-AF65-F5344CB8AC3E}">
        <p14:creationId xmlns:p14="http://schemas.microsoft.com/office/powerpoint/2010/main" val="181761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526D5-6933-4CE9-8979-978AA3E2ABC2}"/>
              </a:ext>
            </a:extLst>
          </p:cNvPr>
          <p:cNvSpPr txBox="1"/>
          <p:nvPr/>
        </p:nvSpPr>
        <p:spPr>
          <a:xfrm rot="10800000" flipH="1" flipV="1">
            <a:off x="-9526" y="0"/>
            <a:ext cx="12192000" cy="369332"/>
          </a:xfrm>
          <a:prstGeom prst="rect">
            <a:avLst/>
          </a:prstGeom>
          <a:solidFill>
            <a:schemeClr val="accent2">
              <a:lumMod val="20000"/>
              <a:lumOff val="80000"/>
            </a:schemeClr>
          </a:solidFill>
        </p:spPr>
        <p:txBody>
          <a:bodyPr wrap="square" rtlCol="0">
            <a:spAutoFit/>
          </a:bodyPr>
          <a:lstStyle/>
          <a:p>
            <a:r>
              <a:rPr lang="en-IN" dirty="0"/>
              <a:t>                                                                         DAY-23 : </a:t>
            </a:r>
            <a:r>
              <a:rPr lang="en-US" dirty="0"/>
              <a:t>Graphs And Visualizations</a:t>
            </a:r>
          </a:p>
        </p:txBody>
      </p:sp>
      <p:pic>
        <p:nvPicPr>
          <p:cNvPr id="3" name="Picture 2">
            <a:extLst>
              <a:ext uri="{FF2B5EF4-FFF2-40B4-BE49-F238E27FC236}">
                <a16:creationId xmlns:a16="http://schemas.microsoft.com/office/drawing/2014/main" id="{95514A13-E55E-408E-8D67-4FED48414C7E}"/>
              </a:ext>
            </a:extLst>
          </p:cNvPr>
          <p:cNvPicPr>
            <a:picLocks noChangeAspect="1"/>
          </p:cNvPicPr>
          <p:nvPr/>
        </p:nvPicPr>
        <p:blipFill>
          <a:blip r:embed="rId2"/>
          <a:stretch>
            <a:fillRect/>
          </a:stretch>
        </p:blipFill>
        <p:spPr>
          <a:xfrm>
            <a:off x="2107225" y="365857"/>
            <a:ext cx="7588736" cy="3063144"/>
          </a:xfrm>
          <a:prstGeom prst="rect">
            <a:avLst/>
          </a:prstGeom>
        </p:spPr>
      </p:pic>
      <p:pic>
        <p:nvPicPr>
          <p:cNvPr id="4" name="Picture 3">
            <a:extLst>
              <a:ext uri="{FF2B5EF4-FFF2-40B4-BE49-F238E27FC236}">
                <a16:creationId xmlns:a16="http://schemas.microsoft.com/office/drawing/2014/main" id="{2CE885EC-D5B2-4D40-BE2B-9A44235048D5}"/>
              </a:ext>
            </a:extLst>
          </p:cNvPr>
          <p:cNvPicPr>
            <a:picLocks noChangeAspect="1"/>
          </p:cNvPicPr>
          <p:nvPr/>
        </p:nvPicPr>
        <p:blipFill>
          <a:blip r:embed="rId3"/>
          <a:stretch>
            <a:fillRect/>
          </a:stretch>
        </p:blipFill>
        <p:spPr>
          <a:xfrm>
            <a:off x="2107224" y="3483098"/>
            <a:ext cx="7588736" cy="3171398"/>
          </a:xfrm>
          <a:prstGeom prst="rect">
            <a:avLst/>
          </a:prstGeom>
        </p:spPr>
      </p:pic>
    </p:spTree>
    <p:extLst>
      <p:ext uri="{BB962C8B-B14F-4D97-AF65-F5344CB8AC3E}">
        <p14:creationId xmlns:p14="http://schemas.microsoft.com/office/powerpoint/2010/main" val="321828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2F972-9C95-48A2-BA28-FFF70BABDF40}"/>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p>
            <a:r>
              <a:rPr lang="en-IN" dirty="0"/>
              <a:t>                                                                         DAY 24 : </a:t>
            </a:r>
            <a:r>
              <a:rPr lang="en-US" dirty="0"/>
              <a:t>Graphs And Visualizations</a:t>
            </a:r>
          </a:p>
        </p:txBody>
      </p:sp>
      <p:pic>
        <p:nvPicPr>
          <p:cNvPr id="3" name="Picture 2">
            <a:extLst>
              <a:ext uri="{FF2B5EF4-FFF2-40B4-BE49-F238E27FC236}">
                <a16:creationId xmlns:a16="http://schemas.microsoft.com/office/drawing/2014/main" id="{C0CBE35E-8051-4627-9CE0-7DE36AD2EDDA}"/>
              </a:ext>
            </a:extLst>
          </p:cNvPr>
          <p:cNvPicPr>
            <a:picLocks noChangeAspect="1"/>
          </p:cNvPicPr>
          <p:nvPr/>
        </p:nvPicPr>
        <p:blipFill>
          <a:blip r:embed="rId2"/>
          <a:stretch>
            <a:fillRect/>
          </a:stretch>
        </p:blipFill>
        <p:spPr>
          <a:xfrm>
            <a:off x="316767" y="653562"/>
            <a:ext cx="4552217" cy="3168162"/>
          </a:xfrm>
          <a:prstGeom prst="rect">
            <a:avLst/>
          </a:prstGeom>
        </p:spPr>
      </p:pic>
      <p:pic>
        <p:nvPicPr>
          <p:cNvPr id="4" name="Picture 3">
            <a:extLst>
              <a:ext uri="{FF2B5EF4-FFF2-40B4-BE49-F238E27FC236}">
                <a16:creationId xmlns:a16="http://schemas.microsoft.com/office/drawing/2014/main" id="{BE35163C-9915-473F-B307-03EEF0D552A3}"/>
              </a:ext>
            </a:extLst>
          </p:cNvPr>
          <p:cNvPicPr>
            <a:picLocks noChangeAspect="1"/>
          </p:cNvPicPr>
          <p:nvPr/>
        </p:nvPicPr>
        <p:blipFill>
          <a:blip r:embed="rId3"/>
          <a:stretch>
            <a:fillRect/>
          </a:stretch>
        </p:blipFill>
        <p:spPr>
          <a:xfrm>
            <a:off x="7037998" y="653562"/>
            <a:ext cx="4544401" cy="3168162"/>
          </a:xfrm>
          <a:prstGeom prst="rect">
            <a:avLst/>
          </a:prstGeom>
        </p:spPr>
      </p:pic>
      <p:pic>
        <p:nvPicPr>
          <p:cNvPr id="5" name="Picture 4">
            <a:extLst>
              <a:ext uri="{FF2B5EF4-FFF2-40B4-BE49-F238E27FC236}">
                <a16:creationId xmlns:a16="http://schemas.microsoft.com/office/drawing/2014/main" id="{78BBF5A6-BD38-401D-B978-74C0A3593A59}"/>
              </a:ext>
            </a:extLst>
          </p:cNvPr>
          <p:cNvPicPr>
            <a:picLocks noChangeAspect="1"/>
          </p:cNvPicPr>
          <p:nvPr/>
        </p:nvPicPr>
        <p:blipFill>
          <a:blip r:embed="rId4"/>
          <a:stretch>
            <a:fillRect/>
          </a:stretch>
        </p:blipFill>
        <p:spPr>
          <a:xfrm>
            <a:off x="3888398" y="3689838"/>
            <a:ext cx="4544401" cy="3168162"/>
          </a:xfrm>
          <a:prstGeom prst="rect">
            <a:avLst/>
          </a:prstGeom>
        </p:spPr>
      </p:pic>
    </p:spTree>
    <p:extLst>
      <p:ext uri="{BB962C8B-B14F-4D97-AF65-F5344CB8AC3E}">
        <p14:creationId xmlns:p14="http://schemas.microsoft.com/office/powerpoint/2010/main" val="163723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ADB3F58-FFB8-46FC-8443-CD72A70BA400}"/>
              </a:ext>
            </a:extLst>
          </p:cNvPr>
          <p:cNvSpPr txBox="1"/>
          <p:nvPr/>
        </p:nvSpPr>
        <p:spPr>
          <a:xfrm>
            <a:off x="0" y="-39076"/>
            <a:ext cx="12192000" cy="369332"/>
          </a:xfrm>
          <a:prstGeom prst="rect">
            <a:avLst/>
          </a:prstGeom>
          <a:solidFill>
            <a:schemeClr val="accent2">
              <a:lumMod val="20000"/>
              <a:lumOff val="80000"/>
            </a:schemeClr>
          </a:solidFill>
        </p:spPr>
        <p:txBody>
          <a:bodyPr wrap="square" rtlCol="0">
            <a:spAutoFit/>
          </a:bodyPr>
          <a:lstStyle/>
          <a:p>
            <a:pPr algn="ctr"/>
            <a:r>
              <a:rPr lang="en-US" dirty="0"/>
              <a:t>Day 1 : Discussion Of Different Models </a:t>
            </a:r>
            <a:endParaRPr lang="en-IN" dirty="0"/>
          </a:p>
        </p:txBody>
      </p:sp>
      <p:sp>
        <p:nvSpPr>
          <p:cNvPr id="3" name="TextBox 2">
            <a:extLst>
              <a:ext uri="{FF2B5EF4-FFF2-40B4-BE49-F238E27FC236}">
                <a16:creationId xmlns:a16="http://schemas.microsoft.com/office/drawing/2014/main" id="{7F54F1B7-C4F4-48FB-A145-16A1A12DE50F}"/>
              </a:ext>
            </a:extLst>
          </p:cNvPr>
          <p:cNvSpPr txBox="1"/>
          <p:nvPr/>
        </p:nvSpPr>
        <p:spPr>
          <a:xfrm>
            <a:off x="142043" y="560170"/>
            <a:ext cx="11922710"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B050"/>
                </a:solidFill>
              </a:rPr>
              <a:t>On Day 1 we discussed  about different models that we can apply to our dataset . And decided to choose different model on our choice to </a:t>
            </a:r>
            <a:r>
              <a:rPr lang="en-US" dirty="0">
                <a:solidFill>
                  <a:srgbClr val="00B050"/>
                </a:solidFill>
              </a:rPr>
              <a:t>experiment on our dataset.</a:t>
            </a:r>
          </a:p>
          <a:p>
            <a:pPr marL="285750" indent="-285750">
              <a:buFont typeface="Arial" panose="020B0604020202020204" pitchFamily="34" charset="0"/>
              <a:buChar char="•"/>
            </a:pPr>
            <a:r>
              <a:rPr lang="en-US" dirty="0">
                <a:solidFill>
                  <a:srgbClr val="00B050"/>
                </a:solidFill>
              </a:rPr>
              <a:t>The purpose of experimenting different models was to get sense which model suits our dataset best so that we can proceed  further with that model.</a:t>
            </a:r>
            <a:endParaRPr lang="en-IN" dirty="0">
              <a:solidFill>
                <a:srgbClr val="00B050"/>
              </a:solidFill>
            </a:endParaRPr>
          </a:p>
          <a:p>
            <a:pPr marL="285750" indent="-285750">
              <a:buFont typeface="Arial" panose="020B0604020202020204" pitchFamily="34" charset="0"/>
              <a:buChar char="•"/>
            </a:pPr>
            <a:r>
              <a:rPr lang="en-IN" dirty="0">
                <a:solidFill>
                  <a:srgbClr val="00B050"/>
                </a:solidFill>
              </a:rPr>
              <a:t>Initially I thought we could do ensemble learning and get the model which gives the highest accuracy. But later we decided that we should search for different models that gives a good accuracy and then we will do ensemble learning on that to get the best model.</a:t>
            </a:r>
            <a:endParaRPr lang="en-US" dirty="0">
              <a:solidFill>
                <a:srgbClr val="00B050"/>
              </a:solidFill>
            </a:endParaRPr>
          </a:p>
        </p:txBody>
      </p:sp>
      <p:sp>
        <p:nvSpPr>
          <p:cNvPr id="33" name="TextBox 32">
            <a:hlinkClick r:id="rId3"/>
            <a:extLst>
              <a:ext uri="{FF2B5EF4-FFF2-40B4-BE49-F238E27FC236}">
                <a16:creationId xmlns:a16="http://schemas.microsoft.com/office/drawing/2014/main" id="{8919B6B8-04A6-4A4C-9BBC-DFA35166048E}"/>
              </a:ext>
            </a:extLst>
          </p:cNvPr>
          <p:cNvSpPr txBox="1"/>
          <p:nvPr/>
        </p:nvSpPr>
        <p:spPr>
          <a:xfrm>
            <a:off x="373906" y="2789178"/>
            <a:ext cx="4481117" cy="2308324"/>
          </a:xfrm>
          <a:prstGeom prst="rect">
            <a:avLst/>
          </a:prstGeom>
          <a:noFill/>
        </p:spPr>
        <p:txBody>
          <a:bodyPr wrap="square" rtlCol="0">
            <a:spAutoFit/>
          </a:bodyPr>
          <a:lstStyle/>
          <a:p>
            <a:r>
              <a:rPr lang="en-IN" u="sng" dirty="0">
                <a:solidFill>
                  <a:srgbClr val="FF0000"/>
                </a:solidFill>
              </a:rPr>
              <a:t>The model that I tried are as follows:-</a:t>
            </a:r>
          </a:p>
          <a:p>
            <a:pPr marL="285750" indent="-285750">
              <a:buFont typeface="Arial" panose="020B0604020202020204" pitchFamily="34" charset="0"/>
              <a:buChar char="•"/>
            </a:pPr>
            <a:r>
              <a:rPr lang="en-US" dirty="0">
                <a:solidFill>
                  <a:srgbClr val="FF0000"/>
                </a:solidFill>
              </a:rPr>
              <a:t>Support Vector Regressor (</a:t>
            </a:r>
            <a:r>
              <a:rPr lang="en-US" dirty="0">
                <a:solidFill>
                  <a:srgbClr val="FF0000"/>
                </a:solidFill>
                <a:hlinkClick r:id="rId3"/>
              </a:rPr>
              <a:t>Source</a:t>
            </a:r>
            <a:r>
              <a:rPr lang="en-US" dirty="0">
                <a:solidFill>
                  <a:srgbClr val="FF0000"/>
                </a:solidFill>
              </a:rPr>
              <a:t>) </a:t>
            </a:r>
          </a:p>
          <a:p>
            <a:pPr marL="285750" indent="-285750">
              <a:buFont typeface="Arial" panose="020B0604020202020204" pitchFamily="34" charset="0"/>
              <a:buChar char="•"/>
            </a:pPr>
            <a:r>
              <a:rPr lang="en-US" dirty="0">
                <a:solidFill>
                  <a:srgbClr val="FF0000"/>
                </a:solidFill>
              </a:rPr>
              <a:t>KNN Classifier(</a:t>
            </a:r>
            <a:r>
              <a:rPr lang="en-US" dirty="0">
                <a:solidFill>
                  <a:srgbClr val="FF0000"/>
                </a:solidFill>
                <a:hlinkClick r:id="rId4"/>
              </a:rPr>
              <a:t>Source</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XG Boost Regressor(</a:t>
            </a:r>
            <a:r>
              <a:rPr lang="en-US" dirty="0">
                <a:solidFill>
                  <a:srgbClr val="FF0000"/>
                </a:solidFill>
                <a:hlinkClick r:id="rId5"/>
              </a:rPr>
              <a:t>Source</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Bayesian Ridge Polynomial(</a:t>
            </a:r>
            <a:r>
              <a:rPr lang="en-US" dirty="0">
                <a:solidFill>
                  <a:srgbClr val="FF0000"/>
                </a:solidFill>
                <a:hlinkClick r:id="rId3"/>
              </a:rPr>
              <a:t>Source</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Linear Regressor Polynomial(</a:t>
            </a:r>
            <a:r>
              <a:rPr lang="en-US" dirty="0">
                <a:solidFill>
                  <a:srgbClr val="FF0000"/>
                </a:solidFill>
                <a:hlinkClick r:id="rId3"/>
              </a:rPr>
              <a:t>Source</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Random Forest Regressor (</a:t>
            </a:r>
            <a:r>
              <a:rPr lang="en-US" dirty="0">
                <a:solidFill>
                  <a:srgbClr val="FF0000"/>
                </a:solidFill>
                <a:hlinkClick r:id="rId6"/>
              </a:rPr>
              <a:t>Source</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Random Forest Classifier(</a:t>
            </a:r>
            <a:r>
              <a:rPr lang="en-US" dirty="0">
                <a:solidFill>
                  <a:srgbClr val="FF0000"/>
                </a:solidFill>
                <a:hlinkClick r:id="rId6"/>
              </a:rPr>
              <a:t>Source</a:t>
            </a:r>
            <a:r>
              <a:rPr lang="en-US" dirty="0">
                <a:solidFill>
                  <a:srgbClr val="FF0000"/>
                </a:solidFill>
              </a:rPr>
              <a:t>)</a:t>
            </a:r>
          </a:p>
        </p:txBody>
      </p:sp>
      <p:sp>
        <p:nvSpPr>
          <p:cNvPr id="4" name="TextBox 3">
            <a:extLst>
              <a:ext uri="{FF2B5EF4-FFF2-40B4-BE49-F238E27FC236}">
                <a16:creationId xmlns:a16="http://schemas.microsoft.com/office/drawing/2014/main" id="{E413FA61-B8A6-42F8-82A4-6218C6268104}"/>
              </a:ext>
            </a:extLst>
          </p:cNvPr>
          <p:cNvSpPr txBox="1"/>
          <p:nvPr/>
        </p:nvSpPr>
        <p:spPr>
          <a:xfrm>
            <a:off x="7105650" y="2857500"/>
            <a:ext cx="3752850" cy="646331"/>
          </a:xfrm>
          <a:prstGeom prst="rect">
            <a:avLst/>
          </a:prstGeom>
          <a:noFill/>
        </p:spPr>
        <p:txBody>
          <a:bodyPr wrap="square" rtlCol="0">
            <a:spAutoFit/>
          </a:bodyPr>
          <a:lstStyle/>
          <a:p>
            <a:r>
              <a:rPr lang="en-IN" dirty="0">
                <a:solidFill>
                  <a:srgbClr val="FF0000"/>
                </a:solidFill>
              </a:rPr>
              <a:t>EXCEL file of the dataset we used:-</a:t>
            </a:r>
          </a:p>
          <a:p>
            <a:r>
              <a:rPr lang="en-IN" dirty="0">
                <a:hlinkClick r:id="rId7"/>
              </a:rPr>
              <a:t>Dataset</a:t>
            </a:r>
            <a:endParaRPr lang="en-IN" dirty="0"/>
          </a:p>
        </p:txBody>
      </p:sp>
      <p:sp>
        <p:nvSpPr>
          <p:cNvPr id="8" name="TextBox 7">
            <a:extLst>
              <a:ext uri="{FF2B5EF4-FFF2-40B4-BE49-F238E27FC236}">
                <a16:creationId xmlns:a16="http://schemas.microsoft.com/office/drawing/2014/main" id="{9645B674-E5A2-4330-8C54-DC5033CFC95D}"/>
              </a:ext>
            </a:extLst>
          </p:cNvPr>
          <p:cNvSpPr txBox="1"/>
          <p:nvPr/>
        </p:nvSpPr>
        <p:spPr>
          <a:xfrm flipH="1">
            <a:off x="373906" y="5213846"/>
            <a:ext cx="11333540" cy="923330"/>
          </a:xfrm>
          <a:prstGeom prst="rect">
            <a:avLst/>
          </a:prstGeom>
          <a:noFill/>
        </p:spPr>
        <p:txBody>
          <a:bodyPr wrap="square" rtlCol="0">
            <a:spAutoFit/>
          </a:bodyPr>
          <a:lstStyle/>
          <a:p>
            <a:r>
              <a:rPr lang="en-IN" u="sng" dirty="0">
                <a:solidFill>
                  <a:schemeClr val="accent6"/>
                </a:solidFill>
              </a:rPr>
              <a:t>Difficulties faced and  how I overcomed it:</a:t>
            </a:r>
          </a:p>
          <a:p>
            <a:r>
              <a:rPr lang="en-IN" dirty="0">
                <a:solidFill>
                  <a:schemeClr val="accent6"/>
                </a:solidFill>
              </a:rPr>
              <a:t>1.I was not to able to find accuracy of regressor model as I was applying accuracy metrics on regressor models instead of using MSE,MAE.</a:t>
            </a:r>
            <a:endParaRPr lang="en-US" dirty="0">
              <a:solidFill>
                <a:schemeClr val="accent6"/>
              </a:solidFill>
            </a:endParaRPr>
          </a:p>
        </p:txBody>
      </p:sp>
    </p:spTree>
    <p:extLst>
      <p:ext uri="{BB962C8B-B14F-4D97-AF65-F5344CB8AC3E}">
        <p14:creationId xmlns:p14="http://schemas.microsoft.com/office/powerpoint/2010/main" val="132542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63032-43D8-44DE-ABEF-3E8C9CFB571D}"/>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p>
            <a:r>
              <a:rPr lang="en-IN" dirty="0"/>
              <a:t>                                                                    Day-25 : Methodology And Supplementary</a:t>
            </a:r>
            <a:endParaRPr lang="en-US" dirty="0"/>
          </a:p>
        </p:txBody>
      </p:sp>
      <p:sp>
        <p:nvSpPr>
          <p:cNvPr id="3" name="TextBox 2">
            <a:extLst>
              <a:ext uri="{FF2B5EF4-FFF2-40B4-BE49-F238E27FC236}">
                <a16:creationId xmlns:a16="http://schemas.microsoft.com/office/drawing/2014/main" id="{EEE3CC8F-EA1A-40C2-84CE-5D07B018A802}"/>
              </a:ext>
            </a:extLst>
          </p:cNvPr>
          <p:cNvSpPr txBox="1"/>
          <p:nvPr/>
        </p:nvSpPr>
        <p:spPr>
          <a:xfrm>
            <a:off x="0" y="570522"/>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Now after the graphs were done and improved by graphics team, I started writing methodology for models that I had been working on throughout this project for the manuscript.</a:t>
            </a:r>
          </a:p>
          <a:p>
            <a:pPr marL="285750" indent="-285750">
              <a:buFont typeface="Arial" panose="020B0604020202020204" pitchFamily="34" charset="0"/>
              <a:buChar char="•"/>
            </a:pPr>
            <a:r>
              <a:rPr lang="en-IN" dirty="0"/>
              <a:t>The methodology that I wrote before correction can be found in these </a:t>
            </a:r>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link</a:t>
            </a:r>
            <a:r>
              <a:rPr lang="en-IN" dirty="0"/>
              <a:t>.</a:t>
            </a:r>
          </a:p>
          <a:p>
            <a:pPr marL="285750" indent="-285750">
              <a:buFont typeface="Arial" panose="020B0604020202020204" pitchFamily="34" charset="0"/>
              <a:buChar char="•"/>
            </a:pPr>
            <a:r>
              <a:rPr lang="en-IN" dirty="0"/>
              <a:t>The methodology after correction from team can be found in these </a:t>
            </a:r>
            <a:r>
              <a:rPr lang="en-IN" dirty="0">
                <a:solidFill>
                  <a:schemeClr val="accent1">
                    <a:lumMod val="75000"/>
                  </a:schemeClr>
                </a:solidFill>
                <a:hlinkClick r:id="rId3">
                  <a:extLst>
                    <a:ext uri="{A12FA001-AC4F-418D-AE19-62706E023703}">
                      <ahyp:hlinkClr xmlns:ahyp="http://schemas.microsoft.com/office/drawing/2018/hyperlinkcolor" val="tx"/>
                    </a:ext>
                  </a:extLst>
                </a:hlinkClick>
              </a:rPr>
              <a:t>link</a:t>
            </a:r>
            <a:r>
              <a:rPr lang="en-IN" dirty="0"/>
              <a:t>.</a:t>
            </a:r>
          </a:p>
          <a:p>
            <a:pPr marL="285750" indent="-285750">
              <a:buFont typeface="Arial" panose="020B0604020202020204" pitchFamily="34" charset="0"/>
              <a:buChar char="•"/>
            </a:pPr>
            <a:r>
              <a:rPr lang="en-IN" dirty="0"/>
              <a:t>I wrote supplementary for my models and Aman models and </a:t>
            </a:r>
            <a:r>
              <a:rPr lang="en-IN" dirty="0" err="1"/>
              <a:t>Jash</a:t>
            </a:r>
            <a:r>
              <a:rPr lang="en-IN" dirty="0"/>
              <a:t> wrote the supplementary of his models. The entire supplementary can be found in these </a:t>
            </a:r>
            <a:r>
              <a:rPr lang="en-IN" dirty="0">
                <a:hlinkClick r:id="rId4"/>
              </a:rPr>
              <a:t>link</a:t>
            </a:r>
            <a:r>
              <a:rPr lang="en-IN" dirty="0"/>
              <a:t>.</a:t>
            </a:r>
          </a:p>
        </p:txBody>
      </p:sp>
    </p:spTree>
    <p:extLst>
      <p:ext uri="{BB962C8B-B14F-4D97-AF65-F5344CB8AC3E}">
        <p14:creationId xmlns:p14="http://schemas.microsoft.com/office/powerpoint/2010/main" val="275234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30AFF-E9D0-4E88-998E-47E8BF79456C}"/>
              </a:ext>
            </a:extLst>
          </p:cNvPr>
          <p:cNvSpPr txBox="1"/>
          <p:nvPr/>
        </p:nvSpPr>
        <p:spPr>
          <a:xfrm>
            <a:off x="1" y="-187569"/>
            <a:ext cx="12192000" cy="369332"/>
          </a:xfrm>
          <a:prstGeom prst="rect">
            <a:avLst/>
          </a:prstGeom>
          <a:solidFill>
            <a:schemeClr val="accent2">
              <a:lumMod val="20000"/>
              <a:lumOff val="80000"/>
            </a:schemeClr>
          </a:solidFill>
        </p:spPr>
        <p:txBody>
          <a:bodyPr wrap="square" rtlCol="0">
            <a:spAutoFit/>
          </a:bodyPr>
          <a:lstStyle/>
          <a:p>
            <a:r>
              <a:rPr lang="en-IN" dirty="0"/>
              <a:t>                                                                     Day-26: Recalculation Of China Predictions</a:t>
            </a:r>
            <a:endParaRPr lang="en-US" dirty="0"/>
          </a:p>
        </p:txBody>
      </p:sp>
      <p:sp>
        <p:nvSpPr>
          <p:cNvPr id="3" name="TextBox 2">
            <a:extLst>
              <a:ext uri="{FF2B5EF4-FFF2-40B4-BE49-F238E27FC236}">
                <a16:creationId xmlns:a16="http://schemas.microsoft.com/office/drawing/2014/main" id="{EEA602A7-4F47-4265-A9FA-C0D6BB8A7175}"/>
              </a:ext>
            </a:extLst>
          </p:cNvPr>
          <p:cNvSpPr txBox="1"/>
          <p:nvPr/>
        </p:nvSpPr>
        <p:spPr>
          <a:xfrm>
            <a:off x="0" y="289169"/>
            <a:ext cx="1201224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As we were getting negative values for China’s prediction, I recalculated China’s prediction after removing the skewed dataset as advised by Aman.</a:t>
            </a:r>
          </a:p>
          <a:p>
            <a:pPr marL="285750" indent="-285750">
              <a:buFont typeface="Arial" panose="020B0604020202020204" pitchFamily="34" charset="0"/>
              <a:buChar char="•"/>
            </a:pPr>
            <a:r>
              <a:rPr lang="en-IN" dirty="0"/>
              <a:t>I removed the part of dataset that had high values than the entire dataset which lead negative results as advised by Aman and I was able to achieve positive predictions for 4 out of 5 models that I was working on in these project.</a:t>
            </a:r>
          </a:p>
          <a:p>
            <a:pPr marL="285750" indent="-285750">
              <a:buFont typeface="Arial" panose="020B0604020202020204" pitchFamily="34" charset="0"/>
              <a:buChar char="•"/>
            </a:pPr>
            <a:r>
              <a:rPr lang="en-IN" dirty="0"/>
              <a:t>The prediction of all models after removing skewed dataset can be found below:-</a:t>
            </a:r>
            <a:endParaRPr lang="en-US" dirty="0"/>
          </a:p>
        </p:txBody>
      </p:sp>
      <p:pic>
        <p:nvPicPr>
          <p:cNvPr id="4" name="Picture 3">
            <a:extLst>
              <a:ext uri="{FF2B5EF4-FFF2-40B4-BE49-F238E27FC236}">
                <a16:creationId xmlns:a16="http://schemas.microsoft.com/office/drawing/2014/main" id="{2BCAACBC-93F1-4181-B8F2-1E78B171AD6F}"/>
              </a:ext>
            </a:extLst>
          </p:cNvPr>
          <p:cNvPicPr>
            <a:picLocks noChangeAspect="1"/>
          </p:cNvPicPr>
          <p:nvPr/>
        </p:nvPicPr>
        <p:blipFill>
          <a:blip r:embed="rId2"/>
          <a:stretch>
            <a:fillRect/>
          </a:stretch>
        </p:blipFill>
        <p:spPr>
          <a:xfrm>
            <a:off x="1638910" y="1998540"/>
            <a:ext cx="8734425" cy="1657350"/>
          </a:xfrm>
          <a:prstGeom prst="rect">
            <a:avLst/>
          </a:prstGeom>
        </p:spPr>
      </p:pic>
      <p:pic>
        <p:nvPicPr>
          <p:cNvPr id="5" name="Picture 4">
            <a:extLst>
              <a:ext uri="{FF2B5EF4-FFF2-40B4-BE49-F238E27FC236}">
                <a16:creationId xmlns:a16="http://schemas.microsoft.com/office/drawing/2014/main" id="{3FCC82AD-665E-4ABB-A8E4-1061FE724A06}"/>
              </a:ext>
            </a:extLst>
          </p:cNvPr>
          <p:cNvPicPr>
            <a:picLocks noChangeAspect="1"/>
          </p:cNvPicPr>
          <p:nvPr/>
        </p:nvPicPr>
        <p:blipFill>
          <a:blip r:embed="rId3"/>
          <a:stretch>
            <a:fillRect/>
          </a:stretch>
        </p:blipFill>
        <p:spPr>
          <a:xfrm>
            <a:off x="2776537" y="4138491"/>
            <a:ext cx="6638925" cy="1847850"/>
          </a:xfrm>
          <a:prstGeom prst="rect">
            <a:avLst/>
          </a:prstGeom>
        </p:spPr>
      </p:pic>
    </p:spTree>
    <p:extLst>
      <p:ext uri="{BB962C8B-B14F-4D97-AF65-F5344CB8AC3E}">
        <p14:creationId xmlns:p14="http://schemas.microsoft.com/office/powerpoint/2010/main" val="365280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0E8A6-759E-4334-A5EA-ACE99ED85541}"/>
              </a:ext>
            </a:extLst>
          </p:cNvPr>
          <p:cNvSpPr txBox="1"/>
          <p:nvPr/>
        </p:nvSpPr>
        <p:spPr>
          <a:xfrm rot="10800000" flipH="1" flipV="1">
            <a:off x="-9526" y="0"/>
            <a:ext cx="12192000" cy="369332"/>
          </a:xfrm>
          <a:prstGeom prst="rect">
            <a:avLst/>
          </a:prstGeom>
          <a:solidFill>
            <a:schemeClr val="accent2">
              <a:lumMod val="20000"/>
              <a:lumOff val="80000"/>
            </a:schemeClr>
          </a:solidFill>
        </p:spPr>
        <p:txBody>
          <a:bodyPr wrap="square" rtlCol="0">
            <a:spAutoFit/>
          </a:bodyPr>
          <a:lstStyle/>
          <a:p>
            <a:r>
              <a:rPr lang="en-IN" dirty="0"/>
              <a:t>                                                                          DAY-2 : Exploring New References</a:t>
            </a:r>
            <a:endParaRPr lang="en-US" dirty="0"/>
          </a:p>
        </p:txBody>
      </p:sp>
      <p:sp>
        <p:nvSpPr>
          <p:cNvPr id="3" name="TextBox 2">
            <a:extLst>
              <a:ext uri="{FF2B5EF4-FFF2-40B4-BE49-F238E27FC236}">
                <a16:creationId xmlns:a16="http://schemas.microsoft.com/office/drawing/2014/main" id="{A8F93680-54E4-4074-9071-EF8252A763F7}"/>
              </a:ext>
            </a:extLst>
          </p:cNvPr>
          <p:cNvSpPr txBox="1"/>
          <p:nvPr/>
        </p:nvSpPr>
        <p:spPr>
          <a:xfrm>
            <a:off x="-1" y="666750"/>
            <a:ext cx="12191999"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solidFill>
              </a:rPr>
              <a:t>I tried to explore different repositories and </a:t>
            </a:r>
            <a:r>
              <a:rPr lang="en-IN" dirty="0" err="1">
                <a:solidFill>
                  <a:schemeClr val="accent6"/>
                </a:solidFill>
              </a:rPr>
              <a:t>kaggle</a:t>
            </a:r>
            <a:r>
              <a:rPr lang="en-IN" dirty="0">
                <a:solidFill>
                  <a:schemeClr val="accent6"/>
                </a:solidFill>
              </a:rPr>
              <a:t> notebooks showing predictions of </a:t>
            </a:r>
            <a:r>
              <a:rPr lang="en-IN" dirty="0" err="1">
                <a:solidFill>
                  <a:schemeClr val="accent6"/>
                </a:solidFill>
              </a:rPr>
              <a:t>covid</a:t>
            </a:r>
            <a:r>
              <a:rPr lang="en-IN" dirty="0">
                <a:solidFill>
                  <a:schemeClr val="accent6"/>
                </a:solidFill>
              </a:rPr>
              <a:t> 19 cases.</a:t>
            </a:r>
          </a:p>
          <a:p>
            <a:pPr marL="285750" indent="-285750">
              <a:buFont typeface="Arial" panose="020B0604020202020204" pitchFamily="34" charset="0"/>
              <a:buChar char="•"/>
            </a:pPr>
            <a:r>
              <a:rPr lang="en-IN" dirty="0">
                <a:solidFill>
                  <a:schemeClr val="accent6"/>
                </a:solidFill>
              </a:rPr>
              <a:t>Tried to get insight about what more models we should try from the Kaggle winning notebooks and </a:t>
            </a:r>
            <a:r>
              <a:rPr lang="en-IN" dirty="0" err="1">
                <a:solidFill>
                  <a:schemeClr val="accent6"/>
                </a:solidFill>
              </a:rPr>
              <a:t>github</a:t>
            </a:r>
            <a:r>
              <a:rPr lang="en-IN" dirty="0">
                <a:solidFill>
                  <a:schemeClr val="accent6"/>
                </a:solidFill>
              </a:rPr>
              <a:t> repositories.</a:t>
            </a:r>
          </a:p>
          <a:p>
            <a:pPr marL="285750" indent="-285750">
              <a:buFont typeface="Arial" panose="020B0604020202020204" pitchFamily="34" charset="0"/>
              <a:buChar char="•"/>
            </a:pPr>
            <a:r>
              <a:rPr lang="en-IN" dirty="0">
                <a:solidFill>
                  <a:schemeClr val="accent6"/>
                </a:solidFill>
              </a:rPr>
              <a:t>Tried to understand whether classification models fits our dataset or regression models fits our dataset.</a:t>
            </a:r>
          </a:p>
          <a:p>
            <a:pPr marL="285750" indent="-285750">
              <a:buFont typeface="Arial" panose="020B0604020202020204" pitchFamily="34" charset="0"/>
              <a:buChar char="•"/>
            </a:pPr>
            <a:r>
              <a:rPr lang="en-US" dirty="0">
                <a:solidFill>
                  <a:schemeClr val="accent6"/>
                </a:solidFill>
              </a:rPr>
              <a:t>Tried to explore new techniques that we should include in our project ,so that we can increase the accuracy of models by observing notebooks.</a:t>
            </a:r>
            <a:endParaRPr lang="en-IN" dirty="0">
              <a:solidFill>
                <a:schemeClr val="accent6"/>
              </a:solidFill>
            </a:endParaRPr>
          </a:p>
        </p:txBody>
      </p:sp>
      <p:sp>
        <p:nvSpPr>
          <p:cNvPr id="6" name="TextBox 5">
            <a:extLst>
              <a:ext uri="{FF2B5EF4-FFF2-40B4-BE49-F238E27FC236}">
                <a16:creationId xmlns:a16="http://schemas.microsoft.com/office/drawing/2014/main" id="{C07FBBA0-D9E8-4865-ADD1-6DD17C16F07F}"/>
              </a:ext>
            </a:extLst>
          </p:cNvPr>
          <p:cNvSpPr txBox="1"/>
          <p:nvPr/>
        </p:nvSpPr>
        <p:spPr>
          <a:xfrm>
            <a:off x="-19051" y="2256829"/>
            <a:ext cx="11572876" cy="1477328"/>
          </a:xfrm>
          <a:prstGeom prst="rect">
            <a:avLst/>
          </a:prstGeom>
          <a:noFill/>
        </p:spPr>
        <p:txBody>
          <a:bodyPr wrap="square" rtlCol="0">
            <a:spAutoFit/>
          </a:bodyPr>
          <a:lstStyle/>
          <a:p>
            <a:r>
              <a:rPr lang="en-IN" dirty="0">
                <a:solidFill>
                  <a:srgbClr val="FF0000"/>
                </a:solidFill>
              </a:rPr>
              <a:t>     </a:t>
            </a:r>
            <a:r>
              <a:rPr lang="en-IN" u="sng" dirty="0">
                <a:solidFill>
                  <a:srgbClr val="FF0000"/>
                </a:solidFill>
              </a:rPr>
              <a:t>D</a:t>
            </a:r>
            <a:r>
              <a:rPr lang="en-US" u="sng" dirty="0" err="1">
                <a:solidFill>
                  <a:srgbClr val="FF0000"/>
                </a:solidFill>
              </a:rPr>
              <a:t>ifficulties</a:t>
            </a:r>
            <a:r>
              <a:rPr lang="en-US" u="sng" dirty="0">
                <a:solidFill>
                  <a:srgbClr val="FF0000"/>
                </a:solidFill>
              </a:rPr>
              <a:t> faced and how I </a:t>
            </a:r>
            <a:r>
              <a:rPr lang="en-US" u="sng" dirty="0" err="1">
                <a:solidFill>
                  <a:srgbClr val="FF0000"/>
                </a:solidFill>
              </a:rPr>
              <a:t>overcomed</a:t>
            </a:r>
            <a:r>
              <a:rPr lang="en-US" u="sng" dirty="0">
                <a:solidFill>
                  <a:srgbClr val="FF0000"/>
                </a:solidFill>
              </a:rPr>
              <a:t> it</a:t>
            </a:r>
            <a:r>
              <a:rPr lang="en-US" dirty="0">
                <a:solidFill>
                  <a:srgbClr val="FF0000"/>
                </a:solidFill>
              </a:rPr>
              <a:t>:-</a:t>
            </a:r>
          </a:p>
          <a:p>
            <a:pPr marL="285750" indent="-285750">
              <a:buFont typeface="Arial" panose="020B0604020202020204" pitchFamily="34" charset="0"/>
              <a:buChar char="•"/>
            </a:pPr>
            <a:r>
              <a:rPr lang="en-IN" dirty="0">
                <a:solidFill>
                  <a:srgbClr val="FF0000"/>
                </a:solidFill>
              </a:rPr>
              <a:t>I was predicting on whole data which was wrong . Mahesh Sir told me that I should split the whole data in train and test instead of using the whole data for predictions.</a:t>
            </a:r>
          </a:p>
          <a:p>
            <a:pPr marL="285750" indent="-285750">
              <a:buFont typeface="Arial" panose="020B0604020202020204" pitchFamily="34" charset="0"/>
              <a:buChar char="•"/>
            </a:pPr>
            <a:r>
              <a:rPr lang="en-IN" dirty="0">
                <a:solidFill>
                  <a:srgbClr val="FF0000"/>
                </a:solidFill>
              </a:rPr>
              <a:t> I was using </a:t>
            </a:r>
            <a:r>
              <a:rPr lang="en-IN" dirty="0" err="1">
                <a:solidFill>
                  <a:srgbClr val="FF0000"/>
                </a:solidFill>
              </a:rPr>
              <a:t>using</a:t>
            </a:r>
            <a:r>
              <a:rPr lang="en-IN" dirty="0">
                <a:solidFill>
                  <a:srgbClr val="FF0000"/>
                </a:solidFill>
              </a:rPr>
              <a:t> the same data which I used in fitting in prediction as well which was giving error which Mahesh Sir pointed out and then I corrected the mistake by using train data in fitting and used test data for prediction.</a:t>
            </a:r>
          </a:p>
        </p:txBody>
      </p:sp>
      <p:sp>
        <p:nvSpPr>
          <p:cNvPr id="7" name="TextBox 6">
            <a:extLst>
              <a:ext uri="{FF2B5EF4-FFF2-40B4-BE49-F238E27FC236}">
                <a16:creationId xmlns:a16="http://schemas.microsoft.com/office/drawing/2014/main" id="{CE31DF84-FE31-4A21-84D2-F3597D1DB200}"/>
              </a:ext>
            </a:extLst>
          </p:cNvPr>
          <p:cNvSpPr txBox="1"/>
          <p:nvPr/>
        </p:nvSpPr>
        <p:spPr>
          <a:xfrm>
            <a:off x="285749" y="3846908"/>
            <a:ext cx="11572876" cy="2031325"/>
          </a:xfrm>
          <a:prstGeom prst="rect">
            <a:avLst/>
          </a:prstGeom>
          <a:noFill/>
        </p:spPr>
        <p:txBody>
          <a:bodyPr wrap="square" rtlCol="0">
            <a:spAutoFit/>
          </a:bodyPr>
          <a:lstStyle/>
          <a:p>
            <a:r>
              <a:rPr lang="en-IN" u="sng" dirty="0">
                <a:solidFill>
                  <a:schemeClr val="accent6"/>
                </a:solidFill>
              </a:rPr>
              <a:t>References</a:t>
            </a:r>
            <a:r>
              <a:rPr lang="en-IN" dirty="0">
                <a:solidFill>
                  <a:schemeClr val="accent6"/>
                </a:solidFill>
              </a:rPr>
              <a:t>:-</a:t>
            </a:r>
          </a:p>
          <a:p>
            <a:pPr marL="285750" indent="-285750">
              <a:buFont typeface="Arial" panose="020B0604020202020204" pitchFamily="34" charset="0"/>
              <a:buChar char="•"/>
            </a:pPr>
            <a:r>
              <a:rPr lang="en-US" dirty="0">
                <a:hlinkClick r:id="rId2"/>
              </a:rPr>
              <a:t>https://github.com/therealcyberlord/coronavirus_visualization_and_prediction/blob/master/coronavirus-covid-19-visualization-prediction.ipynb</a:t>
            </a:r>
            <a:endParaRPr lang="en-US" dirty="0"/>
          </a:p>
          <a:p>
            <a:pPr marL="285750" indent="-285750">
              <a:buFont typeface="Arial" panose="020B0604020202020204" pitchFamily="34" charset="0"/>
              <a:buChar char="•"/>
            </a:pPr>
            <a:r>
              <a:rPr lang="en-US" dirty="0">
                <a:hlinkClick r:id="rId3"/>
              </a:rPr>
              <a:t>https://www.kaggle.com/sulianova/covid-19-forecasting-with-random-forest</a:t>
            </a:r>
            <a:endParaRPr lang="en-US" dirty="0"/>
          </a:p>
          <a:p>
            <a:pPr marL="285750" indent="-285750">
              <a:buFont typeface="Arial" panose="020B0604020202020204" pitchFamily="34" charset="0"/>
              <a:buChar char="•"/>
            </a:pPr>
            <a:r>
              <a:rPr lang="en-US" dirty="0">
                <a:hlinkClick r:id="rId4"/>
              </a:rPr>
              <a:t>https://www.kaggle.com/c/covid19-global-forecasting-week-4/notebooks</a:t>
            </a:r>
            <a:endParaRPr lang="en-US" dirty="0"/>
          </a:p>
          <a:p>
            <a:pPr marL="285750" indent="-285750">
              <a:buFont typeface="Arial" panose="020B0604020202020204" pitchFamily="34" charset="0"/>
              <a:buChar char="•"/>
            </a:pPr>
            <a:r>
              <a:rPr lang="en-US" dirty="0">
                <a:hlinkClick r:id="rId5"/>
              </a:rPr>
              <a:t>https://www.researchgate.net/publication/341170227_Accurate_Classification_of_COVID-19_Based_on_Incomplete_Heterogeneous_Data_using_a_KNN_Variant_Algorithm</a:t>
            </a:r>
            <a:endParaRPr lang="en-IN" dirty="0">
              <a:solidFill>
                <a:schemeClr val="accent6"/>
              </a:solidFill>
            </a:endParaRPr>
          </a:p>
        </p:txBody>
      </p:sp>
    </p:spTree>
    <p:extLst>
      <p:ext uri="{BB962C8B-B14F-4D97-AF65-F5344CB8AC3E}">
        <p14:creationId xmlns:p14="http://schemas.microsoft.com/office/powerpoint/2010/main" val="95285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1D2D3-8995-4827-8072-985CC8D5B637}"/>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p>
            <a:r>
              <a:rPr lang="en-IN" dirty="0"/>
              <a:t>                                                                DAY 3 : IMPLEMENTED DIFFERENT ALGORITHMS</a:t>
            </a:r>
            <a:endParaRPr lang="en-US" dirty="0"/>
          </a:p>
        </p:txBody>
      </p:sp>
      <p:sp>
        <p:nvSpPr>
          <p:cNvPr id="3" name="TextBox 2">
            <a:extLst>
              <a:ext uri="{FF2B5EF4-FFF2-40B4-BE49-F238E27FC236}">
                <a16:creationId xmlns:a16="http://schemas.microsoft.com/office/drawing/2014/main" id="{2C8017C3-3069-486D-9FB6-57712DD49C1C}"/>
              </a:ext>
            </a:extLst>
          </p:cNvPr>
          <p:cNvSpPr txBox="1"/>
          <p:nvPr/>
        </p:nvSpPr>
        <p:spPr>
          <a:xfrm>
            <a:off x="-9526" y="578882"/>
            <a:ext cx="12191999"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solidFill>
              </a:rPr>
              <a:t>Implemented all the algorithms to see accuracy for predictions of Covid-19 cases for next five days and verified the predictions with the actual patients for nest five days for all models.</a:t>
            </a:r>
          </a:p>
          <a:p>
            <a:pPr marL="285750" indent="-285750">
              <a:buFont typeface="Arial" panose="020B0604020202020204" pitchFamily="34" charset="0"/>
              <a:buChar char="•"/>
            </a:pPr>
            <a:r>
              <a:rPr lang="en-IN" dirty="0">
                <a:solidFill>
                  <a:schemeClr val="accent6"/>
                </a:solidFill>
              </a:rPr>
              <a:t>I implemented all the models that I showed in the first slide. And this is the </a:t>
            </a:r>
            <a:r>
              <a:rPr lang="en-IN" dirty="0">
                <a:solidFill>
                  <a:schemeClr val="accent6"/>
                </a:solidFill>
                <a:hlinkClick r:id="rId2"/>
              </a:rPr>
              <a:t>link</a:t>
            </a:r>
            <a:r>
              <a:rPr lang="en-IN" dirty="0">
                <a:solidFill>
                  <a:schemeClr val="accent6"/>
                </a:solidFill>
              </a:rPr>
              <a:t> of colab notebooks where I have implemented all the models.</a:t>
            </a:r>
          </a:p>
          <a:p>
            <a:pPr marL="285750" indent="-285750">
              <a:buFont typeface="Arial" panose="020B0604020202020204" pitchFamily="34" charset="0"/>
              <a:buChar char="•"/>
            </a:pPr>
            <a:r>
              <a:rPr lang="en-IN" dirty="0">
                <a:solidFill>
                  <a:schemeClr val="accent6"/>
                </a:solidFill>
              </a:rPr>
              <a:t>Colab Notebook:-</a:t>
            </a:r>
            <a:r>
              <a:rPr lang="en-IN" dirty="0">
                <a:solidFill>
                  <a:schemeClr val="accent1">
                    <a:lumMod val="75000"/>
                  </a:schemeClr>
                </a:solidFill>
                <a:hlinkClick r:id="rId2"/>
              </a:rPr>
              <a:t>https://colab.research.google.com/drive/1lAWjARLEhH7AIER_CwOEhOmiKUv3Ls4L?usp=sharing</a:t>
            </a:r>
            <a:endParaRPr lang="en-IN" dirty="0">
              <a:solidFill>
                <a:schemeClr val="accent1">
                  <a:lumMod val="75000"/>
                </a:schemeClr>
              </a:solidFill>
            </a:endParaRPr>
          </a:p>
          <a:p>
            <a:pPr marL="285750" indent="-285750">
              <a:buFont typeface="Arial" panose="020B0604020202020204" pitchFamily="34" charset="0"/>
              <a:buChar char="•"/>
            </a:pPr>
            <a:r>
              <a:rPr lang="en-IN" dirty="0">
                <a:solidFill>
                  <a:schemeClr val="accent6"/>
                </a:solidFill>
              </a:rPr>
              <a:t>Below I will show accuracy tables of models showing high accuracy on our dataset.</a:t>
            </a:r>
            <a:endParaRPr lang="en-US" dirty="0">
              <a:solidFill>
                <a:schemeClr val="accent6"/>
              </a:solidFill>
            </a:endParaRPr>
          </a:p>
        </p:txBody>
      </p:sp>
      <p:pic>
        <p:nvPicPr>
          <p:cNvPr id="6" name="Picture 5">
            <a:extLst>
              <a:ext uri="{FF2B5EF4-FFF2-40B4-BE49-F238E27FC236}">
                <a16:creationId xmlns:a16="http://schemas.microsoft.com/office/drawing/2014/main" id="{D4C20809-1901-4D51-81E7-3DF7056B3E30}"/>
              </a:ext>
            </a:extLst>
          </p:cNvPr>
          <p:cNvPicPr>
            <a:picLocks noChangeAspect="1"/>
          </p:cNvPicPr>
          <p:nvPr/>
        </p:nvPicPr>
        <p:blipFill>
          <a:blip r:embed="rId3"/>
          <a:stretch>
            <a:fillRect/>
          </a:stretch>
        </p:blipFill>
        <p:spPr>
          <a:xfrm>
            <a:off x="419100" y="2752725"/>
            <a:ext cx="5067300" cy="2057400"/>
          </a:xfrm>
          <a:prstGeom prst="rect">
            <a:avLst/>
          </a:prstGeom>
        </p:spPr>
      </p:pic>
      <p:pic>
        <p:nvPicPr>
          <p:cNvPr id="7" name="Picture 6">
            <a:extLst>
              <a:ext uri="{FF2B5EF4-FFF2-40B4-BE49-F238E27FC236}">
                <a16:creationId xmlns:a16="http://schemas.microsoft.com/office/drawing/2014/main" id="{77785244-4D4C-4055-A0CA-AE2E15BA77B5}"/>
              </a:ext>
            </a:extLst>
          </p:cNvPr>
          <p:cNvPicPr>
            <a:picLocks noChangeAspect="1"/>
          </p:cNvPicPr>
          <p:nvPr/>
        </p:nvPicPr>
        <p:blipFill>
          <a:blip r:embed="rId4"/>
          <a:stretch>
            <a:fillRect/>
          </a:stretch>
        </p:blipFill>
        <p:spPr>
          <a:xfrm>
            <a:off x="6086473" y="2752724"/>
            <a:ext cx="5029200" cy="2057401"/>
          </a:xfrm>
          <a:prstGeom prst="rect">
            <a:avLst/>
          </a:prstGeom>
        </p:spPr>
      </p:pic>
      <p:sp>
        <p:nvSpPr>
          <p:cNvPr id="8" name="TextBox 7">
            <a:extLst>
              <a:ext uri="{FF2B5EF4-FFF2-40B4-BE49-F238E27FC236}">
                <a16:creationId xmlns:a16="http://schemas.microsoft.com/office/drawing/2014/main" id="{2294D5D0-D97B-4F68-8C31-DFD6C8BF0B4F}"/>
              </a:ext>
            </a:extLst>
          </p:cNvPr>
          <p:cNvSpPr txBox="1"/>
          <p:nvPr/>
        </p:nvSpPr>
        <p:spPr>
          <a:xfrm>
            <a:off x="6834186" y="6279118"/>
            <a:ext cx="10696573" cy="369332"/>
          </a:xfrm>
          <a:prstGeom prst="rect">
            <a:avLst/>
          </a:prstGeom>
          <a:noFill/>
        </p:spPr>
        <p:txBody>
          <a:bodyPr wrap="square" rtlCol="0">
            <a:spAutoFit/>
          </a:bodyPr>
          <a:lstStyle/>
          <a:p>
            <a:r>
              <a:rPr lang="en-IN" dirty="0">
                <a:solidFill>
                  <a:srgbClr val="FF0000"/>
                </a:solidFill>
              </a:rPr>
              <a:t>Issues: Not able to get good accuracy for the dataset.</a:t>
            </a:r>
            <a:endParaRPr lang="en-US" dirty="0">
              <a:solidFill>
                <a:srgbClr val="FF0000"/>
              </a:solidFill>
            </a:endParaRPr>
          </a:p>
        </p:txBody>
      </p:sp>
      <p:sp>
        <p:nvSpPr>
          <p:cNvPr id="5" name="TextBox 4">
            <a:extLst>
              <a:ext uri="{FF2B5EF4-FFF2-40B4-BE49-F238E27FC236}">
                <a16:creationId xmlns:a16="http://schemas.microsoft.com/office/drawing/2014/main" id="{D6E2D4A2-67F6-4233-9736-83B0BEF0C98F}"/>
              </a:ext>
            </a:extLst>
          </p:cNvPr>
          <p:cNvSpPr txBox="1"/>
          <p:nvPr/>
        </p:nvSpPr>
        <p:spPr>
          <a:xfrm flipH="1">
            <a:off x="419100" y="4990623"/>
            <a:ext cx="11426536" cy="646331"/>
          </a:xfrm>
          <a:prstGeom prst="rect">
            <a:avLst/>
          </a:prstGeom>
          <a:noFill/>
        </p:spPr>
        <p:txBody>
          <a:bodyPr wrap="square" rtlCol="0">
            <a:spAutoFit/>
          </a:bodyPr>
          <a:lstStyle/>
          <a:p>
            <a:r>
              <a:rPr lang="en-IN" dirty="0"/>
              <a:t>The accuracy tables for remaining models that I tried is in following excel file:</a:t>
            </a:r>
          </a:p>
          <a:p>
            <a:r>
              <a:rPr lang="en-US" dirty="0">
                <a:hlinkClick r:id="rId5"/>
              </a:rPr>
              <a:t>Accuracy</a:t>
            </a:r>
            <a:endParaRPr lang="en-US" dirty="0"/>
          </a:p>
        </p:txBody>
      </p:sp>
    </p:spTree>
    <p:extLst>
      <p:ext uri="{BB962C8B-B14F-4D97-AF65-F5344CB8AC3E}">
        <p14:creationId xmlns:p14="http://schemas.microsoft.com/office/powerpoint/2010/main" val="109916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8BE8E-6B65-4619-8502-571F20B209B6}"/>
              </a:ext>
            </a:extLst>
          </p:cNvPr>
          <p:cNvSpPr txBox="1"/>
          <p:nvPr/>
        </p:nvSpPr>
        <p:spPr>
          <a:xfrm>
            <a:off x="0" y="0"/>
            <a:ext cx="12192000" cy="369332"/>
          </a:xfrm>
          <a:prstGeom prst="rect">
            <a:avLst/>
          </a:prstGeom>
          <a:solidFill>
            <a:schemeClr val="accent2">
              <a:lumMod val="20000"/>
              <a:lumOff val="80000"/>
            </a:schemeClr>
          </a:solidFill>
        </p:spPr>
        <p:txBody>
          <a:bodyPr wrap="square" rtlCol="0">
            <a:spAutoFit/>
          </a:bodyPr>
          <a:lstStyle/>
          <a:p>
            <a:r>
              <a:rPr lang="en-IN" dirty="0"/>
              <a:t>                                                                 Day 4 : Dealing with the low accuracy of models</a:t>
            </a:r>
            <a:endParaRPr lang="en-US" dirty="0"/>
          </a:p>
        </p:txBody>
      </p:sp>
      <p:sp>
        <p:nvSpPr>
          <p:cNvPr id="3" name="TextBox 2">
            <a:extLst>
              <a:ext uri="{FF2B5EF4-FFF2-40B4-BE49-F238E27FC236}">
                <a16:creationId xmlns:a16="http://schemas.microsoft.com/office/drawing/2014/main" id="{A563BF83-77B1-430A-A740-4AF063B92AAC}"/>
              </a:ext>
            </a:extLst>
          </p:cNvPr>
          <p:cNvSpPr txBox="1"/>
          <p:nvPr/>
        </p:nvSpPr>
        <p:spPr>
          <a:xfrm flipH="1">
            <a:off x="1" y="537410"/>
            <a:ext cx="12191999"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solidFill>
              </a:rPr>
              <a:t>I tried to find accuracy of our models by  predicting Covid-19 cases for next five days and the highest accuracy I got was </a:t>
            </a:r>
            <a:r>
              <a:rPr lang="en-IN" b="1" u="sng" dirty="0">
                <a:solidFill>
                  <a:schemeClr val="accent6"/>
                </a:solidFill>
              </a:rPr>
              <a:t>78.93%</a:t>
            </a:r>
            <a:r>
              <a:rPr lang="en-IN" dirty="0">
                <a:solidFill>
                  <a:schemeClr val="accent6"/>
                </a:solidFill>
              </a:rPr>
              <a:t> on </a:t>
            </a:r>
            <a:r>
              <a:rPr lang="en-IN" b="1" u="sng" dirty="0">
                <a:solidFill>
                  <a:schemeClr val="accent6"/>
                </a:solidFill>
              </a:rPr>
              <a:t>Baysian Ridge Polynomial Regressor </a:t>
            </a:r>
            <a:r>
              <a:rPr lang="en-IN" dirty="0">
                <a:solidFill>
                  <a:schemeClr val="accent6"/>
                </a:solidFill>
              </a:rPr>
              <a:t>which was not good.</a:t>
            </a:r>
          </a:p>
          <a:p>
            <a:pPr marL="285750" indent="-285750">
              <a:buFont typeface="Arial" panose="020B0604020202020204" pitchFamily="34" charset="0"/>
              <a:buChar char="•"/>
            </a:pPr>
            <a:r>
              <a:rPr lang="en-IN" dirty="0">
                <a:solidFill>
                  <a:schemeClr val="accent6"/>
                </a:solidFill>
              </a:rPr>
              <a:t>So as per suggestion of Mahesh Sir we tried to predict Covid-19 cases on initial five days to see what accuracy it gives but it was not giving good prediction and error was more than 100%.</a:t>
            </a:r>
          </a:p>
          <a:p>
            <a:pPr marL="285750" indent="-285750">
              <a:buFont typeface="Arial" panose="020B0604020202020204" pitchFamily="34" charset="0"/>
              <a:buChar char="•"/>
            </a:pPr>
            <a:r>
              <a:rPr lang="en-IN" dirty="0">
                <a:solidFill>
                  <a:schemeClr val="accent6"/>
                </a:solidFill>
              </a:rPr>
              <a:t>And when again I tried to predict Covid-19 cases on random days than I was able to achieve accuracy of</a:t>
            </a:r>
            <a:r>
              <a:rPr lang="en-IN" b="1" dirty="0">
                <a:solidFill>
                  <a:schemeClr val="accent6"/>
                </a:solidFill>
              </a:rPr>
              <a:t> </a:t>
            </a:r>
            <a:r>
              <a:rPr lang="en-IN" b="1" u="sng" dirty="0">
                <a:solidFill>
                  <a:schemeClr val="accent6"/>
                </a:solidFill>
              </a:rPr>
              <a:t>8</a:t>
            </a:r>
            <a:r>
              <a:rPr lang="en-US" b="1" u="sng" dirty="0">
                <a:solidFill>
                  <a:schemeClr val="accent6"/>
                </a:solidFill>
              </a:rPr>
              <a:t>3% on XGB regressor model</a:t>
            </a:r>
            <a:r>
              <a:rPr lang="en-US" dirty="0">
                <a:solidFill>
                  <a:schemeClr val="accent6"/>
                </a:solidFill>
              </a:rPr>
              <a:t>  which had only </a:t>
            </a:r>
            <a:r>
              <a:rPr lang="en-US" b="1" u="sng" dirty="0">
                <a:solidFill>
                  <a:schemeClr val="accent6"/>
                </a:solidFill>
              </a:rPr>
              <a:t>accuracy of 71.95% for predicting the cases for next five days</a:t>
            </a:r>
            <a:r>
              <a:rPr lang="en-US" dirty="0">
                <a:solidFill>
                  <a:schemeClr val="accent6"/>
                </a:solidFill>
              </a:rPr>
              <a:t>.</a:t>
            </a:r>
          </a:p>
          <a:p>
            <a:pPr marL="285750" indent="-285750">
              <a:buFont typeface="Arial" panose="020B0604020202020204" pitchFamily="34" charset="0"/>
              <a:buChar char="•"/>
            </a:pPr>
            <a:r>
              <a:rPr lang="en-US" dirty="0">
                <a:solidFill>
                  <a:schemeClr val="accent6"/>
                </a:solidFill>
              </a:rPr>
              <a:t>But this was also not good as we want accuracy of more than 95% for our project as it for critical issue and error in prediction is not tolerable.</a:t>
            </a:r>
            <a:endParaRPr lang="en-IN" dirty="0">
              <a:solidFill>
                <a:schemeClr val="accent6"/>
              </a:solidFill>
            </a:endParaRPr>
          </a:p>
        </p:txBody>
      </p:sp>
      <p:sp>
        <p:nvSpPr>
          <p:cNvPr id="4" name="TextBox 3">
            <a:extLst>
              <a:ext uri="{FF2B5EF4-FFF2-40B4-BE49-F238E27FC236}">
                <a16:creationId xmlns:a16="http://schemas.microsoft.com/office/drawing/2014/main" id="{70273E7C-89B7-487B-B697-3ED084E417A9}"/>
              </a:ext>
            </a:extLst>
          </p:cNvPr>
          <p:cNvSpPr txBox="1"/>
          <p:nvPr/>
        </p:nvSpPr>
        <p:spPr>
          <a:xfrm>
            <a:off x="0" y="2967335"/>
            <a:ext cx="12015537" cy="923330"/>
          </a:xfrm>
          <a:prstGeom prst="rect">
            <a:avLst/>
          </a:prstGeom>
          <a:noFill/>
        </p:spPr>
        <p:txBody>
          <a:bodyPr wrap="square" rtlCol="0">
            <a:spAutoFit/>
          </a:bodyPr>
          <a:lstStyle/>
          <a:p>
            <a:r>
              <a:rPr lang="en-IN" b="1" dirty="0">
                <a:solidFill>
                  <a:schemeClr val="accent2"/>
                </a:solidFill>
              </a:rPr>
              <a:t>     </a:t>
            </a:r>
            <a:r>
              <a:rPr lang="en-IN" b="1" u="sng" dirty="0">
                <a:solidFill>
                  <a:schemeClr val="accent2"/>
                </a:solidFill>
              </a:rPr>
              <a:t>Results</a:t>
            </a:r>
            <a:r>
              <a:rPr lang="en-IN" b="1" dirty="0">
                <a:solidFill>
                  <a:schemeClr val="accent2"/>
                </a:solidFill>
              </a:rPr>
              <a:t>:</a:t>
            </a:r>
          </a:p>
          <a:p>
            <a:pPr marL="285750" indent="-285750">
              <a:buFont typeface="Arial" panose="020B0604020202020204" pitchFamily="34" charset="0"/>
              <a:buChar char="•"/>
            </a:pPr>
            <a:r>
              <a:rPr lang="en-IN" dirty="0">
                <a:solidFill>
                  <a:schemeClr val="accent2"/>
                </a:solidFill>
              </a:rPr>
              <a:t>Accuracy of 78.93% for Bayesian Ridge Polynomial Regressor model for prediction of cases on next five days.</a:t>
            </a:r>
          </a:p>
          <a:p>
            <a:pPr marL="285750" indent="-285750">
              <a:buFont typeface="Arial" panose="020B0604020202020204" pitchFamily="34" charset="0"/>
              <a:buChar char="•"/>
            </a:pPr>
            <a:r>
              <a:rPr lang="en-IN" dirty="0">
                <a:solidFill>
                  <a:schemeClr val="accent2"/>
                </a:solidFill>
              </a:rPr>
              <a:t>Accuracy of 83% for XGBoost model for prediction of cases on any random days.</a:t>
            </a:r>
            <a:endParaRPr lang="en-US" dirty="0">
              <a:solidFill>
                <a:schemeClr val="accent2"/>
              </a:solidFill>
            </a:endParaRPr>
          </a:p>
        </p:txBody>
      </p:sp>
      <p:sp>
        <p:nvSpPr>
          <p:cNvPr id="5" name="TextBox 4">
            <a:extLst>
              <a:ext uri="{FF2B5EF4-FFF2-40B4-BE49-F238E27FC236}">
                <a16:creationId xmlns:a16="http://schemas.microsoft.com/office/drawing/2014/main" id="{F85E7F71-B433-4050-834C-97265566E540}"/>
              </a:ext>
            </a:extLst>
          </p:cNvPr>
          <p:cNvSpPr txBox="1"/>
          <p:nvPr/>
        </p:nvSpPr>
        <p:spPr>
          <a:xfrm flipH="1">
            <a:off x="0" y="4012266"/>
            <a:ext cx="12127832" cy="2031325"/>
          </a:xfrm>
          <a:prstGeom prst="rect">
            <a:avLst/>
          </a:prstGeom>
          <a:noFill/>
        </p:spPr>
        <p:txBody>
          <a:bodyPr wrap="square" rtlCol="0">
            <a:spAutoFit/>
          </a:bodyPr>
          <a:lstStyle/>
          <a:p>
            <a:r>
              <a:rPr lang="en-IN" b="1" dirty="0">
                <a:solidFill>
                  <a:schemeClr val="accent6"/>
                </a:solidFill>
              </a:rPr>
              <a:t>     </a:t>
            </a:r>
            <a:r>
              <a:rPr lang="en-IN" b="1" u="sng" dirty="0">
                <a:solidFill>
                  <a:schemeClr val="accent6"/>
                </a:solidFill>
              </a:rPr>
              <a:t>Issues</a:t>
            </a:r>
            <a:r>
              <a:rPr lang="en-IN" b="1" dirty="0">
                <a:solidFill>
                  <a:schemeClr val="accent6"/>
                </a:solidFill>
              </a:rPr>
              <a:t>:</a:t>
            </a:r>
          </a:p>
          <a:p>
            <a:pPr marL="285750" indent="-285750">
              <a:buFont typeface="Arial" panose="020B0604020202020204" pitchFamily="34" charset="0"/>
              <a:buChar char="•"/>
            </a:pPr>
            <a:r>
              <a:rPr lang="en-IN" dirty="0">
                <a:solidFill>
                  <a:schemeClr val="accent6"/>
                </a:solidFill>
              </a:rPr>
              <a:t>Getting different accuracy for prediction on next five days and for prediction on random days.</a:t>
            </a:r>
            <a:endParaRPr lang="en-US" dirty="0">
              <a:solidFill>
                <a:schemeClr val="accent6"/>
              </a:solidFill>
            </a:endParaRPr>
          </a:p>
          <a:p>
            <a:pPr marL="285750" indent="-285750">
              <a:buFont typeface="Arial" panose="020B0604020202020204" pitchFamily="34" charset="0"/>
              <a:buChar char="•"/>
            </a:pPr>
            <a:r>
              <a:rPr lang="en-US" dirty="0">
                <a:solidFill>
                  <a:schemeClr val="accent6"/>
                </a:solidFill>
              </a:rPr>
              <a:t>Like XGB regressor was giving accuracy of 71.95% for prediction on next five days but it gave accuracy of 83% on prediction on random days. Don’t know why such fluctuation is happening.</a:t>
            </a:r>
          </a:p>
          <a:p>
            <a:pPr marL="285750" indent="-285750">
              <a:buFont typeface="Arial" panose="020B0604020202020204" pitchFamily="34" charset="0"/>
              <a:buChar char="•"/>
            </a:pPr>
            <a:r>
              <a:rPr lang="en-US" dirty="0">
                <a:solidFill>
                  <a:schemeClr val="accent6"/>
                </a:solidFill>
              </a:rPr>
              <a:t>When I tried for prediction on initial five days all models are giving error more than 100% .</a:t>
            </a:r>
          </a:p>
          <a:p>
            <a:pPr marL="285750" indent="-285750">
              <a:buFont typeface="Arial" panose="020B0604020202020204" pitchFamily="34" charset="0"/>
              <a:buChar char="•"/>
            </a:pPr>
            <a:r>
              <a:rPr lang="en-US" dirty="0">
                <a:solidFill>
                  <a:schemeClr val="accent6"/>
                </a:solidFill>
              </a:rPr>
              <a:t>I think we need more data to get a good predicting model.</a:t>
            </a:r>
          </a:p>
          <a:p>
            <a:pPr marL="285750" indent="-285750">
              <a:buFont typeface="Arial" panose="020B0604020202020204" pitchFamily="34" charset="0"/>
              <a:buChar char="•"/>
            </a:pPr>
            <a:r>
              <a:rPr lang="en-US" dirty="0">
                <a:solidFill>
                  <a:schemeClr val="accent6"/>
                </a:solidFill>
              </a:rPr>
              <a:t>I think there is problem with the dataset.</a:t>
            </a:r>
            <a:endParaRPr lang="en-IN" dirty="0">
              <a:solidFill>
                <a:schemeClr val="accent6"/>
              </a:solidFill>
            </a:endParaRPr>
          </a:p>
        </p:txBody>
      </p:sp>
    </p:spTree>
    <p:extLst>
      <p:ext uri="{BB962C8B-B14F-4D97-AF65-F5344CB8AC3E}">
        <p14:creationId xmlns:p14="http://schemas.microsoft.com/office/powerpoint/2010/main" val="263721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29377-6A46-4DAD-963C-0EEFB7C31B12}"/>
              </a:ext>
            </a:extLst>
          </p:cNvPr>
          <p:cNvSpPr txBox="1"/>
          <p:nvPr/>
        </p:nvSpPr>
        <p:spPr>
          <a:xfrm>
            <a:off x="1" y="0"/>
            <a:ext cx="12192000" cy="369332"/>
          </a:xfrm>
          <a:prstGeom prst="rect">
            <a:avLst/>
          </a:prstGeom>
          <a:solidFill>
            <a:schemeClr val="accent2">
              <a:lumMod val="20000"/>
              <a:lumOff val="80000"/>
            </a:schemeClr>
          </a:solidFill>
        </p:spPr>
        <p:txBody>
          <a:bodyPr wrap="square" rtlCol="0">
            <a:spAutoFit/>
          </a:bodyPr>
          <a:lstStyle/>
          <a:p>
            <a:r>
              <a:rPr lang="en-IN" dirty="0"/>
              <a:t>                                                                              Day-5 : Search for new dataset</a:t>
            </a:r>
            <a:endParaRPr lang="en-US" dirty="0"/>
          </a:p>
        </p:txBody>
      </p:sp>
      <p:sp>
        <p:nvSpPr>
          <p:cNvPr id="5" name="TextBox 4">
            <a:extLst>
              <a:ext uri="{FF2B5EF4-FFF2-40B4-BE49-F238E27FC236}">
                <a16:creationId xmlns:a16="http://schemas.microsoft.com/office/drawing/2014/main" id="{4E605975-07F1-4972-90B6-067D34031FCF}"/>
              </a:ext>
            </a:extLst>
          </p:cNvPr>
          <p:cNvSpPr txBox="1"/>
          <p:nvPr/>
        </p:nvSpPr>
        <p:spPr>
          <a:xfrm>
            <a:off x="0" y="473241"/>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6"/>
                </a:solidFill>
              </a:rPr>
              <a:t>As I was not getting good accuracy for out current dataset . Mahesh Sir suggested me that I should find some other dataset on try to get accuracy of my models on that dataset.</a:t>
            </a:r>
          </a:p>
          <a:p>
            <a:pPr marL="285750" indent="-285750">
              <a:buFont typeface="Arial" panose="020B0604020202020204" pitchFamily="34" charset="0"/>
              <a:buChar char="•"/>
            </a:pPr>
            <a:r>
              <a:rPr lang="en-IN" dirty="0">
                <a:solidFill>
                  <a:schemeClr val="accent6"/>
                </a:solidFill>
              </a:rPr>
              <a:t>The datasets I found can be found on this </a:t>
            </a:r>
            <a:r>
              <a:rPr lang="en-IN" dirty="0">
                <a:solidFill>
                  <a:schemeClr val="accent5"/>
                </a:solidFill>
                <a:hlinkClick r:id="rId2">
                  <a:extLst>
                    <a:ext uri="{A12FA001-AC4F-418D-AE19-62706E023703}">
                      <ahyp:hlinkClr xmlns:ahyp="http://schemas.microsoft.com/office/drawing/2018/hyperlinkcolor" val="tx"/>
                    </a:ext>
                  </a:extLst>
                </a:hlinkClick>
              </a:rPr>
              <a:t>link</a:t>
            </a:r>
            <a:r>
              <a:rPr lang="en-IN" dirty="0">
                <a:solidFill>
                  <a:schemeClr val="accent6"/>
                </a:solidFill>
              </a:rPr>
              <a:t>.</a:t>
            </a:r>
          </a:p>
          <a:p>
            <a:pPr marL="285750" indent="-285750">
              <a:buFont typeface="Arial" panose="020B0604020202020204" pitchFamily="34" charset="0"/>
              <a:buChar char="•"/>
            </a:pPr>
            <a:r>
              <a:rPr lang="en-IN" dirty="0">
                <a:solidFill>
                  <a:schemeClr val="accent6"/>
                </a:solidFill>
              </a:rPr>
              <a:t>After this Mahesh Sir told that I should try to get dataset of Maharashtra specifically as the cases are mostly in Maharashtra and he said in particular I should try to get dataset of some hospital.</a:t>
            </a:r>
          </a:p>
        </p:txBody>
      </p:sp>
      <p:sp>
        <p:nvSpPr>
          <p:cNvPr id="6" name="TextBox 5">
            <a:extLst>
              <a:ext uri="{FF2B5EF4-FFF2-40B4-BE49-F238E27FC236}">
                <a16:creationId xmlns:a16="http://schemas.microsoft.com/office/drawing/2014/main" id="{2CDF8559-8766-4FC4-8EB1-0D985912AA62}"/>
              </a:ext>
            </a:extLst>
          </p:cNvPr>
          <p:cNvSpPr txBox="1"/>
          <p:nvPr/>
        </p:nvSpPr>
        <p:spPr>
          <a:xfrm>
            <a:off x="40105" y="2054478"/>
            <a:ext cx="12111789" cy="1200329"/>
          </a:xfrm>
          <a:prstGeom prst="rect">
            <a:avLst/>
          </a:prstGeom>
          <a:noFill/>
        </p:spPr>
        <p:txBody>
          <a:bodyPr wrap="square" rtlCol="0">
            <a:spAutoFit/>
          </a:bodyPr>
          <a:lstStyle/>
          <a:p>
            <a:r>
              <a:rPr lang="en-IN" b="1" dirty="0">
                <a:solidFill>
                  <a:schemeClr val="accent2"/>
                </a:solidFill>
              </a:rPr>
              <a:t>     </a:t>
            </a:r>
            <a:r>
              <a:rPr lang="en-IN" b="1" u="sng" dirty="0">
                <a:solidFill>
                  <a:schemeClr val="accent2"/>
                </a:solidFill>
              </a:rPr>
              <a:t>Issues</a:t>
            </a:r>
            <a:r>
              <a:rPr lang="en-IN" b="1" dirty="0">
                <a:solidFill>
                  <a:schemeClr val="accent2"/>
                </a:solidFill>
              </a:rPr>
              <a:t>:</a:t>
            </a:r>
          </a:p>
          <a:p>
            <a:pPr marL="285750" indent="-285750">
              <a:buFont typeface="Arial" panose="020B0604020202020204" pitchFamily="34" charset="0"/>
              <a:buChar char="•"/>
            </a:pPr>
            <a:r>
              <a:rPr lang="en-IN" dirty="0">
                <a:solidFill>
                  <a:schemeClr val="accent2"/>
                </a:solidFill>
              </a:rPr>
              <a:t>Problem with dataset available , as it is not giving good accuracy .</a:t>
            </a:r>
          </a:p>
          <a:p>
            <a:pPr marL="285750" indent="-285750">
              <a:buFont typeface="Arial" panose="020B0604020202020204" pitchFamily="34" charset="0"/>
              <a:buChar char="•"/>
            </a:pPr>
            <a:r>
              <a:rPr lang="en-IN" dirty="0">
                <a:solidFill>
                  <a:schemeClr val="accent2"/>
                </a:solidFill>
              </a:rPr>
              <a:t>Want more data as our dataset have only 60 days information.</a:t>
            </a:r>
          </a:p>
          <a:p>
            <a:pPr marL="285750" indent="-285750">
              <a:buFont typeface="Arial" panose="020B0604020202020204" pitchFamily="34" charset="0"/>
              <a:buChar char="•"/>
            </a:pPr>
            <a:r>
              <a:rPr lang="en-IN" dirty="0">
                <a:solidFill>
                  <a:schemeClr val="accent2"/>
                </a:solidFill>
              </a:rPr>
              <a:t>Not able to get dataset of other hospital on internet as it is confidential. </a:t>
            </a:r>
            <a:endParaRPr lang="en-US" dirty="0">
              <a:solidFill>
                <a:schemeClr val="accent2"/>
              </a:solidFill>
            </a:endParaRPr>
          </a:p>
        </p:txBody>
      </p:sp>
      <p:sp>
        <p:nvSpPr>
          <p:cNvPr id="7" name="TextBox 6">
            <a:extLst>
              <a:ext uri="{FF2B5EF4-FFF2-40B4-BE49-F238E27FC236}">
                <a16:creationId xmlns:a16="http://schemas.microsoft.com/office/drawing/2014/main" id="{05B0E101-A559-4543-B5AF-D36EF485ED2C}"/>
              </a:ext>
            </a:extLst>
          </p:cNvPr>
          <p:cNvSpPr txBox="1"/>
          <p:nvPr/>
        </p:nvSpPr>
        <p:spPr>
          <a:xfrm>
            <a:off x="0" y="3358716"/>
            <a:ext cx="12151894" cy="923330"/>
          </a:xfrm>
          <a:prstGeom prst="rect">
            <a:avLst/>
          </a:prstGeom>
          <a:noFill/>
        </p:spPr>
        <p:txBody>
          <a:bodyPr wrap="square" rtlCol="0">
            <a:spAutoFit/>
          </a:bodyPr>
          <a:lstStyle/>
          <a:p>
            <a:r>
              <a:rPr lang="en-IN" dirty="0"/>
              <a:t>     </a:t>
            </a:r>
            <a:r>
              <a:rPr lang="en-IN" b="1" u="sng" dirty="0">
                <a:solidFill>
                  <a:schemeClr val="accent6"/>
                </a:solidFill>
              </a:rPr>
              <a:t>What we decided </a:t>
            </a:r>
            <a:r>
              <a:rPr lang="en-IN" b="1" dirty="0">
                <a:solidFill>
                  <a:schemeClr val="accent6"/>
                </a:solidFill>
              </a:rPr>
              <a:t>:-</a:t>
            </a:r>
          </a:p>
          <a:p>
            <a:pPr marL="285750" indent="-285750">
              <a:buFont typeface="Arial" panose="020B0604020202020204" pitchFamily="34" charset="0"/>
              <a:buChar char="•"/>
            </a:pPr>
            <a:r>
              <a:rPr lang="en-IN" dirty="0">
                <a:solidFill>
                  <a:schemeClr val="accent6"/>
                </a:solidFill>
              </a:rPr>
              <a:t> As we were not able to get some other hospital dataset we than decided to stick with the old dataset that we were provided and we will try to accuracy on that dataset only.</a:t>
            </a:r>
            <a:endParaRPr lang="en-US" dirty="0">
              <a:solidFill>
                <a:schemeClr val="accent6"/>
              </a:solidFill>
            </a:endParaRPr>
          </a:p>
        </p:txBody>
      </p:sp>
      <p:pic>
        <p:nvPicPr>
          <p:cNvPr id="8" name="Picture 7">
            <a:extLst>
              <a:ext uri="{FF2B5EF4-FFF2-40B4-BE49-F238E27FC236}">
                <a16:creationId xmlns:a16="http://schemas.microsoft.com/office/drawing/2014/main" id="{BE7D3292-D60E-4ABB-956A-13AFE0516E67}"/>
              </a:ext>
            </a:extLst>
          </p:cNvPr>
          <p:cNvPicPr>
            <a:picLocks noChangeAspect="1"/>
          </p:cNvPicPr>
          <p:nvPr/>
        </p:nvPicPr>
        <p:blipFill>
          <a:blip r:embed="rId3"/>
          <a:stretch>
            <a:fillRect/>
          </a:stretch>
        </p:blipFill>
        <p:spPr>
          <a:xfrm>
            <a:off x="8290509" y="4049129"/>
            <a:ext cx="3901491" cy="2808871"/>
          </a:xfrm>
          <a:prstGeom prst="rect">
            <a:avLst/>
          </a:prstGeom>
        </p:spPr>
      </p:pic>
      <p:sp>
        <p:nvSpPr>
          <p:cNvPr id="9" name="TextBox 8">
            <a:extLst>
              <a:ext uri="{FF2B5EF4-FFF2-40B4-BE49-F238E27FC236}">
                <a16:creationId xmlns:a16="http://schemas.microsoft.com/office/drawing/2014/main" id="{99DCB10C-FCBD-499E-8C65-AE933F6E31F8}"/>
              </a:ext>
            </a:extLst>
          </p:cNvPr>
          <p:cNvSpPr txBox="1"/>
          <p:nvPr/>
        </p:nvSpPr>
        <p:spPr>
          <a:xfrm>
            <a:off x="240631" y="4339788"/>
            <a:ext cx="7948864" cy="646331"/>
          </a:xfrm>
          <a:prstGeom prst="rect">
            <a:avLst/>
          </a:prstGeom>
          <a:noFill/>
        </p:spPr>
        <p:txBody>
          <a:bodyPr wrap="square" rtlCol="0">
            <a:spAutoFit/>
          </a:bodyPr>
          <a:lstStyle/>
          <a:p>
            <a:r>
              <a:rPr lang="en-IN" dirty="0">
                <a:solidFill>
                  <a:schemeClr val="accent2"/>
                </a:solidFill>
              </a:rPr>
              <a:t>The following graph shows the difference in prediction of our model from actual predictions for predicting the cases for next five days:-</a:t>
            </a:r>
            <a:endParaRPr lang="en-US" dirty="0">
              <a:solidFill>
                <a:schemeClr val="accent2"/>
              </a:solidFill>
            </a:endParaRPr>
          </a:p>
        </p:txBody>
      </p:sp>
    </p:spTree>
    <p:extLst>
      <p:ext uri="{BB962C8B-B14F-4D97-AF65-F5344CB8AC3E}">
        <p14:creationId xmlns:p14="http://schemas.microsoft.com/office/powerpoint/2010/main" val="23655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28D62-7E24-4913-B2FB-41FEC33C67D4}"/>
              </a:ext>
            </a:extLst>
          </p:cNvPr>
          <p:cNvSpPr txBox="1"/>
          <p:nvPr/>
        </p:nvSpPr>
        <p:spPr>
          <a:xfrm>
            <a:off x="0" y="-213643"/>
            <a:ext cx="12192000" cy="584775"/>
          </a:xfrm>
          <a:prstGeom prst="rect">
            <a:avLst/>
          </a:prstGeom>
          <a:solidFill>
            <a:schemeClr val="accent2">
              <a:lumMod val="20000"/>
              <a:lumOff val="80000"/>
            </a:schemeClr>
          </a:solidFill>
        </p:spPr>
        <p:txBody>
          <a:bodyPr wrap="square" rtlCol="0">
            <a:spAutoFit/>
          </a:bodyPr>
          <a:lstStyle/>
          <a:p>
            <a:pPr algn="ctr"/>
            <a:r>
              <a:rPr lang="en-US" sz="3200" dirty="0"/>
              <a:t>Day 8 : Looking For A New Dataset</a:t>
            </a:r>
            <a:endParaRPr lang="en-IN" sz="3200" dirty="0"/>
          </a:p>
        </p:txBody>
      </p:sp>
      <p:sp>
        <p:nvSpPr>
          <p:cNvPr id="3" name="TextBox 2">
            <a:extLst>
              <a:ext uri="{FF2B5EF4-FFF2-40B4-BE49-F238E27FC236}">
                <a16:creationId xmlns:a16="http://schemas.microsoft.com/office/drawing/2014/main" id="{05876541-6C51-41A4-8E71-DD8D9FBCC425}"/>
              </a:ext>
            </a:extLst>
          </p:cNvPr>
          <p:cNvSpPr txBox="1"/>
          <p:nvPr/>
        </p:nvSpPr>
        <p:spPr>
          <a:xfrm>
            <a:off x="142043" y="560170"/>
            <a:ext cx="1192271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As I was not getting good results on previous dataset so I looked for the new dataset which can be found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here</a:t>
            </a:r>
            <a:r>
              <a:rPr lang="en-IN" dirty="0"/>
              <a:t>.</a:t>
            </a:r>
          </a:p>
          <a:p>
            <a:pPr marL="285750" indent="-285750">
              <a:buFont typeface="Arial" panose="020B0604020202020204" pitchFamily="34" charset="0"/>
              <a:buChar char="•"/>
            </a:pPr>
            <a:r>
              <a:rPr lang="en-IN" dirty="0"/>
              <a:t>It was dataset of covid-19 cases in India as of now and it had 145 entries.</a:t>
            </a:r>
          </a:p>
          <a:p>
            <a:pPr marL="285750" indent="-285750">
              <a:buFont typeface="Arial" panose="020B0604020202020204" pitchFamily="34" charset="0"/>
              <a:buChar char="•"/>
            </a:pPr>
            <a:r>
              <a:rPr lang="en-IN" dirty="0"/>
              <a:t>I pre-processed the dataset and made it ready to train on all models.</a:t>
            </a:r>
          </a:p>
          <a:p>
            <a:pPr marL="285750" indent="-285750">
              <a:buFont typeface="Arial" panose="020B0604020202020204" pitchFamily="34" charset="0"/>
              <a:buChar char="•"/>
            </a:pPr>
            <a:r>
              <a:rPr lang="en-IN" dirty="0"/>
              <a:t>I ran all models on these datasets and I got following values of MAE and MSE.</a:t>
            </a:r>
            <a:endParaRPr lang="en-US" dirty="0"/>
          </a:p>
        </p:txBody>
      </p:sp>
      <p:sp>
        <p:nvSpPr>
          <p:cNvPr id="4" name="TextBox 3">
            <a:hlinkClick r:id="rId3"/>
            <a:extLst>
              <a:ext uri="{FF2B5EF4-FFF2-40B4-BE49-F238E27FC236}">
                <a16:creationId xmlns:a16="http://schemas.microsoft.com/office/drawing/2014/main" id="{848757EA-92A8-46F6-A3B8-432F6793F6C3}"/>
              </a:ext>
            </a:extLst>
          </p:cNvPr>
          <p:cNvSpPr txBox="1"/>
          <p:nvPr/>
        </p:nvSpPr>
        <p:spPr>
          <a:xfrm>
            <a:off x="317759" y="4372506"/>
            <a:ext cx="11746994" cy="2031325"/>
          </a:xfrm>
          <a:prstGeom prst="rect">
            <a:avLst/>
          </a:prstGeom>
          <a:noFill/>
        </p:spPr>
        <p:txBody>
          <a:bodyPr wrap="square" rtlCol="0">
            <a:spAutoFit/>
          </a:bodyPr>
          <a:lstStyle/>
          <a:p>
            <a:r>
              <a:rPr lang="en-IN" u="sng" dirty="0"/>
              <a:t>Issues and how I overcome it</a:t>
            </a:r>
            <a:r>
              <a:rPr lang="en-IN" dirty="0"/>
              <a:t>:-</a:t>
            </a:r>
          </a:p>
          <a:p>
            <a:pPr marL="285750" indent="-285750">
              <a:buFont typeface="Arial" panose="020B0604020202020204" pitchFamily="34" charset="0"/>
              <a:buChar char="•"/>
            </a:pPr>
            <a:r>
              <a:rPr lang="en-IN" dirty="0"/>
              <a:t>You can see the problem with these MAE and MSE values. They are very large which is very bad for our problem statement.</a:t>
            </a:r>
          </a:p>
          <a:p>
            <a:pPr marL="285750" indent="-285750">
              <a:buFont typeface="Arial" panose="020B0604020202020204" pitchFamily="34" charset="0"/>
              <a:buChar char="•"/>
            </a:pPr>
            <a:r>
              <a:rPr lang="en-IN" dirty="0"/>
              <a:t>Later I found why I am getting large values for MAE,MSE, the reason was that instead of having number of confirmed covid-19 cases for each day in dataset instead I had number of confirmed covid-19 cases till date in dataset.</a:t>
            </a:r>
          </a:p>
          <a:p>
            <a:pPr marL="285750" indent="-285750">
              <a:buFont typeface="Arial" panose="020B0604020202020204" pitchFamily="34" charset="0"/>
              <a:buChar char="•"/>
            </a:pPr>
            <a:r>
              <a:rPr lang="en-IN" dirty="0"/>
              <a:t>So these was the reason for such large values of MAE and MSE.</a:t>
            </a:r>
          </a:p>
          <a:p>
            <a:pPr marL="285750" indent="-285750">
              <a:buFont typeface="Arial" panose="020B0604020202020204" pitchFamily="34" charset="0"/>
              <a:buChar char="•"/>
            </a:pPr>
            <a:r>
              <a:rPr lang="en-IN" dirty="0"/>
              <a:t>So we decide to change our dataset where we could get number of confirmed covid-19 cases for each day.</a:t>
            </a:r>
            <a:endParaRPr lang="en-US" dirty="0"/>
          </a:p>
        </p:txBody>
      </p:sp>
      <p:graphicFrame>
        <p:nvGraphicFramePr>
          <p:cNvPr id="5" name="Table 4">
            <a:extLst>
              <a:ext uri="{FF2B5EF4-FFF2-40B4-BE49-F238E27FC236}">
                <a16:creationId xmlns:a16="http://schemas.microsoft.com/office/drawing/2014/main" id="{157E1521-571B-47B5-B0AB-CE77152235AC}"/>
              </a:ext>
            </a:extLst>
          </p:cNvPr>
          <p:cNvGraphicFramePr>
            <a:graphicFrameLocks noGrp="1"/>
          </p:cNvGraphicFramePr>
          <p:nvPr>
            <p:extLst>
              <p:ext uri="{D42A27DB-BD31-4B8C-83A1-F6EECF244321}">
                <p14:modId xmlns:p14="http://schemas.microsoft.com/office/powerpoint/2010/main" val="1349914211"/>
              </p:ext>
            </p:extLst>
          </p:nvPr>
        </p:nvGraphicFramePr>
        <p:xfrm>
          <a:off x="2252579" y="2274022"/>
          <a:ext cx="7366000" cy="1584960"/>
        </p:xfrm>
        <a:graphic>
          <a:graphicData uri="http://schemas.openxmlformats.org/drawingml/2006/table">
            <a:tbl>
              <a:tblPr>
                <a:tableStyleId>{5C22544A-7EE6-4342-B048-85BDC9FD1C3A}</a:tableStyleId>
              </a:tblPr>
              <a:tblGrid>
                <a:gridCol w="3314700">
                  <a:extLst>
                    <a:ext uri="{9D8B030D-6E8A-4147-A177-3AD203B41FA5}">
                      <a16:colId xmlns:a16="http://schemas.microsoft.com/office/drawing/2014/main" val="3966271607"/>
                    </a:ext>
                  </a:extLst>
                </a:gridCol>
                <a:gridCol w="1701800">
                  <a:extLst>
                    <a:ext uri="{9D8B030D-6E8A-4147-A177-3AD203B41FA5}">
                      <a16:colId xmlns:a16="http://schemas.microsoft.com/office/drawing/2014/main" val="3053163312"/>
                    </a:ext>
                  </a:extLst>
                </a:gridCol>
                <a:gridCol w="2349500">
                  <a:extLst>
                    <a:ext uri="{9D8B030D-6E8A-4147-A177-3AD203B41FA5}">
                      <a16:colId xmlns:a16="http://schemas.microsoft.com/office/drawing/2014/main" val="3500461397"/>
                    </a:ext>
                  </a:extLst>
                </a:gridCol>
              </a:tblGrid>
              <a:tr h="63629">
                <a:tc>
                  <a:txBody>
                    <a:bodyPr/>
                    <a:lstStyle/>
                    <a:p>
                      <a:pPr algn="l" fontAlgn="b"/>
                      <a:r>
                        <a:rPr lang="en-US" sz="1600" u="none" strike="noStrike">
                          <a:effectLst/>
                        </a:rPr>
                        <a:t>Model Name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dirty="0">
                          <a:effectLst/>
                        </a:rPr>
                        <a:t>MAE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u="none" strike="noStrike">
                          <a:effectLst/>
                        </a:rPr>
                        <a:t>MSE</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450780"/>
                  </a:ext>
                </a:extLst>
              </a:tr>
              <a:tr h="266700">
                <a:tc>
                  <a:txBody>
                    <a:bodyPr/>
                    <a:lstStyle/>
                    <a:p>
                      <a:pPr algn="l" fontAlgn="b"/>
                      <a:r>
                        <a:rPr lang="en-US" sz="1600" u="none" strike="noStrike">
                          <a:effectLst/>
                        </a:rPr>
                        <a:t>Support Vector Regressor (SVR)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US" sz="1600" u="none" strike="noStrike">
                          <a:effectLst/>
                        </a:rPr>
                        <a:t>23866.4993</a:t>
                      </a:r>
                      <a:endParaRPr lang="en-US" sz="1600" b="0" i="0" u="none" strike="noStrike">
                        <a:solidFill>
                          <a:srgbClr val="008000"/>
                        </a:solidFill>
                        <a:effectLst/>
                        <a:latin typeface="Courier New" panose="02070309020205020404" pitchFamily="49" charset="0"/>
                      </a:endParaRPr>
                    </a:p>
                  </a:txBody>
                  <a:tcPr marL="7620" marR="7620" marT="7620" marB="0" anchor="ctr"/>
                </a:tc>
                <a:tc>
                  <a:txBody>
                    <a:bodyPr/>
                    <a:lstStyle/>
                    <a:p>
                      <a:pPr algn="r" fontAlgn="b"/>
                      <a:r>
                        <a:rPr lang="en-US" sz="1600" u="none" strike="noStrike">
                          <a:effectLst/>
                        </a:rPr>
                        <a:t>1108871082</a:t>
                      </a:r>
                      <a:endParaRPr lang="en-US" sz="1600" b="0" i="0" u="none" strike="noStrike">
                        <a:solidFill>
                          <a:srgbClr val="212121"/>
                        </a:solidFill>
                        <a:effectLst/>
                        <a:latin typeface="Courier New" panose="02070309020205020404" pitchFamily="49" charset="0"/>
                      </a:endParaRPr>
                    </a:p>
                  </a:txBody>
                  <a:tcPr marL="7620" marR="7620" marT="7620" marB="0" anchor="b"/>
                </a:tc>
                <a:extLst>
                  <a:ext uri="{0D108BD9-81ED-4DB2-BD59-A6C34878D82A}">
                    <a16:rowId xmlns:a16="http://schemas.microsoft.com/office/drawing/2014/main" val="3683092712"/>
                  </a:ext>
                </a:extLst>
              </a:tr>
              <a:tr h="266700">
                <a:tc>
                  <a:txBody>
                    <a:bodyPr/>
                    <a:lstStyle/>
                    <a:p>
                      <a:pPr algn="l" fontAlgn="b"/>
                      <a:r>
                        <a:rPr lang="en-US" sz="1600" u="none" strike="noStrike">
                          <a:effectLst/>
                        </a:rPr>
                        <a:t>Random Forest Regressor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2282.704</a:t>
                      </a:r>
                      <a:endParaRPr lang="en-US" sz="1600" b="0" i="0" u="none" strike="noStrike">
                        <a:solidFill>
                          <a:srgbClr val="212121"/>
                        </a:solidFill>
                        <a:effectLst/>
                        <a:latin typeface="Courier New" panose="02070309020205020404" pitchFamily="49" charset="0"/>
                      </a:endParaRPr>
                    </a:p>
                  </a:txBody>
                  <a:tcPr marL="7620" marR="7620" marT="7620" marB="0" anchor="b"/>
                </a:tc>
                <a:tc>
                  <a:txBody>
                    <a:bodyPr/>
                    <a:lstStyle/>
                    <a:p>
                      <a:pPr algn="r" fontAlgn="b"/>
                      <a:r>
                        <a:rPr lang="en-US" sz="1600" u="none" strike="noStrike">
                          <a:effectLst/>
                        </a:rPr>
                        <a:t>16036121.94</a:t>
                      </a:r>
                      <a:endParaRPr lang="en-US" sz="1600" b="0" i="0" u="none" strike="noStrike">
                        <a:solidFill>
                          <a:srgbClr val="212121"/>
                        </a:solidFill>
                        <a:effectLst/>
                        <a:latin typeface="Courier New" panose="02070309020205020404" pitchFamily="49" charset="0"/>
                      </a:endParaRPr>
                    </a:p>
                  </a:txBody>
                  <a:tcPr marL="7620" marR="7620" marT="7620" marB="0" anchor="b"/>
                </a:tc>
                <a:extLst>
                  <a:ext uri="{0D108BD9-81ED-4DB2-BD59-A6C34878D82A}">
                    <a16:rowId xmlns:a16="http://schemas.microsoft.com/office/drawing/2014/main" val="2114742032"/>
                  </a:ext>
                </a:extLst>
              </a:tr>
              <a:tr h="266700">
                <a:tc>
                  <a:txBody>
                    <a:bodyPr/>
                    <a:lstStyle/>
                    <a:p>
                      <a:pPr algn="l" fontAlgn="b"/>
                      <a:r>
                        <a:rPr lang="en-US" sz="1600" u="none" strike="noStrike">
                          <a:effectLst/>
                        </a:rPr>
                        <a:t>Polynomial Linear Regressor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937.8686</a:t>
                      </a:r>
                      <a:endParaRPr lang="en-US" sz="1600" b="0" i="0" u="none" strike="noStrike">
                        <a:solidFill>
                          <a:srgbClr val="212121"/>
                        </a:solidFill>
                        <a:effectLst/>
                        <a:latin typeface="Courier New" panose="02070309020205020404" pitchFamily="49" charset="0"/>
                      </a:endParaRPr>
                    </a:p>
                  </a:txBody>
                  <a:tcPr marL="7620" marR="7620" marT="7620" marB="0" anchor="b"/>
                </a:tc>
                <a:tc>
                  <a:txBody>
                    <a:bodyPr/>
                    <a:lstStyle/>
                    <a:p>
                      <a:pPr algn="r" fontAlgn="b"/>
                      <a:r>
                        <a:rPr lang="en-US" sz="1600" u="none" strike="noStrike">
                          <a:effectLst/>
                        </a:rPr>
                        <a:t>1563399.613</a:t>
                      </a:r>
                      <a:endParaRPr lang="en-US" sz="1600" b="0" i="0" u="none" strike="noStrike">
                        <a:solidFill>
                          <a:srgbClr val="212121"/>
                        </a:solidFill>
                        <a:effectLst/>
                        <a:latin typeface="Courier New" panose="02070309020205020404" pitchFamily="49" charset="0"/>
                      </a:endParaRPr>
                    </a:p>
                  </a:txBody>
                  <a:tcPr marL="7620" marR="7620" marT="7620" marB="0" anchor="b"/>
                </a:tc>
                <a:extLst>
                  <a:ext uri="{0D108BD9-81ED-4DB2-BD59-A6C34878D82A}">
                    <a16:rowId xmlns:a16="http://schemas.microsoft.com/office/drawing/2014/main" val="4110036246"/>
                  </a:ext>
                </a:extLst>
              </a:tr>
              <a:tr h="266700">
                <a:tc>
                  <a:txBody>
                    <a:bodyPr/>
                    <a:lstStyle/>
                    <a:p>
                      <a:pPr algn="l" fontAlgn="b"/>
                      <a:r>
                        <a:rPr lang="en-US" sz="1600" u="none" strike="noStrike">
                          <a:effectLst/>
                        </a:rPr>
                        <a:t>Bayesian Ridge Polynomial Regressor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997.1067</a:t>
                      </a:r>
                      <a:endParaRPr lang="en-US" sz="1600" b="0" i="0" u="none" strike="noStrike">
                        <a:solidFill>
                          <a:srgbClr val="212121"/>
                        </a:solidFill>
                        <a:effectLst/>
                        <a:latin typeface="Courier New" panose="02070309020205020404" pitchFamily="49" charset="0"/>
                      </a:endParaRPr>
                    </a:p>
                  </a:txBody>
                  <a:tcPr marL="7620" marR="7620" marT="7620" marB="0" anchor="b"/>
                </a:tc>
                <a:tc>
                  <a:txBody>
                    <a:bodyPr/>
                    <a:lstStyle/>
                    <a:p>
                      <a:pPr algn="r" fontAlgn="b"/>
                      <a:r>
                        <a:rPr lang="en-US" sz="1600" u="none" strike="noStrike">
                          <a:effectLst/>
                        </a:rPr>
                        <a:t>1894548.005</a:t>
                      </a:r>
                      <a:endParaRPr lang="en-US" sz="1600" b="0" i="0" u="none" strike="noStrike">
                        <a:solidFill>
                          <a:srgbClr val="212121"/>
                        </a:solidFill>
                        <a:effectLst/>
                        <a:latin typeface="Courier New" panose="02070309020205020404" pitchFamily="49" charset="0"/>
                      </a:endParaRPr>
                    </a:p>
                  </a:txBody>
                  <a:tcPr marL="7620" marR="7620" marT="7620" marB="0" anchor="b"/>
                </a:tc>
                <a:extLst>
                  <a:ext uri="{0D108BD9-81ED-4DB2-BD59-A6C34878D82A}">
                    <a16:rowId xmlns:a16="http://schemas.microsoft.com/office/drawing/2014/main" val="755971807"/>
                  </a:ext>
                </a:extLst>
              </a:tr>
              <a:tr h="266700">
                <a:tc>
                  <a:txBody>
                    <a:bodyPr/>
                    <a:lstStyle/>
                    <a:p>
                      <a:pPr algn="l" fontAlgn="b"/>
                      <a:r>
                        <a:rPr lang="en-US" sz="1600" u="none" strike="noStrike">
                          <a:effectLst/>
                        </a:rPr>
                        <a:t>XG Boost Regressor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3869.8103</a:t>
                      </a:r>
                      <a:endParaRPr lang="en-US" sz="1600" b="0" i="0" u="none" strike="noStrike">
                        <a:solidFill>
                          <a:srgbClr val="212121"/>
                        </a:solidFill>
                        <a:effectLst/>
                        <a:latin typeface="Courier New" panose="02070309020205020404" pitchFamily="49" charset="0"/>
                      </a:endParaRPr>
                    </a:p>
                  </a:txBody>
                  <a:tcPr marL="7620" marR="7620" marT="7620" marB="0" anchor="b"/>
                </a:tc>
                <a:tc>
                  <a:txBody>
                    <a:bodyPr/>
                    <a:lstStyle/>
                    <a:p>
                      <a:pPr algn="r" fontAlgn="b"/>
                      <a:r>
                        <a:rPr lang="en-US" sz="1600" u="none" strike="noStrike" dirty="0">
                          <a:effectLst/>
                        </a:rPr>
                        <a:t>35788863.54</a:t>
                      </a:r>
                      <a:endParaRPr lang="en-US" sz="1600" b="0" i="0" u="none" strike="noStrike" dirty="0">
                        <a:solidFill>
                          <a:srgbClr val="212121"/>
                        </a:solidFill>
                        <a:effectLst/>
                        <a:latin typeface="Courier New" panose="02070309020205020404" pitchFamily="49" charset="0"/>
                      </a:endParaRPr>
                    </a:p>
                  </a:txBody>
                  <a:tcPr marL="7620" marR="7620" marT="7620" marB="0" anchor="b"/>
                </a:tc>
                <a:extLst>
                  <a:ext uri="{0D108BD9-81ED-4DB2-BD59-A6C34878D82A}">
                    <a16:rowId xmlns:a16="http://schemas.microsoft.com/office/drawing/2014/main" val="1025155485"/>
                  </a:ext>
                </a:extLst>
              </a:tr>
            </a:tbl>
          </a:graphicData>
        </a:graphic>
      </p:graphicFrame>
    </p:spTree>
    <p:extLst>
      <p:ext uri="{BB962C8B-B14F-4D97-AF65-F5344CB8AC3E}">
        <p14:creationId xmlns:p14="http://schemas.microsoft.com/office/powerpoint/2010/main" val="139302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3645F-1F43-413A-AF23-896A96A3F794}"/>
              </a:ext>
            </a:extLst>
          </p:cNvPr>
          <p:cNvSpPr txBox="1"/>
          <p:nvPr/>
        </p:nvSpPr>
        <p:spPr>
          <a:xfrm rot="10800000" flipH="1" flipV="1">
            <a:off x="-9526" y="-107722"/>
            <a:ext cx="12192000" cy="584775"/>
          </a:xfrm>
          <a:prstGeom prst="rect">
            <a:avLst/>
          </a:prstGeom>
          <a:solidFill>
            <a:schemeClr val="accent2">
              <a:lumMod val="20000"/>
              <a:lumOff val="80000"/>
            </a:schemeClr>
          </a:solidFill>
        </p:spPr>
        <p:txBody>
          <a:bodyPr wrap="square" rtlCol="0">
            <a:spAutoFit/>
          </a:bodyPr>
          <a:lstStyle/>
          <a:p>
            <a:r>
              <a:rPr lang="en-IN" dirty="0"/>
              <a:t>                       </a:t>
            </a:r>
            <a:r>
              <a:rPr lang="en-IN" sz="3200" dirty="0"/>
              <a:t>DAY-9 : Failure of the dataset and selection of new dataset </a:t>
            </a:r>
            <a:endParaRPr lang="en-US" sz="3200" dirty="0"/>
          </a:p>
        </p:txBody>
      </p:sp>
      <p:sp>
        <p:nvSpPr>
          <p:cNvPr id="3" name="TextBox 2">
            <a:extLst>
              <a:ext uri="{FF2B5EF4-FFF2-40B4-BE49-F238E27FC236}">
                <a16:creationId xmlns:a16="http://schemas.microsoft.com/office/drawing/2014/main" id="{FF25AFB0-50E4-4ADE-8E0F-1409660C6A6A}"/>
              </a:ext>
            </a:extLst>
          </p:cNvPr>
          <p:cNvSpPr txBox="1"/>
          <p:nvPr/>
        </p:nvSpPr>
        <p:spPr>
          <a:xfrm>
            <a:off x="-1" y="666750"/>
            <a:ext cx="1219199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As there was problem with the previous dataset I started working on new dataset founded by Aman and pre-processed by Jash .</a:t>
            </a:r>
          </a:p>
          <a:p>
            <a:pPr marL="285750" indent="-285750">
              <a:buFont typeface="Arial" panose="020B0604020202020204" pitchFamily="34" charset="0"/>
              <a:buChar char="•"/>
            </a:pPr>
            <a:r>
              <a:rPr lang="en-IN" dirty="0"/>
              <a:t>In these dataset there was problem which I resolved by using KUTOOLS FOR EXCEL and by following a article.</a:t>
            </a:r>
          </a:p>
          <a:p>
            <a:pPr marL="285750" indent="-285750">
              <a:buFont typeface="Arial" panose="020B0604020202020204" pitchFamily="34" charset="0"/>
              <a:buChar char="•"/>
            </a:pPr>
            <a:r>
              <a:rPr lang="en-IN" dirty="0"/>
              <a:t>The problem was that there was a new row for every new patient confirmed for covid-19, even for the same day like seen in the image attached below.</a:t>
            </a:r>
          </a:p>
          <a:p>
            <a:pPr marL="285750" indent="-285750">
              <a:buFont typeface="Arial" panose="020B0604020202020204" pitchFamily="34" charset="0"/>
              <a:buChar char="•"/>
            </a:pPr>
            <a:r>
              <a:rPr lang="en-IN" dirty="0"/>
              <a:t>We wanted individual row for every day consisting of total no of covid-19 of that day instead of having new row for every new confirmed covid-19 patient.</a:t>
            </a:r>
          </a:p>
          <a:p>
            <a:pPr marL="285750" indent="-285750">
              <a:buFont typeface="Arial" panose="020B0604020202020204" pitchFamily="34" charset="0"/>
              <a:buChar char="•"/>
            </a:pPr>
            <a:endParaRPr lang="en-IN" dirty="0"/>
          </a:p>
          <a:p>
            <a:r>
              <a:rPr lang="en-IN" dirty="0"/>
              <a:t>                                     Before pre-processing                                                          After pre-processing</a:t>
            </a:r>
          </a:p>
        </p:txBody>
      </p:sp>
      <p:sp>
        <p:nvSpPr>
          <p:cNvPr id="4" name="TextBox 3">
            <a:extLst>
              <a:ext uri="{FF2B5EF4-FFF2-40B4-BE49-F238E27FC236}">
                <a16:creationId xmlns:a16="http://schemas.microsoft.com/office/drawing/2014/main" id="{C4411D37-5CA9-4096-94CA-C2B1F265678E}"/>
              </a:ext>
            </a:extLst>
          </p:cNvPr>
          <p:cNvSpPr txBox="1"/>
          <p:nvPr/>
        </p:nvSpPr>
        <p:spPr>
          <a:xfrm>
            <a:off x="-9526" y="5139569"/>
            <a:ext cx="11572876" cy="369332"/>
          </a:xfrm>
          <a:prstGeom prst="rect">
            <a:avLst/>
          </a:prstGeom>
          <a:noFill/>
        </p:spPr>
        <p:txBody>
          <a:bodyPr wrap="square" rtlCol="0">
            <a:spAutoFit/>
          </a:bodyPr>
          <a:lstStyle/>
          <a:p>
            <a:endParaRPr lang="en-IN" dirty="0">
              <a:solidFill>
                <a:srgbClr val="FF0000"/>
              </a:solidFill>
            </a:endParaRPr>
          </a:p>
        </p:txBody>
      </p:sp>
      <p:sp>
        <p:nvSpPr>
          <p:cNvPr id="5" name="TextBox 4">
            <a:extLst>
              <a:ext uri="{FF2B5EF4-FFF2-40B4-BE49-F238E27FC236}">
                <a16:creationId xmlns:a16="http://schemas.microsoft.com/office/drawing/2014/main" id="{22C377D0-5E54-409E-AF74-EB5A21574239}"/>
              </a:ext>
            </a:extLst>
          </p:cNvPr>
          <p:cNvSpPr txBox="1"/>
          <p:nvPr/>
        </p:nvSpPr>
        <p:spPr>
          <a:xfrm>
            <a:off x="235873" y="5370162"/>
            <a:ext cx="11572876" cy="923330"/>
          </a:xfrm>
          <a:prstGeom prst="rect">
            <a:avLst/>
          </a:prstGeom>
          <a:noFill/>
        </p:spPr>
        <p:txBody>
          <a:bodyPr wrap="square" rtlCol="0">
            <a:spAutoFit/>
          </a:bodyPr>
          <a:lstStyle/>
          <a:p>
            <a:r>
              <a:rPr lang="en-IN" dirty="0"/>
              <a:t>     </a:t>
            </a:r>
            <a:r>
              <a:rPr lang="en-IN" u="sng" dirty="0"/>
              <a:t>References</a:t>
            </a:r>
            <a:r>
              <a:rPr lang="en-IN" dirty="0"/>
              <a:t>:-</a:t>
            </a:r>
          </a:p>
          <a:p>
            <a:pPr marL="285750" indent="-285750">
              <a:buFont typeface="Arial" panose="020B0604020202020204" pitchFamily="34" charset="0"/>
              <a:buChar char="•"/>
            </a:pPr>
            <a:r>
              <a:rPr lang="en-US" dirty="0">
                <a:hlinkClick r:id="rId2"/>
              </a:rPr>
              <a:t>https://www.extendoffice.com/product/kutools-for-excel.html</a:t>
            </a:r>
            <a:endParaRPr lang="en-US" dirty="0"/>
          </a:p>
          <a:p>
            <a:pPr marL="285750" indent="-285750">
              <a:buFont typeface="Arial" panose="020B0604020202020204" pitchFamily="34" charset="0"/>
              <a:buChar char="•"/>
            </a:pPr>
            <a:r>
              <a:rPr lang="en-US" dirty="0">
                <a:hlinkClick r:id="rId3"/>
              </a:rPr>
              <a:t>https://www.extendoffice.com/documents/excel/3457-excel-sumif-same-date.html</a:t>
            </a:r>
            <a:endParaRPr lang="en-IN" dirty="0">
              <a:solidFill>
                <a:schemeClr val="accent6"/>
              </a:solidFill>
            </a:endParaRPr>
          </a:p>
        </p:txBody>
      </p:sp>
      <p:pic>
        <p:nvPicPr>
          <p:cNvPr id="6" name="Picture 5">
            <a:extLst>
              <a:ext uri="{FF2B5EF4-FFF2-40B4-BE49-F238E27FC236}">
                <a16:creationId xmlns:a16="http://schemas.microsoft.com/office/drawing/2014/main" id="{3C9DB2CE-FC71-4D9A-825B-041228862EFD}"/>
              </a:ext>
            </a:extLst>
          </p:cNvPr>
          <p:cNvPicPr>
            <a:picLocks noChangeAspect="1"/>
          </p:cNvPicPr>
          <p:nvPr/>
        </p:nvPicPr>
        <p:blipFill>
          <a:blip r:embed="rId4"/>
          <a:stretch>
            <a:fillRect/>
          </a:stretch>
        </p:blipFill>
        <p:spPr>
          <a:xfrm>
            <a:off x="6527353" y="3005764"/>
            <a:ext cx="3746268" cy="1754326"/>
          </a:xfrm>
          <a:prstGeom prst="rect">
            <a:avLst/>
          </a:prstGeom>
        </p:spPr>
      </p:pic>
      <p:pic>
        <p:nvPicPr>
          <p:cNvPr id="7" name="Picture 6" descr="Before Pre-processing">
            <a:extLst>
              <a:ext uri="{FF2B5EF4-FFF2-40B4-BE49-F238E27FC236}">
                <a16:creationId xmlns:a16="http://schemas.microsoft.com/office/drawing/2014/main" id="{C925D03D-E35F-470A-9FD6-461E12112953}"/>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906088" y="2975074"/>
            <a:ext cx="4331536" cy="2200275"/>
          </a:xfrm>
          <a:prstGeom prst="rect">
            <a:avLst/>
          </a:prstGeom>
        </p:spPr>
      </p:pic>
    </p:spTree>
    <p:extLst>
      <p:ext uri="{BB962C8B-B14F-4D97-AF65-F5344CB8AC3E}">
        <p14:creationId xmlns:p14="http://schemas.microsoft.com/office/powerpoint/2010/main" val="195066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44475-F3DA-425C-8B95-39A128C2ED6E}"/>
              </a:ext>
            </a:extLst>
          </p:cNvPr>
          <p:cNvSpPr txBox="1"/>
          <p:nvPr/>
        </p:nvSpPr>
        <p:spPr>
          <a:xfrm>
            <a:off x="0" y="0"/>
            <a:ext cx="12192000" cy="584775"/>
          </a:xfrm>
          <a:prstGeom prst="rect">
            <a:avLst/>
          </a:prstGeom>
          <a:solidFill>
            <a:schemeClr val="accent2">
              <a:lumMod val="20000"/>
              <a:lumOff val="80000"/>
            </a:schemeClr>
          </a:solidFill>
        </p:spPr>
        <p:txBody>
          <a:bodyPr wrap="square" rtlCol="0">
            <a:spAutoFit/>
          </a:bodyPr>
          <a:lstStyle/>
          <a:p>
            <a:r>
              <a:rPr lang="en-IN" dirty="0"/>
              <a:t>                             </a:t>
            </a:r>
            <a:r>
              <a:rPr lang="en-IN" sz="3200" dirty="0"/>
              <a:t>DAY 10 : Calculated MAE,MSE Values for all models</a:t>
            </a:r>
            <a:endParaRPr lang="en-US" sz="3200" dirty="0"/>
          </a:p>
        </p:txBody>
      </p:sp>
      <p:sp>
        <p:nvSpPr>
          <p:cNvPr id="3" name="TextBox 2">
            <a:extLst>
              <a:ext uri="{FF2B5EF4-FFF2-40B4-BE49-F238E27FC236}">
                <a16:creationId xmlns:a16="http://schemas.microsoft.com/office/drawing/2014/main" id="{24938FBE-8CA8-4820-B92E-263358289843}"/>
              </a:ext>
            </a:extLst>
          </p:cNvPr>
          <p:cNvSpPr txBox="1"/>
          <p:nvPr/>
        </p:nvSpPr>
        <p:spPr>
          <a:xfrm>
            <a:off x="-9526" y="578882"/>
            <a:ext cx="1219199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Now as our dataset was ready, I ran all the models and calculated MAE,MSE values of all the models.</a:t>
            </a:r>
          </a:p>
          <a:p>
            <a:pPr marL="285750" indent="-285750">
              <a:buFont typeface="Arial" panose="020B0604020202020204" pitchFamily="34" charset="0"/>
              <a:buChar char="•"/>
            </a:pPr>
            <a:r>
              <a:rPr lang="en-IN" dirty="0"/>
              <a:t>Before I was running models without setting random-state in train-test split because of which I got different values of MAE ,MSE whenever, I started runtime of the file again. As train-test split method give different sample every time I run it.</a:t>
            </a:r>
          </a:p>
          <a:p>
            <a:pPr marL="285750" indent="-285750">
              <a:buFont typeface="Arial" panose="020B0604020202020204" pitchFamily="34" charset="0"/>
              <a:buChar char="•"/>
            </a:pPr>
            <a:r>
              <a:rPr lang="en-IN" dirty="0"/>
              <a:t>This problem was overcome by setting random-state to 1 in train-test split method which ensured that I get same results whenever I start my runtime again or load the train-test split method again and again.</a:t>
            </a:r>
          </a:p>
          <a:p>
            <a:pPr marL="285750" indent="-285750">
              <a:buFont typeface="Arial" panose="020B0604020202020204" pitchFamily="34" charset="0"/>
              <a:buChar char="•"/>
            </a:pPr>
            <a:r>
              <a:rPr lang="en-IN" dirty="0"/>
              <a:t>Which results in consistency of results and this avoid confusion of getting different result when I start runtime again or load the file.</a:t>
            </a:r>
          </a:p>
          <a:p>
            <a:pPr marL="285750" indent="-285750">
              <a:buFont typeface="Arial" panose="020B0604020202020204" pitchFamily="34" charset="0"/>
              <a:buChar char="•"/>
            </a:pPr>
            <a:r>
              <a:rPr lang="en-IN" dirty="0"/>
              <a:t>The excel file having MAE,MSE of all models can be found </a:t>
            </a:r>
            <a:r>
              <a:rPr lang="en-IN" dirty="0">
                <a:solidFill>
                  <a:schemeClr val="accent6"/>
                </a:solidFill>
                <a:hlinkClick r:id="rId2"/>
              </a:rPr>
              <a:t>here</a:t>
            </a:r>
            <a:r>
              <a:rPr lang="en-IN" dirty="0">
                <a:solidFill>
                  <a:schemeClr val="accent6"/>
                </a:solidFill>
              </a:rPr>
              <a:t>.</a:t>
            </a:r>
            <a:endParaRPr lang="en-US" dirty="0">
              <a:solidFill>
                <a:schemeClr val="accent6"/>
              </a:solidFill>
            </a:endParaRPr>
          </a:p>
        </p:txBody>
      </p:sp>
      <p:sp>
        <p:nvSpPr>
          <p:cNvPr id="4" name="TextBox 3">
            <a:extLst>
              <a:ext uri="{FF2B5EF4-FFF2-40B4-BE49-F238E27FC236}">
                <a16:creationId xmlns:a16="http://schemas.microsoft.com/office/drawing/2014/main" id="{23CA780A-E0A2-4D76-B774-A7D4E50F6B10}"/>
              </a:ext>
            </a:extLst>
          </p:cNvPr>
          <p:cNvSpPr txBox="1"/>
          <p:nvPr/>
        </p:nvSpPr>
        <p:spPr>
          <a:xfrm flipH="1">
            <a:off x="161406" y="5492553"/>
            <a:ext cx="11426536" cy="646331"/>
          </a:xfrm>
          <a:prstGeom prst="rect">
            <a:avLst/>
          </a:prstGeom>
          <a:noFill/>
        </p:spPr>
        <p:txBody>
          <a:bodyPr wrap="square" rtlCol="0">
            <a:spAutoFit/>
          </a:bodyPr>
          <a:lstStyle/>
          <a:p>
            <a:r>
              <a:rPr lang="en-IN" dirty="0"/>
              <a:t>Issues: </a:t>
            </a:r>
          </a:p>
          <a:p>
            <a:pPr marL="285750" indent="-285750">
              <a:buFont typeface="Arial" panose="020B0604020202020204" pitchFamily="34" charset="0"/>
              <a:buChar char="•"/>
            </a:pPr>
            <a:r>
              <a:rPr lang="en-IN" dirty="0"/>
              <a:t>Not able to reduce MAE and MSE values.</a:t>
            </a:r>
          </a:p>
        </p:txBody>
      </p:sp>
      <p:pic>
        <p:nvPicPr>
          <p:cNvPr id="5" name="Picture 4">
            <a:extLst>
              <a:ext uri="{FF2B5EF4-FFF2-40B4-BE49-F238E27FC236}">
                <a16:creationId xmlns:a16="http://schemas.microsoft.com/office/drawing/2014/main" id="{85D51AC1-8514-4552-89EB-EEA4FB711C9A}"/>
              </a:ext>
            </a:extLst>
          </p:cNvPr>
          <p:cNvPicPr>
            <a:picLocks noChangeAspect="1"/>
          </p:cNvPicPr>
          <p:nvPr/>
        </p:nvPicPr>
        <p:blipFill>
          <a:blip r:embed="rId3"/>
          <a:stretch>
            <a:fillRect/>
          </a:stretch>
        </p:blipFill>
        <p:spPr>
          <a:xfrm>
            <a:off x="903487" y="3096756"/>
            <a:ext cx="10365971" cy="2186247"/>
          </a:xfrm>
          <a:prstGeom prst="rect">
            <a:avLst/>
          </a:prstGeom>
        </p:spPr>
      </p:pic>
    </p:spTree>
    <p:extLst>
      <p:ext uri="{BB962C8B-B14F-4D97-AF65-F5344CB8AC3E}">
        <p14:creationId xmlns:p14="http://schemas.microsoft.com/office/powerpoint/2010/main" val="399288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2893</Words>
  <Application>Microsoft Office PowerPoint</Application>
  <PresentationFormat>Widescreen</PresentationFormat>
  <Paragraphs>193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Times New Roman</vt:lpstr>
      <vt:lpstr>Office Theme</vt:lpstr>
      <vt:lpstr>Project: CD3 Prediction using 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Sankalp Jain</cp:lastModifiedBy>
  <cp:revision>109</cp:revision>
  <dcterms:created xsi:type="dcterms:W3CDTF">2020-06-19T19:35:50Z</dcterms:created>
  <dcterms:modified xsi:type="dcterms:W3CDTF">2020-07-25T16:52:52Z</dcterms:modified>
</cp:coreProperties>
</file>