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65" r:id="rId5"/>
    <p:sldId id="268" r:id="rId6"/>
    <p:sldId id="272" r:id="rId7"/>
    <p:sldId id="273" r:id="rId8"/>
    <p:sldId id="277" r:id="rId9"/>
    <p:sldId id="275" r:id="rId10"/>
    <p:sldId id="274" r:id="rId11"/>
    <p:sldId id="271" r:id="rId12"/>
    <p:sldId id="269"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arshwa Patil" initials="SP" lastIdx="1" clrIdx="0">
    <p:extLst>
      <p:ext uri="{19B8F6BF-5375-455C-9EA6-DF929625EA0E}">
        <p15:presenceInfo xmlns:p15="http://schemas.microsoft.com/office/powerpoint/2012/main" userId="fc825c3acc06c5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8204"/>
    <a:srgbClr val="8D001C"/>
    <a:srgbClr val="EC1C24"/>
    <a:srgbClr val="8C001C"/>
    <a:srgbClr val="700016"/>
    <a:srgbClr val="AD957E"/>
    <a:srgbClr val="454055"/>
    <a:srgbClr val="ED1C24"/>
    <a:srgbClr val="FA7C77"/>
    <a:srgbClr val="924C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69" d="100"/>
          <a:sy n="69" d="100"/>
        </p:scale>
        <p:origin x="93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6/3/2021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heaseanpost.com/article/using-facial-recognition-tech-combat-terrorism-0" TargetMode="External"/><Relationship Id="rId11" Type="http://schemas.openxmlformats.org/officeDocument/2006/relationships/image" Target="../media/image29.png"/><Relationship Id="rId5" Type="http://schemas.openxmlformats.org/officeDocument/2006/relationships/image" Target="../media/image6.jp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3.png"/><Relationship Id="rId12" Type="http://schemas.openxmlformats.org/officeDocument/2006/relationships/image" Target="../media/image3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7.jpeg"/><Relationship Id="rId5" Type="http://schemas.openxmlformats.org/officeDocument/2006/relationships/image" Target="../media/image6.jpg"/><Relationship Id="rId10" Type="http://schemas.openxmlformats.org/officeDocument/2006/relationships/image" Target="../media/image36.png"/><Relationship Id="rId4" Type="http://schemas.openxmlformats.org/officeDocument/2006/relationships/image" Target="../media/image5.png"/><Relationship Id="rId9" Type="http://schemas.openxmlformats.org/officeDocument/2006/relationships/image" Target="../media/image35.jpeg"/><Relationship Id="rId1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9.emf"/><Relationship Id="rId7" Type="http://schemas.openxmlformats.org/officeDocument/2006/relationships/image" Target="../media/image2.png"/><Relationship Id="rId2" Type="http://schemas.openxmlformats.org/officeDocument/2006/relationships/image" Target="../media/image18.emf"/><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21.emf"/><Relationship Id="rId4" Type="http://schemas.openxmlformats.org/officeDocument/2006/relationships/image" Target="../media/image20.emf"/><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jpg"/><Relationship Id="rId11" Type="http://schemas.openxmlformats.org/officeDocument/2006/relationships/oleObject" Target="../embeddings/oleObject3.bin"/><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188322" y="1433988"/>
            <a:ext cx="10515600" cy="969818"/>
          </a:xfrm>
        </p:spPr>
        <p:txBody>
          <a:bodyPr>
            <a:noAutofit/>
          </a:bodyPr>
          <a:lstStyle/>
          <a:p>
            <a:pPr algn="ctr"/>
            <a:r>
              <a:rPr lang="en-US" b="1" dirty="0">
                <a:effectLst>
                  <a:outerShdw blurRad="38100" dist="38100" dir="2700000" algn="tl">
                    <a:srgbClr val="000000">
                      <a:alpha val="43137"/>
                    </a:srgbClr>
                  </a:outerShdw>
                </a:effectLst>
                <a:latin typeface="Marcellus" panose="020E0602050203020307" pitchFamily="34" charset="0"/>
              </a:rPr>
              <a:t> FACE RECOGNITION WITH THE HELP OF IMAGE CLASSIFICATION </a:t>
            </a: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838200" y="2770909"/>
            <a:ext cx="10515600" cy="3059912"/>
          </a:xfrm>
        </p:spPr>
        <p:txBody>
          <a:bodyPr>
            <a:normAutofit fontScale="92500" lnSpcReduction="20000"/>
          </a:bodyPr>
          <a:lstStyle/>
          <a:p>
            <a:pPr marL="0" indent="0" algn="ctr">
              <a:buNone/>
            </a:pPr>
            <a:r>
              <a:rPr lang="en-US" b="1" dirty="0">
                <a:solidFill>
                  <a:schemeClr val="tx1">
                    <a:lumMod val="85000"/>
                    <a:lumOff val="15000"/>
                  </a:schemeClr>
                </a:solidFill>
                <a:latin typeface="Marcellus" panose="020E0602050203020307" pitchFamily="34" charset="0"/>
              </a:rPr>
              <a:t>Group Members</a:t>
            </a:r>
          </a:p>
          <a:p>
            <a:pPr marL="0" indent="0" algn="ctr">
              <a:buNone/>
            </a:pPr>
            <a:r>
              <a:rPr lang="en-US" dirty="0">
                <a:solidFill>
                  <a:schemeClr val="tx1">
                    <a:lumMod val="85000"/>
                    <a:lumOff val="15000"/>
                  </a:schemeClr>
                </a:solidFill>
                <a:latin typeface="Marcellus" panose="020E0602050203020307" pitchFamily="34" charset="0"/>
              </a:rPr>
              <a:t>1813086 – SANKALP JAIN</a:t>
            </a:r>
          </a:p>
          <a:p>
            <a:pPr marL="0" indent="0" algn="ctr">
              <a:buNone/>
            </a:pPr>
            <a:r>
              <a:rPr lang="en-US" dirty="0">
                <a:solidFill>
                  <a:schemeClr val="tx1">
                    <a:lumMod val="85000"/>
                    <a:lumOff val="15000"/>
                  </a:schemeClr>
                </a:solidFill>
                <a:latin typeface="Marcellus" panose="020E0602050203020307" pitchFamily="34" charset="0"/>
              </a:rPr>
              <a:t>1813090 – BABITA RATUDI</a:t>
            </a:r>
          </a:p>
          <a:p>
            <a:pPr marL="0" indent="0" algn="ctr">
              <a:buNone/>
            </a:pPr>
            <a:r>
              <a:rPr lang="en-US" dirty="0">
                <a:solidFill>
                  <a:schemeClr val="tx1">
                    <a:lumMod val="85000"/>
                    <a:lumOff val="15000"/>
                  </a:schemeClr>
                </a:solidFill>
                <a:latin typeface="Marcellus" panose="020E0602050203020307" pitchFamily="34" charset="0"/>
              </a:rPr>
              <a:t>1813103 – SUPARSHWA PATIL</a:t>
            </a:r>
          </a:p>
          <a:p>
            <a:pPr marL="0" indent="0" algn="ctr">
              <a:buNone/>
            </a:pPr>
            <a:endParaRPr lang="en-US" dirty="0">
              <a:solidFill>
                <a:schemeClr val="tx1">
                  <a:lumMod val="85000"/>
                  <a:lumOff val="15000"/>
                </a:schemeClr>
              </a:solidFill>
              <a:latin typeface="Marcellus" panose="020E0602050203020307" pitchFamily="34" charset="0"/>
            </a:endParaRPr>
          </a:p>
          <a:p>
            <a:pPr marL="0" indent="0" algn="ctr">
              <a:buNone/>
            </a:pPr>
            <a:r>
              <a:rPr lang="en-US" b="1" dirty="0">
                <a:solidFill>
                  <a:schemeClr val="tx1">
                    <a:lumMod val="85000"/>
                    <a:lumOff val="15000"/>
                  </a:schemeClr>
                </a:solidFill>
                <a:latin typeface="Marcellus" panose="020E0602050203020307" pitchFamily="34" charset="0"/>
              </a:rPr>
              <a:t>Faculty Guide</a:t>
            </a:r>
          </a:p>
          <a:p>
            <a:pPr marL="0" indent="0" algn="ctr">
              <a:buNone/>
            </a:pPr>
            <a:r>
              <a:rPr lang="en-US" dirty="0">
                <a:solidFill>
                  <a:schemeClr val="tx1">
                    <a:lumMod val="85000"/>
                    <a:lumOff val="15000"/>
                  </a:schemeClr>
                </a:solidFill>
                <a:latin typeface="Marcellus" panose="020E0602050203020307" pitchFamily="34" charset="0"/>
              </a:rPr>
              <a:t>Prof. Ruchira A. Jadhav</a:t>
            </a: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id="{273E2735-EC31-42DC-B501-F0E945BFBA32}"/>
              </a:ext>
            </a:extLst>
          </p:cNvPr>
          <p:cNvSpPr txBox="1"/>
          <p:nvPr/>
        </p:nvSpPr>
        <p:spPr>
          <a:xfrm>
            <a:off x="1134521" y="112779"/>
            <a:ext cx="10515600" cy="954107"/>
          </a:xfrm>
          <a:prstGeom prst="rect">
            <a:avLst/>
          </a:prstGeom>
          <a:noFill/>
        </p:spPr>
        <p:txBody>
          <a:bodyPr wrap="square" rtlCol="0">
            <a:spAutoFit/>
          </a:bodyPr>
          <a:lstStyle/>
          <a:p>
            <a:pPr algn="ctr"/>
            <a:r>
              <a:rPr lang="en-US" sz="2800" b="1" i="0" u="none" strike="noStrike" baseline="0" dirty="0">
                <a:solidFill>
                  <a:srgbClr val="C10000"/>
                </a:solidFill>
                <a:latin typeface="Marcellus" panose="020E0602050203020307"/>
              </a:rPr>
              <a:t>K. J. Somaiya College of Engineering</a:t>
            </a:r>
          </a:p>
          <a:p>
            <a:pPr algn="ctr"/>
            <a:r>
              <a:rPr lang="en-IN" sz="2800" b="1" i="0" u="none" strike="noStrike" baseline="0" dirty="0">
                <a:solidFill>
                  <a:srgbClr val="C10000"/>
                </a:solidFill>
                <a:latin typeface="Marcellus" panose="020E0602050203020307"/>
              </a:rPr>
              <a:t>(Autonomous College Affiliated to University of Mumbai)</a:t>
            </a:r>
            <a:endParaRPr lang="en-IN" sz="2800" dirty="0">
              <a:latin typeface="Marcellus" panose="020E0602050203020307"/>
            </a:endParaRP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952E-E068-40B7-9C76-BA8799A930E5}"/>
              </a:ext>
            </a:extLst>
          </p:cNvPr>
          <p:cNvSpPr>
            <a:spLocks noGrp="1"/>
          </p:cNvSpPr>
          <p:nvPr>
            <p:ph type="title"/>
          </p:nvPr>
        </p:nvSpPr>
        <p:spPr>
          <a:xfrm>
            <a:off x="815866" y="13726"/>
            <a:ext cx="10515600" cy="766989"/>
          </a:xfrm>
        </p:spPr>
        <p:txBody>
          <a:bodyPr/>
          <a:lstStyle/>
          <a:p>
            <a:pPr algn="ctr"/>
            <a:r>
              <a:rPr lang="en-US" sz="3600" b="1" dirty="0">
                <a:solidFill>
                  <a:srgbClr val="C00000"/>
                </a:solidFill>
                <a:latin typeface="Marcellus" panose="020E0602050203020307" pitchFamily="34" charset="0"/>
              </a:rPr>
              <a:t>FUTURE SCOPE</a:t>
            </a:r>
            <a:endParaRPr lang="en-IN" sz="3600" b="1" dirty="0">
              <a:solidFill>
                <a:srgbClr val="C00000"/>
              </a:solidFill>
              <a:latin typeface="Marcellus" panose="020E0602050203020307" pitchFamily="34" charset="0"/>
            </a:endParaRPr>
          </a:p>
        </p:txBody>
      </p:sp>
      <p:sp>
        <p:nvSpPr>
          <p:cNvPr id="3" name="Content Placeholder 2">
            <a:extLst>
              <a:ext uri="{FF2B5EF4-FFF2-40B4-BE49-F238E27FC236}">
                <a16:creationId xmlns:a16="http://schemas.microsoft.com/office/drawing/2014/main" id="{8D9602AB-DC29-4D4D-8255-EB1B1424D6C6}"/>
              </a:ext>
            </a:extLst>
          </p:cNvPr>
          <p:cNvSpPr>
            <a:spLocks noGrp="1"/>
          </p:cNvSpPr>
          <p:nvPr>
            <p:ph idx="1"/>
          </p:nvPr>
        </p:nvSpPr>
        <p:spPr>
          <a:xfrm>
            <a:off x="480202" y="734307"/>
            <a:ext cx="10889343" cy="5044849"/>
          </a:xfrm>
        </p:spPr>
        <p:txBody>
          <a:bodyPr>
            <a:normAutofit/>
          </a:bodyPr>
          <a:lstStyle/>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idea of project can be used for recognizing criminals from the database of police.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idea of the project can be extended to Historical figures/personalities or Hollywood celebrities in addition with Bollywood celebrities.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idea of project can be used for educational purposes in museums.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idea can even be extended to animal hospitals, agriculture-based industries to detect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agro</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based products, breed of animals, flowers and related details effectively which may save a lot of time.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It can be implemented for bio-medical report identification.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spcAft>
                <a:spcPts val="1000"/>
              </a:spcAf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project can be updated to identify multiple faces in a single photo and provide the corresponding results for all the detected faces.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Face Authentication can also be implemented for security purposes as well as for general use like attendance for colleges, meetings etc. </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658090-1C98-4D07-A5AF-06E9A110860B}"/>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43DEE975-D206-4FBA-89DC-13B0154A6AEC}"/>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1BAA86AF-78A1-4DD7-B39A-E083FD14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58B53B-2C28-46A7-AB76-3FA678C6FC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390080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8" name="TextBox 7">
            <a:extLst>
              <a:ext uri="{FF2B5EF4-FFF2-40B4-BE49-F238E27FC236}">
                <a16:creationId xmlns:a16="http://schemas.microsoft.com/office/drawing/2014/main" id="{2B63ACB4-AA31-4A99-9EA6-0CCBC73678B5}"/>
              </a:ext>
            </a:extLst>
          </p:cNvPr>
          <p:cNvSpPr txBox="1"/>
          <p:nvPr/>
        </p:nvSpPr>
        <p:spPr>
          <a:xfrm>
            <a:off x="3060452" y="6099819"/>
            <a:ext cx="5623728" cy="430887"/>
          </a:xfrm>
          <a:prstGeom prst="rect">
            <a:avLst/>
          </a:prstGeom>
          <a:noFill/>
        </p:spPr>
        <p:txBody>
          <a:bodyPr wrap="square">
            <a:spAutoFit/>
          </a:bodyPr>
          <a:lstStyle/>
          <a:p>
            <a:r>
              <a:rPr lang="en-IN" sz="1100" dirty="0">
                <a:hlinkClick r:id="rId6"/>
              </a:rPr>
              <a:t>https://theaseanpost.com/article/using-facial-recognition-tech-combat-terrorism-0</a:t>
            </a:r>
            <a:br>
              <a:rPr lang="en-IN" sz="1100" dirty="0"/>
            </a:br>
            <a:endParaRPr lang="en-IN" sz="1100" dirty="0"/>
          </a:p>
        </p:txBody>
      </p:sp>
      <p:sp>
        <p:nvSpPr>
          <p:cNvPr id="10" name="Title 1">
            <a:extLst>
              <a:ext uri="{FF2B5EF4-FFF2-40B4-BE49-F238E27FC236}">
                <a16:creationId xmlns:a16="http://schemas.microsoft.com/office/drawing/2014/main" id="{174DEEC9-01FB-44D6-8F76-4D26DB4E86C9}"/>
              </a:ext>
            </a:extLst>
          </p:cNvPr>
          <p:cNvSpPr>
            <a:spLocks noGrp="1"/>
          </p:cNvSpPr>
          <p:nvPr>
            <p:ph type="title"/>
          </p:nvPr>
        </p:nvSpPr>
        <p:spPr>
          <a:xfrm>
            <a:off x="815866" y="75824"/>
            <a:ext cx="10515600" cy="766989"/>
          </a:xfrm>
        </p:spPr>
        <p:txBody>
          <a:bodyPr/>
          <a:lstStyle/>
          <a:p>
            <a:pPr algn="ctr"/>
            <a:r>
              <a:rPr lang="en-US" sz="3600" b="1" dirty="0">
                <a:solidFill>
                  <a:srgbClr val="C00000"/>
                </a:solidFill>
                <a:latin typeface="Marcellus" panose="020E0602050203020307" pitchFamily="34" charset="0"/>
              </a:rPr>
              <a:t>WORKING OF FACIAL RECOGNITION</a:t>
            </a:r>
            <a:endParaRPr lang="en-IN" sz="3600" b="1" dirty="0">
              <a:solidFill>
                <a:srgbClr val="C00000"/>
              </a:solidFill>
              <a:latin typeface="Marcellus" panose="020E0602050203020307" pitchFamily="34" charset="0"/>
            </a:endParaRPr>
          </a:p>
        </p:txBody>
      </p:sp>
      <p:pic>
        <p:nvPicPr>
          <p:cNvPr id="6" name="Picture 5">
            <a:extLst>
              <a:ext uri="{FF2B5EF4-FFF2-40B4-BE49-F238E27FC236}">
                <a16:creationId xmlns:a16="http://schemas.microsoft.com/office/drawing/2014/main" id="{496FF518-A66E-4F97-863B-A5EE38E19922}"/>
              </a:ext>
            </a:extLst>
          </p:cNvPr>
          <p:cNvPicPr>
            <a:picLocks noChangeAspect="1"/>
          </p:cNvPicPr>
          <p:nvPr/>
        </p:nvPicPr>
        <p:blipFill>
          <a:blip r:embed="rId7"/>
          <a:stretch>
            <a:fillRect/>
          </a:stretch>
        </p:blipFill>
        <p:spPr>
          <a:xfrm>
            <a:off x="2873812" y="650788"/>
            <a:ext cx="6604248" cy="5512581"/>
          </a:xfrm>
          <a:prstGeom prst="rect">
            <a:avLst/>
          </a:prstGeom>
        </p:spPr>
      </p:pic>
      <p:pic>
        <p:nvPicPr>
          <p:cNvPr id="12" name="Picture 11">
            <a:extLst>
              <a:ext uri="{FF2B5EF4-FFF2-40B4-BE49-F238E27FC236}">
                <a16:creationId xmlns:a16="http://schemas.microsoft.com/office/drawing/2014/main" id="{6A35132B-810A-49D5-B3BD-C290DAF5A94F}"/>
              </a:ext>
            </a:extLst>
          </p:cNvPr>
          <p:cNvPicPr>
            <a:picLocks noChangeAspect="1"/>
          </p:cNvPicPr>
          <p:nvPr/>
        </p:nvPicPr>
        <p:blipFill>
          <a:blip r:embed="rId8"/>
          <a:stretch>
            <a:fillRect/>
          </a:stretch>
        </p:blipFill>
        <p:spPr>
          <a:xfrm>
            <a:off x="419996" y="1067101"/>
            <a:ext cx="2340474" cy="901399"/>
          </a:xfrm>
          <a:prstGeom prst="rect">
            <a:avLst/>
          </a:prstGeom>
        </p:spPr>
      </p:pic>
      <p:pic>
        <p:nvPicPr>
          <p:cNvPr id="14" name="Picture 13">
            <a:extLst>
              <a:ext uri="{FF2B5EF4-FFF2-40B4-BE49-F238E27FC236}">
                <a16:creationId xmlns:a16="http://schemas.microsoft.com/office/drawing/2014/main" id="{D541678B-B865-4DAF-8E29-423829FFD2B1}"/>
              </a:ext>
            </a:extLst>
          </p:cNvPr>
          <p:cNvPicPr>
            <a:picLocks noChangeAspect="1"/>
          </p:cNvPicPr>
          <p:nvPr/>
        </p:nvPicPr>
        <p:blipFill>
          <a:blip r:embed="rId9"/>
          <a:stretch>
            <a:fillRect/>
          </a:stretch>
        </p:blipFill>
        <p:spPr>
          <a:xfrm>
            <a:off x="419996" y="2737827"/>
            <a:ext cx="2340474" cy="896352"/>
          </a:xfrm>
          <a:prstGeom prst="rect">
            <a:avLst/>
          </a:prstGeom>
        </p:spPr>
      </p:pic>
      <p:pic>
        <p:nvPicPr>
          <p:cNvPr id="16" name="Picture 15">
            <a:extLst>
              <a:ext uri="{FF2B5EF4-FFF2-40B4-BE49-F238E27FC236}">
                <a16:creationId xmlns:a16="http://schemas.microsoft.com/office/drawing/2014/main" id="{96169558-55EB-4F22-B150-130FBE30037C}"/>
              </a:ext>
            </a:extLst>
          </p:cNvPr>
          <p:cNvPicPr>
            <a:picLocks noChangeAspect="1"/>
          </p:cNvPicPr>
          <p:nvPr/>
        </p:nvPicPr>
        <p:blipFill>
          <a:blip r:embed="rId10"/>
          <a:stretch>
            <a:fillRect/>
          </a:stretch>
        </p:blipFill>
        <p:spPr>
          <a:xfrm>
            <a:off x="381657" y="4336864"/>
            <a:ext cx="2346183" cy="918784"/>
          </a:xfrm>
          <a:prstGeom prst="rect">
            <a:avLst/>
          </a:prstGeom>
        </p:spPr>
      </p:pic>
      <p:pic>
        <p:nvPicPr>
          <p:cNvPr id="18" name="Picture 17">
            <a:extLst>
              <a:ext uri="{FF2B5EF4-FFF2-40B4-BE49-F238E27FC236}">
                <a16:creationId xmlns:a16="http://schemas.microsoft.com/office/drawing/2014/main" id="{EF7B200E-7E73-43AF-8D14-73BAF501D8DD}"/>
              </a:ext>
            </a:extLst>
          </p:cNvPr>
          <p:cNvPicPr>
            <a:picLocks noChangeAspect="1"/>
          </p:cNvPicPr>
          <p:nvPr/>
        </p:nvPicPr>
        <p:blipFill>
          <a:blip r:embed="rId11"/>
          <a:stretch>
            <a:fillRect/>
          </a:stretch>
        </p:blipFill>
        <p:spPr>
          <a:xfrm>
            <a:off x="9591402" y="1067101"/>
            <a:ext cx="2317884" cy="901399"/>
          </a:xfrm>
          <a:prstGeom prst="rect">
            <a:avLst/>
          </a:prstGeom>
        </p:spPr>
      </p:pic>
      <p:pic>
        <p:nvPicPr>
          <p:cNvPr id="20" name="Picture 19">
            <a:extLst>
              <a:ext uri="{FF2B5EF4-FFF2-40B4-BE49-F238E27FC236}">
                <a16:creationId xmlns:a16="http://schemas.microsoft.com/office/drawing/2014/main" id="{BEED1C04-E4A7-4CCD-A445-B12FF98C186F}"/>
              </a:ext>
            </a:extLst>
          </p:cNvPr>
          <p:cNvPicPr>
            <a:picLocks noChangeAspect="1"/>
          </p:cNvPicPr>
          <p:nvPr/>
        </p:nvPicPr>
        <p:blipFill>
          <a:blip r:embed="rId12"/>
          <a:stretch>
            <a:fillRect/>
          </a:stretch>
        </p:blipFill>
        <p:spPr>
          <a:xfrm>
            <a:off x="9591402" y="2753801"/>
            <a:ext cx="2289102" cy="890206"/>
          </a:xfrm>
          <a:prstGeom prst="rect">
            <a:avLst/>
          </a:prstGeom>
        </p:spPr>
      </p:pic>
      <p:pic>
        <p:nvPicPr>
          <p:cNvPr id="22" name="Picture 21">
            <a:extLst>
              <a:ext uri="{FF2B5EF4-FFF2-40B4-BE49-F238E27FC236}">
                <a16:creationId xmlns:a16="http://schemas.microsoft.com/office/drawing/2014/main" id="{99F63456-2D0F-4BC4-9B1B-1353F1FB8452}"/>
              </a:ext>
            </a:extLst>
          </p:cNvPr>
          <p:cNvPicPr>
            <a:picLocks noChangeAspect="1"/>
          </p:cNvPicPr>
          <p:nvPr/>
        </p:nvPicPr>
        <p:blipFill>
          <a:blip r:embed="rId13"/>
          <a:stretch>
            <a:fillRect/>
          </a:stretch>
        </p:blipFill>
        <p:spPr>
          <a:xfrm>
            <a:off x="9591402" y="4429308"/>
            <a:ext cx="2218941" cy="931025"/>
          </a:xfrm>
          <a:prstGeom prst="rect">
            <a:avLst/>
          </a:prstGeom>
        </p:spPr>
      </p:pic>
    </p:spTree>
    <p:extLst>
      <p:ext uri="{BB962C8B-B14F-4D97-AF65-F5344CB8AC3E}">
        <p14:creationId xmlns:p14="http://schemas.microsoft.com/office/powerpoint/2010/main" val="169667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952E-E068-40B7-9C76-BA8799A930E5}"/>
              </a:ext>
            </a:extLst>
          </p:cNvPr>
          <p:cNvSpPr>
            <a:spLocks noGrp="1"/>
          </p:cNvSpPr>
          <p:nvPr>
            <p:ph type="title"/>
          </p:nvPr>
        </p:nvSpPr>
        <p:spPr>
          <a:xfrm>
            <a:off x="838200" y="13725"/>
            <a:ext cx="10515600" cy="766989"/>
          </a:xfrm>
        </p:spPr>
        <p:txBody>
          <a:bodyPr/>
          <a:lstStyle/>
          <a:p>
            <a:pPr algn="ctr"/>
            <a:r>
              <a:rPr lang="en-US" sz="3600" b="1" dirty="0">
                <a:solidFill>
                  <a:srgbClr val="C00000"/>
                </a:solidFill>
                <a:latin typeface="Marcellus" panose="020E0602050203020307" pitchFamily="34" charset="0"/>
              </a:rPr>
              <a:t>PROBLEMS FACED WHILE IMPLEMENTATION</a:t>
            </a:r>
            <a:endParaRPr lang="en-IN" sz="3600" b="1" dirty="0">
              <a:solidFill>
                <a:srgbClr val="C00000"/>
              </a:solidFill>
              <a:latin typeface="Marcellus" panose="020E0602050203020307" pitchFamily="34" charset="0"/>
            </a:endParaRPr>
          </a:p>
        </p:txBody>
      </p:sp>
      <p:sp>
        <p:nvSpPr>
          <p:cNvPr id="3" name="Content Placeholder 2">
            <a:extLst>
              <a:ext uri="{FF2B5EF4-FFF2-40B4-BE49-F238E27FC236}">
                <a16:creationId xmlns:a16="http://schemas.microsoft.com/office/drawing/2014/main" id="{8D9602AB-DC29-4D4D-8255-EB1B1424D6C6}"/>
              </a:ext>
            </a:extLst>
          </p:cNvPr>
          <p:cNvSpPr>
            <a:spLocks noGrp="1"/>
          </p:cNvSpPr>
          <p:nvPr>
            <p:ph idx="1"/>
          </p:nvPr>
        </p:nvSpPr>
        <p:spPr>
          <a:xfrm>
            <a:off x="311496" y="907347"/>
            <a:ext cx="11042304" cy="4666589"/>
          </a:xfrm>
        </p:spPr>
        <p:txBody>
          <a:bodyPr>
            <a:normAutofit/>
          </a:bodyPr>
          <a:lstStyle/>
          <a:p>
            <a:r>
              <a:rPr lang="en-US" sz="2000" b="1" dirty="0">
                <a:latin typeface="Times New Roman" panose="02020603050405020304" pitchFamily="18" charset="0"/>
                <a:cs typeface="Times New Roman" panose="02020603050405020304" pitchFamily="18" charset="0"/>
              </a:rPr>
              <a:t>Image Dataset: </a:t>
            </a:r>
            <a:r>
              <a:rPr lang="en-US" sz="2000" dirty="0">
                <a:latin typeface="Times New Roman" panose="02020603050405020304" pitchFamily="18" charset="0"/>
                <a:cs typeface="Times New Roman" panose="02020603050405020304" pitchFamily="18" charset="0"/>
              </a:rPr>
              <a:t>It was difficult to web scrap hundreds of images as it required drivers like Selenium etc. for downloading.</a:t>
            </a:r>
          </a:p>
          <a:p>
            <a:pPr marL="0" indent="0">
              <a:spcBef>
                <a:spcPts val="500"/>
              </a:spcBef>
              <a:spcAft>
                <a:spcPts val="1000"/>
              </a:spcAft>
              <a:buNone/>
            </a:pPr>
            <a:r>
              <a:rPr lang="en-US" sz="2000" b="1" dirty="0">
                <a:latin typeface="Times New Roman" panose="02020603050405020304" pitchFamily="18" charset="0"/>
                <a:cs typeface="Times New Roman" panose="02020603050405020304" pitchFamily="18" charset="0"/>
              </a:rPr>
              <a:t>Sol:</a:t>
            </a:r>
            <a:r>
              <a:rPr lang="en-US" sz="2000" dirty="0">
                <a:latin typeface="Times New Roman" panose="02020603050405020304" pitchFamily="18" charset="0"/>
                <a:cs typeface="Times New Roman" panose="02020603050405020304" pitchFamily="18" charset="0"/>
              </a:rPr>
              <a:t> DuckDuckGo, internet search engine was incorporated with python for web scrapping.</a:t>
            </a:r>
          </a:p>
          <a:p>
            <a:r>
              <a:rPr lang="en-US" sz="2000" b="1" dirty="0">
                <a:latin typeface="Times New Roman" panose="02020603050405020304" pitchFamily="18" charset="0"/>
                <a:cs typeface="Times New Roman" panose="02020603050405020304" pitchFamily="18" charset="0"/>
              </a:rPr>
              <a:t>Data Preparation: </a:t>
            </a:r>
            <a:r>
              <a:rPr lang="en-US" sz="2000" dirty="0">
                <a:latin typeface="Times New Roman" panose="02020603050405020304" pitchFamily="18" charset="0"/>
                <a:cs typeface="Times New Roman" panose="02020603050405020304" pitchFamily="18" charset="0"/>
              </a:rPr>
              <a:t>Identification of facial features of the cropped image.</a:t>
            </a:r>
          </a:p>
          <a:p>
            <a:pPr marL="0" indent="0">
              <a:spcBef>
                <a:spcPts val="500"/>
              </a:spcBef>
              <a:spcAft>
                <a:spcPts val="1000"/>
              </a:spcAft>
              <a:buNone/>
            </a:pPr>
            <a:r>
              <a:rPr lang="en-US" sz="2000" b="1" dirty="0">
                <a:latin typeface="Times New Roman" panose="02020603050405020304" pitchFamily="18" charset="0"/>
                <a:cs typeface="Times New Roman" panose="02020603050405020304" pitchFamily="18" charset="0"/>
              </a:rPr>
              <a:t>Sol: </a:t>
            </a:r>
            <a:r>
              <a:rPr lang="en-US" sz="2000" dirty="0">
                <a:latin typeface="Times New Roman" panose="02020603050405020304" pitchFamily="18" charset="0"/>
                <a:cs typeface="Times New Roman" panose="02020603050405020304" pitchFamily="18" charset="0"/>
              </a:rPr>
              <a:t>Different Haarcascades were used for identification of facial features.</a:t>
            </a:r>
          </a:p>
          <a:p>
            <a:r>
              <a:rPr lang="en-US" sz="2000" b="1" dirty="0">
                <a:latin typeface="Times New Roman" panose="02020603050405020304" pitchFamily="18" charset="0"/>
                <a:cs typeface="Times New Roman" panose="02020603050405020304" pitchFamily="18" charset="0"/>
              </a:rPr>
              <a:t>Data Analysis: </a:t>
            </a:r>
            <a:r>
              <a:rPr lang="en-US" sz="2000" dirty="0">
                <a:latin typeface="Times New Roman" panose="02020603050405020304" pitchFamily="18" charset="0"/>
                <a:cs typeface="Times New Roman" panose="02020603050405020304" pitchFamily="18" charset="0"/>
              </a:rPr>
              <a:t>Deciding which facial features to consider while analyzing.</a:t>
            </a:r>
          </a:p>
          <a:p>
            <a:pPr marL="0" indent="0">
              <a:spcBef>
                <a:spcPts val="500"/>
              </a:spcBef>
              <a:spcAft>
                <a:spcPts val="1000"/>
              </a:spcAft>
              <a:buNone/>
            </a:pPr>
            <a:r>
              <a:rPr lang="en-US" sz="2000" b="1" dirty="0">
                <a:latin typeface="Times New Roman" panose="02020603050405020304" pitchFamily="18" charset="0"/>
                <a:cs typeface="Times New Roman" panose="02020603050405020304" pitchFamily="18" charset="0"/>
              </a:rPr>
              <a:t>Sol: </a:t>
            </a:r>
            <a:r>
              <a:rPr lang="en-US" sz="2000" dirty="0">
                <a:latin typeface="Times New Roman" panose="02020603050405020304" pitchFamily="18" charset="0"/>
                <a:cs typeface="Times New Roman" panose="02020603050405020304" pitchFamily="18" charset="0"/>
              </a:rPr>
              <a:t>After researching, it was decided to focus on features like face, eyes.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Python interpreter was not detected in PyCharm.</a:t>
            </a:r>
          </a:p>
          <a:p>
            <a:pPr marL="0" indent="0">
              <a:spcBef>
                <a:spcPts val="500"/>
              </a:spcBef>
              <a:spcAft>
                <a:spcPts val="1000"/>
              </a:spcAft>
              <a:buNone/>
            </a:pPr>
            <a:r>
              <a:rPr lang="en-US" sz="2000" b="1" dirty="0">
                <a:latin typeface="Times New Roman" panose="02020603050405020304" pitchFamily="18" charset="0"/>
                <a:cs typeface="Times New Roman" panose="02020603050405020304" pitchFamily="18" charset="0"/>
              </a:rPr>
              <a:t>Sol: </a:t>
            </a:r>
            <a:r>
              <a:rPr lang="en-US" sz="2000" dirty="0">
                <a:latin typeface="Times New Roman" panose="02020603050405020304" pitchFamily="18" charset="0"/>
                <a:cs typeface="Times New Roman" panose="02020603050405020304" pitchFamily="18" charset="0"/>
              </a:rPr>
              <a:t>Python V(3.8+) should be installed and add it to path of different environment variables.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Making the website responsive and user friendly.</a:t>
            </a:r>
          </a:p>
          <a:p>
            <a:pPr marL="0" indent="0">
              <a:spcBef>
                <a:spcPts val="500"/>
              </a:spcBef>
              <a:spcAft>
                <a:spcPts val="1000"/>
              </a:spcAft>
              <a:buNone/>
            </a:pPr>
            <a:r>
              <a:rPr lang="en-US" sz="2000" b="1" dirty="0">
                <a:latin typeface="Times New Roman" panose="02020603050405020304" pitchFamily="18" charset="0"/>
                <a:cs typeface="Times New Roman" panose="02020603050405020304" pitchFamily="18" charset="0"/>
              </a:rPr>
              <a:t>Sol: </a:t>
            </a:r>
            <a:r>
              <a:rPr lang="en-US" sz="2000" dirty="0">
                <a:latin typeface="Times New Roman" panose="02020603050405020304" pitchFamily="18" charset="0"/>
                <a:cs typeface="Times New Roman" panose="02020603050405020304" pitchFamily="18" charset="0"/>
              </a:rPr>
              <a:t>Bootstrap grid was implemented for making the website responsive.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658090-1C98-4D07-A5AF-06E9A110860B}"/>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43DEE975-D206-4FBA-89DC-13B0154A6AEC}"/>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1BAA86AF-78A1-4DD7-B39A-E083FD14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58B53B-2C28-46A7-AB76-3FA678C6FC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396939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952E-E068-40B7-9C76-BA8799A930E5}"/>
              </a:ext>
            </a:extLst>
          </p:cNvPr>
          <p:cNvSpPr>
            <a:spLocks noGrp="1"/>
          </p:cNvSpPr>
          <p:nvPr>
            <p:ph type="title"/>
          </p:nvPr>
        </p:nvSpPr>
        <p:spPr>
          <a:xfrm>
            <a:off x="0" y="155709"/>
            <a:ext cx="6348975" cy="874919"/>
          </a:xfrm>
        </p:spPr>
        <p:txBody>
          <a:bodyPr>
            <a:noAutofit/>
          </a:bodyPr>
          <a:lstStyle/>
          <a:p>
            <a:pPr algn="ctr"/>
            <a:r>
              <a:rPr lang="en-US" sz="3500" b="1" dirty="0">
                <a:solidFill>
                  <a:srgbClr val="C00000"/>
                </a:solidFill>
                <a:latin typeface="Marcellus" panose="020E0602050203020307" pitchFamily="34" charset="0"/>
              </a:rPr>
              <a:t>SKILLS LEARNT AND IMPLEMENTED</a:t>
            </a:r>
            <a:endParaRPr lang="en-IN" sz="3500" b="1" dirty="0">
              <a:solidFill>
                <a:srgbClr val="C00000"/>
              </a:solidFill>
              <a:latin typeface="Marcellus" panose="020E0602050203020307" pitchFamily="34" charset="0"/>
            </a:endParaRPr>
          </a:p>
        </p:txBody>
      </p:sp>
      <p:pic>
        <p:nvPicPr>
          <p:cNvPr id="4" name="Picture 3">
            <a:extLst>
              <a:ext uri="{FF2B5EF4-FFF2-40B4-BE49-F238E27FC236}">
                <a16:creationId xmlns:a16="http://schemas.microsoft.com/office/drawing/2014/main" id="{79658090-1C98-4D07-A5AF-06E9A110860B}"/>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43DEE975-D206-4FBA-89DC-13B0154A6AEC}"/>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1BAA86AF-78A1-4DD7-B39A-E083FD14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58B53B-2C28-46A7-AB76-3FA678C6FC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3082" name="Picture 10" descr="Javascript Logo Vectors Free Download">
            <a:extLst>
              <a:ext uri="{FF2B5EF4-FFF2-40B4-BE49-F238E27FC236}">
                <a16:creationId xmlns:a16="http://schemas.microsoft.com/office/drawing/2014/main" id="{0D89E86D-1B4F-4D36-BA2B-DE1281FEF9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14553" r="61616" b="23342"/>
          <a:stretch/>
        </p:blipFill>
        <p:spPr bwMode="auto">
          <a:xfrm>
            <a:off x="343934" y="1307019"/>
            <a:ext cx="1408814" cy="163648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lask logo vector">
            <a:extLst>
              <a:ext uri="{FF2B5EF4-FFF2-40B4-BE49-F238E27FC236}">
                <a16:creationId xmlns:a16="http://schemas.microsoft.com/office/drawing/2014/main" id="{A304BE76-3B37-4BE4-9609-DFEC62F18C8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623" t="9510" r="15676" b="9598"/>
          <a:stretch/>
        </p:blipFill>
        <p:spPr bwMode="auto">
          <a:xfrm>
            <a:off x="2717864" y="3655798"/>
            <a:ext cx="1412473"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BOOTSTRAP LOGO | Logos, Photo book, Books">
            <a:extLst>
              <a:ext uri="{FF2B5EF4-FFF2-40B4-BE49-F238E27FC236}">
                <a16:creationId xmlns:a16="http://schemas.microsoft.com/office/drawing/2014/main" id="{A643C5CE-EDA9-4749-B545-063C691D61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942" r="14737"/>
          <a:stretch/>
        </p:blipFill>
        <p:spPr bwMode="auto">
          <a:xfrm>
            <a:off x="0" y="3655798"/>
            <a:ext cx="2086850" cy="15610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Javascript Logo Vectors Free Download">
            <a:extLst>
              <a:ext uri="{FF2B5EF4-FFF2-40B4-BE49-F238E27FC236}">
                <a16:creationId xmlns:a16="http://schemas.microsoft.com/office/drawing/2014/main" id="{CD1D0FEE-6F92-4031-8C49-D2164C1686C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605" t="14553" r="-1211" b="23342"/>
          <a:stretch/>
        </p:blipFill>
        <p:spPr bwMode="auto">
          <a:xfrm>
            <a:off x="4780446" y="1307020"/>
            <a:ext cx="1416936" cy="16364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Javascript Logo Vectors Free Download">
            <a:extLst>
              <a:ext uri="{FF2B5EF4-FFF2-40B4-BE49-F238E27FC236}">
                <a16:creationId xmlns:a16="http://schemas.microsoft.com/office/drawing/2014/main" id="{01D457C5-7C1A-4F89-ACB7-92073AE1B39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605" t="14553" r="32831" b="23342"/>
          <a:stretch/>
        </p:blipFill>
        <p:spPr bwMode="auto">
          <a:xfrm>
            <a:off x="2648557" y="1307019"/>
            <a:ext cx="1231900" cy="1636487"/>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ython Logo - PNG and Vector - Logo Download">
            <a:extLst>
              <a:ext uri="{FF2B5EF4-FFF2-40B4-BE49-F238E27FC236}">
                <a16:creationId xmlns:a16="http://schemas.microsoft.com/office/drawing/2014/main" id="{85DD55BD-2331-4DB4-8CBF-AAF49155B0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1351" y="3643125"/>
            <a:ext cx="1412473" cy="15716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4544C77F-9BC4-4CD6-BE0D-27598700BE14}"/>
              </a:ext>
            </a:extLst>
          </p:cNvPr>
          <p:cNvCxnSpPr>
            <a:cxnSpLocks/>
          </p:cNvCxnSpPr>
          <p:nvPr/>
        </p:nvCxnSpPr>
        <p:spPr>
          <a:xfrm>
            <a:off x="6348977" y="0"/>
            <a:ext cx="0" cy="6332453"/>
          </a:xfrm>
          <a:prstGeom prst="line">
            <a:avLst/>
          </a:prstGeom>
          <a:ln w="38100">
            <a:solidFill>
              <a:srgbClr val="ED1C24"/>
            </a:solidFill>
            <a:prstDash val="soli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D0DC8B53-42DA-4BFF-BE24-DC014B063D12}"/>
              </a:ext>
            </a:extLst>
          </p:cNvPr>
          <p:cNvSpPr txBox="1">
            <a:spLocks/>
          </p:cNvSpPr>
          <p:nvPr/>
        </p:nvSpPr>
        <p:spPr>
          <a:xfrm>
            <a:off x="6073666" y="155709"/>
            <a:ext cx="6348975" cy="8749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C00000"/>
                </a:solidFill>
                <a:latin typeface="Marcellus" panose="020E0602050203020307" pitchFamily="34" charset="0"/>
              </a:rPr>
              <a:t>SOFTWARES USED</a:t>
            </a:r>
            <a:endParaRPr lang="en-IN" sz="3600" b="1" dirty="0">
              <a:solidFill>
                <a:srgbClr val="C00000"/>
              </a:solidFill>
              <a:latin typeface="Marcellus" panose="020E0602050203020307" pitchFamily="34" charset="0"/>
            </a:endParaRPr>
          </a:p>
        </p:txBody>
      </p:sp>
      <p:pic>
        <p:nvPicPr>
          <p:cNvPr id="3092" name="Picture 20" descr="Project Jupyter - Wikipedia">
            <a:extLst>
              <a:ext uri="{FF2B5EF4-FFF2-40B4-BE49-F238E27FC236}">
                <a16:creationId xmlns:a16="http://schemas.microsoft.com/office/drawing/2014/main" id="{0394E8CA-D659-4527-8F3D-2EF679AD7C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4587" y="1520562"/>
            <a:ext cx="1143420" cy="13303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What is Git Bash and How to Install it on Windows? - Appuals.com">
            <a:extLst>
              <a:ext uri="{FF2B5EF4-FFF2-40B4-BE49-F238E27FC236}">
                <a16:creationId xmlns:a16="http://schemas.microsoft.com/office/drawing/2014/main" id="{F10AD022-674E-4877-8A00-ED5A6B831E7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079" t="5703" r="1814" b="5284"/>
          <a:stretch/>
        </p:blipFill>
        <p:spPr bwMode="auto">
          <a:xfrm>
            <a:off x="6598857" y="4040981"/>
            <a:ext cx="2095140" cy="1033258"/>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10 Features of VS Code Every Developer Should Know">
            <a:extLst>
              <a:ext uri="{FF2B5EF4-FFF2-40B4-BE49-F238E27FC236}">
                <a16:creationId xmlns:a16="http://schemas.microsoft.com/office/drawing/2014/main" id="{8E3F5711-1694-4543-90BC-D142A846E65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896" r="6038"/>
          <a:stretch/>
        </p:blipFill>
        <p:spPr bwMode="auto">
          <a:xfrm>
            <a:off x="8298186" y="1402369"/>
            <a:ext cx="1820836" cy="1605367"/>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All About Using Jupyter Notebooks and Google Colab | Blog">
            <a:extLst>
              <a:ext uri="{FF2B5EF4-FFF2-40B4-BE49-F238E27FC236}">
                <a16:creationId xmlns:a16="http://schemas.microsoft.com/office/drawing/2014/main" id="{D863C2B1-C126-4852-A92F-975B478741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19032" y="1625976"/>
            <a:ext cx="2069011" cy="912079"/>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Why PyCharm is Becoming Important for Every Python Programmer? - WebPrecious">
            <a:extLst>
              <a:ext uri="{FF2B5EF4-FFF2-40B4-BE49-F238E27FC236}">
                <a16:creationId xmlns:a16="http://schemas.microsoft.com/office/drawing/2014/main" id="{CB106BE3-F4CC-4387-AE10-485D7549543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99809" y="3905420"/>
            <a:ext cx="2140487" cy="11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54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 calcmode="lin" valueType="num">
                                      <p:cBhvr>
                                        <p:cTn id="7" dur="1000" fill="hold"/>
                                        <p:tgtEl>
                                          <p:spTgt spid="3082"/>
                                        </p:tgtEl>
                                        <p:attrNameLst>
                                          <p:attrName>ppt_w</p:attrName>
                                        </p:attrNameLst>
                                      </p:cBhvr>
                                      <p:tavLst>
                                        <p:tav tm="0">
                                          <p:val>
                                            <p:fltVal val="0"/>
                                          </p:val>
                                        </p:tav>
                                        <p:tav tm="100000">
                                          <p:val>
                                            <p:strVal val="#ppt_w"/>
                                          </p:val>
                                        </p:tav>
                                      </p:tavLst>
                                    </p:anim>
                                    <p:anim calcmode="lin" valueType="num">
                                      <p:cBhvr>
                                        <p:cTn id="8" dur="1000" fill="hold"/>
                                        <p:tgtEl>
                                          <p:spTgt spid="3082"/>
                                        </p:tgtEl>
                                        <p:attrNameLst>
                                          <p:attrName>ppt_h</p:attrName>
                                        </p:attrNameLst>
                                      </p:cBhvr>
                                      <p:tavLst>
                                        <p:tav tm="0">
                                          <p:val>
                                            <p:fltVal val="0"/>
                                          </p:val>
                                        </p:tav>
                                        <p:tav tm="100000">
                                          <p:val>
                                            <p:strVal val="#ppt_h"/>
                                          </p:val>
                                        </p:tav>
                                      </p:tavLst>
                                    </p:anim>
                                    <p:anim calcmode="lin" valueType="num">
                                      <p:cBhvr>
                                        <p:cTn id="9" dur="1000" fill="hold"/>
                                        <p:tgtEl>
                                          <p:spTgt spid="3082"/>
                                        </p:tgtEl>
                                        <p:attrNameLst>
                                          <p:attrName>style.rotation</p:attrName>
                                        </p:attrNameLst>
                                      </p:cBhvr>
                                      <p:tavLst>
                                        <p:tav tm="0">
                                          <p:val>
                                            <p:fltVal val="90"/>
                                          </p:val>
                                        </p:tav>
                                        <p:tav tm="100000">
                                          <p:val>
                                            <p:fltVal val="0"/>
                                          </p:val>
                                        </p:tav>
                                      </p:tavLst>
                                    </p:anim>
                                    <p:animEffect transition="in" filter="fade">
                                      <p:cBhvr>
                                        <p:cTn id="10" dur="1000"/>
                                        <p:tgtEl>
                                          <p:spTgt spid="3082"/>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par>
                                <p:cTn id="23" presetID="31" presetClass="entr" presetSubtype="0" fill="hold" nodeType="withEffect">
                                  <p:stCondLst>
                                    <p:cond delay="0"/>
                                  </p:stCondLst>
                                  <p:childTnLst>
                                    <p:set>
                                      <p:cBhvr>
                                        <p:cTn id="24" dur="1" fill="hold">
                                          <p:stCondLst>
                                            <p:cond delay="0"/>
                                          </p:stCondLst>
                                        </p:cTn>
                                        <p:tgtEl>
                                          <p:spTgt spid="3086"/>
                                        </p:tgtEl>
                                        <p:attrNameLst>
                                          <p:attrName>style.visibility</p:attrName>
                                        </p:attrNameLst>
                                      </p:cBhvr>
                                      <p:to>
                                        <p:strVal val="visible"/>
                                      </p:to>
                                    </p:set>
                                    <p:anim calcmode="lin" valueType="num">
                                      <p:cBhvr>
                                        <p:cTn id="25" dur="1000" fill="hold"/>
                                        <p:tgtEl>
                                          <p:spTgt spid="3086"/>
                                        </p:tgtEl>
                                        <p:attrNameLst>
                                          <p:attrName>ppt_w</p:attrName>
                                        </p:attrNameLst>
                                      </p:cBhvr>
                                      <p:tavLst>
                                        <p:tav tm="0">
                                          <p:val>
                                            <p:fltVal val="0"/>
                                          </p:val>
                                        </p:tav>
                                        <p:tav tm="100000">
                                          <p:val>
                                            <p:strVal val="#ppt_w"/>
                                          </p:val>
                                        </p:tav>
                                      </p:tavLst>
                                    </p:anim>
                                    <p:anim calcmode="lin" valueType="num">
                                      <p:cBhvr>
                                        <p:cTn id="26" dur="1000" fill="hold"/>
                                        <p:tgtEl>
                                          <p:spTgt spid="3086"/>
                                        </p:tgtEl>
                                        <p:attrNameLst>
                                          <p:attrName>ppt_h</p:attrName>
                                        </p:attrNameLst>
                                      </p:cBhvr>
                                      <p:tavLst>
                                        <p:tav tm="0">
                                          <p:val>
                                            <p:fltVal val="0"/>
                                          </p:val>
                                        </p:tav>
                                        <p:tav tm="100000">
                                          <p:val>
                                            <p:strVal val="#ppt_h"/>
                                          </p:val>
                                        </p:tav>
                                      </p:tavLst>
                                    </p:anim>
                                    <p:anim calcmode="lin" valueType="num">
                                      <p:cBhvr>
                                        <p:cTn id="27" dur="1000" fill="hold"/>
                                        <p:tgtEl>
                                          <p:spTgt spid="3086"/>
                                        </p:tgtEl>
                                        <p:attrNameLst>
                                          <p:attrName>style.rotation</p:attrName>
                                        </p:attrNameLst>
                                      </p:cBhvr>
                                      <p:tavLst>
                                        <p:tav tm="0">
                                          <p:val>
                                            <p:fltVal val="90"/>
                                          </p:val>
                                        </p:tav>
                                        <p:tav tm="100000">
                                          <p:val>
                                            <p:fltVal val="0"/>
                                          </p:val>
                                        </p:tav>
                                      </p:tavLst>
                                    </p:anim>
                                    <p:animEffect transition="in" filter="fade">
                                      <p:cBhvr>
                                        <p:cTn id="28" dur="1000"/>
                                        <p:tgtEl>
                                          <p:spTgt spid="3086"/>
                                        </p:tgtEl>
                                      </p:cBhvr>
                                    </p:animEffect>
                                  </p:childTnLst>
                                </p:cTn>
                              </p:par>
                              <p:par>
                                <p:cTn id="29" presetID="31" presetClass="entr" presetSubtype="0" fill="hold" nodeType="withEffect">
                                  <p:stCondLst>
                                    <p:cond delay="0"/>
                                  </p:stCondLst>
                                  <p:childTnLst>
                                    <p:set>
                                      <p:cBhvr>
                                        <p:cTn id="30" dur="1" fill="hold">
                                          <p:stCondLst>
                                            <p:cond delay="0"/>
                                          </p:stCondLst>
                                        </p:cTn>
                                        <p:tgtEl>
                                          <p:spTgt spid="3084"/>
                                        </p:tgtEl>
                                        <p:attrNameLst>
                                          <p:attrName>style.visibility</p:attrName>
                                        </p:attrNameLst>
                                      </p:cBhvr>
                                      <p:to>
                                        <p:strVal val="visible"/>
                                      </p:to>
                                    </p:set>
                                    <p:anim calcmode="lin" valueType="num">
                                      <p:cBhvr>
                                        <p:cTn id="31" dur="1000" fill="hold"/>
                                        <p:tgtEl>
                                          <p:spTgt spid="3084"/>
                                        </p:tgtEl>
                                        <p:attrNameLst>
                                          <p:attrName>ppt_w</p:attrName>
                                        </p:attrNameLst>
                                      </p:cBhvr>
                                      <p:tavLst>
                                        <p:tav tm="0">
                                          <p:val>
                                            <p:fltVal val="0"/>
                                          </p:val>
                                        </p:tav>
                                        <p:tav tm="100000">
                                          <p:val>
                                            <p:strVal val="#ppt_w"/>
                                          </p:val>
                                        </p:tav>
                                      </p:tavLst>
                                    </p:anim>
                                    <p:anim calcmode="lin" valueType="num">
                                      <p:cBhvr>
                                        <p:cTn id="32" dur="1000" fill="hold"/>
                                        <p:tgtEl>
                                          <p:spTgt spid="3084"/>
                                        </p:tgtEl>
                                        <p:attrNameLst>
                                          <p:attrName>ppt_h</p:attrName>
                                        </p:attrNameLst>
                                      </p:cBhvr>
                                      <p:tavLst>
                                        <p:tav tm="0">
                                          <p:val>
                                            <p:fltVal val="0"/>
                                          </p:val>
                                        </p:tav>
                                        <p:tav tm="100000">
                                          <p:val>
                                            <p:strVal val="#ppt_h"/>
                                          </p:val>
                                        </p:tav>
                                      </p:tavLst>
                                    </p:anim>
                                    <p:anim calcmode="lin" valueType="num">
                                      <p:cBhvr>
                                        <p:cTn id="33" dur="1000" fill="hold"/>
                                        <p:tgtEl>
                                          <p:spTgt spid="3084"/>
                                        </p:tgtEl>
                                        <p:attrNameLst>
                                          <p:attrName>style.rotation</p:attrName>
                                        </p:attrNameLst>
                                      </p:cBhvr>
                                      <p:tavLst>
                                        <p:tav tm="0">
                                          <p:val>
                                            <p:fltVal val="90"/>
                                          </p:val>
                                        </p:tav>
                                        <p:tav tm="100000">
                                          <p:val>
                                            <p:fltVal val="0"/>
                                          </p:val>
                                        </p:tav>
                                      </p:tavLst>
                                    </p:anim>
                                    <p:animEffect transition="in" filter="fade">
                                      <p:cBhvr>
                                        <p:cTn id="34" dur="1000"/>
                                        <p:tgtEl>
                                          <p:spTgt spid="3084"/>
                                        </p:tgtEl>
                                      </p:cBhvr>
                                    </p:animEffect>
                                  </p:childTnLst>
                                </p:cTn>
                              </p:par>
                              <p:par>
                                <p:cTn id="35" presetID="31" presetClass="entr" presetSubtype="0" fill="hold" nodeType="withEffect">
                                  <p:stCondLst>
                                    <p:cond delay="0"/>
                                  </p:stCondLst>
                                  <p:childTnLst>
                                    <p:set>
                                      <p:cBhvr>
                                        <p:cTn id="36" dur="1" fill="hold">
                                          <p:stCondLst>
                                            <p:cond delay="0"/>
                                          </p:stCondLst>
                                        </p:cTn>
                                        <p:tgtEl>
                                          <p:spTgt spid="3090"/>
                                        </p:tgtEl>
                                        <p:attrNameLst>
                                          <p:attrName>style.visibility</p:attrName>
                                        </p:attrNameLst>
                                      </p:cBhvr>
                                      <p:to>
                                        <p:strVal val="visible"/>
                                      </p:to>
                                    </p:set>
                                    <p:anim calcmode="lin" valueType="num">
                                      <p:cBhvr>
                                        <p:cTn id="37" dur="1000" fill="hold"/>
                                        <p:tgtEl>
                                          <p:spTgt spid="3090"/>
                                        </p:tgtEl>
                                        <p:attrNameLst>
                                          <p:attrName>ppt_w</p:attrName>
                                        </p:attrNameLst>
                                      </p:cBhvr>
                                      <p:tavLst>
                                        <p:tav tm="0">
                                          <p:val>
                                            <p:fltVal val="0"/>
                                          </p:val>
                                        </p:tav>
                                        <p:tav tm="100000">
                                          <p:val>
                                            <p:strVal val="#ppt_w"/>
                                          </p:val>
                                        </p:tav>
                                      </p:tavLst>
                                    </p:anim>
                                    <p:anim calcmode="lin" valueType="num">
                                      <p:cBhvr>
                                        <p:cTn id="38" dur="1000" fill="hold"/>
                                        <p:tgtEl>
                                          <p:spTgt spid="3090"/>
                                        </p:tgtEl>
                                        <p:attrNameLst>
                                          <p:attrName>ppt_h</p:attrName>
                                        </p:attrNameLst>
                                      </p:cBhvr>
                                      <p:tavLst>
                                        <p:tav tm="0">
                                          <p:val>
                                            <p:fltVal val="0"/>
                                          </p:val>
                                        </p:tav>
                                        <p:tav tm="100000">
                                          <p:val>
                                            <p:strVal val="#ppt_h"/>
                                          </p:val>
                                        </p:tav>
                                      </p:tavLst>
                                    </p:anim>
                                    <p:anim calcmode="lin" valueType="num">
                                      <p:cBhvr>
                                        <p:cTn id="39" dur="1000" fill="hold"/>
                                        <p:tgtEl>
                                          <p:spTgt spid="3090"/>
                                        </p:tgtEl>
                                        <p:attrNameLst>
                                          <p:attrName>style.rotation</p:attrName>
                                        </p:attrNameLst>
                                      </p:cBhvr>
                                      <p:tavLst>
                                        <p:tav tm="0">
                                          <p:val>
                                            <p:fltVal val="90"/>
                                          </p:val>
                                        </p:tav>
                                        <p:tav tm="100000">
                                          <p:val>
                                            <p:fltVal val="0"/>
                                          </p:val>
                                        </p:tav>
                                      </p:tavLst>
                                    </p:anim>
                                    <p:animEffect transition="in" filter="fade">
                                      <p:cBhvr>
                                        <p:cTn id="40" dur="1000"/>
                                        <p:tgtEl>
                                          <p:spTgt spid="3090"/>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3092"/>
                                        </p:tgtEl>
                                        <p:attrNameLst>
                                          <p:attrName>style.visibility</p:attrName>
                                        </p:attrNameLst>
                                      </p:cBhvr>
                                      <p:to>
                                        <p:strVal val="visible"/>
                                      </p:to>
                                    </p:set>
                                    <p:anim calcmode="lin" valueType="num">
                                      <p:cBhvr>
                                        <p:cTn id="45" dur="1000" fill="hold"/>
                                        <p:tgtEl>
                                          <p:spTgt spid="3092"/>
                                        </p:tgtEl>
                                        <p:attrNameLst>
                                          <p:attrName>ppt_w</p:attrName>
                                        </p:attrNameLst>
                                      </p:cBhvr>
                                      <p:tavLst>
                                        <p:tav tm="0">
                                          <p:val>
                                            <p:fltVal val="0"/>
                                          </p:val>
                                        </p:tav>
                                        <p:tav tm="100000">
                                          <p:val>
                                            <p:strVal val="#ppt_w"/>
                                          </p:val>
                                        </p:tav>
                                      </p:tavLst>
                                    </p:anim>
                                    <p:anim calcmode="lin" valueType="num">
                                      <p:cBhvr>
                                        <p:cTn id="46" dur="1000" fill="hold"/>
                                        <p:tgtEl>
                                          <p:spTgt spid="3092"/>
                                        </p:tgtEl>
                                        <p:attrNameLst>
                                          <p:attrName>ppt_h</p:attrName>
                                        </p:attrNameLst>
                                      </p:cBhvr>
                                      <p:tavLst>
                                        <p:tav tm="0">
                                          <p:val>
                                            <p:fltVal val="0"/>
                                          </p:val>
                                        </p:tav>
                                        <p:tav tm="100000">
                                          <p:val>
                                            <p:strVal val="#ppt_h"/>
                                          </p:val>
                                        </p:tav>
                                      </p:tavLst>
                                    </p:anim>
                                    <p:anim calcmode="lin" valueType="num">
                                      <p:cBhvr>
                                        <p:cTn id="47" dur="1000" fill="hold"/>
                                        <p:tgtEl>
                                          <p:spTgt spid="3092"/>
                                        </p:tgtEl>
                                        <p:attrNameLst>
                                          <p:attrName>style.rotation</p:attrName>
                                        </p:attrNameLst>
                                      </p:cBhvr>
                                      <p:tavLst>
                                        <p:tav tm="0">
                                          <p:val>
                                            <p:fltVal val="90"/>
                                          </p:val>
                                        </p:tav>
                                        <p:tav tm="100000">
                                          <p:val>
                                            <p:fltVal val="0"/>
                                          </p:val>
                                        </p:tav>
                                      </p:tavLst>
                                    </p:anim>
                                    <p:animEffect transition="in" filter="fade">
                                      <p:cBhvr>
                                        <p:cTn id="48" dur="1000"/>
                                        <p:tgtEl>
                                          <p:spTgt spid="3092"/>
                                        </p:tgtEl>
                                      </p:cBhvr>
                                    </p:animEffect>
                                  </p:childTnLst>
                                </p:cTn>
                              </p:par>
                              <p:par>
                                <p:cTn id="49" presetID="31" presetClass="entr" presetSubtype="0" fill="hold" nodeType="withEffect">
                                  <p:stCondLst>
                                    <p:cond delay="0"/>
                                  </p:stCondLst>
                                  <p:childTnLst>
                                    <p:set>
                                      <p:cBhvr>
                                        <p:cTn id="50" dur="1" fill="hold">
                                          <p:stCondLst>
                                            <p:cond delay="0"/>
                                          </p:stCondLst>
                                        </p:cTn>
                                        <p:tgtEl>
                                          <p:spTgt spid="3102"/>
                                        </p:tgtEl>
                                        <p:attrNameLst>
                                          <p:attrName>style.visibility</p:attrName>
                                        </p:attrNameLst>
                                      </p:cBhvr>
                                      <p:to>
                                        <p:strVal val="visible"/>
                                      </p:to>
                                    </p:set>
                                    <p:anim calcmode="lin" valueType="num">
                                      <p:cBhvr>
                                        <p:cTn id="51" dur="1000" fill="hold"/>
                                        <p:tgtEl>
                                          <p:spTgt spid="3102"/>
                                        </p:tgtEl>
                                        <p:attrNameLst>
                                          <p:attrName>ppt_w</p:attrName>
                                        </p:attrNameLst>
                                      </p:cBhvr>
                                      <p:tavLst>
                                        <p:tav tm="0">
                                          <p:val>
                                            <p:fltVal val="0"/>
                                          </p:val>
                                        </p:tav>
                                        <p:tav tm="100000">
                                          <p:val>
                                            <p:strVal val="#ppt_w"/>
                                          </p:val>
                                        </p:tav>
                                      </p:tavLst>
                                    </p:anim>
                                    <p:anim calcmode="lin" valueType="num">
                                      <p:cBhvr>
                                        <p:cTn id="52" dur="1000" fill="hold"/>
                                        <p:tgtEl>
                                          <p:spTgt spid="3102"/>
                                        </p:tgtEl>
                                        <p:attrNameLst>
                                          <p:attrName>ppt_h</p:attrName>
                                        </p:attrNameLst>
                                      </p:cBhvr>
                                      <p:tavLst>
                                        <p:tav tm="0">
                                          <p:val>
                                            <p:fltVal val="0"/>
                                          </p:val>
                                        </p:tav>
                                        <p:tav tm="100000">
                                          <p:val>
                                            <p:strVal val="#ppt_h"/>
                                          </p:val>
                                        </p:tav>
                                      </p:tavLst>
                                    </p:anim>
                                    <p:anim calcmode="lin" valueType="num">
                                      <p:cBhvr>
                                        <p:cTn id="53" dur="1000" fill="hold"/>
                                        <p:tgtEl>
                                          <p:spTgt spid="3102"/>
                                        </p:tgtEl>
                                        <p:attrNameLst>
                                          <p:attrName>style.rotation</p:attrName>
                                        </p:attrNameLst>
                                      </p:cBhvr>
                                      <p:tavLst>
                                        <p:tav tm="0">
                                          <p:val>
                                            <p:fltVal val="90"/>
                                          </p:val>
                                        </p:tav>
                                        <p:tav tm="100000">
                                          <p:val>
                                            <p:fltVal val="0"/>
                                          </p:val>
                                        </p:tav>
                                      </p:tavLst>
                                    </p:anim>
                                    <p:animEffect transition="in" filter="fade">
                                      <p:cBhvr>
                                        <p:cTn id="54" dur="1000"/>
                                        <p:tgtEl>
                                          <p:spTgt spid="3102"/>
                                        </p:tgtEl>
                                      </p:cBhvr>
                                    </p:animEffect>
                                  </p:childTnLst>
                                </p:cTn>
                              </p:par>
                              <p:par>
                                <p:cTn id="55" presetID="31" presetClass="entr" presetSubtype="0" fill="hold" nodeType="withEffect">
                                  <p:stCondLst>
                                    <p:cond delay="0"/>
                                  </p:stCondLst>
                                  <p:childTnLst>
                                    <p:set>
                                      <p:cBhvr>
                                        <p:cTn id="56" dur="1" fill="hold">
                                          <p:stCondLst>
                                            <p:cond delay="0"/>
                                          </p:stCondLst>
                                        </p:cTn>
                                        <p:tgtEl>
                                          <p:spTgt spid="3104"/>
                                        </p:tgtEl>
                                        <p:attrNameLst>
                                          <p:attrName>style.visibility</p:attrName>
                                        </p:attrNameLst>
                                      </p:cBhvr>
                                      <p:to>
                                        <p:strVal val="visible"/>
                                      </p:to>
                                    </p:set>
                                    <p:anim calcmode="lin" valueType="num">
                                      <p:cBhvr>
                                        <p:cTn id="57" dur="1000" fill="hold"/>
                                        <p:tgtEl>
                                          <p:spTgt spid="3104"/>
                                        </p:tgtEl>
                                        <p:attrNameLst>
                                          <p:attrName>ppt_w</p:attrName>
                                        </p:attrNameLst>
                                      </p:cBhvr>
                                      <p:tavLst>
                                        <p:tav tm="0">
                                          <p:val>
                                            <p:fltVal val="0"/>
                                          </p:val>
                                        </p:tav>
                                        <p:tav tm="100000">
                                          <p:val>
                                            <p:strVal val="#ppt_w"/>
                                          </p:val>
                                        </p:tav>
                                      </p:tavLst>
                                    </p:anim>
                                    <p:anim calcmode="lin" valueType="num">
                                      <p:cBhvr>
                                        <p:cTn id="58" dur="1000" fill="hold"/>
                                        <p:tgtEl>
                                          <p:spTgt spid="3104"/>
                                        </p:tgtEl>
                                        <p:attrNameLst>
                                          <p:attrName>ppt_h</p:attrName>
                                        </p:attrNameLst>
                                      </p:cBhvr>
                                      <p:tavLst>
                                        <p:tav tm="0">
                                          <p:val>
                                            <p:fltVal val="0"/>
                                          </p:val>
                                        </p:tav>
                                        <p:tav tm="100000">
                                          <p:val>
                                            <p:strVal val="#ppt_h"/>
                                          </p:val>
                                        </p:tav>
                                      </p:tavLst>
                                    </p:anim>
                                    <p:anim calcmode="lin" valueType="num">
                                      <p:cBhvr>
                                        <p:cTn id="59" dur="1000" fill="hold"/>
                                        <p:tgtEl>
                                          <p:spTgt spid="3104"/>
                                        </p:tgtEl>
                                        <p:attrNameLst>
                                          <p:attrName>style.rotation</p:attrName>
                                        </p:attrNameLst>
                                      </p:cBhvr>
                                      <p:tavLst>
                                        <p:tav tm="0">
                                          <p:val>
                                            <p:fltVal val="90"/>
                                          </p:val>
                                        </p:tav>
                                        <p:tav tm="100000">
                                          <p:val>
                                            <p:fltVal val="0"/>
                                          </p:val>
                                        </p:tav>
                                      </p:tavLst>
                                    </p:anim>
                                    <p:animEffect transition="in" filter="fade">
                                      <p:cBhvr>
                                        <p:cTn id="60" dur="1000"/>
                                        <p:tgtEl>
                                          <p:spTgt spid="3104"/>
                                        </p:tgtEl>
                                      </p:cBhvr>
                                    </p:animEffect>
                                  </p:childTnLst>
                                </p:cTn>
                              </p:par>
                              <p:par>
                                <p:cTn id="61" presetID="31" presetClass="entr" presetSubtype="0" fill="hold" nodeType="withEffect">
                                  <p:stCondLst>
                                    <p:cond delay="0"/>
                                  </p:stCondLst>
                                  <p:childTnLst>
                                    <p:set>
                                      <p:cBhvr>
                                        <p:cTn id="62" dur="1" fill="hold">
                                          <p:stCondLst>
                                            <p:cond delay="0"/>
                                          </p:stCondLst>
                                        </p:cTn>
                                        <p:tgtEl>
                                          <p:spTgt spid="3098"/>
                                        </p:tgtEl>
                                        <p:attrNameLst>
                                          <p:attrName>style.visibility</p:attrName>
                                        </p:attrNameLst>
                                      </p:cBhvr>
                                      <p:to>
                                        <p:strVal val="visible"/>
                                      </p:to>
                                    </p:set>
                                    <p:anim calcmode="lin" valueType="num">
                                      <p:cBhvr>
                                        <p:cTn id="63" dur="1000" fill="hold"/>
                                        <p:tgtEl>
                                          <p:spTgt spid="3098"/>
                                        </p:tgtEl>
                                        <p:attrNameLst>
                                          <p:attrName>ppt_w</p:attrName>
                                        </p:attrNameLst>
                                      </p:cBhvr>
                                      <p:tavLst>
                                        <p:tav tm="0">
                                          <p:val>
                                            <p:fltVal val="0"/>
                                          </p:val>
                                        </p:tav>
                                        <p:tav tm="100000">
                                          <p:val>
                                            <p:strVal val="#ppt_w"/>
                                          </p:val>
                                        </p:tav>
                                      </p:tavLst>
                                    </p:anim>
                                    <p:anim calcmode="lin" valueType="num">
                                      <p:cBhvr>
                                        <p:cTn id="64" dur="1000" fill="hold"/>
                                        <p:tgtEl>
                                          <p:spTgt spid="3098"/>
                                        </p:tgtEl>
                                        <p:attrNameLst>
                                          <p:attrName>ppt_h</p:attrName>
                                        </p:attrNameLst>
                                      </p:cBhvr>
                                      <p:tavLst>
                                        <p:tav tm="0">
                                          <p:val>
                                            <p:fltVal val="0"/>
                                          </p:val>
                                        </p:tav>
                                        <p:tav tm="100000">
                                          <p:val>
                                            <p:strVal val="#ppt_h"/>
                                          </p:val>
                                        </p:tav>
                                      </p:tavLst>
                                    </p:anim>
                                    <p:anim calcmode="lin" valueType="num">
                                      <p:cBhvr>
                                        <p:cTn id="65" dur="1000" fill="hold"/>
                                        <p:tgtEl>
                                          <p:spTgt spid="3098"/>
                                        </p:tgtEl>
                                        <p:attrNameLst>
                                          <p:attrName>style.rotation</p:attrName>
                                        </p:attrNameLst>
                                      </p:cBhvr>
                                      <p:tavLst>
                                        <p:tav tm="0">
                                          <p:val>
                                            <p:fltVal val="90"/>
                                          </p:val>
                                        </p:tav>
                                        <p:tav tm="100000">
                                          <p:val>
                                            <p:fltVal val="0"/>
                                          </p:val>
                                        </p:tav>
                                      </p:tavLst>
                                    </p:anim>
                                    <p:animEffect transition="in" filter="fade">
                                      <p:cBhvr>
                                        <p:cTn id="66" dur="1000"/>
                                        <p:tgtEl>
                                          <p:spTgt spid="3098"/>
                                        </p:tgtEl>
                                      </p:cBhvr>
                                    </p:animEffect>
                                  </p:childTnLst>
                                </p:cTn>
                              </p:par>
                              <p:par>
                                <p:cTn id="67" presetID="31" presetClass="entr" presetSubtype="0" fill="hold" nodeType="withEffect">
                                  <p:stCondLst>
                                    <p:cond delay="0"/>
                                  </p:stCondLst>
                                  <p:childTnLst>
                                    <p:set>
                                      <p:cBhvr>
                                        <p:cTn id="68" dur="1" fill="hold">
                                          <p:stCondLst>
                                            <p:cond delay="0"/>
                                          </p:stCondLst>
                                        </p:cTn>
                                        <p:tgtEl>
                                          <p:spTgt spid="3106"/>
                                        </p:tgtEl>
                                        <p:attrNameLst>
                                          <p:attrName>style.visibility</p:attrName>
                                        </p:attrNameLst>
                                      </p:cBhvr>
                                      <p:to>
                                        <p:strVal val="visible"/>
                                      </p:to>
                                    </p:set>
                                    <p:anim calcmode="lin" valueType="num">
                                      <p:cBhvr>
                                        <p:cTn id="69" dur="1000" fill="hold"/>
                                        <p:tgtEl>
                                          <p:spTgt spid="3106"/>
                                        </p:tgtEl>
                                        <p:attrNameLst>
                                          <p:attrName>ppt_w</p:attrName>
                                        </p:attrNameLst>
                                      </p:cBhvr>
                                      <p:tavLst>
                                        <p:tav tm="0">
                                          <p:val>
                                            <p:fltVal val="0"/>
                                          </p:val>
                                        </p:tav>
                                        <p:tav tm="100000">
                                          <p:val>
                                            <p:strVal val="#ppt_w"/>
                                          </p:val>
                                        </p:tav>
                                      </p:tavLst>
                                    </p:anim>
                                    <p:anim calcmode="lin" valueType="num">
                                      <p:cBhvr>
                                        <p:cTn id="70" dur="1000" fill="hold"/>
                                        <p:tgtEl>
                                          <p:spTgt spid="3106"/>
                                        </p:tgtEl>
                                        <p:attrNameLst>
                                          <p:attrName>ppt_h</p:attrName>
                                        </p:attrNameLst>
                                      </p:cBhvr>
                                      <p:tavLst>
                                        <p:tav tm="0">
                                          <p:val>
                                            <p:fltVal val="0"/>
                                          </p:val>
                                        </p:tav>
                                        <p:tav tm="100000">
                                          <p:val>
                                            <p:strVal val="#ppt_h"/>
                                          </p:val>
                                        </p:tav>
                                      </p:tavLst>
                                    </p:anim>
                                    <p:anim calcmode="lin" valueType="num">
                                      <p:cBhvr>
                                        <p:cTn id="71" dur="1000" fill="hold"/>
                                        <p:tgtEl>
                                          <p:spTgt spid="3106"/>
                                        </p:tgtEl>
                                        <p:attrNameLst>
                                          <p:attrName>style.rotation</p:attrName>
                                        </p:attrNameLst>
                                      </p:cBhvr>
                                      <p:tavLst>
                                        <p:tav tm="0">
                                          <p:val>
                                            <p:fltVal val="90"/>
                                          </p:val>
                                        </p:tav>
                                        <p:tav tm="100000">
                                          <p:val>
                                            <p:fltVal val="0"/>
                                          </p:val>
                                        </p:tav>
                                      </p:tavLst>
                                    </p:anim>
                                    <p:animEffect transition="in" filter="fade">
                                      <p:cBhvr>
                                        <p:cTn id="72" dur="1000"/>
                                        <p:tgtEl>
                                          <p:spTgt spid="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658090-1C98-4D07-A5AF-06E9A110860B}"/>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43DEE975-D206-4FBA-89DC-13B0154A6AEC}"/>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1BAA86AF-78A1-4DD7-B39A-E083FD14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58B53B-2C28-46A7-AB76-3FA678C6FC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cxnSp>
        <p:nvCxnSpPr>
          <p:cNvPr id="10" name="Straight Connector 9">
            <a:extLst>
              <a:ext uri="{FF2B5EF4-FFF2-40B4-BE49-F238E27FC236}">
                <a16:creationId xmlns:a16="http://schemas.microsoft.com/office/drawing/2014/main" id="{11023DFA-2DA6-4FB2-A99B-F73B547C0960}"/>
              </a:ext>
            </a:extLst>
          </p:cNvPr>
          <p:cNvCxnSpPr/>
          <p:nvPr/>
        </p:nvCxnSpPr>
        <p:spPr>
          <a:xfrm>
            <a:off x="153783" y="3241907"/>
            <a:ext cx="1176049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DA5A39-66AB-4369-B98F-A61F42770CC9}"/>
              </a:ext>
            </a:extLst>
          </p:cNvPr>
          <p:cNvSpPr txBox="1"/>
          <p:nvPr/>
        </p:nvSpPr>
        <p:spPr>
          <a:xfrm>
            <a:off x="1405" y="1129127"/>
            <a:ext cx="2710477" cy="923330"/>
          </a:xfrm>
          <a:prstGeom prst="rect">
            <a:avLst/>
          </a:prstGeom>
          <a:noFill/>
        </p:spPr>
        <p:txBody>
          <a:bodyPr wrap="square" rtlCol="0">
            <a:spAutoFit/>
          </a:bodyPr>
          <a:lstStyle/>
          <a:p>
            <a:pPr algn="ctr"/>
            <a:r>
              <a:rPr lang="en-US" b="1" dirty="0"/>
              <a:t>Formation of group &amp; deciding the topic(problem statement)</a:t>
            </a:r>
            <a:endParaRPr lang="en-IN" b="1" dirty="0"/>
          </a:p>
        </p:txBody>
      </p:sp>
      <p:sp>
        <p:nvSpPr>
          <p:cNvPr id="26" name="TextBox 25">
            <a:extLst>
              <a:ext uri="{FF2B5EF4-FFF2-40B4-BE49-F238E27FC236}">
                <a16:creationId xmlns:a16="http://schemas.microsoft.com/office/drawing/2014/main" id="{C6023CCA-5CA7-49F0-BEF3-80B3CF50282B}"/>
              </a:ext>
            </a:extLst>
          </p:cNvPr>
          <p:cNvSpPr txBox="1"/>
          <p:nvPr/>
        </p:nvSpPr>
        <p:spPr>
          <a:xfrm>
            <a:off x="420676" y="3338908"/>
            <a:ext cx="1262808" cy="646331"/>
          </a:xfrm>
          <a:prstGeom prst="rect">
            <a:avLst/>
          </a:prstGeom>
          <a:noFill/>
        </p:spPr>
        <p:txBody>
          <a:bodyPr wrap="square" rtlCol="0">
            <a:spAutoFit/>
          </a:bodyPr>
          <a:lstStyle/>
          <a:p>
            <a:pPr algn="ctr"/>
            <a:r>
              <a:rPr lang="en-US" dirty="0"/>
              <a:t>January (3</a:t>
            </a:r>
            <a:r>
              <a:rPr lang="en-US" baseline="30000" dirty="0"/>
              <a:t>rd</a:t>
            </a:r>
            <a:r>
              <a:rPr lang="en-US" dirty="0"/>
              <a:t> Week) </a:t>
            </a:r>
            <a:endParaRPr lang="en-IN" dirty="0"/>
          </a:p>
        </p:txBody>
      </p:sp>
      <p:cxnSp>
        <p:nvCxnSpPr>
          <p:cNvPr id="29" name="Straight Connector 28">
            <a:extLst>
              <a:ext uri="{FF2B5EF4-FFF2-40B4-BE49-F238E27FC236}">
                <a16:creationId xmlns:a16="http://schemas.microsoft.com/office/drawing/2014/main" id="{45ABCAB9-2F0B-4312-8C21-3F697749CFE1}"/>
              </a:ext>
            </a:extLst>
          </p:cNvPr>
          <p:cNvCxnSpPr/>
          <p:nvPr/>
        </p:nvCxnSpPr>
        <p:spPr>
          <a:xfrm flipV="1">
            <a:off x="2506806" y="3241907"/>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08555E-2252-4D76-B2C7-6D09FA696453}"/>
              </a:ext>
            </a:extLst>
          </p:cNvPr>
          <p:cNvSpPr txBox="1"/>
          <p:nvPr/>
        </p:nvSpPr>
        <p:spPr>
          <a:xfrm>
            <a:off x="1512510" y="4468295"/>
            <a:ext cx="1925782" cy="646331"/>
          </a:xfrm>
          <a:prstGeom prst="rect">
            <a:avLst/>
          </a:prstGeom>
          <a:noFill/>
        </p:spPr>
        <p:txBody>
          <a:bodyPr wrap="square" rtlCol="0">
            <a:spAutoFit/>
          </a:bodyPr>
          <a:lstStyle/>
          <a:p>
            <a:pPr algn="ctr"/>
            <a:r>
              <a:rPr lang="en-US" b="1" dirty="0"/>
              <a:t>Doing research on the decided topic</a:t>
            </a:r>
            <a:endParaRPr lang="en-IN" b="1" dirty="0"/>
          </a:p>
        </p:txBody>
      </p:sp>
      <p:sp>
        <p:nvSpPr>
          <p:cNvPr id="32" name="TextBox 31">
            <a:extLst>
              <a:ext uri="{FF2B5EF4-FFF2-40B4-BE49-F238E27FC236}">
                <a16:creationId xmlns:a16="http://schemas.microsoft.com/office/drawing/2014/main" id="{2020C3A2-884D-4376-815A-8B017F914B1C}"/>
              </a:ext>
            </a:extLst>
          </p:cNvPr>
          <p:cNvSpPr txBox="1"/>
          <p:nvPr/>
        </p:nvSpPr>
        <p:spPr>
          <a:xfrm>
            <a:off x="1836959" y="2569404"/>
            <a:ext cx="1301284" cy="646331"/>
          </a:xfrm>
          <a:prstGeom prst="rect">
            <a:avLst/>
          </a:prstGeom>
          <a:noFill/>
        </p:spPr>
        <p:txBody>
          <a:bodyPr wrap="square" rtlCol="0">
            <a:spAutoFit/>
          </a:bodyPr>
          <a:lstStyle/>
          <a:p>
            <a:pPr algn="ctr"/>
            <a:r>
              <a:rPr lang="en-US" dirty="0"/>
              <a:t>February (1</a:t>
            </a:r>
            <a:r>
              <a:rPr lang="en-US" baseline="30000" dirty="0"/>
              <a:t>st</a:t>
            </a:r>
            <a:r>
              <a:rPr lang="en-US" dirty="0"/>
              <a:t> Week)</a:t>
            </a:r>
            <a:endParaRPr lang="en-IN" dirty="0"/>
          </a:p>
        </p:txBody>
      </p:sp>
      <p:cxnSp>
        <p:nvCxnSpPr>
          <p:cNvPr id="33" name="Straight Connector 32">
            <a:extLst>
              <a:ext uri="{FF2B5EF4-FFF2-40B4-BE49-F238E27FC236}">
                <a16:creationId xmlns:a16="http://schemas.microsoft.com/office/drawing/2014/main" id="{1C163734-FD79-4B79-8471-5FA03549DFA6}"/>
              </a:ext>
            </a:extLst>
          </p:cNvPr>
          <p:cNvCxnSpPr/>
          <p:nvPr/>
        </p:nvCxnSpPr>
        <p:spPr>
          <a:xfrm flipV="1">
            <a:off x="4238624" y="1967281"/>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F259172-0E79-4E1C-9FA9-92F31BDE10D8}"/>
              </a:ext>
            </a:extLst>
          </p:cNvPr>
          <p:cNvSpPr txBox="1"/>
          <p:nvPr/>
        </p:nvSpPr>
        <p:spPr>
          <a:xfrm>
            <a:off x="3218762" y="1355500"/>
            <a:ext cx="1925782" cy="646331"/>
          </a:xfrm>
          <a:prstGeom prst="rect">
            <a:avLst/>
          </a:prstGeom>
          <a:noFill/>
        </p:spPr>
        <p:txBody>
          <a:bodyPr wrap="square" rtlCol="0">
            <a:spAutoFit/>
          </a:bodyPr>
          <a:lstStyle/>
          <a:p>
            <a:pPr algn="ctr"/>
            <a:r>
              <a:rPr lang="en-US" b="1" dirty="0"/>
              <a:t>Worked on ML structure (model)</a:t>
            </a:r>
            <a:endParaRPr lang="en-IN" b="1" dirty="0"/>
          </a:p>
        </p:txBody>
      </p:sp>
      <p:sp>
        <p:nvSpPr>
          <p:cNvPr id="35" name="TextBox 34">
            <a:extLst>
              <a:ext uri="{FF2B5EF4-FFF2-40B4-BE49-F238E27FC236}">
                <a16:creationId xmlns:a16="http://schemas.microsoft.com/office/drawing/2014/main" id="{7CF29264-B261-4DEA-BBC0-B5DBC66382D9}"/>
              </a:ext>
            </a:extLst>
          </p:cNvPr>
          <p:cNvSpPr txBox="1"/>
          <p:nvPr/>
        </p:nvSpPr>
        <p:spPr>
          <a:xfrm>
            <a:off x="3703729" y="3322117"/>
            <a:ext cx="1220256" cy="646331"/>
          </a:xfrm>
          <a:prstGeom prst="rect">
            <a:avLst/>
          </a:prstGeom>
          <a:noFill/>
        </p:spPr>
        <p:txBody>
          <a:bodyPr wrap="square" rtlCol="0">
            <a:spAutoFit/>
          </a:bodyPr>
          <a:lstStyle/>
          <a:p>
            <a:pPr algn="ctr"/>
            <a:r>
              <a:rPr lang="en-US" dirty="0"/>
              <a:t>March </a:t>
            </a:r>
          </a:p>
          <a:p>
            <a:pPr algn="ctr"/>
            <a:r>
              <a:rPr lang="en-US" dirty="0"/>
              <a:t>(1</a:t>
            </a:r>
            <a:r>
              <a:rPr lang="en-US" baseline="30000" dirty="0"/>
              <a:t>st</a:t>
            </a:r>
            <a:r>
              <a:rPr lang="en-US" dirty="0"/>
              <a:t> week)</a:t>
            </a:r>
            <a:endParaRPr lang="en-IN" dirty="0"/>
          </a:p>
        </p:txBody>
      </p:sp>
      <p:cxnSp>
        <p:nvCxnSpPr>
          <p:cNvPr id="36" name="Straight Connector 35">
            <a:extLst>
              <a:ext uri="{FF2B5EF4-FFF2-40B4-BE49-F238E27FC236}">
                <a16:creationId xmlns:a16="http://schemas.microsoft.com/office/drawing/2014/main" id="{95FC0010-2F0E-4EC8-9C33-9613C4830CDA}"/>
              </a:ext>
            </a:extLst>
          </p:cNvPr>
          <p:cNvCxnSpPr/>
          <p:nvPr/>
        </p:nvCxnSpPr>
        <p:spPr>
          <a:xfrm flipV="1">
            <a:off x="6068665" y="3241907"/>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C5E8D50-4C04-4B34-9011-32192F9A4B09}"/>
              </a:ext>
            </a:extLst>
          </p:cNvPr>
          <p:cNvSpPr txBox="1"/>
          <p:nvPr/>
        </p:nvSpPr>
        <p:spPr>
          <a:xfrm>
            <a:off x="5144544" y="4536111"/>
            <a:ext cx="1925782" cy="646331"/>
          </a:xfrm>
          <a:prstGeom prst="rect">
            <a:avLst/>
          </a:prstGeom>
          <a:noFill/>
        </p:spPr>
        <p:txBody>
          <a:bodyPr wrap="square" rtlCol="0">
            <a:spAutoFit/>
          </a:bodyPr>
          <a:lstStyle/>
          <a:p>
            <a:pPr algn="ctr"/>
            <a:r>
              <a:rPr lang="en-US" b="1" dirty="0"/>
              <a:t>Intermediate Report</a:t>
            </a:r>
            <a:endParaRPr lang="en-IN" b="1" dirty="0"/>
          </a:p>
        </p:txBody>
      </p:sp>
      <p:sp>
        <p:nvSpPr>
          <p:cNvPr id="38" name="TextBox 37">
            <a:extLst>
              <a:ext uri="{FF2B5EF4-FFF2-40B4-BE49-F238E27FC236}">
                <a16:creationId xmlns:a16="http://schemas.microsoft.com/office/drawing/2014/main" id="{AC427290-CF6E-4B80-B171-61B930E1164D}"/>
              </a:ext>
            </a:extLst>
          </p:cNvPr>
          <p:cNvSpPr txBox="1"/>
          <p:nvPr/>
        </p:nvSpPr>
        <p:spPr>
          <a:xfrm>
            <a:off x="5395600" y="2604594"/>
            <a:ext cx="1346129" cy="646331"/>
          </a:xfrm>
          <a:prstGeom prst="rect">
            <a:avLst/>
          </a:prstGeom>
          <a:noFill/>
        </p:spPr>
        <p:txBody>
          <a:bodyPr wrap="square" rtlCol="0">
            <a:spAutoFit/>
          </a:bodyPr>
          <a:lstStyle/>
          <a:p>
            <a:pPr algn="ctr"/>
            <a:r>
              <a:rPr lang="en-US" dirty="0"/>
              <a:t>March </a:t>
            </a:r>
          </a:p>
          <a:p>
            <a:pPr algn="ctr"/>
            <a:r>
              <a:rPr lang="en-US" dirty="0"/>
              <a:t>(3</a:t>
            </a:r>
            <a:r>
              <a:rPr lang="en-US" baseline="30000" dirty="0"/>
              <a:t>rd</a:t>
            </a:r>
            <a:r>
              <a:rPr lang="en-US" dirty="0"/>
              <a:t> Week)</a:t>
            </a:r>
            <a:endParaRPr lang="en-IN" dirty="0"/>
          </a:p>
        </p:txBody>
      </p:sp>
      <p:cxnSp>
        <p:nvCxnSpPr>
          <p:cNvPr id="39" name="Straight Connector 38">
            <a:extLst>
              <a:ext uri="{FF2B5EF4-FFF2-40B4-BE49-F238E27FC236}">
                <a16:creationId xmlns:a16="http://schemas.microsoft.com/office/drawing/2014/main" id="{36BC04F6-9908-4D58-95CE-FC461F946AE8}"/>
              </a:ext>
            </a:extLst>
          </p:cNvPr>
          <p:cNvCxnSpPr/>
          <p:nvPr/>
        </p:nvCxnSpPr>
        <p:spPr>
          <a:xfrm flipV="1">
            <a:off x="7523392" y="2001831"/>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6F45262-2635-4AEA-BAE5-C2B17C7EEB5F}"/>
              </a:ext>
            </a:extLst>
          </p:cNvPr>
          <p:cNvSpPr txBox="1"/>
          <p:nvPr/>
        </p:nvSpPr>
        <p:spPr>
          <a:xfrm>
            <a:off x="6227375" y="1124162"/>
            <a:ext cx="2506425" cy="923330"/>
          </a:xfrm>
          <a:prstGeom prst="rect">
            <a:avLst/>
          </a:prstGeom>
          <a:noFill/>
        </p:spPr>
        <p:txBody>
          <a:bodyPr wrap="square" rtlCol="0">
            <a:spAutoFit/>
          </a:bodyPr>
          <a:lstStyle/>
          <a:p>
            <a:pPr algn="ctr"/>
            <a:r>
              <a:rPr lang="en-US" b="1" dirty="0"/>
              <a:t>Incorporation with Flask (Backend) and designed the UI (Frontend)</a:t>
            </a:r>
            <a:endParaRPr lang="en-IN" b="1" dirty="0"/>
          </a:p>
        </p:txBody>
      </p:sp>
      <p:cxnSp>
        <p:nvCxnSpPr>
          <p:cNvPr id="41" name="Straight Connector 40">
            <a:extLst>
              <a:ext uri="{FF2B5EF4-FFF2-40B4-BE49-F238E27FC236}">
                <a16:creationId xmlns:a16="http://schemas.microsoft.com/office/drawing/2014/main" id="{FFE10B32-B25A-4E65-95B7-8919D50FB993}"/>
              </a:ext>
            </a:extLst>
          </p:cNvPr>
          <p:cNvCxnSpPr/>
          <p:nvPr/>
        </p:nvCxnSpPr>
        <p:spPr>
          <a:xfrm flipV="1">
            <a:off x="9075101" y="3241907"/>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392989-0466-49D3-9D6F-E6C9BEE0D482}"/>
              </a:ext>
            </a:extLst>
          </p:cNvPr>
          <p:cNvSpPr txBox="1"/>
          <p:nvPr/>
        </p:nvSpPr>
        <p:spPr>
          <a:xfrm>
            <a:off x="6921863" y="3267439"/>
            <a:ext cx="1346125" cy="646331"/>
          </a:xfrm>
          <a:prstGeom prst="rect">
            <a:avLst/>
          </a:prstGeom>
          <a:noFill/>
        </p:spPr>
        <p:txBody>
          <a:bodyPr wrap="square" rtlCol="0">
            <a:spAutoFit/>
          </a:bodyPr>
          <a:lstStyle/>
          <a:p>
            <a:pPr algn="ctr"/>
            <a:r>
              <a:rPr lang="en-US" dirty="0"/>
              <a:t>April</a:t>
            </a:r>
          </a:p>
          <a:p>
            <a:pPr algn="ctr"/>
            <a:r>
              <a:rPr lang="en-US" dirty="0"/>
              <a:t>(2</a:t>
            </a:r>
            <a:r>
              <a:rPr lang="en-US" baseline="30000" dirty="0"/>
              <a:t>nd</a:t>
            </a:r>
            <a:r>
              <a:rPr lang="en-US" dirty="0"/>
              <a:t> Week)</a:t>
            </a:r>
            <a:endParaRPr lang="en-IN" dirty="0"/>
          </a:p>
        </p:txBody>
      </p:sp>
      <p:sp>
        <p:nvSpPr>
          <p:cNvPr id="43" name="TextBox 42">
            <a:extLst>
              <a:ext uri="{FF2B5EF4-FFF2-40B4-BE49-F238E27FC236}">
                <a16:creationId xmlns:a16="http://schemas.microsoft.com/office/drawing/2014/main" id="{D4707230-EBB8-493D-B436-3F68170294F5}"/>
              </a:ext>
            </a:extLst>
          </p:cNvPr>
          <p:cNvSpPr txBox="1"/>
          <p:nvPr/>
        </p:nvSpPr>
        <p:spPr>
          <a:xfrm>
            <a:off x="7947197" y="4463901"/>
            <a:ext cx="2506425" cy="923330"/>
          </a:xfrm>
          <a:prstGeom prst="rect">
            <a:avLst/>
          </a:prstGeom>
          <a:noFill/>
        </p:spPr>
        <p:txBody>
          <a:bodyPr wrap="square" rtlCol="0">
            <a:spAutoFit/>
          </a:bodyPr>
          <a:lstStyle/>
          <a:p>
            <a:pPr algn="ctr"/>
            <a:r>
              <a:rPr lang="en-US" b="1" dirty="0"/>
              <a:t>Minor changes, debugging and making UI responsive</a:t>
            </a:r>
            <a:endParaRPr lang="en-IN" b="1" dirty="0"/>
          </a:p>
        </p:txBody>
      </p:sp>
      <p:sp>
        <p:nvSpPr>
          <p:cNvPr id="44" name="TextBox 43">
            <a:extLst>
              <a:ext uri="{FF2B5EF4-FFF2-40B4-BE49-F238E27FC236}">
                <a16:creationId xmlns:a16="http://schemas.microsoft.com/office/drawing/2014/main" id="{BF315A28-1E6B-4B1E-8F39-392B6956FB3B}"/>
              </a:ext>
            </a:extLst>
          </p:cNvPr>
          <p:cNvSpPr txBox="1"/>
          <p:nvPr/>
        </p:nvSpPr>
        <p:spPr>
          <a:xfrm>
            <a:off x="8243637" y="2597623"/>
            <a:ext cx="1662928" cy="646331"/>
          </a:xfrm>
          <a:prstGeom prst="rect">
            <a:avLst/>
          </a:prstGeom>
          <a:noFill/>
        </p:spPr>
        <p:txBody>
          <a:bodyPr wrap="square" rtlCol="0">
            <a:spAutoFit/>
          </a:bodyPr>
          <a:lstStyle/>
          <a:p>
            <a:pPr algn="ctr"/>
            <a:r>
              <a:rPr lang="en-US" dirty="0"/>
              <a:t>April</a:t>
            </a:r>
          </a:p>
          <a:p>
            <a:pPr algn="ctr"/>
            <a:r>
              <a:rPr lang="en-US" dirty="0"/>
              <a:t>(3</a:t>
            </a:r>
            <a:r>
              <a:rPr lang="en-US" baseline="30000" dirty="0"/>
              <a:t>rd</a:t>
            </a:r>
            <a:r>
              <a:rPr lang="en-US" dirty="0"/>
              <a:t> Week)</a:t>
            </a:r>
            <a:endParaRPr lang="en-IN" dirty="0"/>
          </a:p>
        </p:txBody>
      </p:sp>
      <p:cxnSp>
        <p:nvCxnSpPr>
          <p:cNvPr id="45" name="Straight Connector 44">
            <a:extLst>
              <a:ext uri="{FF2B5EF4-FFF2-40B4-BE49-F238E27FC236}">
                <a16:creationId xmlns:a16="http://schemas.microsoft.com/office/drawing/2014/main" id="{9F14FD6F-EAC1-4C7F-BB80-BD305909A3D5}"/>
              </a:ext>
            </a:extLst>
          </p:cNvPr>
          <p:cNvCxnSpPr/>
          <p:nvPr/>
        </p:nvCxnSpPr>
        <p:spPr>
          <a:xfrm flipV="1">
            <a:off x="10945728" y="2001831"/>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556DF75-190D-4FD3-AFC4-01609BEBDB6D}"/>
              </a:ext>
            </a:extLst>
          </p:cNvPr>
          <p:cNvSpPr txBox="1"/>
          <p:nvPr/>
        </p:nvSpPr>
        <p:spPr>
          <a:xfrm>
            <a:off x="9685574" y="1301373"/>
            <a:ext cx="2506425" cy="646331"/>
          </a:xfrm>
          <a:prstGeom prst="rect">
            <a:avLst/>
          </a:prstGeom>
          <a:noFill/>
        </p:spPr>
        <p:txBody>
          <a:bodyPr wrap="square" rtlCol="0">
            <a:spAutoFit/>
          </a:bodyPr>
          <a:lstStyle/>
          <a:p>
            <a:pPr algn="ctr"/>
            <a:r>
              <a:rPr lang="en-US" b="1" dirty="0"/>
              <a:t>Final Report of Mini Project</a:t>
            </a:r>
            <a:endParaRPr lang="en-IN" b="1" dirty="0"/>
          </a:p>
        </p:txBody>
      </p:sp>
      <p:sp>
        <p:nvSpPr>
          <p:cNvPr id="47" name="TextBox 46">
            <a:extLst>
              <a:ext uri="{FF2B5EF4-FFF2-40B4-BE49-F238E27FC236}">
                <a16:creationId xmlns:a16="http://schemas.microsoft.com/office/drawing/2014/main" id="{480494AE-E6C8-47D2-B28F-5605810E17C0}"/>
              </a:ext>
            </a:extLst>
          </p:cNvPr>
          <p:cNvSpPr txBox="1"/>
          <p:nvPr/>
        </p:nvSpPr>
        <p:spPr>
          <a:xfrm>
            <a:off x="10263017" y="3330584"/>
            <a:ext cx="1365422" cy="646331"/>
          </a:xfrm>
          <a:prstGeom prst="rect">
            <a:avLst/>
          </a:prstGeom>
          <a:noFill/>
        </p:spPr>
        <p:txBody>
          <a:bodyPr wrap="square" rtlCol="0">
            <a:spAutoFit/>
          </a:bodyPr>
          <a:lstStyle/>
          <a:p>
            <a:pPr algn="ctr"/>
            <a:r>
              <a:rPr lang="en-US" dirty="0"/>
              <a:t>May</a:t>
            </a:r>
          </a:p>
          <a:p>
            <a:pPr algn="ctr"/>
            <a:r>
              <a:rPr lang="en-US" dirty="0"/>
              <a:t>(1</a:t>
            </a:r>
            <a:r>
              <a:rPr lang="en-US" baseline="30000" dirty="0"/>
              <a:t>st</a:t>
            </a:r>
            <a:r>
              <a:rPr lang="en-US" dirty="0"/>
              <a:t> Week)</a:t>
            </a:r>
            <a:endParaRPr lang="en-IN" dirty="0"/>
          </a:p>
        </p:txBody>
      </p:sp>
      <p:sp>
        <p:nvSpPr>
          <p:cNvPr id="52" name="Title 1">
            <a:extLst>
              <a:ext uri="{FF2B5EF4-FFF2-40B4-BE49-F238E27FC236}">
                <a16:creationId xmlns:a16="http://schemas.microsoft.com/office/drawing/2014/main" id="{94AC2E3C-A400-4250-B037-59E4EE32AA03}"/>
              </a:ext>
            </a:extLst>
          </p:cNvPr>
          <p:cNvSpPr>
            <a:spLocks noGrp="1"/>
          </p:cNvSpPr>
          <p:nvPr>
            <p:ph type="title"/>
          </p:nvPr>
        </p:nvSpPr>
        <p:spPr>
          <a:xfrm>
            <a:off x="663466" y="172231"/>
            <a:ext cx="10515600" cy="766989"/>
          </a:xfrm>
        </p:spPr>
        <p:txBody>
          <a:bodyPr/>
          <a:lstStyle/>
          <a:p>
            <a:pPr algn="ctr"/>
            <a:r>
              <a:rPr lang="en-US" sz="3600" b="1" dirty="0">
                <a:solidFill>
                  <a:srgbClr val="C00000"/>
                </a:solidFill>
                <a:latin typeface="Marcellus" panose="020E0602050203020307" pitchFamily="34" charset="0"/>
              </a:rPr>
              <a:t>TIMELINE OF PROJECT</a:t>
            </a:r>
            <a:endParaRPr lang="en-IN" sz="3600" b="1" dirty="0">
              <a:solidFill>
                <a:srgbClr val="C00000"/>
              </a:solidFill>
              <a:latin typeface="Marcellus" panose="020E0602050203020307" pitchFamily="34" charset="0"/>
            </a:endParaRPr>
          </a:p>
        </p:txBody>
      </p:sp>
      <p:cxnSp>
        <p:nvCxnSpPr>
          <p:cNvPr id="54" name="Straight Connector 53">
            <a:extLst>
              <a:ext uri="{FF2B5EF4-FFF2-40B4-BE49-F238E27FC236}">
                <a16:creationId xmlns:a16="http://schemas.microsoft.com/office/drawing/2014/main" id="{94A6B7BD-114D-4004-976A-E2FF6F516A14}"/>
              </a:ext>
            </a:extLst>
          </p:cNvPr>
          <p:cNvCxnSpPr/>
          <p:nvPr/>
        </p:nvCxnSpPr>
        <p:spPr>
          <a:xfrm flipV="1">
            <a:off x="1329169" y="2001831"/>
            <a:ext cx="0" cy="1274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60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b="1" dirty="0">
                <a:solidFill>
                  <a:srgbClr val="C00000"/>
                </a:solidFill>
                <a:latin typeface="Marcellus" panose="020E0602050203020307" pitchFamily="34" charset="0"/>
              </a:rPr>
              <a:t>PROBLEM DEFINITION</a:t>
            </a:r>
            <a:endParaRPr lang="en-US" sz="3600" b="1"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1" name="Subtitle 2">
            <a:extLst>
              <a:ext uri="{FF2B5EF4-FFF2-40B4-BE49-F238E27FC236}">
                <a16:creationId xmlns:a16="http://schemas.microsoft.com/office/drawing/2014/main" id="{01C1F498-4E7A-4267-820F-C6191B53E7C6}"/>
              </a:ext>
            </a:extLst>
          </p:cNvPr>
          <p:cNvSpPr txBox="1">
            <a:spLocks/>
          </p:cNvSpPr>
          <p:nvPr/>
        </p:nvSpPr>
        <p:spPr>
          <a:xfrm>
            <a:off x="861914" y="1066181"/>
            <a:ext cx="10315074" cy="43746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000000"/>
                </a:solidFill>
                <a:latin typeface="Times New Roman" panose="02020603050405020304" pitchFamily="18" charset="0"/>
              </a:rPr>
              <a:t>Face recognition technology can be used in wide range of applications such as identity authentication, access control, and surveillance. </a:t>
            </a:r>
          </a:p>
          <a:p>
            <a:pPr algn="just"/>
            <a:r>
              <a:rPr lang="en-US" sz="2000" dirty="0">
                <a:solidFill>
                  <a:srgbClr val="000000"/>
                </a:solidFill>
                <a:latin typeface="Times New Roman" panose="02020603050405020304" pitchFamily="18" charset="0"/>
              </a:rPr>
              <a:t>Interests and research activities in face recognition have increased significantly over the past few years. </a:t>
            </a:r>
          </a:p>
          <a:p>
            <a:pPr algn="just">
              <a:spcAft>
                <a:spcPts val="500"/>
              </a:spcAft>
            </a:pPr>
            <a:r>
              <a:rPr lang="en-US" sz="2000" dirty="0">
                <a:solidFill>
                  <a:srgbClr val="000000"/>
                </a:solidFill>
                <a:latin typeface="Times New Roman" panose="02020603050405020304" pitchFamily="18" charset="0"/>
              </a:rPr>
              <a:t>We wanted to create on a project that can help identification of human beings/personalities and the same ideology can be applied on objects, animals, birds, plants etc. which has many real-time applications in the world. </a:t>
            </a:r>
          </a:p>
          <a:p>
            <a:pPr marL="0" indent="0" algn="just">
              <a:buNone/>
            </a:pPr>
            <a:r>
              <a:rPr lang="en-US" sz="2000" b="1" dirty="0">
                <a:solidFill>
                  <a:srgbClr val="000000"/>
                </a:solidFill>
                <a:latin typeface="Times New Roman" panose="02020603050405020304" pitchFamily="18" charset="0"/>
              </a:rPr>
              <a:t>Statement: </a:t>
            </a:r>
            <a:r>
              <a:rPr lang="en-US" sz="2000" dirty="0">
                <a:solidFill>
                  <a:srgbClr val="000000"/>
                </a:solidFill>
                <a:latin typeface="Times New Roman" panose="02020603050405020304" pitchFamily="18" charset="0"/>
              </a:rPr>
              <a:t>Given image of a celebrity, identify or verify the person in the images using a stored database of faces. </a:t>
            </a:r>
          </a:p>
          <a:p>
            <a:pPr marL="0" indent="0" algn="just">
              <a:buNone/>
            </a:pPr>
            <a:r>
              <a:rPr lang="en-US" sz="2000" b="1" dirty="0">
                <a:solidFill>
                  <a:srgbClr val="000000"/>
                </a:solidFill>
                <a:latin typeface="Times New Roman" panose="02020603050405020304" pitchFamily="18" charset="0"/>
              </a:rPr>
              <a:t>Analysis: </a:t>
            </a:r>
            <a:r>
              <a:rPr lang="en-US" sz="2000" dirty="0">
                <a:solidFill>
                  <a:srgbClr val="000000"/>
                </a:solidFill>
                <a:latin typeface="Times New Roman" panose="02020603050405020304" pitchFamily="18" charset="0"/>
              </a:rPr>
              <a:t>A complete face recognition system includes face detection, face preprocessing and face recognition processes. Therefore, it is necessary to extract the face region from the face detection process and separate the face from the background pattern, which provides the basis for the subsequent extraction of the face difference features. Face recognition of the separated faces is a process of feature extraction in order to obtain the identity of human faces in the images. </a:t>
            </a:r>
          </a:p>
          <a:p>
            <a:pPr algn="just"/>
            <a:endParaRPr lang="en-US"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350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b="1" dirty="0">
                <a:solidFill>
                  <a:srgbClr val="C00000"/>
                </a:solidFill>
                <a:latin typeface="Marcellus" panose="020E0602050203020307" pitchFamily="34" charset="0"/>
              </a:rPr>
              <a:t>OBJECTIVES </a:t>
            </a:r>
            <a:endParaRPr lang="en-US" sz="3600" b="1"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73583"/>
            <a:ext cx="10315074" cy="43666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spcBef>
                <a:spcPts val="0"/>
              </a:spcBef>
            </a:pPr>
            <a:r>
              <a:rPr lang="en-US" sz="2000" dirty="0">
                <a:solidFill>
                  <a:srgbClr val="000000"/>
                </a:solidFill>
                <a:latin typeface="Times New Roman" panose="02020603050405020304" pitchFamily="18" charset="0"/>
              </a:rPr>
              <a:t>The user should be able to input a celebrity image on the website to get proper identification.</a:t>
            </a:r>
            <a:endParaRPr lang="en-IN" sz="200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Implementation of machine learning algorithms in real life projects with decent accuracy. </a:t>
            </a:r>
            <a:endParaRPr lang="en-IN" sz="2000" b="0" i="0" u="none" strike="noStrike" baseline="0" dirty="0">
              <a:solidFill>
                <a:srgbClr val="000000"/>
              </a:solidFill>
            </a:endParaRPr>
          </a:p>
          <a:p>
            <a:r>
              <a:rPr lang="en-US" sz="2000" dirty="0">
                <a:solidFill>
                  <a:srgbClr val="000000"/>
                </a:solidFill>
                <a:latin typeface="Times New Roman" panose="02020603050405020304" pitchFamily="18" charset="0"/>
              </a:rPr>
              <a:t>Extraction of images for training and testing using image scrapper. </a:t>
            </a:r>
            <a:endParaRPr lang="en-IN" sz="2000" b="0" i="0" u="none" strike="noStrike" baseline="0" dirty="0">
              <a:solidFill>
                <a:srgbClr val="000000"/>
              </a:solidFill>
            </a:endParaRPr>
          </a:p>
          <a:p>
            <a:r>
              <a:rPr lang="en-US" sz="2000" dirty="0">
                <a:solidFill>
                  <a:srgbClr val="000000"/>
                </a:solidFill>
                <a:latin typeface="Times New Roman" panose="02020603050405020304" pitchFamily="18" charset="0"/>
              </a:rPr>
              <a:t>Data cleaning, preprocessing of raw dataset. </a:t>
            </a:r>
          </a:p>
          <a:p>
            <a:r>
              <a:rPr lang="en-US" sz="2000" dirty="0">
                <a:solidFill>
                  <a:srgbClr val="000000"/>
                </a:solidFill>
                <a:latin typeface="Times New Roman" panose="02020603050405020304" pitchFamily="18" charset="0"/>
              </a:rPr>
              <a:t>Implementation of f</a:t>
            </a:r>
            <a:r>
              <a:rPr lang="en-US" sz="2000" b="0" i="0" u="none" strike="noStrike" baseline="0" dirty="0">
                <a:solidFill>
                  <a:srgbClr val="000000"/>
                </a:solidFill>
                <a:latin typeface="Times New Roman" panose="02020603050405020304" pitchFamily="18" charset="0"/>
              </a:rPr>
              <a:t>eature engineering is performed on the raw dataset. </a:t>
            </a:r>
            <a:endParaRPr lang="en-IN" sz="2000" b="0" i="0" u="none" strike="noStrike" baseline="0" dirty="0">
              <a:solidFill>
                <a:srgbClr val="000000"/>
              </a:solidFill>
            </a:endParaRPr>
          </a:p>
          <a:p>
            <a:r>
              <a:rPr lang="en-US" sz="2000" dirty="0">
                <a:solidFill>
                  <a:srgbClr val="000000"/>
                </a:solidFill>
                <a:latin typeface="Times New Roman" panose="02020603050405020304" pitchFamily="18" charset="0"/>
              </a:rPr>
              <a:t>Learn how Image classification is done using OpenCV. </a:t>
            </a:r>
          </a:p>
          <a:p>
            <a:r>
              <a:rPr lang="en-US" sz="2000" dirty="0">
                <a:solidFill>
                  <a:srgbClr val="000000"/>
                </a:solidFill>
                <a:latin typeface="Times New Roman" panose="02020603050405020304" pitchFamily="18" charset="0"/>
              </a:rPr>
              <a:t>Execution of various ML supervised learning classifiers.</a:t>
            </a:r>
          </a:p>
          <a:p>
            <a:r>
              <a:rPr lang="en-US" sz="2000" dirty="0">
                <a:solidFill>
                  <a:srgbClr val="000000"/>
                </a:solidFill>
                <a:latin typeface="Times New Roman" panose="02020603050405020304" pitchFamily="18" charset="0"/>
              </a:rPr>
              <a:t>Incorporation </a:t>
            </a:r>
            <a:r>
              <a:rPr lang="en-IN" sz="2000" dirty="0">
                <a:solidFill>
                  <a:srgbClr val="000000"/>
                </a:solidFill>
                <a:latin typeface="Times New Roman" panose="02020603050405020304" pitchFamily="18" charset="0"/>
              </a:rPr>
              <a:t>of </a:t>
            </a:r>
            <a:r>
              <a:rPr lang="en-US" sz="2000" b="0" i="0" u="none" strike="noStrike" baseline="0" dirty="0">
                <a:solidFill>
                  <a:srgbClr val="000000"/>
                </a:solidFill>
                <a:latin typeface="Times New Roman" panose="02020603050405020304" pitchFamily="18" charset="0"/>
              </a:rPr>
              <a:t>machine learning </a:t>
            </a:r>
            <a:r>
              <a:rPr lang="en-US" sz="2000" dirty="0">
                <a:solidFill>
                  <a:srgbClr val="000000"/>
                </a:solidFill>
                <a:latin typeface="Times New Roman" panose="02020603050405020304" pitchFamily="18" charset="0"/>
              </a:rPr>
              <a:t>models</a:t>
            </a:r>
            <a:r>
              <a:rPr lang="en-US" sz="2000" b="0" i="0" u="none" strike="noStrike" baseline="0" dirty="0">
                <a:solidFill>
                  <a:srgbClr val="000000"/>
                </a:solidFill>
                <a:latin typeface="Times New Roman" panose="02020603050405020304" pitchFamily="18" charset="0"/>
              </a:rPr>
              <a:t> on the responsive website.</a:t>
            </a:r>
          </a:p>
          <a:p>
            <a:pPr rtl="0"/>
            <a:r>
              <a:rPr lang="en-US" sz="2000" dirty="0">
                <a:solidFill>
                  <a:srgbClr val="000000"/>
                </a:solidFill>
                <a:latin typeface="Times New Roman" panose="02020603050405020304" pitchFamily="18" charset="0"/>
              </a:rPr>
              <a:t>The website should be easily accessible by users with a clean user interface. People from any age should be able to use the website.</a:t>
            </a:r>
          </a:p>
          <a:p>
            <a:pPr rtl="0"/>
            <a:r>
              <a:rPr lang="en-US" sz="2000" dirty="0">
                <a:solidFill>
                  <a:srgbClr val="000000"/>
                </a:solidFill>
                <a:latin typeface="Times New Roman" panose="02020603050405020304" pitchFamily="18" charset="0"/>
              </a:rPr>
              <a:t>The system should satisfy the requirements precisely to fulfil the end user objectives. </a:t>
            </a:r>
            <a:endParaRPr lang="en-US" sz="2000" b="0" i="0" u="none" strike="noStrike" baseline="0" dirty="0">
              <a:solidFill>
                <a:srgbClr val="000000"/>
              </a:solidFill>
              <a:latin typeface="Times New Roman" panose="02020603050405020304" pitchFamily="18"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39035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8" name="Hexagon 37">
            <a:extLst>
              <a:ext uri="{FF2B5EF4-FFF2-40B4-BE49-F238E27FC236}">
                <a16:creationId xmlns:a16="http://schemas.microsoft.com/office/drawing/2014/main" id="{F1D7E257-5409-49CE-BADB-92329A51E2FC}"/>
              </a:ext>
            </a:extLst>
          </p:cNvPr>
          <p:cNvSpPr/>
          <p:nvPr/>
        </p:nvSpPr>
        <p:spPr>
          <a:xfrm>
            <a:off x="98657" y="479895"/>
            <a:ext cx="2023200" cy="1728192"/>
          </a:xfrm>
          <a:prstGeom prst="hexagon">
            <a:avLst/>
          </a:prstGeom>
          <a:ln w="38100">
            <a:solidFill>
              <a:srgbClr val="8D001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a:solidFill>
                  <a:srgbClr val="8C001C"/>
                </a:solidFill>
              </a:ln>
              <a:solidFill>
                <a:srgbClr val="700016"/>
              </a:solidFill>
              <a:latin typeface="Arial Nova" panose="020B0504020202020204" pitchFamily="34" charset="0"/>
            </a:endParaRPr>
          </a:p>
        </p:txBody>
      </p:sp>
      <p:sp>
        <p:nvSpPr>
          <p:cNvPr id="40" name="Hexagon 39">
            <a:extLst>
              <a:ext uri="{FF2B5EF4-FFF2-40B4-BE49-F238E27FC236}">
                <a16:creationId xmlns:a16="http://schemas.microsoft.com/office/drawing/2014/main" id="{A6CFA3DC-076B-44C3-9572-73947E84146E}"/>
              </a:ext>
            </a:extLst>
          </p:cNvPr>
          <p:cNvSpPr/>
          <p:nvPr/>
        </p:nvSpPr>
        <p:spPr>
          <a:xfrm>
            <a:off x="3250784" y="479895"/>
            <a:ext cx="2024332" cy="1728190"/>
          </a:xfrm>
          <a:prstGeom prst="hexagon">
            <a:avLst/>
          </a:prstGeom>
          <a:ln w="38100">
            <a:solidFill>
              <a:srgbClr val="78858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endParaRPr>
          </a:p>
        </p:txBody>
      </p:sp>
      <p:pic>
        <p:nvPicPr>
          <p:cNvPr id="41" name="Picture 40">
            <a:extLst>
              <a:ext uri="{FF2B5EF4-FFF2-40B4-BE49-F238E27FC236}">
                <a16:creationId xmlns:a16="http://schemas.microsoft.com/office/drawing/2014/main" id="{761235E1-0442-496B-BC74-ED52471376CB}"/>
              </a:ext>
            </a:extLst>
          </p:cNvPr>
          <p:cNvPicPr>
            <a:picLocks noChangeAspect="1"/>
          </p:cNvPicPr>
          <p:nvPr/>
        </p:nvPicPr>
        <p:blipFill rotWithShape="1">
          <a:blip r:embed="rId6"/>
          <a:srcRect l="15816" r="9209" b="-1556"/>
          <a:stretch/>
        </p:blipFill>
        <p:spPr>
          <a:xfrm>
            <a:off x="3988599" y="560519"/>
            <a:ext cx="632975" cy="965185"/>
          </a:xfrm>
          <a:prstGeom prst="rect">
            <a:avLst/>
          </a:prstGeom>
        </p:spPr>
      </p:pic>
      <p:sp>
        <p:nvSpPr>
          <p:cNvPr id="42" name="Hexagon 41">
            <a:extLst>
              <a:ext uri="{FF2B5EF4-FFF2-40B4-BE49-F238E27FC236}">
                <a16:creationId xmlns:a16="http://schemas.microsoft.com/office/drawing/2014/main" id="{679B2E14-8C46-4E0C-94A0-52CD2AD1CDEF}"/>
              </a:ext>
            </a:extLst>
          </p:cNvPr>
          <p:cNvSpPr/>
          <p:nvPr/>
        </p:nvSpPr>
        <p:spPr>
          <a:xfrm>
            <a:off x="6415674" y="480667"/>
            <a:ext cx="2023200" cy="1728192"/>
          </a:xfrm>
          <a:prstGeom prst="hexagon">
            <a:avLst/>
          </a:prstGeom>
          <a:ln w="38100">
            <a:solidFill>
              <a:srgbClr val="EC1C2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endParaRPr>
          </a:p>
        </p:txBody>
      </p:sp>
      <p:cxnSp>
        <p:nvCxnSpPr>
          <p:cNvPr id="44" name="Straight Arrow Connector 43">
            <a:extLst>
              <a:ext uri="{FF2B5EF4-FFF2-40B4-BE49-F238E27FC236}">
                <a16:creationId xmlns:a16="http://schemas.microsoft.com/office/drawing/2014/main" id="{DD6AA4C5-484F-4200-A68D-4BE0C545774B}"/>
              </a:ext>
            </a:extLst>
          </p:cNvPr>
          <p:cNvCxnSpPr>
            <a:cxnSpLocks/>
            <a:stCxn id="38" idx="0"/>
            <a:endCxn id="40" idx="3"/>
          </p:cNvCxnSpPr>
          <p:nvPr/>
        </p:nvCxnSpPr>
        <p:spPr>
          <a:xfrm flipV="1">
            <a:off x="2121857" y="1343990"/>
            <a:ext cx="1128927" cy="1"/>
          </a:xfrm>
          <a:prstGeom prst="straightConnector1">
            <a:avLst/>
          </a:prstGeom>
          <a:ln w="38100">
            <a:solidFill>
              <a:srgbClr val="8D001C"/>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4260E64-983D-43EF-B349-3C8532E42EF6}"/>
              </a:ext>
            </a:extLst>
          </p:cNvPr>
          <p:cNvCxnSpPr>
            <a:cxnSpLocks/>
            <a:stCxn id="40" idx="0"/>
            <a:endCxn id="42" idx="3"/>
          </p:cNvCxnSpPr>
          <p:nvPr/>
        </p:nvCxnSpPr>
        <p:spPr>
          <a:xfrm>
            <a:off x="5275116" y="1343990"/>
            <a:ext cx="1140558" cy="773"/>
          </a:xfrm>
          <a:prstGeom prst="straightConnector1">
            <a:avLst/>
          </a:prstGeom>
          <a:ln w="38100">
            <a:solidFill>
              <a:srgbClr val="788588"/>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5BEDD7C6-63D9-4B1A-966C-4C9F732A3E9F}"/>
              </a:ext>
            </a:extLst>
          </p:cNvPr>
          <p:cNvSpPr txBox="1"/>
          <p:nvPr/>
        </p:nvSpPr>
        <p:spPr>
          <a:xfrm>
            <a:off x="3520251" y="1556784"/>
            <a:ext cx="1490396" cy="646331"/>
          </a:xfrm>
          <a:prstGeom prst="rect">
            <a:avLst/>
          </a:prstGeom>
          <a:noFill/>
        </p:spPr>
        <p:txBody>
          <a:bodyPr wrap="square" rtlCol="0">
            <a:spAutoFit/>
          </a:bodyPr>
          <a:lstStyle/>
          <a:p>
            <a:pPr algn="ctr"/>
            <a:r>
              <a:rPr lang="en-US" b="1" dirty="0">
                <a:solidFill>
                  <a:srgbClr val="788588"/>
                </a:solidFill>
                <a:latin typeface="Arial Nova" panose="020B0504020202020204" pitchFamily="34" charset="0"/>
              </a:rPr>
              <a:t>Data</a:t>
            </a:r>
          </a:p>
          <a:p>
            <a:pPr algn="ctr"/>
            <a:r>
              <a:rPr lang="en-US" b="1" dirty="0">
                <a:solidFill>
                  <a:srgbClr val="788588"/>
                </a:solidFill>
                <a:latin typeface="Arial Nova" panose="020B0504020202020204" pitchFamily="34" charset="0"/>
              </a:rPr>
              <a:t>Preparation</a:t>
            </a:r>
            <a:endParaRPr lang="en-IN" b="1" dirty="0">
              <a:solidFill>
                <a:srgbClr val="788588"/>
              </a:solidFill>
              <a:latin typeface="Arial Nova" panose="020B0504020202020204" pitchFamily="34" charset="0"/>
            </a:endParaRPr>
          </a:p>
        </p:txBody>
      </p:sp>
      <p:sp>
        <p:nvSpPr>
          <p:cNvPr id="48" name="TextBox 47">
            <a:extLst>
              <a:ext uri="{FF2B5EF4-FFF2-40B4-BE49-F238E27FC236}">
                <a16:creationId xmlns:a16="http://schemas.microsoft.com/office/drawing/2014/main" id="{74901773-6FFF-40C9-BAFE-F8C7C233715D}"/>
              </a:ext>
            </a:extLst>
          </p:cNvPr>
          <p:cNvSpPr txBox="1"/>
          <p:nvPr/>
        </p:nvSpPr>
        <p:spPr>
          <a:xfrm>
            <a:off x="6528858" y="1499627"/>
            <a:ext cx="1830121" cy="646331"/>
          </a:xfrm>
          <a:prstGeom prst="rect">
            <a:avLst/>
          </a:prstGeom>
          <a:noFill/>
        </p:spPr>
        <p:txBody>
          <a:bodyPr wrap="square" rtlCol="0">
            <a:spAutoFit/>
          </a:bodyPr>
          <a:lstStyle/>
          <a:p>
            <a:pPr algn="ctr"/>
            <a:r>
              <a:rPr lang="en-US" b="1" dirty="0">
                <a:solidFill>
                  <a:srgbClr val="EC1C24"/>
                </a:solidFill>
                <a:latin typeface="Arial Nova" panose="020B0504020202020204" pitchFamily="34" charset="0"/>
              </a:rPr>
              <a:t>Choosing a Model</a:t>
            </a:r>
            <a:endParaRPr lang="en-IN" b="1" dirty="0">
              <a:solidFill>
                <a:srgbClr val="EC1C24"/>
              </a:solidFill>
              <a:latin typeface="Arial Nova" panose="020B0504020202020204" pitchFamily="34" charset="0"/>
            </a:endParaRPr>
          </a:p>
        </p:txBody>
      </p:sp>
      <p:cxnSp>
        <p:nvCxnSpPr>
          <p:cNvPr id="52" name="Straight Arrow Connector 51">
            <a:extLst>
              <a:ext uri="{FF2B5EF4-FFF2-40B4-BE49-F238E27FC236}">
                <a16:creationId xmlns:a16="http://schemas.microsoft.com/office/drawing/2014/main" id="{44F605DA-50C5-433A-BABD-DE27520563F2}"/>
              </a:ext>
            </a:extLst>
          </p:cNvPr>
          <p:cNvCxnSpPr>
            <a:cxnSpLocks/>
            <a:stCxn id="42" idx="0"/>
            <a:endCxn id="63" idx="3"/>
          </p:cNvCxnSpPr>
          <p:nvPr/>
        </p:nvCxnSpPr>
        <p:spPr>
          <a:xfrm flipV="1">
            <a:off x="8438874" y="1339063"/>
            <a:ext cx="1639087" cy="5700"/>
          </a:xfrm>
          <a:prstGeom prst="straightConnector1">
            <a:avLst/>
          </a:prstGeom>
          <a:ln w="38100">
            <a:solidFill>
              <a:srgbClr val="EC1C24"/>
            </a:solidFill>
            <a:tailEnd type="triangle"/>
          </a:ln>
        </p:spPr>
        <p:style>
          <a:lnRef idx="1">
            <a:schemeClr val="dk1"/>
          </a:lnRef>
          <a:fillRef idx="0">
            <a:schemeClr val="dk1"/>
          </a:fillRef>
          <a:effectRef idx="0">
            <a:schemeClr val="dk1"/>
          </a:effectRef>
          <a:fontRef idx="minor">
            <a:schemeClr val="tx1"/>
          </a:fontRef>
        </p:style>
      </p:cxnSp>
      <p:sp>
        <p:nvSpPr>
          <p:cNvPr id="63" name="Hexagon 62">
            <a:extLst>
              <a:ext uri="{FF2B5EF4-FFF2-40B4-BE49-F238E27FC236}">
                <a16:creationId xmlns:a16="http://schemas.microsoft.com/office/drawing/2014/main" id="{AC58F67A-D680-4F9A-993E-544F0975A5BD}"/>
              </a:ext>
            </a:extLst>
          </p:cNvPr>
          <p:cNvSpPr/>
          <p:nvPr/>
        </p:nvSpPr>
        <p:spPr>
          <a:xfrm>
            <a:off x="10077961" y="474967"/>
            <a:ext cx="2023200" cy="1728192"/>
          </a:xfrm>
          <a:prstGeom prst="hexagon">
            <a:avLst/>
          </a:prstGeom>
          <a:ln w="38100">
            <a:solidFill>
              <a:srgbClr val="AD957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atin typeface="Arial Nova" panose="020B0504020202020204" pitchFamily="34" charset="0"/>
            </a:endParaRPr>
          </a:p>
        </p:txBody>
      </p:sp>
      <p:pic>
        <p:nvPicPr>
          <p:cNvPr id="64" name="Picture 63">
            <a:extLst>
              <a:ext uri="{FF2B5EF4-FFF2-40B4-BE49-F238E27FC236}">
                <a16:creationId xmlns:a16="http://schemas.microsoft.com/office/drawing/2014/main" id="{1B171D2F-BFA0-486F-953D-FACF05A6ADE6}"/>
              </a:ext>
            </a:extLst>
          </p:cNvPr>
          <p:cNvPicPr>
            <a:picLocks noChangeAspect="1"/>
          </p:cNvPicPr>
          <p:nvPr/>
        </p:nvPicPr>
        <p:blipFill>
          <a:blip r:embed="rId7"/>
          <a:stretch>
            <a:fillRect/>
          </a:stretch>
        </p:blipFill>
        <p:spPr>
          <a:xfrm>
            <a:off x="10721050" y="514973"/>
            <a:ext cx="798985" cy="1024477"/>
          </a:xfrm>
          <a:prstGeom prst="rect">
            <a:avLst/>
          </a:prstGeom>
        </p:spPr>
      </p:pic>
      <p:sp>
        <p:nvSpPr>
          <p:cNvPr id="65" name="TextBox 64">
            <a:extLst>
              <a:ext uri="{FF2B5EF4-FFF2-40B4-BE49-F238E27FC236}">
                <a16:creationId xmlns:a16="http://schemas.microsoft.com/office/drawing/2014/main" id="{1D03BE3A-A053-461A-B428-A78446C1942E}"/>
              </a:ext>
            </a:extLst>
          </p:cNvPr>
          <p:cNvSpPr txBox="1"/>
          <p:nvPr/>
        </p:nvSpPr>
        <p:spPr>
          <a:xfrm>
            <a:off x="10408119" y="1785300"/>
            <a:ext cx="1490396" cy="369332"/>
          </a:xfrm>
          <a:prstGeom prst="rect">
            <a:avLst/>
          </a:prstGeom>
          <a:noFill/>
        </p:spPr>
        <p:txBody>
          <a:bodyPr wrap="square" rtlCol="0">
            <a:spAutoFit/>
          </a:bodyPr>
          <a:lstStyle/>
          <a:p>
            <a:pPr algn="ctr"/>
            <a:r>
              <a:rPr lang="en-US" b="1" dirty="0">
                <a:solidFill>
                  <a:srgbClr val="AD957E"/>
                </a:solidFill>
                <a:latin typeface="Arial Nova" panose="020B0504020202020204" pitchFamily="34" charset="0"/>
              </a:rPr>
              <a:t>Training</a:t>
            </a:r>
            <a:endParaRPr lang="en-IN" b="1" dirty="0">
              <a:solidFill>
                <a:srgbClr val="AD957E"/>
              </a:solidFill>
              <a:latin typeface="Arial Nova" panose="020B0504020202020204" pitchFamily="34" charset="0"/>
            </a:endParaRPr>
          </a:p>
        </p:txBody>
      </p:sp>
      <p:cxnSp>
        <p:nvCxnSpPr>
          <p:cNvPr id="70" name="Straight Connector 69">
            <a:extLst>
              <a:ext uri="{FF2B5EF4-FFF2-40B4-BE49-F238E27FC236}">
                <a16:creationId xmlns:a16="http://schemas.microsoft.com/office/drawing/2014/main" id="{73D99824-427B-4F1E-AD94-05608CF07050}"/>
              </a:ext>
            </a:extLst>
          </p:cNvPr>
          <p:cNvCxnSpPr>
            <a:cxnSpLocks/>
          </p:cNvCxnSpPr>
          <p:nvPr/>
        </p:nvCxnSpPr>
        <p:spPr>
          <a:xfrm flipV="1">
            <a:off x="9258417" y="635969"/>
            <a:ext cx="0" cy="691351"/>
          </a:xfrm>
          <a:prstGeom prst="line">
            <a:avLst/>
          </a:prstGeom>
          <a:ln w="38100">
            <a:solidFill>
              <a:srgbClr val="EC1C24"/>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F6FF39A-86DB-4078-B56F-EBA8B83DEEA3}"/>
              </a:ext>
            </a:extLst>
          </p:cNvPr>
          <p:cNvSpPr txBox="1"/>
          <p:nvPr/>
        </p:nvSpPr>
        <p:spPr>
          <a:xfrm>
            <a:off x="7942106" y="1926870"/>
            <a:ext cx="1329979" cy="646331"/>
          </a:xfrm>
          <a:prstGeom prst="rect">
            <a:avLst/>
          </a:prstGeom>
          <a:noFill/>
        </p:spPr>
        <p:txBody>
          <a:bodyPr wrap="square" rtlCol="0">
            <a:spAutoFit/>
          </a:bodyPr>
          <a:lstStyle/>
          <a:p>
            <a:pPr algn="ctr"/>
            <a:r>
              <a:rPr lang="en-US" b="1" dirty="0"/>
              <a:t>Random Forest</a:t>
            </a:r>
            <a:endParaRPr lang="en-IN" b="1" dirty="0"/>
          </a:p>
        </p:txBody>
      </p:sp>
      <p:cxnSp>
        <p:nvCxnSpPr>
          <p:cNvPr id="74" name="Straight Connector 73">
            <a:extLst>
              <a:ext uri="{FF2B5EF4-FFF2-40B4-BE49-F238E27FC236}">
                <a16:creationId xmlns:a16="http://schemas.microsoft.com/office/drawing/2014/main" id="{7A9DA3B6-4C00-4294-9B5E-4E49A22A4032}"/>
              </a:ext>
            </a:extLst>
          </p:cNvPr>
          <p:cNvCxnSpPr>
            <a:cxnSpLocks/>
          </p:cNvCxnSpPr>
          <p:nvPr/>
        </p:nvCxnSpPr>
        <p:spPr>
          <a:xfrm flipV="1">
            <a:off x="8594178" y="1327320"/>
            <a:ext cx="0" cy="691351"/>
          </a:xfrm>
          <a:prstGeom prst="line">
            <a:avLst/>
          </a:prstGeom>
          <a:ln w="38100">
            <a:solidFill>
              <a:srgbClr val="EC1C24"/>
            </a:solidFill>
            <a:prstDash val="sys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B92B46D-8DEB-4459-8F65-9D20072EC373}"/>
              </a:ext>
            </a:extLst>
          </p:cNvPr>
          <p:cNvSpPr txBox="1"/>
          <p:nvPr/>
        </p:nvSpPr>
        <p:spPr>
          <a:xfrm>
            <a:off x="8585192" y="101512"/>
            <a:ext cx="1329982" cy="646331"/>
          </a:xfrm>
          <a:prstGeom prst="rect">
            <a:avLst/>
          </a:prstGeom>
          <a:noFill/>
        </p:spPr>
        <p:txBody>
          <a:bodyPr wrap="square" rtlCol="0">
            <a:spAutoFit/>
          </a:bodyPr>
          <a:lstStyle/>
          <a:p>
            <a:pPr algn="ctr"/>
            <a:r>
              <a:rPr lang="en-US" b="1" dirty="0"/>
              <a:t>Logistic Regression</a:t>
            </a:r>
            <a:endParaRPr lang="en-IN" b="1" dirty="0"/>
          </a:p>
        </p:txBody>
      </p:sp>
      <p:cxnSp>
        <p:nvCxnSpPr>
          <p:cNvPr id="77" name="Straight Connector 76">
            <a:extLst>
              <a:ext uri="{FF2B5EF4-FFF2-40B4-BE49-F238E27FC236}">
                <a16:creationId xmlns:a16="http://schemas.microsoft.com/office/drawing/2014/main" id="{59BE1357-1F3A-4682-8E1B-9670F7BDF2EE}"/>
              </a:ext>
            </a:extLst>
          </p:cNvPr>
          <p:cNvCxnSpPr>
            <a:cxnSpLocks/>
          </p:cNvCxnSpPr>
          <p:nvPr/>
        </p:nvCxnSpPr>
        <p:spPr>
          <a:xfrm flipV="1">
            <a:off x="9823143" y="1339063"/>
            <a:ext cx="0" cy="691351"/>
          </a:xfrm>
          <a:prstGeom prst="line">
            <a:avLst/>
          </a:prstGeom>
          <a:ln w="38100">
            <a:solidFill>
              <a:srgbClr val="EC1C24"/>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D55004C-927D-4F04-9AC3-CA5B9D87C4B6}"/>
              </a:ext>
            </a:extLst>
          </p:cNvPr>
          <p:cNvSpPr txBox="1"/>
          <p:nvPr/>
        </p:nvSpPr>
        <p:spPr>
          <a:xfrm>
            <a:off x="9164855" y="1940214"/>
            <a:ext cx="1329982" cy="369332"/>
          </a:xfrm>
          <a:prstGeom prst="rect">
            <a:avLst/>
          </a:prstGeom>
          <a:noFill/>
        </p:spPr>
        <p:txBody>
          <a:bodyPr wrap="square" rtlCol="0">
            <a:spAutoFit/>
          </a:bodyPr>
          <a:lstStyle/>
          <a:p>
            <a:pPr algn="ctr"/>
            <a:r>
              <a:rPr lang="en-US" b="1" dirty="0"/>
              <a:t>SVM</a:t>
            </a:r>
            <a:endParaRPr lang="en-IN" b="1" dirty="0"/>
          </a:p>
        </p:txBody>
      </p:sp>
      <p:sp>
        <p:nvSpPr>
          <p:cNvPr id="80" name="Hexagon 79">
            <a:extLst>
              <a:ext uri="{FF2B5EF4-FFF2-40B4-BE49-F238E27FC236}">
                <a16:creationId xmlns:a16="http://schemas.microsoft.com/office/drawing/2014/main" id="{4D3A5ACC-7472-43FC-A631-88F03F9DC194}"/>
              </a:ext>
            </a:extLst>
          </p:cNvPr>
          <p:cNvSpPr/>
          <p:nvPr/>
        </p:nvSpPr>
        <p:spPr>
          <a:xfrm>
            <a:off x="10049969" y="3221206"/>
            <a:ext cx="2023200" cy="1728192"/>
          </a:xfrm>
          <a:prstGeom prst="hexagon">
            <a:avLst/>
          </a:prstGeom>
          <a:ln w="38100">
            <a:solidFill>
              <a:srgbClr val="65D7D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atin typeface="Arial Nova" panose="020B0504020202020204" pitchFamily="34" charset="0"/>
            </a:endParaRPr>
          </a:p>
        </p:txBody>
      </p:sp>
      <p:pic>
        <p:nvPicPr>
          <p:cNvPr id="81" name="Picture 80">
            <a:extLst>
              <a:ext uri="{FF2B5EF4-FFF2-40B4-BE49-F238E27FC236}">
                <a16:creationId xmlns:a16="http://schemas.microsoft.com/office/drawing/2014/main" id="{307E0696-EE67-447B-B15A-15867FFE01FB}"/>
              </a:ext>
            </a:extLst>
          </p:cNvPr>
          <p:cNvPicPr>
            <a:picLocks noChangeAspect="1"/>
          </p:cNvPicPr>
          <p:nvPr/>
        </p:nvPicPr>
        <p:blipFill>
          <a:blip r:embed="rId8"/>
          <a:stretch>
            <a:fillRect/>
          </a:stretch>
        </p:blipFill>
        <p:spPr>
          <a:xfrm>
            <a:off x="10627479" y="3307262"/>
            <a:ext cx="892556" cy="1015681"/>
          </a:xfrm>
          <a:prstGeom prst="rect">
            <a:avLst/>
          </a:prstGeom>
        </p:spPr>
      </p:pic>
      <p:sp>
        <p:nvSpPr>
          <p:cNvPr id="82" name="TextBox 81">
            <a:extLst>
              <a:ext uri="{FF2B5EF4-FFF2-40B4-BE49-F238E27FC236}">
                <a16:creationId xmlns:a16="http://schemas.microsoft.com/office/drawing/2014/main" id="{AE2A8290-D698-4A59-9ECD-7881DEBC458C}"/>
              </a:ext>
            </a:extLst>
          </p:cNvPr>
          <p:cNvSpPr txBox="1"/>
          <p:nvPr/>
        </p:nvSpPr>
        <p:spPr>
          <a:xfrm>
            <a:off x="10316371" y="4455044"/>
            <a:ext cx="1490396" cy="369332"/>
          </a:xfrm>
          <a:prstGeom prst="rect">
            <a:avLst/>
          </a:prstGeom>
          <a:noFill/>
        </p:spPr>
        <p:txBody>
          <a:bodyPr wrap="square" rtlCol="0">
            <a:spAutoFit/>
          </a:bodyPr>
          <a:lstStyle/>
          <a:p>
            <a:pPr algn="ctr"/>
            <a:r>
              <a:rPr lang="en-US" b="1" dirty="0">
                <a:solidFill>
                  <a:srgbClr val="14C3C8"/>
                </a:solidFill>
                <a:latin typeface="Arial Nova" panose="020B0504020202020204" pitchFamily="34" charset="0"/>
              </a:rPr>
              <a:t>Evaluation</a:t>
            </a:r>
            <a:endParaRPr lang="en-IN" b="1" dirty="0">
              <a:solidFill>
                <a:srgbClr val="14C3C8"/>
              </a:solidFill>
              <a:latin typeface="Arial Nova" panose="020B0504020202020204" pitchFamily="34" charset="0"/>
            </a:endParaRPr>
          </a:p>
        </p:txBody>
      </p:sp>
      <p:sp>
        <p:nvSpPr>
          <p:cNvPr id="84" name="Hexagon 83">
            <a:extLst>
              <a:ext uri="{FF2B5EF4-FFF2-40B4-BE49-F238E27FC236}">
                <a16:creationId xmlns:a16="http://schemas.microsoft.com/office/drawing/2014/main" id="{1797EA32-2006-4473-AA3E-7FB3BDCA2D12}"/>
              </a:ext>
            </a:extLst>
          </p:cNvPr>
          <p:cNvSpPr/>
          <p:nvPr/>
        </p:nvSpPr>
        <p:spPr>
          <a:xfrm>
            <a:off x="6404194" y="3221206"/>
            <a:ext cx="2023200" cy="1728192"/>
          </a:xfrm>
          <a:prstGeom prst="hexagon">
            <a:avLst/>
          </a:prstGeom>
          <a:ln w="38100">
            <a:solidFill>
              <a:srgbClr val="924C8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atin typeface="Arial Nova" panose="020B0504020202020204" pitchFamily="34" charset="0"/>
            </a:endParaRPr>
          </a:p>
        </p:txBody>
      </p:sp>
      <p:pic>
        <p:nvPicPr>
          <p:cNvPr id="85" name="Picture 84">
            <a:extLst>
              <a:ext uri="{FF2B5EF4-FFF2-40B4-BE49-F238E27FC236}">
                <a16:creationId xmlns:a16="http://schemas.microsoft.com/office/drawing/2014/main" id="{A76D8317-740D-4C7C-AAAF-C4C43E797724}"/>
              </a:ext>
            </a:extLst>
          </p:cNvPr>
          <p:cNvPicPr>
            <a:picLocks noChangeAspect="1"/>
          </p:cNvPicPr>
          <p:nvPr/>
        </p:nvPicPr>
        <p:blipFill>
          <a:blip r:embed="rId9"/>
          <a:stretch>
            <a:fillRect/>
          </a:stretch>
        </p:blipFill>
        <p:spPr>
          <a:xfrm>
            <a:off x="6986186" y="3297801"/>
            <a:ext cx="955920" cy="1073386"/>
          </a:xfrm>
          <a:prstGeom prst="rect">
            <a:avLst/>
          </a:prstGeom>
        </p:spPr>
      </p:pic>
      <p:sp>
        <p:nvSpPr>
          <p:cNvPr id="86" name="TextBox 85">
            <a:extLst>
              <a:ext uri="{FF2B5EF4-FFF2-40B4-BE49-F238E27FC236}">
                <a16:creationId xmlns:a16="http://schemas.microsoft.com/office/drawing/2014/main" id="{DF95FE4D-63D7-47F7-8898-F90988E05165}"/>
              </a:ext>
            </a:extLst>
          </p:cNvPr>
          <p:cNvSpPr txBox="1"/>
          <p:nvPr/>
        </p:nvSpPr>
        <p:spPr>
          <a:xfrm>
            <a:off x="6653599" y="4290816"/>
            <a:ext cx="1490396" cy="646331"/>
          </a:xfrm>
          <a:prstGeom prst="rect">
            <a:avLst/>
          </a:prstGeom>
          <a:noFill/>
        </p:spPr>
        <p:txBody>
          <a:bodyPr wrap="square" rtlCol="0">
            <a:spAutoFit/>
          </a:bodyPr>
          <a:lstStyle/>
          <a:p>
            <a:pPr algn="ctr"/>
            <a:r>
              <a:rPr lang="en-US" b="1" dirty="0">
                <a:solidFill>
                  <a:srgbClr val="904A82"/>
                </a:solidFill>
                <a:latin typeface="Arial Nova" panose="020B0504020202020204" pitchFamily="34" charset="0"/>
              </a:rPr>
              <a:t>Parameter Tuning</a:t>
            </a:r>
            <a:endParaRPr lang="en-IN" b="1" dirty="0">
              <a:solidFill>
                <a:srgbClr val="904A82"/>
              </a:solidFill>
              <a:latin typeface="Arial Nova" panose="020B0504020202020204" pitchFamily="34" charset="0"/>
            </a:endParaRPr>
          </a:p>
        </p:txBody>
      </p:sp>
      <p:sp>
        <p:nvSpPr>
          <p:cNvPr id="87" name="Hexagon 86">
            <a:extLst>
              <a:ext uri="{FF2B5EF4-FFF2-40B4-BE49-F238E27FC236}">
                <a16:creationId xmlns:a16="http://schemas.microsoft.com/office/drawing/2014/main" id="{1F2DD08E-24F5-42E3-B12D-38B227C2616F}"/>
              </a:ext>
            </a:extLst>
          </p:cNvPr>
          <p:cNvSpPr/>
          <p:nvPr/>
        </p:nvSpPr>
        <p:spPr>
          <a:xfrm>
            <a:off x="3251916" y="3217731"/>
            <a:ext cx="2023200" cy="1728192"/>
          </a:xfrm>
          <a:prstGeom prst="hexagon">
            <a:avLst/>
          </a:prstGeom>
          <a:ln w="38100">
            <a:solidFill>
              <a:srgbClr val="413B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atin typeface="Arial Nova" panose="020B0504020202020204" pitchFamily="34" charset="0"/>
            </a:endParaRPr>
          </a:p>
        </p:txBody>
      </p:sp>
      <p:pic>
        <p:nvPicPr>
          <p:cNvPr id="89" name="Picture 88">
            <a:extLst>
              <a:ext uri="{FF2B5EF4-FFF2-40B4-BE49-F238E27FC236}">
                <a16:creationId xmlns:a16="http://schemas.microsoft.com/office/drawing/2014/main" id="{C490B189-A8EF-4DF5-A446-35FC4DB7B62E}"/>
              </a:ext>
            </a:extLst>
          </p:cNvPr>
          <p:cNvPicPr>
            <a:picLocks noChangeAspect="1"/>
          </p:cNvPicPr>
          <p:nvPr/>
        </p:nvPicPr>
        <p:blipFill>
          <a:blip r:embed="rId10"/>
          <a:stretch>
            <a:fillRect/>
          </a:stretch>
        </p:blipFill>
        <p:spPr>
          <a:xfrm>
            <a:off x="3888988" y="3297801"/>
            <a:ext cx="840329" cy="1025376"/>
          </a:xfrm>
          <a:prstGeom prst="rect">
            <a:avLst/>
          </a:prstGeom>
        </p:spPr>
      </p:pic>
      <p:sp>
        <p:nvSpPr>
          <p:cNvPr id="90" name="TextBox 89">
            <a:extLst>
              <a:ext uri="{FF2B5EF4-FFF2-40B4-BE49-F238E27FC236}">
                <a16:creationId xmlns:a16="http://schemas.microsoft.com/office/drawing/2014/main" id="{8A1C19B3-C0E8-4D38-90FF-6841C32275F1}"/>
              </a:ext>
            </a:extLst>
          </p:cNvPr>
          <p:cNvSpPr txBox="1"/>
          <p:nvPr/>
        </p:nvSpPr>
        <p:spPr>
          <a:xfrm>
            <a:off x="3559888" y="4455044"/>
            <a:ext cx="1490396" cy="369332"/>
          </a:xfrm>
          <a:prstGeom prst="rect">
            <a:avLst/>
          </a:prstGeom>
          <a:noFill/>
        </p:spPr>
        <p:txBody>
          <a:bodyPr wrap="square" rtlCol="0">
            <a:spAutoFit/>
          </a:bodyPr>
          <a:lstStyle/>
          <a:p>
            <a:pPr algn="ctr"/>
            <a:r>
              <a:rPr lang="en-US" b="1" dirty="0">
                <a:solidFill>
                  <a:srgbClr val="453F54"/>
                </a:solidFill>
                <a:latin typeface="Arial Nova" panose="020B0504020202020204" pitchFamily="34" charset="0"/>
              </a:rPr>
              <a:t>Prediction</a:t>
            </a:r>
            <a:endParaRPr lang="en-IN" b="1" dirty="0">
              <a:solidFill>
                <a:srgbClr val="453F54"/>
              </a:solidFill>
              <a:latin typeface="Arial Nova" panose="020B0504020202020204" pitchFamily="34" charset="0"/>
            </a:endParaRPr>
          </a:p>
        </p:txBody>
      </p:sp>
      <p:cxnSp>
        <p:nvCxnSpPr>
          <p:cNvPr id="105" name="Straight Arrow Connector 104">
            <a:extLst>
              <a:ext uri="{FF2B5EF4-FFF2-40B4-BE49-F238E27FC236}">
                <a16:creationId xmlns:a16="http://schemas.microsoft.com/office/drawing/2014/main" id="{08AAEF4E-6E61-4B0A-9A7A-CDB9FF168FFD}"/>
              </a:ext>
            </a:extLst>
          </p:cNvPr>
          <p:cNvCxnSpPr>
            <a:cxnSpLocks/>
            <a:stCxn id="80" idx="3"/>
            <a:endCxn id="84" idx="0"/>
          </p:cNvCxnSpPr>
          <p:nvPr/>
        </p:nvCxnSpPr>
        <p:spPr>
          <a:xfrm flipH="1">
            <a:off x="8427394" y="4085302"/>
            <a:ext cx="1622575" cy="0"/>
          </a:xfrm>
          <a:prstGeom prst="straightConnector1">
            <a:avLst/>
          </a:prstGeom>
          <a:ln w="38100">
            <a:solidFill>
              <a:srgbClr val="65D7DB"/>
            </a:solidFill>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148F5EF-D686-4961-A490-8219B7E835A4}"/>
              </a:ext>
            </a:extLst>
          </p:cNvPr>
          <p:cNvCxnSpPr>
            <a:cxnSpLocks/>
            <a:stCxn id="84" idx="3"/>
          </p:cNvCxnSpPr>
          <p:nvPr/>
        </p:nvCxnSpPr>
        <p:spPr>
          <a:xfrm flipH="1" flipV="1">
            <a:off x="5277590" y="4081828"/>
            <a:ext cx="1126604" cy="3474"/>
          </a:xfrm>
          <a:prstGeom prst="straightConnector1">
            <a:avLst/>
          </a:prstGeom>
          <a:ln w="38100">
            <a:solidFill>
              <a:srgbClr val="924C83"/>
            </a:solidFill>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329E2E98-123C-4C90-9C30-F7F4D3F8CD03}"/>
              </a:ext>
            </a:extLst>
          </p:cNvPr>
          <p:cNvSpPr txBox="1"/>
          <p:nvPr/>
        </p:nvSpPr>
        <p:spPr>
          <a:xfrm>
            <a:off x="2698892" y="5105574"/>
            <a:ext cx="7257121" cy="1754326"/>
          </a:xfrm>
          <a:prstGeom prst="rect">
            <a:avLst/>
          </a:prstGeom>
          <a:noFill/>
        </p:spPr>
        <p:txBody>
          <a:bodyPr wrap="square">
            <a:spAutoFit/>
          </a:bodyPr>
          <a:lstStyle/>
          <a:p>
            <a:pPr algn="ctr"/>
            <a:r>
              <a:rPr lang="en-US" sz="3600" b="1" dirty="0">
                <a:effectLst>
                  <a:outerShdw blurRad="38100" dist="38100" dir="2700000" algn="tl">
                    <a:srgbClr val="000000">
                      <a:alpha val="43137"/>
                    </a:srgbClr>
                  </a:outerShdw>
                </a:effectLst>
                <a:latin typeface="Arial Nova" panose="020B0504020202020204" pitchFamily="34" charset="0"/>
              </a:rPr>
              <a:t> STEPS TO DEVELOP MACHINE LEARNING APPLICATION</a:t>
            </a:r>
            <a:br>
              <a:rPr lang="en-US" sz="3600" b="1" dirty="0">
                <a:effectLst>
                  <a:outerShdw blurRad="38100" dist="38100" dir="2700000" algn="tl">
                    <a:srgbClr val="000000">
                      <a:alpha val="43137"/>
                    </a:srgbClr>
                  </a:outerShdw>
                </a:effectLst>
                <a:latin typeface="Arial Nova" panose="020B0504020202020204" pitchFamily="34" charset="0"/>
              </a:rPr>
            </a:br>
            <a:endParaRPr lang="en-IN" sz="3600" b="1" dirty="0">
              <a:effectLst>
                <a:outerShdw blurRad="38100" dist="38100" dir="2700000" algn="tl">
                  <a:srgbClr val="000000">
                    <a:alpha val="43137"/>
                  </a:srgbClr>
                </a:outerShdw>
              </a:effectLst>
              <a:latin typeface="Arial Nova" panose="020B0504020202020204" pitchFamily="34" charset="0"/>
            </a:endParaRPr>
          </a:p>
        </p:txBody>
      </p:sp>
      <p:sp>
        <p:nvSpPr>
          <p:cNvPr id="49" name="Hexagon 48">
            <a:extLst>
              <a:ext uri="{FF2B5EF4-FFF2-40B4-BE49-F238E27FC236}">
                <a16:creationId xmlns:a16="http://schemas.microsoft.com/office/drawing/2014/main" id="{32CDFDEE-FDB1-47C3-964C-693515EA7735}"/>
              </a:ext>
            </a:extLst>
          </p:cNvPr>
          <p:cNvSpPr/>
          <p:nvPr/>
        </p:nvSpPr>
        <p:spPr>
          <a:xfrm>
            <a:off x="90751" y="3217731"/>
            <a:ext cx="2023200" cy="1728192"/>
          </a:xfrm>
          <a:prstGeom prst="hexagon">
            <a:avLst/>
          </a:prstGeom>
          <a:ln w="38100">
            <a:solidFill>
              <a:srgbClr val="04820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endParaRPr>
          </a:p>
        </p:txBody>
      </p:sp>
      <p:pic>
        <p:nvPicPr>
          <p:cNvPr id="4098" name="Picture 2" descr="Green save icon - Free green save icons">
            <a:extLst>
              <a:ext uri="{FF2B5EF4-FFF2-40B4-BE49-F238E27FC236}">
                <a16:creationId xmlns:a16="http://schemas.microsoft.com/office/drawing/2014/main" id="{3AC7982D-9978-43DE-BE68-80D125E814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2505" y="3315652"/>
            <a:ext cx="500083" cy="50008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FAE19D59-AE67-41E3-A182-D6EEA8AA6C1C}"/>
              </a:ext>
            </a:extLst>
          </p:cNvPr>
          <p:cNvCxnSpPr>
            <a:cxnSpLocks/>
          </p:cNvCxnSpPr>
          <p:nvPr/>
        </p:nvCxnSpPr>
        <p:spPr>
          <a:xfrm flipH="1" flipV="1">
            <a:off x="2106622" y="4081827"/>
            <a:ext cx="1126604" cy="3474"/>
          </a:xfrm>
          <a:prstGeom prst="straightConnector1">
            <a:avLst/>
          </a:prstGeom>
          <a:ln w="38100">
            <a:solidFill>
              <a:srgbClr val="454055"/>
            </a:solidFill>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27763C03-FC0F-4FE4-8BB7-4ED95E2A046D}"/>
              </a:ext>
            </a:extLst>
          </p:cNvPr>
          <p:cNvSpPr txBox="1"/>
          <p:nvPr/>
        </p:nvSpPr>
        <p:spPr>
          <a:xfrm>
            <a:off x="385374" y="4222056"/>
            <a:ext cx="1490396" cy="646331"/>
          </a:xfrm>
          <a:prstGeom prst="rect">
            <a:avLst/>
          </a:prstGeom>
          <a:noFill/>
        </p:spPr>
        <p:txBody>
          <a:bodyPr wrap="square" rtlCol="0">
            <a:spAutoFit/>
          </a:bodyPr>
          <a:lstStyle/>
          <a:p>
            <a:pPr algn="ctr"/>
            <a:r>
              <a:rPr lang="en-US" b="1" dirty="0">
                <a:solidFill>
                  <a:srgbClr val="048204"/>
                </a:solidFill>
                <a:latin typeface="Arial Nova" panose="020B0504020202020204" pitchFamily="34" charset="0"/>
              </a:rPr>
              <a:t>Save the Model</a:t>
            </a:r>
            <a:endParaRPr lang="en-IN" b="1" dirty="0">
              <a:solidFill>
                <a:srgbClr val="048204"/>
              </a:solidFill>
              <a:latin typeface="Arial Nova" panose="020B0504020202020204" pitchFamily="34" charset="0"/>
            </a:endParaRPr>
          </a:p>
        </p:txBody>
      </p:sp>
      <p:sp>
        <p:nvSpPr>
          <p:cNvPr id="56" name="TextBox 55">
            <a:extLst>
              <a:ext uri="{FF2B5EF4-FFF2-40B4-BE49-F238E27FC236}">
                <a16:creationId xmlns:a16="http://schemas.microsoft.com/office/drawing/2014/main" id="{631835F9-9574-43B4-B120-CA5ABE392242}"/>
              </a:ext>
            </a:extLst>
          </p:cNvPr>
          <p:cNvSpPr txBox="1"/>
          <p:nvPr/>
        </p:nvSpPr>
        <p:spPr>
          <a:xfrm>
            <a:off x="377349" y="3848583"/>
            <a:ext cx="1490396" cy="338554"/>
          </a:xfrm>
          <a:prstGeom prst="rect">
            <a:avLst/>
          </a:prstGeom>
          <a:noFill/>
        </p:spPr>
        <p:txBody>
          <a:bodyPr wrap="square" rtlCol="0">
            <a:spAutoFit/>
          </a:bodyPr>
          <a:lstStyle/>
          <a:p>
            <a:pPr algn="ctr"/>
            <a:r>
              <a:rPr lang="en-US" sz="1600" b="1" spc="-150" dirty="0">
                <a:solidFill>
                  <a:srgbClr val="048204"/>
                </a:solidFill>
                <a:latin typeface="Arial Nova Cond" panose="020B0506020202020204" pitchFamily="34" charset="0"/>
              </a:rPr>
              <a:t>STEP  08</a:t>
            </a:r>
            <a:endParaRPr lang="en-IN" sz="1600" b="1" spc="-150" dirty="0">
              <a:solidFill>
                <a:srgbClr val="048204"/>
              </a:solidFill>
              <a:latin typeface="Arial Nova Cond" panose="020B0506020202020204" pitchFamily="34" charset="0"/>
            </a:endParaRPr>
          </a:p>
        </p:txBody>
      </p:sp>
      <p:cxnSp>
        <p:nvCxnSpPr>
          <p:cNvPr id="12" name="Straight Arrow Connector 11">
            <a:extLst>
              <a:ext uri="{FF2B5EF4-FFF2-40B4-BE49-F238E27FC236}">
                <a16:creationId xmlns:a16="http://schemas.microsoft.com/office/drawing/2014/main" id="{7D24A5DD-7920-44E2-A49E-CF91C557D20D}"/>
              </a:ext>
            </a:extLst>
          </p:cNvPr>
          <p:cNvCxnSpPr>
            <a:cxnSpLocks/>
          </p:cNvCxnSpPr>
          <p:nvPr/>
        </p:nvCxnSpPr>
        <p:spPr>
          <a:xfrm>
            <a:off x="11153317" y="2203115"/>
            <a:ext cx="0" cy="1014616"/>
          </a:xfrm>
          <a:prstGeom prst="straightConnector1">
            <a:avLst/>
          </a:prstGeom>
          <a:ln w="38100">
            <a:solidFill>
              <a:srgbClr val="AD957E"/>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DF5F163-AA53-4421-8DE4-78288AAC3532}"/>
              </a:ext>
            </a:extLst>
          </p:cNvPr>
          <p:cNvPicPr>
            <a:picLocks noChangeAspect="1"/>
          </p:cNvPicPr>
          <p:nvPr/>
        </p:nvPicPr>
        <p:blipFill>
          <a:blip r:embed="rId12"/>
          <a:stretch>
            <a:fillRect/>
          </a:stretch>
        </p:blipFill>
        <p:spPr>
          <a:xfrm>
            <a:off x="731585" y="547807"/>
            <a:ext cx="757343" cy="724001"/>
          </a:xfrm>
          <a:prstGeom prst="rect">
            <a:avLst/>
          </a:prstGeom>
        </p:spPr>
      </p:pic>
      <p:sp>
        <p:nvSpPr>
          <p:cNvPr id="66" name="TextBox 65">
            <a:extLst>
              <a:ext uri="{FF2B5EF4-FFF2-40B4-BE49-F238E27FC236}">
                <a16:creationId xmlns:a16="http://schemas.microsoft.com/office/drawing/2014/main" id="{3DFCD090-2787-43F7-9FE8-A3BAFB0671E8}"/>
              </a:ext>
            </a:extLst>
          </p:cNvPr>
          <p:cNvSpPr txBox="1"/>
          <p:nvPr/>
        </p:nvSpPr>
        <p:spPr>
          <a:xfrm>
            <a:off x="351295" y="1587561"/>
            <a:ext cx="1490396" cy="646331"/>
          </a:xfrm>
          <a:prstGeom prst="rect">
            <a:avLst/>
          </a:prstGeom>
          <a:noFill/>
        </p:spPr>
        <p:txBody>
          <a:bodyPr wrap="square" rtlCol="0">
            <a:spAutoFit/>
          </a:bodyPr>
          <a:lstStyle/>
          <a:p>
            <a:pPr algn="ctr"/>
            <a:r>
              <a:rPr lang="en-US" b="1" dirty="0">
                <a:solidFill>
                  <a:srgbClr val="8C001C"/>
                </a:solidFill>
                <a:latin typeface="Arial Nova" panose="020B0504020202020204" pitchFamily="34" charset="0"/>
              </a:rPr>
              <a:t>Data Collection</a:t>
            </a:r>
            <a:endParaRPr lang="en-IN" b="1" dirty="0">
              <a:solidFill>
                <a:srgbClr val="8C001C"/>
              </a:solidFill>
              <a:latin typeface="Arial Nova" panose="020B0504020202020204" pitchFamily="34" charset="0"/>
            </a:endParaRPr>
          </a:p>
        </p:txBody>
      </p:sp>
      <p:sp>
        <p:nvSpPr>
          <p:cNvPr id="67" name="TextBox 66">
            <a:extLst>
              <a:ext uri="{FF2B5EF4-FFF2-40B4-BE49-F238E27FC236}">
                <a16:creationId xmlns:a16="http://schemas.microsoft.com/office/drawing/2014/main" id="{B292ACF9-8F40-49FD-AA52-57CCF7700741}"/>
              </a:ext>
            </a:extLst>
          </p:cNvPr>
          <p:cNvSpPr txBox="1"/>
          <p:nvPr/>
        </p:nvSpPr>
        <p:spPr>
          <a:xfrm>
            <a:off x="351295" y="1247216"/>
            <a:ext cx="1490396" cy="338554"/>
          </a:xfrm>
          <a:prstGeom prst="rect">
            <a:avLst/>
          </a:prstGeom>
          <a:noFill/>
        </p:spPr>
        <p:txBody>
          <a:bodyPr wrap="square" rtlCol="0">
            <a:spAutoFit/>
          </a:bodyPr>
          <a:lstStyle/>
          <a:p>
            <a:pPr algn="ctr"/>
            <a:r>
              <a:rPr lang="en-US" sz="1600" b="1" spc="-150" dirty="0">
                <a:solidFill>
                  <a:srgbClr val="8D001C"/>
                </a:solidFill>
                <a:latin typeface="Arial Nova Cond" panose="020B0506020202020204" pitchFamily="34" charset="0"/>
              </a:rPr>
              <a:t>STEP  01</a:t>
            </a:r>
            <a:endParaRPr lang="en-IN" sz="1600" b="1" spc="-150" dirty="0">
              <a:solidFill>
                <a:srgbClr val="8D001C"/>
              </a:solidFill>
              <a:latin typeface="Arial Nova Cond" panose="020B0506020202020204" pitchFamily="34" charset="0"/>
            </a:endParaRPr>
          </a:p>
        </p:txBody>
      </p:sp>
      <p:pic>
        <p:nvPicPr>
          <p:cNvPr id="21" name="Picture 20">
            <a:extLst>
              <a:ext uri="{FF2B5EF4-FFF2-40B4-BE49-F238E27FC236}">
                <a16:creationId xmlns:a16="http://schemas.microsoft.com/office/drawing/2014/main" id="{D0B9834C-E22D-4C27-8FC6-6350FB54866A}"/>
              </a:ext>
            </a:extLst>
          </p:cNvPr>
          <p:cNvPicPr>
            <a:picLocks noChangeAspect="1"/>
          </p:cNvPicPr>
          <p:nvPr/>
        </p:nvPicPr>
        <p:blipFill rotWithShape="1">
          <a:blip r:embed="rId13"/>
          <a:srcRect l="2652" t="7148" r="2799" b="2158"/>
          <a:stretch/>
        </p:blipFill>
        <p:spPr>
          <a:xfrm>
            <a:off x="7189343" y="567119"/>
            <a:ext cx="477749" cy="594992"/>
          </a:xfrm>
          <a:prstGeom prst="rect">
            <a:avLst/>
          </a:prstGeom>
        </p:spPr>
      </p:pic>
      <p:sp>
        <p:nvSpPr>
          <p:cNvPr id="72" name="TextBox 71">
            <a:extLst>
              <a:ext uri="{FF2B5EF4-FFF2-40B4-BE49-F238E27FC236}">
                <a16:creationId xmlns:a16="http://schemas.microsoft.com/office/drawing/2014/main" id="{AC2CBFBF-8245-47CC-9870-DB689A8F6E49}"/>
              </a:ext>
            </a:extLst>
          </p:cNvPr>
          <p:cNvSpPr txBox="1"/>
          <p:nvPr/>
        </p:nvSpPr>
        <p:spPr>
          <a:xfrm>
            <a:off x="6800112" y="1163635"/>
            <a:ext cx="1348087" cy="338554"/>
          </a:xfrm>
          <a:prstGeom prst="rect">
            <a:avLst/>
          </a:prstGeom>
          <a:noFill/>
        </p:spPr>
        <p:txBody>
          <a:bodyPr wrap="square" rtlCol="0">
            <a:spAutoFit/>
          </a:bodyPr>
          <a:lstStyle/>
          <a:p>
            <a:pPr algn="ctr"/>
            <a:r>
              <a:rPr lang="en-US" sz="1600" b="1" spc="-150" dirty="0">
                <a:solidFill>
                  <a:srgbClr val="EC1C24"/>
                </a:solidFill>
                <a:latin typeface="Arial Nova Cond" panose="020B0506020202020204" pitchFamily="34" charset="0"/>
              </a:rPr>
              <a:t>STEP  03</a:t>
            </a:r>
            <a:endParaRPr lang="en-IN" sz="1600" b="1" spc="-150" dirty="0">
              <a:solidFill>
                <a:srgbClr val="EC1C24"/>
              </a:solidFill>
              <a:latin typeface="Arial Nova Cond" panose="020B0506020202020204" pitchFamily="34" charset="0"/>
            </a:endParaRPr>
          </a:p>
        </p:txBody>
      </p:sp>
    </p:spTree>
    <p:extLst>
      <p:ext uri="{BB962C8B-B14F-4D97-AF65-F5344CB8AC3E}">
        <p14:creationId xmlns:p14="http://schemas.microsoft.com/office/powerpoint/2010/main" val="40860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1)">
                                      <p:cBhvr>
                                        <p:cTn id="10" dur="2000"/>
                                        <p:tgtEl>
                                          <p:spTgt spid="3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heel(1)">
                                      <p:cBhvr>
                                        <p:cTn id="13" dur="2000"/>
                                        <p:tgtEl>
                                          <p:spTgt spid="6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heel(1)">
                                      <p:cBhvr>
                                        <p:cTn id="16" dur="20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heel(1)">
                                      <p:cBhvr>
                                        <p:cTn id="25" dur="2000"/>
                                        <p:tgtEl>
                                          <p:spTgt spid="40"/>
                                        </p:tgtEl>
                                      </p:cBhvr>
                                    </p:animEffect>
                                  </p:childTnLst>
                                </p:cTn>
                              </p:par>
                              <p:par>
                                <p:cTn id="26" presetID="21" presetClass="entr" presetSubtype="1"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heel(1)">
                                      <p:cBhvr>
                                        <p:cTn id="28" dur="2000"/>
                                        <p:tgtEl>
                                          <p:spTgt spid="41"/>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heel(1)">
                                      <p:cBhvr>
                                        <p:cTn id="40" dur="2000"/>
                                        <p:tgtEl>
                                          <p:spTgt spid="4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heel(1)">
                                      <p:cBhvr>
                                        <p:cTn id="43" dur="2000"/>
                                        <p:tgtEl>
                                          <p:spTgt spid="4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heel(1)">
                                      <p:cBhvr>
                                        <p:cTn id="46" dur="2000"/>
                                        <p:tgtEl>
                                          <p:spTgt spid="72"/>
                                        </p:tgtEl>
                                      </p:cBhvr>
                                    </p:animEffect>
                                  </p:childTnLst>
                                </p:cTn>
                              </p:par>
                              <p:par>
                                <p:cTn id="47" presetID="21" presetClass="entr" presetSubtype="1"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heel(1)">
                                      <p:cBhvr>
                                        <p:cTn id="49" dur="20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000"/>
                                        <p:tgtEl>
                                          <p:spTgt spid="71"/>
                                        </p:tgtEl>
                                      </p:cBhvr>
                                    </p:animEffect>
                                    <p:anim calcmode="lin" valueType="num">
                                      <p:cBhvr>
                                        <p:cTn id="59" dur="1000" fill="hold"/>
                                        <p:tgtEl>
                                          <p:spTgt spid="71"/>
                                        </p:tgtEl>
                                        <p:attrNameLst>
                                          <p:attrName>ppt_x</p:attrName>
                                        </p:attrNameLst>
                                      </p:cBhvr>
                                      <p:tavLst>
                                        <p:tav tm="0">
                                          <p:val>
                                            <p:strVal val="#ppt_x"/>
                                          </p:val>
                                        </p:tav>
                                        <p:tav tm="100000">
                                          <p:val>
                                            <p:strVal val="#ppt_x"/>
                                          </p:val>
                                        </p:tav>
                                      </p:tavLst>
                                    </p:anim>
                                    <p:anim calcmode="lin" valueType="num">
                                      <p:cBhvr>
                                        <p:cTn id="60" dur="1000" fill="hold"/>
                                        <p:tgtEl>
                                          <p:spTgt spid="71"/>
                                        </p:tgtEl>
                                        <p:attrNameLst>
                                          <p:attrName>ppt_y</p:attrName>
                                        </p:attrNameLst>
                                      </p:cBhvr>
                                      <p:tavLst>
                                        <p:tav tm="0">
                                          <p:val>
                                            <p:strVal val="#ppt_y+.1"/>
                                          </p:val>
                                        </p:tav>
                                        <p:tav tm="100000">
                                          <p:val>
                                            <p:strVal val="#ppt_y"/>
                                          </p:val>
                                        </p:tav>
                                      </p:tavLst>
                                    </p:anim>
                                  </p:childTnLst>
                                </p:cTn>
                              </p:par>
                              <p:par>
                                <p:cTn id="61" presetID="21" presetClass="entr" presetSubtype="1"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heel(1)">
                                      <p:cBhvr>
                                        <p:cTn id="63" dur="2000"/>
                                        <p:tgtEl>
                                          <p:spTgt spid="74"/>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nodeType="click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1000"/>
                                        <p:tgtEl>
                                          <p:spTgt spid="70"/>
                                        </p:tgtEl>
                                      </p:cBhvr>
                                    </p:animEffect>
                                    <p:anim calcmode="lin" valueType="num">
                                      <p:cBhvr>
                                        <p:cTn id="69" dur="1000" fill="hold"/>
                                        <p:tgtEl>
                                          <p:spTgt spid="70"/>
                                        </p:tgtEl>
                                        <p:attrNameLst>
                                          <p:attrName>ppt_x</p:attrName>
                                        </p:attrNameLst>
                                      </p:cBhvr>
                                      <p:tavLst>
                                        <p:tav tm="0">
                                          <p:val>
                                            <p:strVal val="#ppt_x"/>
                                          </p:val>
                                        </p:tav>
                                        <p:tav tm="100000">
                                          <p:val>
                                            <p:strVal val="#ppt_x"/>
                                          </p:val>
                                        </p:tav>
                                      </p:tavLst>
                                    </p:anim>
                                    <p:anim calcmode="lin" valueType="num">
                                      <p:cBhvr>
                                        <p:cTn id="70" dur="1000" fill="hold"/>
                                        <p:tgtEl>
                                          <p:spTgt spid="70"/>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fade">
                                      <p:cBhvr>
                                        <p:cTn id="73" dur="1000"/>
                                        <p:tgtEl>
                                          <p:spTgt spid="76"/>
                                        </p:tgtEl>
                                      </p:cBhvr>
                                    </p:animEffect>
                                    <p:anim calcmode="lin" valueType="num">
                                      <p:cBhvr>
                                        <p:cTn id="74" dur="1000" fill="hold"/>
                                        <p:tgtEl>
                                          <p:spTgt spid="76"/>
                                        </p:tgtEl>
                                        <p:attrNameLst>
                                          <p:attrName>ppt_x</p:attrName>
                                        </p:attrNameLst>
                                      </p:cBhvr>
                                      <p:tavLst>
                                        <p:tav tm="0">
                                          <p:val>
                                            <p:strVal val="#ppt_x"/>
                                          </p:val>
                                        </p:tav>
                                        <p:tav tm="100000">
                                          <p:val>
                                            <p:strVal val="#ppt_x"/>
                                          </p:val>
                                        </p:tav>
                                      </p:tavLst>
                                    </p:anim>
                                    <p:anim calcmode="lin" valueType="num">
                                      <p:cBhvr>
                                        <p:cTn id="75"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fade">
                                      <p:cBhvr>
                                        <p:cTn id="80" dur="1000"/>
                                        <p:tgtEl>
                                          <p:spTgt spid="77"/>
                                        </p:tgtEl>
                                      </p:cBhvr>
                                    </p:animEffect>
                                    <p:anim calcmode="lin" valueType="num">
                                      <p:cBhvr>
                                        <p:cTn id="81" dur="1000" fill="hold"/>
                                        <p:tgtEl>
                                          <p:spTgt spid="77"/>
                                        </p:tgtEl>
                                        <p:attrNameLst>
                                          <p:attrName>ppt_x</p:attrName>
                                        </p:attrNameLst>
                                      </p:cBhvr>
                                      <p:tavLst>
                                        <p:tav tm="0">
                                          <p:val>
                                            <p:strVal val="#ppt_x"/>
                                          </p:val>
                                        </p:tav>
                                        <p:tav tm="100000">
                                          <p:val>
                                            <p:strVal val="#ppt_x"/>
                                          </p:val>
                                        </p:tav>
                                      </p:tavLst>
                                    </p:anim>
                                    <p:anim calcmode="lin" valueType="num">
                                      <p:cBhvr>
                                        <p:cTn id="82" dur="1000" fill="hold"/>
                                        <p:tgtEl>
                                          <p:spTgt spid="7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fade">
                                      <p:cBhvr>
                                        <p:cTn id="85" dur="1000"/>
                                        <p:tgtEl>
                                          <p:spTgt spid="79"/>
                                        </p:tgtEl>
                                      </p:cBhvr>
                                    </p:animEffect>
                                    <p:anim calcmode="lin" valueType="num">
                                      <p:cBhvr>
                                        <p:cTn id="86" dur="1000" fill="hold"/>
                                        <p:tgtEl>
                                          <p:spTgt spid="79"/>
                                        </p:tgtEl>
                                        <p:attrNameLst>
                                          <p:attrName>ppt_x</p:attrName>
                                        </p:attrNameLst>
                                      </p:cBhvr>
                                      <p:tavLst>
                                        <p:tav tm="0">
                                          <p:val>
                                            <p:strVal val="#ppt_x"/>
                                          </p:val>
                                        </p:tav>
                                        <p:tav tm="100000">
                                          <p:val>
                                            <p:strVal val="#ppt_x"/>
                                          </p:val>
                                        </p:tav>
                                      </p:tavLst>
                                    </p:anim>
                                    <p:anim calcmode="lin" valueType="num">
                                      <p:cBhvr>
                                        <p:cTn id="8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heel(1)">
                                      <p:cBhvr>
                                        <p:cTn id="92" dur="2000"/>
                                        <p:tgtEl>
                                          <p:spTgt spid="63"/>
                                        </p:tgtEl>
                                      </p:cBhvr>
                                    </p:animEffect>
                                  </p:childTnLst>
                                </p:cTn>
                              </p:par>
                              <p:par>
                                <p:cTn id="93" presetID="21" presetClass="entr" presetSubtype="1"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heel(1)">
                                      <p:cBhvr>
                                        <p:cTn id="95" dur="2000"/>
                                        <p:tgtEl>
                                          <p:spTgt spid="64"/>
                                        </p:tgtEl>
                                      </p:cBhvr>
                                    </p:animEffect>
                                  </p:childTnLst>
                                </p:cTn>
                              </p:par>
                              <p:par>
                                <p:cTn id="96" presetID="21" presetClass="entr" presetSubtype="1"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wheel(1)">
                                      <p:cBhvr>
                                        <p:cTn id="98" dur="2000"/>
                                        <p:tgtEl>
                                          <p:spTgt spid="6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1" presetClass="entr" presetSubtype="1" fill="hold" grpId="0" nodeType="click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heel(1)">
                                      <p:cBhvr>
                                        <p:cTn id="107" dur="2000"/>
                                        <p:tgtEl>
                                          <p:spTgt spid="80"/>
                                        </p:tgtEl>
                                      </p:cBhvr>
                                    </p:animEffect>
                                  </p:childTnLst>
                                </p:cTn>
                              </p:par>
                              <p:par>
                                <p:cTn id="108" presetID="21" presetClass="entr" presetSubtype="1" fill="hold" nodeType="with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wheel(1)">
                                      <p:cBhvr>
                                        <p:cTn id="110" dur="2000"/>
                                        <p:tgtEl>
                                          <p:spTgt spid="81"/>
                                        </p:tgtEl>
                                      </p:cBhvr>
                                    </p:animEffect>
                                  </p:childTnLst>
                                </p:cTn>
                              </p:par>
                              <p:par>
                                <p:cTn id="111" presetID="21" presetClass="entr" presetSubtype="1"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wheel(1)">
                                      <p:cBhvr>
                                        <p:cTn id="113" dur="2000"/>
                                        <p:tgtEl>
                                          <p:spTgt spid="82"/>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0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grpId="0" nodeType="click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wheel(1)">
                                      <p:cBhvr>
                                        <p:cTn id="122" dur="2000"/>
                                        <p:tgtEl>
                                          <p:spTgt spid="84"/>
                                        </p:tgtEl>
                                      </p:cBhvr>
                                    </p:animEffect>
                                  </p:childTnLst>
                                </p:cTn>
                              </p:par>
                              <p:par>
                                <p:cTn id="123" presetID="21" presetClass="entr" presetSubtype="1" fill="hold" nodeType="with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wheel(1)">
                                      <p:cBhvr>
                                        <p:cTn id="125" dur="2000"/>
                                        <p:tgtEl>
                                          <p:spTgt spid="85"/>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86"/>
                                        </p:tgtEl>
                                        <p:attrNameLst>
                                          <p:attrName>style.visibility</p:attrName>
                                        </p:attrNameLst>
                                      </p:cBhvr>
                                      <p:to>
                                        <p:strVal val="visible"/>
                                      </p:to>
                                    </p:set>
                                    <p:animEffect transition="in" filter="wheel(1)">
                                      <p:cBhvr>
                                        <p:cTn id="128" dur="2000"/>
                                        <p:tgtEl>
                                          <p:spTgt spid="86"/>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1" presetClass="entr" presetSubtype="1"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wheel(1)">
                                      <p:cBhvr>
                                        <p:cTn id="137" dur="2000"/>
                                        <p:tgtEl>
                                          <p:spTgt spid="87"/>
                                        </p:tgtEl>
                                      </p:cBhvr>
                                    </p:animEffect>
                                  </p:childTnLst>
                                </p:cTn>
                              </p:par>
                              <p:par>
                                <p:cTn id="138" presetID="21" presetClass="entr" presetSubtype="1" fill="hold" nodeType="withEffect">
                                  <p:stCondLst>
                                    <p:cond delay="0"/>
                                  </p:stCondLst>
                                  <p:childTnLst>
                                    <p:set>
                                      <p:cBhvr>
                                        <p:cTn id="139" dur="1" fill="hold">
                                          <p:stCondLst>
                                            <p:cond delay="0"/>
                                          </p:stCondLst>
                                        </p:cTn>
                                        <p:tgtEl>
                                          <p:spTgt spid="89"/>
                                        </p:tgtEl>
                                        <p:attrNameLst>
                                          <p:attrName>style.visibility</p:attrName>
                                        </p:attrNameLst>
                                      </p:cBhvr>
                                      <p:to>
                                        <p:strVal val="visible"/>
                                      </p:to>
                                    </p:set>
                                    <p:animEffect transition="in" filter="wheel(1)">
                                      <p:cBhvr>
                                        <p:cTn id="140" dur="2000"/>
                                        <p:tgtEl>
                                          <p:spTgt spid="89"/>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90"/>
                                        </p:tgtEl>
                                        <p:attrNameLst>
                                          <p:attrName>style.visibility</p:attrName>
                                        </p:attrNameLst>
                                      </p:cBhvr>
                                      <p:to>
                                        <p:strVal val="visible"/>
                                      </p:to>
                                    </p:set>
                                    <p:animEffect transition="in" filter="wheel(1)">
                                      <p:cBhvr>
                                        <p:cTn id="143" dur="2000"/>
                                        <p:tgtEl>
                                          <p:spTgt spid="90"/>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54"/>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1" presetClass="entr" presetSubtype="1" fill="hold" grpId="0" nodeType="clickEffect">
                                  <p:stCondLst>
                                    <p:cond delay="0"/>
                                  </p:stCondLst>
                                  <p:childTnLst>
                                    <p:set>
                                      <p:cBhvr>
                                        <p:cTn id="151" dur="1" fill="hold">
                                          <p:stCondLst>
                                            <p:cond delay="0"/>
                                          </p:stCondLst>
                                        </p:cTn>
                                        <p:tgtEl>
                                          <p:spTgt spid="49"/>
                                        </p:tgtEl>
                                        <p:attrNameLst>
                                          <p:attrName>style.visibility</p:attrName>
                                        </p:attrNameLst>
                                      </p:cBhvr>
                                      <p:to>
                                        <p:strVal val="visible"/>
                                      </p:to>
                                    </p:set>
                                    <p:animEffect transition="in" filter="wheel(1)">
                                      <p:cBhvr>
                                        <p:cTn id="152" dur="2000"/>
                                        <p:tgtEl>
                                          <p:spTgt spid="49"/>
                                        </p:tgtEl>
                                      </p:cBhvr>
                                    </p:animEffect>
                                  </p:childTnLst>
                                </p:cTn>
                              </p:par>
                              <p:par>
                                <p:cTn id="153" presetID="21" presetClass="entr" presetSubtype="1"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wheel(1)">
                                      <p:cBhvr>
                                        <p:cTn id="155" dur="2000"/>
                                        <p:tgtEl>
                                          <p:spTgt spid="55"/>
                                        </p:tgtEl>
                                      </p:cBhvr>
                                    </p:animEffect>
                                  </p:childTnLst>
                                </p:cTn>
                              </p:par>
                              <p:par>
                                <p:cTn id="156" presetID="21" presetClass="entr" presetSubtype="1" fill="hold" grpId="0" nodeType="with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wheel(1)">
                                      <p:cBhvr>
                                        <p:cTn id="158" dur="2000"/>
                                        <p:tgtEl>
                                          <p:spTgt spid="56"/>
                                        </p:tgtEl>
                                      </p:cBhvr>
                                    </p:animEffect>
                                  </p:childTnLst>
                                </p:cTn>
                              </p:par>
                              <p:par>
                                <p:cTn id="159" presetID="21" presetClass="entr" presetSubtype="1" fill="hold" nodeType="withEffect">
                                  <p:stCondLst>
                                    <p:cond delay="0"/>
                                  </p:stCondLst>
                                  <p:childTnLst>
                                    <p:set>
                                      <p:cBhvr>
                                        <p:cTn id="160" dur="1" fill="hold">
                                          <p:stCondLst>
                                            <p:cond delay="0"/>
                                          </p:stCondLst>
                                        </p:cTn>
                                        <p:tgtEl>
                                          <p:spTgt spid="4098"/>
                                        </p:tgtEl>
                                        <p:attrNameLst>
                                          <p:attrName>style.visibility</p:attrName>
                                        </p:attrNameLst>
                                      </p:cBhvr>
                                      <p:to>
                                        <p:strVal val="visible"/>
                                      </p:to>
                                    </p:set>
                                    <p:animEffect transition="in" filter="wheel(1)">
                                      <p:cBhvr>
                                        <p:cTn id="161"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2" grpId="0" animBg="1"/>
      <p:bldP spid="47" grpId="0"/>
      <p:bldP spid="48" grpId="0"/>
      <p:bldP spid="63" grpId="0" animBg="1"/>
      <p:bldP spid="65" grpId="0"/>
      <p:bldP spid="71" grpId="0"/>
      <p:bldP spid="76" grpId="0"/>
      <p:bldP spid="79" grpId="0"/>
      <p:bldP spid="80" grpId="0" animBg="1"/>
      <p:bldP spid="82" grpId="0"/>
      <p:bldP spid="84" grpId="0" animBg="1"/>
      <p:bldP spid="86" grpId="0"/>
      <p:bldP spid="87" grpId="0" animBg="1"/>
      <p:bldP spid="90" grpId="0"/>
      <p:bldP spid="49" grpId="0" animBg="1"/>
      <p:bldP spid="55" grpId="0"/>
      <p:bldP spid="56" grpId="0"/>
      <p:bldP spid="66" grpId="0"/>
      <p:bldP spid="67"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6" name="Hexagon 5">
            <a:extLst>
              <a:ext uri="{FF2B5EF4-FFF2-40B4-BE49-F238E27FC236}">
                <a16:creationId xmlns:a16="http://schemas.microsoft.com/office/drawing/2014/main" id="{7EB84E6A-076E-4881-A755-AED2D36FCC7F}"/>
              </a:ext>
            </a:extLst>
          </p:cNvPr>
          <p:cNvSpPr/>
          <p:nvPr/>
        </p:nvSpPr>
        <p:spPr>
          <a:xfrm>
            <a:off x="1770551" y="1188806"/>
            <a:ext cx="1872208" cy="1728192"/>
          </a:xfrm>
          <a:prstGeom prst="hexagon">
            <a:avLst/>
          </a:prstGeom>
          <a:ln w="38100">
            <a:solidFill>
              <a:srgbClr val="1F497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cs typeface="Times New Roman" panose="02020603050405020304" pitchFamily="18" charset="0"/>
            </a:endParaRPr>
          </a:p>
        </p:txBody>
      </p:sp>
      <p:sp>
        <p:nvSpPr>
          <p:cNvPr id="8" name="Hexagon 7">
            <a:extLst>
              <a:ext uri="{FF2B5EF4-FFF2-40B4-BE49-F238E27FC236}">
                <a16:creationId xmlns:a16="http://schemas.microsoft.com/office/drawing/2014/main" id="{061290CE-25A6-4315-8435-B514EE44D10D}"/>
              </a:ext>
            </a:extLst>
          </p:cNvPr>
          <p:cNvSpPr/>
          <p:nvPr/>
        </p:nvSpPr>
        <p:spPr>
          <a:xfrm>
            <a:off x="8720776" y="1188806"/>
            <a:ext cx="1872208" cy="1728192"/>
          </a:xfrm>
          <a:prstGeom prst="hexagon">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cs typeface="Times New Roman" panose="02020603050405020304" pitchFamily="18" charset="0"/>
            </a:endParaRPr>
          </a:p>
        </p:txBody>
      </p:sp>
      <p:sp>
        <p:nvSpPr>
          <p:cNvPr id="10" name="Hexagon 9">
            <a:extLst>
              <a:ext uri="{FF2B5EF4-FFF2-40B4-BE49-F238E27FC236}">
                <a16:creationId xmlns:a16="http://schemas.microsoft.com/office/drawing/2014/main" id="{CF092B3A-0461-46EF-AEE3-0E1A957CE0D3}"/>
              </a:ext>
            </a:extLst>
          </p:cNvPr>
          <p:cNvSpPr/>
          <p:nvPr/>
        </p:nvSpPr>
        <p:spPr>
          <a:xfrm>
            <a:off x="5159896" y="1188806"/>
            <a:ext cx="1872208" cy="1728192"/>
          </a:xfrm>
          <a:prstGeom prst="hexagon">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atin typeface="Arial Nova" panose="020B050402020202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37AE00E-FC53-4FD2-9EBC-5A69350B60AE}"/>
              </a:ext>
            </a:extLst>
          </p:cNvPr>
          <p:cNvCxnSpPr>
            <a:cxnSpLocks/>
            <a:stCxn id="6" idx="5"/>
          </p:cNvCxnSpPr>
          <p:nvPr/>
        </p:nvCxnSpPr>
        <p:spPr>
          <a:xfrm flipV="1">
            <a:off x="3210711" y="1186974"/>
            <a:ext cx="2406020" cy="1832"/>
          </a:xfrm>
          <a:prstGeom prst="straightConnector1">
            <a:avLst/>
          </a:prstGeom>
          <a:ln w="38100">
            <a:solidFill>
              <a:srgbClr val="3A5F8C"/>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3A74A65-B318-4652-9EB7-FDC99FFDECEC}"/>
              </a:ext>
            </a:extLst>
          </p:cNvPr>
          <p:cNvCxnSpPr>
            <a:cxnSpLocks/>
            <a:stCxn id="8" idx="2"/>
            <a:endCxn id="10" idx="1"/>
          </p:cNvCxnSpPr>
          <p:nvPr/>
        </p:nvCxnSpPr>
        <p:spPr>
          <a:xfrm flipH="1">
            <a:off x="6600056" y="2916998"/>
            <a:ext cx="255276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06948A3-3E10-403E-8B54-EA92AD3D6797}"/>
              </a:ext>
            </a:extLst>
          </p:cNvPr>
          <p:cNvCxnSpPr>
            <a:cxnSpLocks/>
            <a:endCxn id="6" idx="1"/>
          </p:cNvCxnSpPr>
          <p:nvPr/>
        </p:nvCxnSpPr>
        <p:spPr>
          <a:xfrm flipH="1" flipV="1">
            <a:off x="3210711" y="2916998"/>
            <a:ext cx="2406464" cy="24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167532-C023-48F9-9B63-0D7AACA76B66}"/>
              </a:ext>
            </a:extLst>
          </p:cNvPr>
          <p:cNvCxnSpPr>
            <a:cxnSpLocks/>
            <a:stCxn id="10" idx="5"/>
            <a:endCxn id="8" idx="4"/>
          </p:cNvCxnSpPr>
          <p:nvPr/>
        </p:nvCxnSpPr>
        <p:spPr>
          <a:xfrm>
            <a:off x="6600056" y="1188806"/>
            <a:ext cx="2552768" cy="0"/>
          </a:xfrm>
          <a:prstGeom prst="straightConnector1">
            <a:avLst/>
          </a:prstGeom>
          <a:ln w="38100">
            <a:solidFill>
              <a:srgbClr val="1EB959"/>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F8D581B-63C6-4624-B256-1A0F4F498250}"/>
              </a:ext>
            </a:extLst>
          </p:cNvPr>
          <p:cNvSpPr txBox="1"/>
          <p:nvPr/>
        </p:nvSpPr>
        <p:spPr>
          <a:xfrm>
            <a:off x="2009689" y="2300756"/>
            <a:ext cx="1598221" cy="369332"/>
          </a:xfrm>
          <a:prstGeom prst="rect">
            <a:avLst/>
          </a:prstGeom>
          <a:noFill/>
        </p:spPr>
        <p:txBody>
          <a:bodyPr wrap="square" rtlCol="0">
            <a:spAutoFit/>
          </a:bodyPr>
          <a:lstStyle/>
          <a:p>
            <a:r>
              <a:rPr lang="en-US" b="1" dirty="0">
                <a:solidFill>
                  <a:srgbClr val="1F497D"/>
                </a:solidFill>
                <a:latin typeface="Arial Nova" panose="020B0504020202020204" pitchFamily="34" charset="0"/>
                <a:cs typeface="Times New Roman" panose="02020603050405020304" pitchFamily="18" charset="0"/>
              </a:rPr>
              <a:t>FRONTEND</a:t>
            </a:r>
            <a:endParaRPr lang="en-IN" b="1" dirty="0">
              <a:solidFill>
                <a:srgbClr val="1F497D"/>
              </a:solidFill>
              <a:latin typeface="Arial Nova" panose="020B05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6C8F7CE9-5325-4CC8-A395-687737B57AFA}"/>
              </a:ext>
            </a:extLst>
          </p:cNvPr>
          <p:cNvSpPr txBox="1"/>
          <p:nvPr/>
        </p:nvSpPr>
        <p:spPr>
          <a:xfrm>
            <a:off x="5412467" y="2186516"/>
            <a:ext cx="1367065" cy="646331"/>
          </a:xfrm>
          <a:prstGeom prst="rect">
            <a:avLst/>
          </a:prstGeom>
          <a:noFill/>
        </p:spPr>
        <p:txBody>
          <a:bodyPr wrap="square" rtlCol="0">
            <a:spAutoFit/>
          </a:bodyPr>
          <a:lstStyle/>
          <a:p>
            <a:pPr algn="ctr"/>
            <a:r>
              <a:rPr lang="en-US" b="1" dirty="0">
                <a:solidFill>
                  <a:srgbClr val="00B050"/>
                </a:solidFill>
                <a:latin typeface="Arial Nova" panose="020B0504020202020204" pitchFamily="34" charset="0"/>
                <a:cs typeface="Times New Roman" panose="02020603050405020304" pitchFamily="18" charset="0"/>
              </a:rPr>
              <a:t>PYTHON</a:t>
            </a:r>
          </a:p>
          <a:p>
            <a:pPr algn="ctr"/>
            <a:r>
              <a:rPr lang="en-US" b="1" dirty="0">
                <a:solidFill>
                  <a:srgbClr val="00B050"/>
                </a:solidFill>
                <a:latin typeface="Arial Nova" panose="020B0504020202020204" pitchFamily="34" charset="0"/>
                <a:cs typeface="Times New Roman" panose="02020603050405020304" pitchFamily="18" charset="0"/>
              </a:rPr>
              <a:t>FLASK</a:t>
            </a:r>
            <a:endParaRPr lang="en-IN" b="1" dirty="0">
              <a:solidFill>
                <a:srgbClr val="00B050"/>
              </a:solidFill>
              <a:latin typeface="Arial Nova" panose="020B05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07E95EE9-86C1-43E7-AA85-FCC37C7D74F3}"/>
              </a:ext>
            </a:extLst>
          </p:cNvPr>
          <p:cNvSpPr txBox="1"/>
          <p:nvPr/>
        </p:nvSpPr>
        <p:spPr>
          <a:xfrm>
            <a:off x="8882716" y="2228591"/>
            <a:ext cx="1582566" cy="646331"/>
          </a:xfrm>
          <a:prstGeom prst="rect">
            <a:avLst/>
          </a:prstGeom>
          <a:noFill/>
        </p:spPr>
        <p:txBody>
          <a:bodyPr wrap="square" rtlCol="0">
            <a:spAutoFit/>
          </a:bodyPr>
          <a:lstStyle/>
          <a:p>
            <a:pPr algn="ctr"/>
            <a:r>
              <a:rPr lang="en-US" b="1" dirty="0">
                <a:solidFill>
                  <a:srgbClr val="FF0000"/>
                </a:solidFill>
                <a:latin typeface="Arial Nova" panose="020B0504020202020204" pitchFamily="34" charset="0"/>
                <a:cs typeface="Times New Roman" panose="02020603050405020304" pitchFamily="18" charset="0"/>
              </a:rPr>
              <a:t>ML MODEL</a:t>
            </a:r>
          </a:p>
          <a:p>
            <a:pPr algn="ctr"/>
            <a:r>
              <a:rPr lang="en-US" b="1" dirty="0">
                <a:solidFill>
                  <a:srgbClr val="FF0000"/>
                </a:solidFill>
                <a:latin typeface="Arial Nova" panose="020B0504020202020204" pitchFamily="34" charset="0"/>
                <a:cs typeface="Times New Roman" panose="02020603050405020304" pitchFamily="18" charset="0"/>
              </a:rPr>
              <a:t>.pkl file</a:t>
            </a:r>
          </a:p>
        </p:txBody>
      </p:sp>
      <p:sp>
        <p:nvSpPr>
          <p:cNvPr id="18" name="TextBox 17">
            <a:extLst>
              <a:ext uri="{FF2B5EF4-FFF2-40B4-BE49-F238E27FC236}">
                <a16:creationId xmlns:a16="http://schemas.microsoft.com/office/drawing/2014/main" id="{5E2594A6-6CD7-412A-BD17-53A5936CE541}"/>
              </a:ext>
            </a:extLst>
          </p:cNvPr>
          <p:cNvSpPr txBox="1"/>
          <p:nvPr/>
        </p:nvSpPr>
        <p:spPr>
          <a:xfrm>
            <a:off x="3933713" y="744789"/>
            <a:ext cx="1074779" cy="400110"/>
          </a:xfrm>
          <a:prstGeom prst="rect">
            <a:avLst/>
          </a:prstGeom>
          <a:noFill/>
        </p:spPr>
        <p:txBody>
          <a:bodyPr wrap="square" rtlCol="0">
            <a:spAutoFit/>
          </a:bodyPr>
          <a:lstStyle/>
          <a:p>
            <a:r>
              <a:rPr lang="en-US" sz="2000" b="1" dirty="0">
                <a:latin typeface="Arial Nova" panose="020B0504020202020204" pitchFamily="34" charset="0"/>
                <a:cs typeface="Times New Roman" panose="02020603050405020304" pitchFamily="18" charset="0"/>
              </a:rPr>
              <a:t>INPUT</a:t>
            </a:r>
            <a:endParaRPr lang="en-IN" sz="2000" b="1" dirty="0">
              <a:latin typeface="Arial Nova" panose="020B05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C529C26C-3EDF-458E-ACC0-78304F601B29}"/>
              </a:ext>
            </a:extLst>
          </p:cNvPr>
          <p:cNvSpPr txBox="1"/>
          <p:nvPr/>
        </p:nvSpPr>
        <p:spPr>
          <a:xfrm>
            <a:off x="6501898" y="728278"/>
            <a:ext cx="2552766" cy="400110"/>
          </a:xfrm>
          <a:prstGeom prst="rect">
            <a:avLst/>
          </a:prstGeom>
          <a:noFill/>
        </p:spPr>
        <p:txBody>
          <a:bodyPr wrap="square" rtlCol="0">
            <a:spAutoFit/>
          </a:bodyPr>
          <a:lstStyle/>
          <a:p>
            <a:pPr algn="ctr"/>
            <a:r>
              <a:rPr lang="en-US" sz="2000" b="1" dirty="0">
                <a:latin typeface="Arial Nova" panose="020B0504020202020204" pitchFamily="34" charset="0"/>
                <a:cs typeface="Times New Roman" panose="02020603050405020304" pitchFamily="18" charset="0"/>
              </a:rPr>
              <a:t>FEATURE TUPLE</a:t>
            </a:r>
            <a:endParaRPr lang="en-IN" sz="2000" b="1" dirty="0">
              <a:latin typeface="Arial Nova" panose="020B05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CF9FD3DF-C3D2-4F5D-9E26-238BD3744455}"/>
              </a:ext>
            </a:extLst>
          </p:cNvPr>
          <p:cNvSpPr txBox="1"/>
          <p:nvPr/>
        </p:nvSpPr>
        <p:spPr>
          <a:xfrm>
            <a:off x="7105626" y="3001149"/>
            <a:ext cx="1902907" cy="400110"/>
          </a:xfrm>
          <a:prstGeom prst="rect">
            <a:avLst/>
          </a:prstGeom>
          <a:noFill/>
        </p:spPr>
        <p:txBody>
          <a:bodyPr wrap="square" rtlCol="0">
            <a:spAutoFit/>
          </a:bodyPr>
          <a:lstStyle/>
          <a:p>
            <a:r>
              <a:rPr lang="en-US" sz="2000" b="1" dirty="0">
                <a:latin typeface="Arial Nova" panose="020B0504020202020204" pitchFamily="34" charset="0"/>
                <a:cs typeface="Times New Roman" panose="02020603050405020304" pitchFamily="18" charset="0"/>
              </a:rPr>
              <a:t>PREDICTION</a:t>
            </a:r>
            <a:endParaRPr lang="en-IN" sz="2000" b="1" dirty="0">
              <a:latin typeface="Arial Nova" panose="020B050402020202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DAF0415A-F6C7-4423-830A-065B03709A3C}"/>
              </a:ext>
            </a:extLst>
          </p:cNvPr>
          <p:cNvSpPr txBox="1"/>
          <p:nvPr/>
        </p:nvSpPr>
        <p:spPr>
          <a:xfrm>
            <a:off x="2840574" y="2963853"/>
            <a:ext cx="3014185" cy="400110"/>
          </a:xfrm>
          <a:prstGeom prst="rect">
            <a:avLst/>
          </a:prstGeom>
          <a:noFill/>
        </p:spPr>
        <p:txBody>
          <a:bodyPr wrap="square" rtlCol="0">
            <a:spAutoFit/>
          </a:bodyPr>
          <a:lstStyle/>
          <a:p>
            <a:pPr algn="ctr"/>
            <a:r>
              <a:rPr lang="en-US" sz="2000" b="1" dirty="0">
                <a:latin typeface="Arial Nova" panose="020B0504020202020204" pitchFamily="34" charset="0"/>
                <a:cs typeface="Times New Roman" panose="02020603050405020304" pitchFamily="18" charset="0"/>
              </a:rPr>
              <a:t>OUTPUT PREDICTION</a:t>
            </a:r>
            <a:endParaRPr lang="en-IN" sz="2000" b="1" dirty="0">
              <a:latin typeface="Arial Nova" panose="020B050402020202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B806A03B-8F68-48D0-B54D-62992A71CB5E}"/>
              </a:ext>
            </a:extLst>
          </p:cNvPr>
          <p:cNvCxnSpPr>
            <a:cxnSpLocks/>
          </p:cNvCxnSpPr>
          <p:nvPr/>
        </p:nvCxnSpPr>
        <p:spPr>
          <a:xfrm>
            <a:off x="4413720" y="203200"/>
            <a:ext cx="0" cy="499291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0243A4-9AE8-4B69-90B6-C3752641EBCA}"/>
              </a:ext>
            </a:extLst>
          </p:cNvPr>
          <p:cNvSpPr txBox="1"/>
          <p:nvPr/>
        </p:nvSpPr>
        <p:spPr>
          <a:xfrm>
            <a:off x="1741295" y="4068999"/>
            <a:ext cx="2406456"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Arial Nova" panose="020B0504020202020204" pitchFamily="34" charset="0"/>
                <a:cs typeface="Times New Roman" panose="02020603050405020304" pitchFamily="18" charset="0"/>
              </a:rPr>
              <a:t>USER SPACE</a:t>
            </a:r>
            <a:endParaRPr lang="en-IN" sz="2800" b="1" dirty="0">
              <a:effectLst>
                <a:outerShdw blurRad="38100" dist="38100" dir="2700000" algn="tl">
                  <a:srgbClr val="000000">
                    <a:alpha val="43137"/>
                  </a:srgbClr>
                </a:outerShdw>
              </a:effectLst>
              <a:latin typeface="Arial Nova" panose="020B0504020202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3E600410-A402-4064-A072-BF515E32280C}"/>
              </a:ext>
            </a:extLst>
          </p:cNvPr>
          <p:cNvSpPr txBox="1"/>
          <p:nvPr/>
        </p:nvSpPr>
        <p:spPr>
          <a:xfrm>
            <a:off x="8057080" y="4068999"/>
            <a:ext cx="2854879"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Arial Nova" panose="020B0504020202020204" pitchFamily="34" charset="0"/>
                <a:cs typeface="Times New Roman" panose="02020603050405020304" pitchFamily="18" charset="0"/>
              </a:rPr>
              <a:t>SERVER SPACE</a:t>
            </a:r>
            <a:endParaRPr lang="en-IN" sz="2800" b="1" dirty="0">
              <a:effectLst>
                <a:outerShdw blurRad="38100" dist="38100" dir="2700000" algn="tl">
                  <a:srgbClr val="000000">
                    <a:alpha val="43137"/>
                  </a:srgbClr>
                </a:outerShdw>
              </a:effectLst>
              <a:latin typeface="Arial Nova" panose="020B0504020202020204" pitchFamily="34" charset="0"/>
              <a:cs typeface="Times New Roman" panose="02020603050405020304" pitchFamily="18" charset="0"/>
            </a:endParaRPr>
          </a:p>
        </p:txBody>
      </p:sp>
      <p:pic>
        <p:nvPicPr>
          <p:cNvPr id="26" name="Picture 2" descr="P92 IT Solutions - HTML, CSS and JavaScript">
            <a:extLst>
              <a:ext uri="{FF2B5EF4-FFF2-40B4-BE49-F238E27FC236}">
                <a16:creationId xmlns:a16="http://schemas.microsoft.com/office/drawing/2014/main" id="{993C435E-A499-4C6C-92ED-E46B3F0098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50" t="19130" r="9134" b="23134"/>
          <a:stretch/>
        </p:blipFill>
        <p:spPr bwMode="auto">
          <a:xfrm>
            <a:off x="2074484" y="1492493"/>
            <a:ext cx="1232183" cy="8082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lasks in Python. Flask is a micro web framework written… | by Shivangi  Sareen | Medium">
            <a:extLst>
              <a:ext uri="{FF2B5EF4-FFF2-40B4-BE49-F238E27FC236}">
                <a16:creationId xmlns:a16="http://schemas.microsoft.com/office/drawing/2014/main" id="{FF3AD03F-7686-4E89-83FB-FEED0F53A2B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704" r="17279" b="31144"/>
          <a:stretch/>
        </p:blipFill>
        <p:spPr bwMode="auto">
          <a:xfrm>
            <a:off x="5741722" y="1427188"/>
            <a:ext cx="877319" cy="67516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Python Pickling in the cloud (or how to get python to execute code it  hasn't seen yet) | David Vassallo's Blog">
            <a:extLst>
              <a:ext uri="{FF2B5EF4-FFF2-40B4-BE49-F238E27FC236}">
                <a16:creationId xmlns:a16="http://schemas.microsoft.com/office/drawing/2014/main" id="{BEAF9BA1-DB3F-4D07-BAA2-59F93D38945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23" t="2971" r="68769" b="5235"/>
          <a:stretch/>
        </p:blipFill>
        <p:spPr bwMode="auto">
          <a:xfrm>
            <a:off x="9370306" y="1323689"/>
            <a:ext cx="573148" cy="842661"/>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AD638658-AEAE-4FEF-9012-19F130C06ABF}"/>
              </a:ext>
            </a:extLst>
          </p:cNvPr>
          <p:cNvCxnSpPr>
            <a:cxnSpLocks/>
          </p:cNvCxnSpPr>
          <p:nvPr/>
        </p:nvCxnSpPr>
        <p:spPr>
          <a:xfrm>
            <a:off x="7946887" y="203200"/>
            <a:ext cx="0" cy="499291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9B8EC22-8118-4FCA-8C5B-4BF4AF486A3C}"/>
              </a:ext>
            </a:extLst>
          </p:cNvPr>
          <p:cNvSpPr txBox="1"/>
          <p:nvPr/>
        </p:nvSpPr>
        <p:spPr>
          <a:xfrm>
            <a:off x="2698892" y="5105574"/>
            <a:ext cx="7257121" cy="1200329"/>
          </a:xfrm>
          <a:prstGeom prst="rect">
            <a:avLst/>
          </a:prstGeom>
          <a:noFill/>
        </p:spPr>
        <p:txBody>
          <a:bodyPr wrap="square">
            <a:spAutoFit/>
          </a:bodyPr>
          <a:lstStyle/>
          <a:p>
            <a:pPr algn="ctr"/>
            <a:r>
              <a:rPr lang="en-US" sz="3600" b="1" dirty="0">
                <a:effectLst>
                  <a:outerShdw blurRad="38100" dist="38100" dir="2700000" algn="tl">
                    <a:srgbClr val="000000">
                      <a:alpha val="43137"/>
                    </a:srgbClr>
                  </a:outerShdw>
                </a:effectLst>
                <a:latin typeface="Arial Nova" panose="020B0504020202020204" pitchFamily="34" charset="0"/>
              </a:rPr>
              <a:t>BACKEND DEVELOPMENT &amp; IMPLEMENTATION</a:t>
            </a:r>
            <a:endParaRPr lang="en-IN" sz="3600" b="1" dirty="0">
              <a:effectLst>
                <a:outerShdw blurRad="38100" dist="38100" dir="2700000" algn="tl">
                  <a:srgbClr val="000000">
                    <a:alpha val="43137"/>
                  </a:srgbClr>
                </a:outerShdw>
              </a:effectLst>
              <a:latin typeface="Arial Nova" panose="020B0504020202020204" pitchFamily="34" charset="0"/>
            </a:endParaRPr>
          </a:p>
        </p:txBody>
      </p:sp>
    </p:spTree>
    <p:extLst>
      <p:ext uri="{BB962C8B-B14F-4D97-AF65-F5344CB8AC3E}">
        <p14:creationId xmlns:p14="http://schemas.microsoft.com/office/powerpoint/2010/main" val="341804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heel(1)">
                                      <p:cBhvr>
                                        <p:cTn id="13" dur="20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heel(1)">
                                      <p:cBhvr>
                                        <p:cTn id="31" dur="2000"/>
                                        <p:tgtEl>
                                          <p:spTgt spid="16"/>
                                        </p:tgtEl>
                                      </p:cBhvr>
                                    </p:animEffect>
                                  </p:childTnLst>
                                </p:cTn>
                              </p:par>
                              <p:par>
                                <p:cTn id="32" presetID="21" presetClass="entr" presetSubtype="1"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heel(1)">
                                      <p:cBhvr>
                                        <p:cTn id="34" dur="20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heel(1)">
                                      <p:cBhvr>
                                        <p:cTn id="52" dur="2000"/>
                                        <p:tgtEl>
                                          <p:spTgt spid="17"/>
                                        </p:tgtEl>
                                      </p:cBhvr>
                                    </p:animEffect>
                                  </p:childTnLst>
                                </p:cTn>
                              </p:par>
                              <p:par>
                                <p:cTn id="53" presetID="21" presetClass="entr" presetSubtype="1"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heel(1)">
                                      <p:cBhvr>
                                        <p:cTn id="55" dur="20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1+#ppt_w/2"/>
                                          </p:val>
                                        </p:tav>
                                        <p:tav tm="100000">
                                          <p:val>
                                            <p:strVal val="#ppt_x"/>
                                          </p:val>
                                        </p:tav>
                                      </p:tavLst>
                                    </p:anim>
                                    <p:anim calcmode="lin" valueType="num">
                                      <p:cBhvr additive="base">
                                        <p:cTn id="6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1+#ppt_w/2"/>
                                          </p:val>
                                        </p:tav>
                                        <p:tav tm="100000">
                                          <p:val>
                                            <p:strVal val="#ppt_x"/>
                                          </p:val>
                                        </p:tav>
                                      </p:tavLst>
                                    </p:anim>
                                    <p:anim calcmode="lin" valueType="num">
                                      <p:cBhvr additive="base">
                                        <p:cTn id="7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1000"/>
                                        <p:tgtEl>
                                          <p:spTgt spid="31"/>
                                        </p:tgtEl>
                                      </p:cBhvr>
                                    </p:animEffect>
                                    <p:anim calcmode="lin" valueType="num">
                                      <p:cBhvr>
                                        <p:cTn id="86" dur="1000" fill="hold"/>
                                        <p:tgtEl>
                                          <p:spTgt spid="31"/>
                                        </p:tgtEl>
                                        <p:attrNameLst>
                                          <p:attrName>ppt_x</p:attrName>
                                        </p:attrNameLst>
                                      </p:cBhvr>
                                      <p:tavLst>
                                        <p:tav tm="0">
                                          <p:val>
                                            <p:strVal val="#ppt_x"/>
                                          </p:val>
                                        </p:tav>
                                        <p:tav tm="100000">
                                          <p:val>
                                            <p:strVal val="#ppt_x"/>
                                          </p:val>
                                        </p:tav>
                                      </p:tavLst>
                                    </p:anim>
                                    <p:anim calcmode="lin" valueType="num">
                                      <p:cBhvr>
                                        <p:cTn id="8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arn(inVertical)">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barn(inVertical)">
                                      <p:cBhvr>
                                        <p:cTn id="9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5" grpId="0"/>
      <p:bldP spid="16" grpId="0"/>
      <p:bldP spid="17" grpId="0"/>
      <p:bldP spid="18" grpId="0"/>
      <p:bldP spid="19" grpId="0"/>
      <p:bldP spid="20" grpId="0"/>
      <p:bldP spid="21"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6E74-14A5-4DD4-9E50-CC8482BC84BC}"/>
              </a:ext>
            </a:extLst>
          </p:cNvPr>
          <p:cNvSpPr>
            <a:spLocks noGrp="1"/>
          </p:cNvSpPr>
          <p:nvPr>
            <p:ph type="title"/>
          </p:nvPr>
        </p:nvSpPr>
        <p:spPr>
          <a:xfrm>
            <a:off x="564017" y="316605"/>
            <a:ext cx="10515600" cy="578304"/>
          </a:xfrm>
        </p:spPr>
        <p:txBody>
          <a:bodyPr>
            <a:noAutofit/>
          </a:bodyPr>
          <a:lstStyle/>
          <a:p>
            <a:pPr algn="ctr"/>
            <a:r>
              <a:rPr lang="en-US" sz="3600" b="1" dirty="0">
                <a:solidFill>
                  <a:srgbClr val="C00000"/>
                </a:solidFill>
                <a:latin typeface="Marcellus" panose="020E0602050203020307" pitchFamily="34" charset="0"/>
              </a:rPr>
              <a:t>IMPLEMENTATION</a:t>
            </a:r>
            <a:endParaRPr lang="en-IN" sz="3600" b="1" dirty="0">
              <a:solidFill>
                <a:srgbClr val="C00000"/>
              </a:solidFill>
              <a:latin typeface="Marcellus" panose="020E0602050203020307" pitchFamily="34" charset="0"/>
            </a:endParaRPr>
          </a:p>
        </p:txBody>
      </p:sp>
      <p:sp>
        <p:nvSpPr>
          <p:cNvPr id="4" name="Content Placeholder 3">
            <a:extLst>
              <a:ext uri="{FF2B5EF4-FFF2-40B4-BE49-F238E27FC236}">
                <a16:creationId xmlns:a16="http://schemas.microsoft.com/office/drawing/2014/main" id="{B00D1CF0-4B72-4F65-9579-D592BB546D02}"/>
              </a:ext>
            </a:extLst>
          </p:cNvPr>
          <p:cNvSpPr>
            <a:spLocks noGrp="1"/>
          </p:cNvSpPr>
          <p:nvPr>
            <p:ph sz="half" idx="2"/>
          </p:nvPr>
        </p:nvSpPr>
        <p:spPr>
          <a:xfrm>
            <a:off x="786856" y="1309260"/>
            <a:ext cx="5157787" cy="4131549"/>
          </a:xfrm>
        </p:spPr>
        <p:txBody>
          <a:bodyPr>
            <a:normAutofit/>
          </a:bodyPr>
          <a:lstStyle/>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S1: Collection of data </a:t>
            </a: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S2: Reading image of celebrity </a:t>
            </a:r>
            <a:endParaRPr lang="en-IN"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S3: Image manipulation with rgb2grey </a:t>
            </a: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S4: Analyse the collected data </a:t>
            </a:r>
            <a:endParaRPr lang="en-IN"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S5: Preparation of input data </a:t>
            </a:r>
          </a:p>
          <a:p>
            <a:pPr marL="0" indent="0">
              <a:lnSpc>
                <a:spcPct val="150000"/>
              </a:lnSpc>
              <a:buNone/>
            </a:pPr>
            <a:r>
              <a:rPr lang="en-US" sz="2000" dirty="0">
                <a:solidFill>
                  <a:srgbClr val="000000"/>
                </a:solidFill>
                <a:latin typeface="Times New Roman" panose="02020603050405020304" pitchFamily="18" charset="0"/>
                <a:cs typeface="Times New Roman" panose="02020603050405020304" pitchFamily="18" charset="0"/>
              </a:rPr>
              <a:t>S6: </a:t>
            </a:r>
            <a:r>
              <a:rPr lang="en-US" sz="2000" i="0" u="none" strike="noStrike" baseline="0" dirty="0">
                <a:solidFill>
                  <a:srgbClr val="000000"/>
                </a:solidFill>
                <a:latin typeface="Times New Roman" panose="02020603050405020304" pitchFamily="18" charset="0"/>
                <a:cs typeface="Times New Roman" panose="02020603050405020304" pitchFamily="18" charset="0"/>
              </a:rPr>
              <a:t>Split into train and test sets </a:t>
            </a:r>
            <a:endParaRPr lang="en-IN"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S7: Training </a:t>
            </a:r>
            <a:r>
              <a:rPr lang="en-IN" sz="2000" dirty="0">
                <a:solidFill>
                  <a:srgbClr val="000000"/>
                </a:solidFill>
                <a:latin typeface="Times New Roman" panose="02020603050405020304" pitchFamily="18" charset="0"/>
                <a:cs typeface="Times New Roman" panose="02020603050405020304" pitchFamily="18" charset="0"/>
              </a:rPr>
              <a:t>&amp; </a:t>
            </a:r>
            <a:r>
              <a:rPr lang="en-IN" sz="2000" i="0" u="none" strike="noStrike" baseline="0" dirty="0">
                <a:solidFill>
                  <a:srgbClr val="000000"/>
                </a:solidFill>
                <a:latin typeface="Times New Roman" panose="02020603050405020304" pitchFamily="18" charset="0"/>
                <a:cs typeface="Times New Roman" panose="02020603050405020304" pitchFamily="18" charset="0"/>
              </a:rPr>
              <a:t>Testing the algorithm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290C5E-28F3-42ED-9858-5168E27C52F9}"/>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8" name="Picture 7">
            <a:extLst>
              <a:ext uri="{FF2B5EF4-FFF2-40B4-BE49-F238E27FC236}">
                <a16:creationId xmlns:a16="http://schemas.microsoft.com/office/drawing/2014/main" id="{154A02B8-910E-4330-8E53-0972F95898EC}"/>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9" name="Content Placeholder 6" descr="A close up of a sign&#10;&#10;Description automatically generated">
            <a:extLst>
              <a:ext uri="{FF2B5EF4-FFF2-40B4-BE49-F238E27FC236}">
                <a16:creationId xmlns:a16="http://schemas.microsoft.com/office/drawing/2014/main" id="{D3A60ABE-4046-4D12-9115-FFFCAC37C9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AD03E180-E247-450D-BDE3-8F7A5B9028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20" name="Content Placeholder 3">
            <a:extLst>
              <a:ext uri="{FF2B5EF4-FFF2-40B4-BE49-F238E27FC236}">
                <a16:creationId xmlns:a16="http://schemas.microsoft.com/office/drawing/2014/main" id="{85B48CDD-C64E-4375-B544-E3D5C6EFFFBA}"/>
              </a:ext>
            </a:extLst>
          </p:cNvPr>
          <p:cNvSpPr txBox="1">
            <a:spLocks/>
          </p:cNvSpPr>
          <p:nvPr/>
        </p:nvSpPr>
        <p:spPr>
          <a:xfrm>
            <a:off x="6611485" y="1309259"/>
            <a:ext cx="5157787" cy="4131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S8: Test for different algorithms </a:t>
            </a: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S9: Analyse the results </a:t>
            </a: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S10: Score model </a:t>
            </a:r>
          </a:p>
          <a:p>
            <a:pPr marL="0" indent="0">
              <a:lnSpc>
                <a:spcPct val="150000"/>
              </a:lnSpc>
              <a:buNone/>
            </a:pPr>
            <a:r>
              <a:rPr lang="en-IN" sz="2000" i="0" u="none" strike="noStrike" baseline="0" dirty="0">
                <a:solidFill>
                  <a:srgbClr val="000000"/>
                </a:solidFill>
                <a:latin typeface="Times New Roman" panose="02020603050405020304" pitchFamily="18" charset="0"/>
                <a:cs typeface="Times New Roman" panose="02020603050405020304" pitchFamily="18" charset="0"/>
              </a:rPr>
              <a:t>S11: Saved the model</a:t>
            </a:r>
            <a:endParaRPr lang="en-IN" sz="20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r>
              <a:rPr lang="en-IN" sz="2000" dirty="0">
                <a:solidFill>
                  <a:srgbClr val="000000"/>
                </a:solidFill>
                <a:latin typeface="Times New Roman" panose="02020603050405020304" pitchFamily="18" charset="0"/>
                <a:cs typeface="Times New Roman" panose="02020603050405020304" pitchFamily="18" charset="0"/>
              </a:rPr>
              <a:t>S12: server.py </a:t>
            </a:r>
          </a:p>
          <a:p>
            <a:pPr marL="0" indent="0">
              <a:lnSpc>
                <a:spcPct val="150000"/>
              </a:lnSpc>
              <a:buFont typeface="Arial" panose="020B0604020202020204" pitchFamily="34" charset="0"/>
              <a:buNone/>
            </a:pPr>
            <a:r>
              <a:rPr lang="en-IN" sz="2000" dirty="0">
                <a:solidFill>
                  <a:srgbClr val="000000"/>
                </a:solidFill>
                <a:latin typeface="Times New Roman" panose="02020603050405020304" pitchFamily="18" charset="0"/>
                <a:cs typeface="Times New Roman" panose="02020603050405020304" pitchFamily="18" charset="0"/>
              </a:rPr>
              <a:t>S13: scratch.py</a:t>
            </a:r>
          </a:p>
          <a:p>
            <a:pPr marL="0" indent="0">
              <a:lnSpc>
                <a:spcPct val="150000"/>
              </a:lnSpc>
              <a:buFont typeface="Arial" panose="020B0604020202020204" pitchFamily="34" charset="0"/>
              <a:buNone/>
            </a:pPr>
            <a:r>
              <a:rPr lang="en-IN" sz="2000" dirty="0">
                <a:solidFill>
                  <a:srgbClr val="000000"/>
                </a:solidFill>
                <a:latin typeface="Times New Roman" panose="02020603050405020304" pitchFamily="18" charset="0"/>
                <a:cs typeface="Times New Roman" panose="02020603050405020304" pitchFamily="18" charset="0"/>
              </a:rPr>
              <a:t>S14: wavelet.py</a:t>
            </a:r>
          </a:p>
          <a:p>
            <a:pPr marL="0" indent="0">
              <a:lnSpc>
                <a:spcPct val="150000"/>
              </a:lnSpc>
              <a:buFont typeface="Arial" panose="020B0604020202020204" pitchFamily="34" charset="0"/>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76341D-A226-4A0C-BB70-560086FE4A5A}"/>
              </a:ext>
            </a:extLst>
          </p:cNvPr>
          <p:cNvPicPr>
            <a:picLocks noChangeAspect="1"/>
          </p:cNvPicPr>
          <p:nvPr/>
        </p:nvPicPr>
        <p:blipFill>
          <a:blip r:embed="rId2"/>
          <a:stretch>
            <a:fillRect/>
          </a:stretch>
        </p:blipFill>
        <p:spPr>
          <a:xfrm>
            <a:off x="351156" y="298719"/>
            <a:ext cx="2511946" cy="2641875"/>
          </a:xfrm>
          <a:prstGeom prst="rect">
            <a:avLst/>
          </a:prstGeom>
        </p:spPr>
      </p:pic>
      <p:pic>
        <p:nvPicPr>
          <p:cNvPr id="8" name="Picture 7">
            <a:extLst>
              <a:ext uri="{FF2B5EF4-FFF2-40B4-BE49-F238E27FC236}">
                <a16:creationId xmlns:a16="http://schemas.microsoft.com/office/drawing/2014/main" id="{921B6957-F05F-40D5-86CC-AC362B7B2522}"/>
              </a:ext>
            </a:extLst>
          </p:cNvPr>
          <p:cNvPicPr>
            <a:picLocks noChangeAspect="1"/>
          </p:cNvPicPr>
          <p:nvPr/>
        </p:nvPicPr>
        <p:blipFill>
          <a:blip r:embed="rId3"/>
          <a:stretch>
            <a:fillRect/>
          </a:stretch>
        </p:blipFill>
        <p:spPr>
          <a:xfrm>
            <a:off x="5705738" y="218172"/>
            <a:ext cx="2546122" cy="2802968"/>
          </a:xfrm>
          <a:prstGeom prst="rect">
            <a:avLst/>
          </a:prstGeom>
        </p:spPr>
      </p:pic>
      <p:pic>
        <p:nvPicPr>
          <p:cNvPr id="9" name="Picture 8">
            <a:extLst>
              <a:ext uri="{FF2B5EF4-FFF2-40B4-BE49-F238E27FC236}">
                <a16:creationId xmlns:a16="http://schemas.microsoft.com/office/drawing/2014/main" id="{6E6D60E9-BEC2-4069-815B-C6B2F41A2150}"/>
              </a:ext>
            </a:extLst>
          </p:cNvPr>
          <p:cNvPicPr>
            <a:picLocks noChangeAspect="1"/>
          </p:cNvPicPr>
          <p:nvPr/>
        </p:nvPicPr>
        <p:blipFill rotWithShape="1">
          <a:blip r:embed="rId4"/>
          <a:srcRect r="7933"/>
          <a:stretch/>
        </p:blipFill>
        <p:spPr>
          <a:xfrm>
            <a:off x="8178341" y="3427056"/>
            <a:ext cx="2733618" cy="2644929"/>
          </a:xfrm>
          <a:prstGeom prst="rect">
            <a:avLst/>
          </a:prstGeom>
        </p:spPr>
      </p:pic>
      <p:pic>
        <p:nvPicPr>
          <p:cNvPr id="10" name="Picture 9">
            <a:extLst>
              <a:ext uri="{FF2B5EF4-FFF2-40B4-BE49-F238E27FC236}">
                <a16:creationId xmlns:a16="http://schemas.microsoft.com/office/drawing/2014/main" id="{3D83E395-2F07-40B0-B615-8600A719F115}"/>
              </a:ext>
            </a:extLst>
          </p:cNvPr>
          <p:cNvPicPr>
            <a:picLocks noChangeAspect="1"/>
          </p:cNvPicPr>
          <p:nvPr/>
        </p:nvPicPr>
        <p:blipFill rotWithShape="1">
          <a:blip r:embed="rId5"/>
          <a:srcRect r="8008"/>
          <a:stretch/>
        </p:blipFill>
        <p:spPr>
          <a:xfrm>
            <a:off x="3124171" y="3427056"/>
            <a:ext cx="2635650" cy="2646000"/>
          </a:xfrm>
          <a:prstGeom prst="rect">
            <a:avLst/>
          </a:prstGeom>
        </p:spPr>
      </p:pic>
      <p:pic>
        <p:nvPicPr>
          <p:cNvPr id="11" name="Picture 10">
            <a:extLst>
              <a:ext uri="{FF2B5EF4-FFF2-40B4-BE49-F238E27FC236}">
                <a16:creationId xmlns:a16="http://schemas.microsoft.com/office/drawing/2014/main" id="{8094A18A-684C-43E5-84D1-1D50FE140682}"/>
              </a:ext>
            </a:extLst>
          </p:cNvPr>
          <p:cNvPicPr>
            <a:picLocks noChangeAspect="1"/>
          </p:cNvPicPr>
          <p:nvPr/>
        </p:nvPicPr>
        <p:blipFill>
          <a:blip r:embed="rId6"/>
          <a:stretch>
            <a:fillRect/>
          </a:stretch>
        </p:blipFill>
        <p:spPr>
          <a:xfrm rot="5400000">
            <a:off x="5880674" y="567534"/>
            <a:ext cx="385984" cy="12236665"/>
          </a:xfrm>
          <a:prstGeom prst="rect">
            <a:avLst/>
          </a:prstGeom>
        </p:spPr>
      </p:pic>
      <p:pic>
        <p:nvPicPr>
          <p:cNvPr id="12" name="Picture 11">
            <a:extLst>
              <a:ext uri="{FF2B5EF4-FFF2-40B4-BE49-F238E27FC236}">
                <a16:creationId xmlns:a16="http://schemas.microsoft.com/office/drawing/2014/main" id="{45F5CE0E-8688-47FF-9745-0CB4E2BCA19A}"/>
              </a:ext>
            </a:extLst>
          </p:cNvPr>
          <p:cNvPicPr>
            <a:picLocks noChangeAspect="1"/>
          </p:cNvPicPr>
          <p:nvPr/>
        </p:nvPicPr>
        <p:blipFill>
          <a:blip r:embed="rId7"/>
          <a:stretch>
            <a:fillRect/>
          </a:stretch>
        </p:blipFill>
        <p:spPr>
          <a:xfrm rot="5400000">
            <a:off x="4533653" y="1754134"/>
            <a:ext cx="176409" cy="9333048"/>
          </a:xfrm>
          <a:prstGeom prst="rect">
            <a:avLst/>
          </a:prstGeom>
        </p:spPr>
      </p:pic>
      <p:pic>
        <p:nvPicPr>
          <p:cNvPr id="13" name="Content Placeholder 6" descr="A close up of a sign&#10;&#10;Description automatically generated">
            <a:extLst>
              <a:ext uri="{FF2B5EF4-FFF2-40B4-BE49-F238E27FC236}">
                <a16:creationId xmlns:a16="http://schemas.microsoft.com/office/drawing/2014/main" id="{EB3AEF0F-ACB0-49C3-9FD1-BCE6D7703BF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1E2D21E6-69D7-4F25-A0C0-FDB423DC311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7443"/>
          <a:stretch/>
        </p:blipFill>
        <p:spPr>
          <a:xfrm>
            <a:off x="120014" y="5440809"/>
            <a:ext cx="3004156" cy="811434"/>
          </a:xfrm>
          <a:prstGeom prst="rect">
            <a:avLst/>
          </a:prstGeom>
        </p:spPr>
      </p:pic>
      <p:sp>
        <p:nvSpPr>
          <p:cNvPr id="15" name="TextBox 14">
            <a:extLst>
              <a:ext uri="{FF2B5EF4-FFF2-40B4-BE49-F238E27FC236}">
                <a16:creationId xmlns:a16="http://schemas.microsoft.com/office/drawing/2014/main" id="{D031B1E2-F91E-4B23-95FC-FD13BFD7F31D}"/>
              </a:ext>
            </a:extLst>
          </p:cNvPr>
          <p:cNvSpPr txBox="1"/>
          <p:nvPr/>
        </p:nvSpPr>
        <p:spPr>
          <a:xfrm>
            <a:off x="334068" y="3101015"/>
            <a:ext cx="2546122" cy="400110"/>
          </a:xfrm>
          <a:prstGeom prst="rect">
            <a:avLst/>
          </a:prstGeom>
          <a:noFill/>
        </p:spPr>
        <p:txBody>
          <a:bodyPr wrap="square" rtlCol="0">
            <a:spAutoFit/>
          </a:bodyPr>
          <a:lstStyle/>
          <a:p>
            <a:r>
              <a:rPr lang="en-US" sz="2000" b="1" dirty="0"/>
              <a:t>S2: Reading the image</a:t>
            </a:r>
            <a:endParaRPr lang="en-IN" sz="2000" b="1" dirty="0"/>
          </a:p>
        </p:txBody>
      </p:sp>
      <p:cxnSp>
        <p:nvCxnSpPr>
          <p:cNvPr id="17" name="Connector: Elbow 16">
            <a:extLst>
              <a:ext uri="{FF2B5EF4-FFF2-40B4-BE49-F238E27FC236}">
                <a16:creationId xmlns:a16="http://schemas.microsoft.com/office/drawing/2014/main" id="{8BDC8B23-874E-4CAE-8E9A-41268A7872D5}"/>
              </a:ext>
            </a:extLst>
          </p:cNvPr>
          <p:cNvCxnSpPr>
            <a:cxnSpLocks/>
            <a:stCxn id="7" idx="3"/>
            <a:endCxn id="8" idx="1"/>
          </p:cNvCxnSpPr>
          <p:nvPr/>
        </p:nvCxnSpPr>
        <p:spPr>
          <a:xfrm flipV="1">
            <a:off x="2863102" y="1619656"/>
            <a:ext cx="2842636"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A5A051-F10F-432F-99AF-61B7E3AC1CB8}"/>
              </a:ext>
            </a:extLst>
          </p:cNvPr>
          <p:cNvSpPr txBox="1"/>
          <p:nvPr/>
        </p:nvSpPr>
        <p:spPr>
          <a:xfrm>
            <a:off x="3348796" y="1203499"/>
            <a:ext cx="2546122" cy="400110"/>
          </a:xfrm>
          <a:prstGeom prst="rect">
            <a:avLst/>
          </a:prstGeom>
          <a:noFill/>
        </p:spPr>
        <p:txBody>
          <a:bodyPr wrap="square" rtlCol="0">
            <a:spAutoFit/>
          </a:bodyPr>
          <a:lstStyle/>
          <a:p>
            <a:r>
              <a:rPr lang="en-US" sz="2000" b="1" dirty="0"/>
              <a:t>S3: RGB-Grey</a:t>
            </a:r>
            <a:endParaRPr lang="en-IN" sz="2000" b="1" dirty="0"/>
          </a:p>
        </p:txBody>
      </p:sp>
      <p:cxnSp>
        <p:nvCxnSpPr>
          <p:cNvPr id="20" name="Connector: Elbow 19">
            <a:extLst>
              <a:ext uri="{FF2B5EF4-FFF2-40B4-BE49-F238E27FC236}">
                <a16:creationId xmlns:a16="http://schemas.microsoft.com/office/drawing/2014/main" id="{08E90F4E-6947-4222-8DB4-2CCE73F3C919}"/>
              </a:ext>
            </a:extLst>
          </p:cNvPr>
          <p:cNvCxnSpPr>
            <a:cxnSpLocks/>
            <a:stCxn id="8" idx="2"/>
            <a:endCxn id="9" idx="1"/>
          </p:cNvCxnSpPr>
          <p:nvPr/>
        </p:nvCxnSpPr>
        <p:spPr>
          <a:xfrm rot="16200000" flipH="1">
            <a:off x="6714380" y="3285559"/>
            <a:ext cx="1728381" cy="119954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746C98-D778-4CBE-924D-81045D2C6EAF}"/>
              </a:ext>
            </a:extLst>
          </p:cNvPr>
          <p:cNvSpPr txBox="1"/>
          <p:nvPr/>
        </p:nvSpPr>
        <p:spPr>
          <a:xfrm>
            <a:off x="5759821" y="4909942"/>
            <a:ext cx="2546122" cy="707886"/>
          </a:xfrm>
          <a:prstGeom prst="rect">
            <a:avLst/>
          </a:prstGeom>
          <a:noFill/>
        </p:spPr>
        <p:txBody>
          <a:bodyPr wrap="square" rtlCol="0">
            <a:spAutoFit/>
          </a:bodyPr>
          <a:lstStyle/>
          <a:p>
            <a:pPr algn="ctr"/>
            <a:r>
              <a:rPr lang="en-US" sz="2000" b="1" dirty="0"/>
              <a:t>S4: Preparation of Input Data</a:t>
            </a:r>
            <a:endParaRPr lang="en-IN" sz="2000" b="1" dirty="0"/>
          </a:p>
        </p:txBody>
      </p:sp>
      <p:cxnSp>
        <p:nvCxnSpPr>
          <p:cNvPr id="25" name="Connector: Elbow 24">
            <a:extLst>
              <a:ext uri="{FF2B5EF4-FFF2-40B4-BE49-F238E27FC236}">
                <a16:creationId xmlns:a16="http://schemas.microsoft.com/office/drawing/2014/main" id="{DAC3C0AF-3B01-442B-A5F8-CDD00A46D48D}"/>
              </a:ext>
            </a:extLst>
          </p:cNvPr>
          <p:cNvCxnSpPr>
            <a:cxnSpLocks/>
            <a:stCxn id="8" idx="2"/>
            <a:endCxn id="10" idx="3"/>
          </p:cNvCxnSpPr>
          <p:nvPr/>
        </p:nvCxnSpPr>
        <p:spPr>
          <a:xfrm rot="5400000">
            <a:off x="5504852" y="3276109"/>
            <a:ext cx="1728916" cy="12189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952E-E068-40B7-9C76-BA8799A930E5}"/>
              </a:ext>
            </a:extLst>
          </p:cNvPr>
          <p:cNvSpPr>
            <a:spLocks noGrp="1"/>
          </p:cNvSpPr>
          <p:nvPr>
            <p:ph type="title"/>
          </p:nvPr>
        </p:nvSpPr>
        <p:spPr>
          <a:xfrm>
            <a:off x="874568" y="86598"/>
            <a:ext cx="10515600" cy="766989"/>
          </a:xfrm>
        </p:spPr>
        <p:txBody>
          <a:bodyPr/>
          <a:lstStyle/>
          <a:p>
            <a:pPr algn="ctr"/>
            <a:r>
              <a:rPr lang="en-US" sz="3600" b="1" dirty="0">
                <a:solidFill>
                  <a:srgbClr val="C00000"/>
                </a:solidFill>
                <a:latin typeface="Marcellus" panose="020E0602050203020307" pitchFamily="34" charset="0"/>
              </a:rPr>
              <a:t>OBSERVATION &amp; RESULTS</a:t>
            </a:r>
            <a:endParaRPr lang="en-IN" sz="3600" b="1" dirty="0">
              <a:solidFill>
                <a:srgbClr val="C00000"/>
              </a:solidFill>
              <a:latin typeface="Marcellus" panose="020E0602050203020307" pitchFamily="34" charset="0"/>
            </a:endParaRPr>
          </a:p>
        </p:txBody>
      </p:sp>
      <p:pic>
        <p:nvPicPr>
          <p:cNvPr id="4" name="Picture 3">
            <a:extLst>
              <a:ext uri="{FF2B5EF4-FFF2-40B4-BE49-F238E27FC236}">
                <a16:creationId xmlns:a16="http://schemas.microsoft.com/office/drawing/2014/main" id="{79658090-1C98-4D07-A5AF-06E9A110860B}"/>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43DEE975-D206-4FBA-89DC-13B0154A6AEC}"/>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1BAA86AF-78A1-4DD7-B39A-E083FD140E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11959" y="5738859"/>
            <a:ext cx="968545" cy="72192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A58B53B-2C28-46A7-AB76-3FA678C6FC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graphicFrame>
        <p:nvGraphicFramePr>
          <p:cNvPr id="9" name="Object 8">
            <a:extLst>
              <a:ext uri="{FF2B5EF4-FFF2-40B4-BE49-F238E27FC236}">
                <a16:creationId xmlns:a16="http://schemas.microsoft.com/office/drawing/2014/main" id="{EBF1A5AF-3CF7-484A-80B9-5EFD0DA477C0}"/>
              </a:ext>
            </a:extLst>
          </p:cNvPr>
          <p:cNvGraphicFramePr>
            <a:graphicFrameLocks noChangeAspect="1"/>
          </p:cNvGraphicFramePr>
          <p:nvPr>
            <p:extLst>
              <p:ext uri="{D42A27DB-BD31-4B8C-83A1-F6EECF244321}">
                <p14:modId xmlns:p14="http://schemas.microsoft.com/office/powerpoint/2010/main" val="2703715473"/>
              </p:ext>
            </p:extLst>
          </p:nvPr>
        </p:nvGraphicFramePr>
        <p:xfrm>
          <a:off x="1822181" y="1214577"/>
          <a:ext cx="2390657" cy="416437"/>
        </p:xfrm>
        <a:graphic>
          <a:graphicData uri="http://schemas.openxmlformats.org/presentationml/2006/ole">
            <mc:AlternateContent xmlns:mc="http://schemas.openxmlformats.org/markup-compatibility/2006">
              <mc:Choice xmlns:v="urn:schemas-microsoft-com:vml" Requires="v">
                <p:oleObj spid="_x0000_s1082" name="Bitmap Image" r:id="rId7" imgW="1417443" imgH="281905" progId="Paint.Picture">
                  <p:embed/>
                </p:oleObj>
              </mc:Choice>
              <mc:Fallback>
                <p:oleObj name="Bitmap Image" r:id="rId7" imgW="1417443" imgH="281905" progId="Paint.Picture">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181" y="1214577"/>
                        <a:ext cx="2390657" cy="416437"/>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9F535984-D4EC-4872-84F6-04685AE9E3A5}"/>
              </a:ext>
            </a:extLst>
          </p:cNvPr>
          <p:cNvGraphicFramePr>
            <a:graphicFrameLocks noChangeAspect="1"/>
          </p:cNvGraphicFramePr>
          <p:nvPr>
            <p:extLst>
              <p:ext uri="{D42A27DB-BD31-4B8C-83A1-F6EECF244321}">
                <p14:modId xmlns:p14="http://schemas.microsoft.com/office/powerpoint/2010/main" val="2922361491"/>
              </p:ext>
            </p:extLst>
          </p:nvPr>
        </p:nvGraphicFramePr>
        <p:xfrm>
          <a:off x="41157" y="2565314"/>
          <a:ext cx="5975672" cy="2416827"/>
        </p:xfrm>
        <a:graphic>
          <a:graphicData uri="http://schemas.openxmlformats.org/presentationml/2006/ole">
            <mc:AlternateContent xmlns:mc="http://schemas.openxmlformats.org/markup-compatibility/2006">
              <mc:Choice xmlns:v="urn:schemas-microsoft-com:vml" Requires="v">
                <p:oleObj spid="_x0000_s1083" name="Bitmap Image" r:id="rId9" imgW="4129524" imgH="1836190" progId="Paint.Picture">
                  <p:embed/>
                </p:oleObj>
              </mc:Choice>
              <mc:Fallback>
                <p:oleObj name="Bitmap Image" r:id="rId9" imgW="4129524" imgH="1836190" progId="Paint.Picture">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57" y="2565314"/>
                        <a:ext cx="5975672" cy="2416827"/>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1AF597C8-40A3-400D-8601-086DBC09DAB8}"/>
              </a:ext>
            </a:extLst>
          </p:cNvPr>
          <p:cNvGraphicFramePr>
            <a:graphicFrameLocks noChangeAspect="1"/>
          </p:cNvGraphicFramePr>
          <p:nvPr>
            <p:extLst>
              <p:ext uri="{D42A27DB-BD31-4B8C-83A1-F6EECF244321}">
                <p14:modId xmlns:p14="http://schemas.microsoft.com/office/powerpoint/2010/main" val="2700242114"/>
              </p:ext>
            </p:extLst>
          </p:nvPr>
        </p:nvGraphicFramePr>
        <p:xfrm>
          <a:off x="6173524" y="1145248"/>
          <a:ext cx="6018475" cy="4280467"/>
        </p:xfrm>
        <a:graphic>
          <a:graphicData uri="http://schemas.openxmlformats.org/presentationml/2006/ole">
            <mc:AlternateContent xmlns:mc="http://schemas.openxmlformats.org/markup-compatibility/2006">
              <mc:Choice xmlns:v="urn:schemas-microsoft-com:vml" Requires="v">
                <p:oleObj spid="_x0000_s1084" name="Bitmap Image" r:id="rId11" imgW="5403048" imgH="4083810" progId="Paint.Picture">
                  <p:embed/>
                </p:oleObj>
              </mc:Choice>
              <mc:Fallback>
                <p:oleObj name="Bitmap Image" r:id="rId11" imgW="5403048" imgH="4083810" progId="Paint.Picture">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3524" y="1145248"/>
                        <a:ext cx="6018475" cy="4280467"/>
                      </a:xfrm>
                      <a:prstGeom prst="rect">
                        <a:avLst/>
                      </a:prstGeom>
                      <a:noFill/>
                    </p:spPr>
                  </p:pic>
                </p:oleObj>
              </mc:Fallback>
            </mc:AlternateContent>
          </a:graphicData>
        </a:graphic>
      </p:graphicFrame>
      <p:sp>
        <p:nvSpPr>
          <p:cNvPr id="12" name="Rectangle 4">
            <a:extLst>
              <a:ext uri="{FF2B5EF4-FFF2-40B4-BE49-F238E27FC236}">
                <a16:creationId xmlns:a16="http://schemas.microsoft.com/office/drawing/2014/main" id="{5E4FCE8D-C32F-4E69-9F68-269042EA8D8E}"/>
              </a:ext>
            </a:extLst>
          </p:cNvPr>
          <p:cNvSpPr>
            <a:spLocks noChangeArrowheads="1"/>
          </p:cNvSpPr>
          <p:nvPr/>
        </p:nvSpPr>
        <p:spPr bwMode="auto">
          <a:xfrm>
            <a:off x="2039488" y="1710335"/>
            <a:ext cx="1956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8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8913"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5">
            <a:extLst>
              <a:ext uri="{FF2B5EF4-FFF2-40B4-BE49-F238E27FC236}">
                <a16:creationId xmlns:a16="http://schemas.microsoft.com/office/drawing/2014/main" id="{9C782951-1393-4978-813B-A31F283EE2A3}"/>
              </a:ext>
            </a:extLst>
          </p:cNvPr>
          <p:cNvSpPr>
            <a:spLocks noChangeArrowheads="1"/>
          </p:cNvSpPr>
          <p:nvPr/>
        </p:nvSpPr>
        <p:spPr bwMode="auto">
          <a:xfrm>
            <a:off x="1822181" y="5129643"/>
            <a:ext cx="3236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88913" defTabSz="914400"/>
            <a:r>
              <a:rPr lang="en-US" altLang="en-US" sz="2000" b="1" dirty="0">
                <a:latin typeface="Times New Roman" panose="02020603050405020304" pitchFamily="18" charset="0"/>
                <a:cs typeface="Times New Roman" panose="02020603050405020304" pitchFamily="18" charset="0"/>
              </a:rPr>
              <a:t>SCORE MODEL</a:t>
            </a:r>
          </a:p>
        </p:txBody>
      </p:sp>
      <p:sp>
        <p:nvSpPr>
          <p:cNvPr id="14" name="Rectangle 6">
            <a:extLst>
              <a:ext uri="{FF2B5EF4-FFF2-40B4-BE49-F238E27FC236}">
                <a16:creationId xmlns:a16="http://schemas.microsoft.com/office/drawing/2014/main" id="{18C2117C-C2BE-409B-8ECE-E5BF0F129C00}"/>
              </a:ext>
            </a:extLst>
          </p:cNvPr>
          <p:cNvSpPr>
            <a:spLocks noChangeArrowheads="1"/>
          </p:cNvSpPr>
          <p:nvPr/>
        </p:nvSpPr>
        <p:spPr bwMode="auto">
          <a:xfrm>
            <a:off x="591457" y="36582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1" name="Straight Connector 20">
            <a:extLst>
              <a:ext uri="{FF2B5EF4-FFF2-40B4-BE49-F238E27FC236}">
                <a16:creationId xmlns:a16="http://schemas.microsoft.com/office/drawing/2014/main" id="{68E40E2A-2A9D-426B-86CE-73B280180611}"/>
              </a:ext>
            </a:extLst>
          </p:cNvPr>
          <p:cNvCxnSpPr>
            <a:cxnSpLocks/>
          </p:cNvCxnSpPr>
          <p:nvPr/>
        </p:nvCxnSpPr>
        <p:spPr>
          <a:xfrm>
            <a:off x="6132368" y="1160341"/>
            <a:ext cx="41156" cy="5172112"/>
          </a:xfrm>
          <a:prstGeom prst="line">
            <a:avLst/>
          </a:prstGeom>
          <a:ln w="38100">
            <a:solidFill>
              <a:srgbClr val="ED1C24"/>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D9BE5D-3FC5-4430-8A14-3D43F6A33643}"/>
              </a:ext>
            </a:extLst>
          </p:cNvPr>
          <p:cNvCxnSpPr>
            <a:cxnSpLocks/>
          </p:cNvCxnSpPr>
          <p:nvPr/>
        </p:nvCxnSpPr>
        <p:spPr>
          <a:xfrm flipH="1">
            <a:off x="0" y="2427700"/>
            <a:ext cx="6132368" cy="0"/>
          </a:xfrm>
          <a:prstGeom prst="line">
            <a:avLst/>
          </a:prstGeom>
          <a:ln w="38100">
            <a:solidFill>
              <a:srgbClr val="ED1C24"/>
            </a:solidFill>
            <a:prstDash val="solid"/>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id="{D27A4666-223D-43BC-B3EF-17C29299716A}"/>
              </a:ext>
            </a:extLst>
          </p:cNvPr>
          <p:cNvSpPr>
            <a:spLocks noChangeArrowheads="1"/>
          </p:cNvSpPr>
          <p:nvPr/>
        </p:nvSpPr>
        <p:spPr bwMode="auto">
          <a:xfrm>
            <a:off x="8328747" y="5538804"/>
            <a:ext cx="1919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88913" defTabSz="914400"/>
            <a:r>
              <a:rPr lang="en-US" altLang="en-US" sz="2000" b="1" dirty="0">
                <a:latin typeface="Times New Roman" panose="02020603050405020304" pitchFamily="18" charset="0"/>
                <a:cs typeface="Times New Roman" panose="02020603050405020304" pitchFamily="18" charset="0"/>
              </a:rPr>
              <a:t>HEAT MAP</a:t>
            </a:r>
          </a:p>
        </p:txBody>
      </p:sp>
    </p:spTree>
    <p:extLst>
      <p:ext uri="{BB962C8B-B14F-4D97-AF65-F5344CB8AC3E}">
        <p14:creationId xmlns:p14="http://schemas.microsoft.com/office/powerpoint/2010/main" val="27954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1568</TotalTime>
  <Words>918</Words>
  <Application>Microsoft Office PowerPoint</Application>
  <PresentationFormat>Widescreen</PresentationFormat>
  <Paragraphs>121</Paragraphs>
  <Slides>13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Arial Nova</vt:lpstr>
      <vt:lpstr>Arial Nova Cond</vt:lpstr>
      <vt:lpstr>Calibri</vt:lpstr>
      <vt:lpstr>Calibri Light</vt:lpstr>
      <vt:lpstr>Marcellus</vt:lpstr>
      <vt:lpstr>Times New Roman</vt:lpstr>
      <vt:lpstr>Office Theme</vt:lpstr>
      <vt:lpstr>Bitmap Image</vt:lpstr>
      <vt:lpstr> FACE RECOGNITION WITH THE HELP OF IMAGE CLASSIFICATION </vt:lpstr>
      <vt:lpstr>TIMELINE OF PROJECT</vt:lpstr>
      <vt:lpstr>PROBLEM DEFINITION</vt:lpstr>
      <vt:lpstr>OBJECTIVES </vt:lpstr>
      <vt:lpstr>PowerPoint Presentation</vt:lpstr>
      <vt:lpstr>PowerPoint Presentation</vt:lpstr>
      <vt:lpstr>IMPLEMENTATION</vt:lpstr>
      <vt:lpstr>PowerPoint Presentation</vt:lpstr>
      <vt:lpstr>OBSERVATION &amp; RESULTS</vt:lpstr>
      <vt:lpstr>FUTURE SCOPE</vt:lpstr>
      <vt:lpstr>WORKING OF FACIAL RECOGNITION</vt:lpstr>
      <vt:lpstr>PROBLEMS FACED WHILE IMPLEMENTATION</vt:lpstr>
      <vt:lpstr>SKILLS LEARNT AND IMPLEMENTED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Suparshwa Patil</cp:lastModifiedBy>
  <cp:revision>64</cp:revision>
  <dcterms:created xsi:type="dcterms:W3CDTF">2020-04-30T07:52:47Z</dcterms:created>
  <dcterms:modified xsi:type="dcterms:W3CDTF">2021-06-03T10:36:01Z</dcterms:modified>
</cp:coreProperties>
</file>