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83fddc70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3fddc70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3fddc70b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3fddc70b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3eb5ec0b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3eb5ec0b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3fddc70ba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3fddc70ba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4f063c52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4f063c52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3fddc70ba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3fddc70ba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4f063c52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4f063c52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4f063c52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4f063c52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3fddc70ba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3fddc70ba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3fddc70ba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3fddc70ba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3eb5ec0b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3eb5ec0b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4f063c52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4f063c52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3eb5ec0b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3eb5ec0b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3fddc70ba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3fddc70ba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3fddc70ba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3fddc70ba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3eb5ec0b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3eb5ec0b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4f063c52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4f063c52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83fddc70ba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3fddc70ba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83eb5ec0b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3eb5ec0b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83fddc70ba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3fddc70ba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83fddc70ba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3fddc70ba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83fddc70ba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83fddc70ba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Yet to complete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3fddc70b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3fddc70b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83fddc70ba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3fddc70ba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83eb5ec0b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83eb5ec0b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4ee021c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4ee021c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74ee021c2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4ee021c2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74ee021c2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4ee021c2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3fddc70b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3fddc70b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4f063c52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4f063c52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4f063c52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4f063c52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3fddc70b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3fddc70b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3fddc70b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3fddc70b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3fddc70b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3fddc70b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hyperlink" Target="https://media.arxiv-vanity.com/render-output/2177140/under-overfitting.pn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26.png"/><Relationship Id="rId6" Type="http://schemas.openxmlformats.org/officeDocument/2006/relationships/hyperlink" Target="https://www.dataquest.io/blog/understanding-regression-error-metric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6.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png"/><Relationship Id="rId4" Type="http://schemas.openxmlformats.org/officeDocument/2006/relationships/image" Target="../media/image20.png"/><Relationship Id="rId9" Type="http://schemas.openxmlformats.org/officeDocument/2006/relationships/hyperlink" Target="https://towardsdatascience.com/understanding-auc-roc-curve-68b2303cc9c5" TargetMode="External"/><Relationship Id="rId5" Type="http://schemas.openxmlformats.org/officeDocument/2006/relationships/image" Target="../media/image18.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4.png"/><Relationship Id="rId4" Type="http://schemas.openxmlformats.org/officeDocument/2006/relationships/hyperlink" Target="https://ml-cheatsheet.readthedocs.io/en/latest/gradient_descent.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www.geeksforgeeks.org/ml-feature-scaling-part-2/"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16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4300"/>
              <a:t>Introduction to Machine Learning</a:t>
            </a:r>
            <a:endParaRPr sz="4300"/>
          </a:p>
        </p:txBody>
      </p:sp>
      <p:sp>
        <p:nvSpPr>
          <p:cNvPr id="55" name="Google Shape;55;p13"/>
          <p:cNvSpPr txBox="1"/>
          <p:nvPr>
            <p:ph idx="1" type="subTitle"/>
          </p:nvPr>
        </p:nvSpPr>
        <p:spPr>
          <a:xfrm>
            <a:off x="311700" y="25293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800"/>
              <a:t>Amit Sethi, faculty, IIT  Bombay</a:t>
            </a:r>
            <a:endParaRPr sz="1800"/>
          </a:p>
          <a:p>
            <a:pPr indent="0" lvl="0" marL="0" rtl="0" algn="ctr">
              <a:spcBef>
                <a:spcPts val="0"/>
              </a:spcBef>
              <a:spcAft>
                <a:spcPts val="0"/>
              </a:spcAft>
              <a:buNone/>
            </a:pPr>
            <a:r>
              <a:rPr lang="en-GB" sz="1800"/>
              <a:t>Sudhakar Kumar, student, IIT Bombay</a:t>
            </a:r>
            <a:endParaRPr sz="1800"/>
          </a:p>
          <a:p>
            <a:pPr indent="0" lvl="0" marL="0" rtl="0" algn="ctr">
              <a:spcBef>
                <a:spcPts val="0"/>
              </a:spcBef>
              <a:spcAft>
                <a:spcPts val="0"/>
              </a:spcAft>
              <a:buNone/>
            </a:pPr>
            <a:r>
              <a:rPr lang="en-GB" sz="1800"/>
              <a:t>Rishav Arjun, student, IIT Bombay</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GB" sz="1200"/>
              <a:t>SHALA2020.GITHUB.IO</a:t>
            </a:r>
            <a:endParaRPr sz="1200"/>
          </a:p>
          <a:p>
            <a:pPr indent="0" lvl="0" marL="0" rtl="0" algn="ctr">
              <a:spcBef>
                <a:spcPts val="0"/>
              </a:spcBef>
              <a:spcAft>
                <a:spcPts val="0"/>
              </a:spcAft>
              <a:buNone/>
            </a:pPr>
            <a:r>
              <a:rPr lang="en-GB" sz="1200"/>
              <a:t>2020.04.24 :: 21:00 UTC+5:30</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Packages in Python</a:t>
            </a:r>
            <a:endParaRPr/>
          </a:p>
        </p:txBody>
      </p:sp>
      <p:sp>
        <p:nvSpPr>
          <p:cNvPr id="120" name="Google Shape;120;p22"/>
          <p:cNvSpPr txBox="1"/>
          <p:nvPr>
            <p:ph idx="1" type="body"/>
          </p:nvPr>
        </p:nvSpPr>
        <p:spPr>
          <a:xfrm>
            <a:off x="311700" y="14572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We can use scikit-learn/sklearn. It Integrates well with the SciPy stack. </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GB"/>
              <a:t>Other libraries are TensorFlow and keras (mainly for neural networks and deep learning).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Parameters and Hyperparameters</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Parameters: These are the variable whose values are updated during the training process of model.</a:t>
            </a:r>
            <a:endParaRPr/>
          </a:p>
          <a:p>
            <a:pPr indent="-330200" lvl="1" marL="914400" rtl="0" algn="l">
              <a:spcBef>
                <a:spcPts val="0"/>
              </a:spcBef>
              <a:spcAft>
                <a:spcPts val="0"/>
              </a:spcAft>
              <a:buSzPts val="1600"/>
              <a:buChar char="○"/>
            </a:pPr>
            <a:r>
              <a:rPr lang="en-GB" sz="1600"/>
              <a:t>Feature coefficient in regression model</a:t>
            </a:r>
            <a:endParaRPr sz="1600"/>
          </a:p>
          <a:p>
            <a:pPr indent="-330200" lvl="1" marL="914400" rtl="0" algn="l">
              <a:spcBef>
                <a:spcPts val="0"/>
              </a:spcBef>
              <a:spcAft>
                <a:spcPts val="0"/>
              </a:spcAft>
              <a:buSzPts val="1600"/>
              <a:buChar char="○"/>
            </a:pPr>
            <a:r>
              <a:rPr lang="en-GB" sz="1600"/>
              <a:t>Weights of a neural network</a:t>
            </a:r>
            <a:endParaRPr sz="1600"/>
          </a:p>
          <a:p>
            <a:pPr indent="-342900" lvl="0" marL="457200" rtl="0" algn="l">
              <a:spcBef>
                <a:spcPts val="1000"/>
              </a:spcBef>
              <a:spcAft>
                <a:spcPts val="0"/>
              </a:spcAft>
              <a:buSzPts val="1800"/>
              <a:buChar char="●"/>
            </a:pPr>
            <a:r>
              <a:rPr lang="en-GB"/>
              <a:t>Hyperparameters: These are the variables/ parameter whose values are fixed by model developer before the beginning of learning process.</a:t>
            </a:r>
            <a:endParaRPr/>
          </a:p>
          <a:p>
            <a:pPr indent="-330200" lvl="1" marL="914400" rtl="0" algn="l">
              <a:spcBef>
                <a:spcPts val="0"/>
              </a:spcBef>
              <a:spcAft>
                <a:spcPts val="0"/>
              </a:spcAft>
              <a:buSzPts val="1600"/>
              <a:buChar char="○"/>
            </a:pPr>
            <a:r>
              <a:rPr lang="en-GB" sz="1600"/>
              <a:t>Number of variables in a tree node</a:t>
            </a:r>
            <a:endParaRPr sz="1600"/>
          </a:p>
          <a:p>
            <a:pPr indent="-330200" lvl="1" marL="914400" rtl="0" algn="l">
              <a:spcBef>
                <a:spcPts val="0"/>
              </a:spcBef>
              <a:spcAft>
                <a:spcPts val="0"/>
              </a:spcAft>
              <a:buSzPts val="1600"/>
              <a:buChar char="○"/>
            </a:pPr>
            <a:r>
              <a:rPr lang="en-GB" sz="1600"/>
              <a:t>Height of a tree</a:t>
            </a:r>
            <a:endParaRPr sz="1600"/>
          </a:p>
          <a:p>
            <a:pPr indent="-330200" lvl="1" marL="914400" rtl="0" algn="l">
              <a:spcBef>
                <a:spcPts val="0"/>
              </a:spcBef>
              <a:spcAft>
                <a:spcPts val="0"/>
              </a:spcAft>
              <a:buSzPts val="1600"/>
              <a:buChar char="○"/>
            </a:pPr>
            <a:r>
              <a:rPr lang="en-GB" sz="1600"/>
              <a:t>Number of layers of a neural network</a:t>
            </a:r>
            <a:endParaRPr sz="1600"/>
          </a:p>
        </p:txBody>
      </p:sp>
      <p:sp>
        <p:nvSpPr>
          <p:cNvPr id="127" name="Google Shape;127;p23"/>
          <p:cNvSpPr/>
          <p:nvPr/>
        </p:nvSpPr>
        <p:spPr>
          <a:xfrm>
            <a:off x="7426202" y="-18250"/>
            <a:ext cx="1717794" cy="1094526"/>
          </a:xfrm>
          <a:prstGeom prst="irregularSeal2">
            <a:avLst/>
          </a:prstGeom>
          <a:solidFill>
            <a:srgbClr val="980000"/>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l">
              <a:spcBef>
                <a:spcPts val="0"/>
              </a:spcBef>
              <a:spcAft>
                <a:spcPts val="0"/>
              </a:spcAft>
              <a:buNone/>
            </a:pPr>
            <a:r>
              <a:rPr b="1" lang="en-GB">
                <a:solidFill>
                  <a:srgbClr val="FFFFFF"/>
                </a:solidFill>
              </a:rPr>
              <a:t>Key Concept</a:t>
            </a:r>
            <a:endParaRPr b="1">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simplified view of supervised learning</a:t>
            </a:r>
            <a:endParaRPr/>
          </a:p>
        </p:txBody>
      </p:sp>
      <p:pic>
        <p:nvPicPr>
          <p:cNvPr id="133" name="Google Shape;133;p24"/>
          <p:cNvPicPr preferRelativeResize="0"/>
          <p:nvPr/>
        </p:nvPicPr>
        <p:blipFill>
          <a:blip r:embed="rId3">
            <a:alphaModFix/>
          </a:blip>
          <a:stretch>
            <a:fillRect/>
          </a:stretch>
        </p:blipFill>
        <p:spPr>
          <a:xfrm>
            <a:off x="741100" y="1162325"/>
            <a:ext cx="7227939"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trained model during testing (deployment)</a:t>
            </a:r>
            <a:endParaRPr/>
          </a:p>
        </p:txBody>
      </p:sp>
      <p:pic>
        <p:nvPicPr>
          <p:cNvPr id="139" name="Google Shape;139;p25"/>
          <p:cNvPicPr preferRelativeResize="0"/>
          <p:nvPr/>
        </p:nvPicPr>
        <p:blipFill>
          <a:blip r:embed="rId3">
            <a:alphaModFix/>
          </a:blip>
          <a:stretch>
            <a:fillRect/>
          </a:stretch>
        </p:blipFill>
        <p:spPr>
          <a:xfrm>
            <a:off x="533400" y="1627325"/>
            <a:ext cx="8096250" cy="2495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Regression</a:t>
            </a:r>
            <a:endParaRPr/>
          </a:p>
        </p:txBody>
      </p:sp>
      <p:sp>
        <p:nvSpPr>
          <p:cNvPr id="145" name="Google Shape;145;p26"/>
          <p:cNvSpPr txBox="1"/>
          <p:nvPr>
            <p:ph idx="1" type="body"/>
          </p:nvPr>
        </p:nvSpPr>
        <p:spPr>
          <a:xfrm>
            <a:off x="311700" y="16858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y</a:t>
            </a:r>
            <a:r>
              <a:rPr baseline="-25000" lang="en-GB"/>
              <a:t>i</a:t>
            </a:r>
            <a:r>
              <a:rPr lang="en-GB"/>
              <a:t> = f</a:t>
            </a:r>
            <a:r>
              <a:rPr baseline="-25000" lang="en-GB"/>
              <a:t>𝛳</a:t>
            </a:r>
            <a:r>
              <a:rPr lang="en-GB"/>
              <a:t>(x) = ax</a:t>
            </a:r>
            <a:r>
              <a:rPr baseline="-25000" lang="en-GB"/>
              <a:t>i</a:t>
            </a:r>
            <a:r>
              <a:rPr lang="en-GB"/>
              <a:t> + b</a:t>
            </a:r>
            <a:endParaRPr/>
          </a:p>
          <a:p>
            <a:pPr indent="-330200" lvl="1" marL="914400" rtl="0" algn="l">
              <a:spcBef>
                <a:spcPts val="0"/>
              </a:spcBef>
              <a:spcAft>
                <a:spcPts val="0"/>
              </a:spcAft>
              <a:buSzPts val="1600"/>
              <a:buChar char="○"/>
            </a:pPr>
            <a:r>
              <a:rPr lang="en-GB" sz="1600"/>
              <a:t>y</a:t>
            </a:r>
            <a:r>
              <a:rPr baseline="-25000" lang="en-GB" sz="1800"/>
              <a:t>i</a:t>
            </a:r>
            <a:r>
              <a:rPr lang="en-GB" sz="1600"/>
              <a:t> = output</a:t>
            </a:r>
            <a:endParaRPr sz="1600"/>
          </a:p>
          <a:p>
            <a:pPr indent="-330200" lvl="1" marL="914400" rtl="0" algn="l">
              <a:spcBef>
                <a:spcPts val="0"/>
              </a:spcBef>
              <a:spcAft>
                <a:spcPts val="0"/>
              </a:spcAft>
              <a:buSzPts val="1600"/>
              <a:buChar char="○"/>
            </a:pPr>
            <a:r>
              <a:rPr lang="en-GB" sz="1600"/>
              <a:t>t</a:t>
            </a:r>
            <a:r>
              <a:rPr baseline="-25000" lang="en-GB" sz="1800"/>
              <a:t>i </a:t>
            </a:r>
            <a:r>
              <a:rPr lang="en-GB" sz="1800"/>
              <a:t>= target (label)</a:t>
            </a:r>
            <a:endParaRPr sz="1600"/>
          </a:p>
          <a:p>
            <a:pPr indent="-330200" lvl="1" marL="914400" rtl="0" algn="l">
              <a:spcBef>
                <a:spcPts val="0"/>
              </a:spcBef>
              <a:spcAft>
                <a:spcPts val="0"/>
              </a:spcAft>
              <a:buSzPts val="1600"/>
              <a:buChar char="○"/>
            </a:pPr>
            <a:r>
              <a:rPr lang="en-GB" sz="1600"/>
              <a:t>x</a:t>
            </a:r>
            <a:r>
              <a:rPr baseline="-25000" lang="en-GB" sz="1800"/>
              <a:t>i</a:t>
            </a:r>
            <a:r>
              <a:rPr lang="en-GB" sz="1600"/>
              <a:t> = single feature</a:t>
            </a:r>
            <a:endParaRPr sz="1600"/>
          </a:p>
          <a:p>
            <a:pPr indent="-330200" lvl="1" marL="914400" rtl="0" algn="l">
              <a:spcBef>
                <a:spcPts val="0"/>
              </a:spcBef>
              <a:spcAft>
                <a:spcPts val="0"/>
              </a:spcAft>
              <a:buSzPts val="1600"/>
              <a:buChar char="○"/>
            </a:pPr>
            <a:r>
              <a:rPr lang="en-GB" sz="1600"/>
              <a:t>a, b = parameters of model (</a:t>
            </a:r>
            <a:r>
              <a:rPr lang="en-GB" sz="1600"/>
              <a:t>𝛳)</a:t>
            </a:r>
            <a:endParaRPr sz="1600"/>
          </a:p>
          <a:p>
            <a:pPr indent="-342900" lvl="0" marL="457200" rtl="0" algn="l">
              <a:spcBef>
                <a:spcPts val="0"/>
              </a:spcBef>
              <a:spcAft>
                <a:spcPts val="0"/>
              </a:spcAft>
              <a:buSzPts val="1800"/>
              <a:buChar char="●"/>
            </a:pPr>
            <a:r>
              <a:rPr lang="en-GB"/>
              <a:t>Slope changes with a, y-intercept changes with b (bias)</a:t>
            </a:r>
            <a:endParaRPr/>
          </a:p>
          <a:p>
            <a:pPr indent="-342900" lvl="0" marL="457200" rtl="0" algn="l">
              <a:spcBef>
                <a:spcPts val="0"/>
              </a:spcBef>
              <a:spcAft>
                <a:spcPts val="0"/>
              </a:spcAft>
              <a:buSzPts val="1800"/>
              <a:buChar char="●"/>
            </a:pPr>
            <a:r>
              <a:rPr lang="en-GB"/>
              <a:t>How do we choose a and b? This is supervised learning problem</a:t>
            </a:r>
            <a:endParaRPr/>
          </a:p>
          <a:p>
            <a:pPr indent="-342900" lvl="0" marL="457200" rtl="0" algn="l">
              <a:spcBef>
                <a:spcPts val="0"/>
              </a:spcBef>
              <a:spcAft>
                <a:spcPts val="0"/>
              </a:spcAft>
              <a:buSzPts val="1800"/>
              <a:buChar char="●"/>
            </a:pPr>
            <a:r>
              <a:rPr lang="en-GB"/>
              <a:t>Define an loss function and choose a line that minimizes that loss function</a:t>
            </a:r>
            <a:endParaRPr/>
          </a:p>
          <a:p>
            <a:pPr indent="-342900" lvl="0" marL="457200" rtl="0" algn="l">
              <a:spcBef>
                <a:spcPts val="0"/>
              </a:spcBef>
              <a:spcAft>
                <a:spcPts val="0"/>
              </a:spcAft>
              <a:buSzPts val="1800"/>
              <a:buChar char="●"/>
            </a:pPr>
            <a:r>
              <a:rPr lang="en-GB"/>
              <a:t>We will use this loss function to update our model weights</a:t>
            </a:r>
            <a:endParaRPr/>
          </a:p>
          <a:p>
            <a:pPr indent="0" lvl="0" marL="0" rtl="0" algn="l">
              <a:spcBef>
                <a:spcPts val="1600"/>
              </a:spcBef>
              <a:spcAft>
                <a:spcPts val="1600"/>
              </a:spcAft>
              <a:buNone/>
            </a:pPr>
            <a:r>
              <a:rPr lang="en-GB"/>
              <a:t>Loss: Sum of squared errors    ∑</a:t>
            </a:r>
            <a:r>
              <a:rPr baseline="-25000" lang="en-GB"/>
              <a:t>i</a:t>
            </a:r>
            <a:r>
              <a:rPr baseline="-25000" i="1" lang="en-GB"/>
              <a:t> </a:t>
            </a:r>
            <a:r>
              <a:rPr lang="en-GB"/>
              <a:t>(y</a:t>
            </a:r>
            <a:r>
              <a:rPr baseline="-25000" lang="en-GB"/>
              <a:t>i</a:t>
            </a:r>
            <a:r>
              <a:rPr lang="en-GB"/>
              <a:t> - t</a:t>
            </a:r>
            <a:r>
              <a:rPr baseline="-25000" lang="en-GB"/>
              <a:t>i</a:t>
            </a:r>
            <a:r>
              <a:rPr lang="en-GB"/>
              <a:t>)</a:t>
            </a:r>
            <a:r>
              <a:rPr baseline="30000" lang="en-GB"/>
              <a:t>2</a:t>
            </a:r>
            <a:r>
              <a:rPr lang="en-GB"/>
              <a:t>. The best fit line minimizes this term.</a:t>
            </a:r>
            <a:endParaRPr/>
          </a:p>
        </p:txBody>
      </p:sp>
      <p:pic>
        <p:nvPicPr>
          <p:cNvPr id="146" name="Google Shape;146;p26"/>
          <p:cNvPicPr preferRelativeResize="0"/>
          <p:nvPr/>
        </p:nvPicPr>
        <p:blipFill>
          <a:blip r:embed="rId3">
            <a:alphaModFix/>
          </a:blip>
          <a:stretch>
            <a:fillRect/>
          </a:stretch>
        </p:blipFill>
        <p:spPr>
          <a:xfrm>
            <a:off x="4456200" y="76750"/>
            <a:ext cx="4467475" cy="3092875"/>
          </a:xfrm>
          <a:prstGeom prst="rect">
            <a:avLst/>
          </a:prstGeom>
          <a:noFill/>
          <a:ln>
            <a:noFill/>
          </a:ln>
        </p:spPr>
      </p:pic>
      <p:sp>
        <p:nvSpPr>
          <p:cNvPr id="147" name="Google Shape;147;p26"/>
          <p:cNvSpPr txBox="1"/>
          <p:nvPr/>
        </p:nvSpPr>
        <p:spPr>
          <a:xfrm rot="-5400000">
            <a:off x="3582900" y="1233125"/>
            <a:ext cx="1517700" cy="29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GB" sz="1600">
                <a:solidFill>
                  <a:srgbClr val="980000"/>
                </a:solidFill>
              </a:rPr>
              <a:t>(this is y or t)</a:t>
            </a:r>
            <a:endParaRPr b="1">
              <a:solidFill>
                <a:srgbClr val="980000"/>
              </a:solidFill>
            </a:endParaRPr>
          </a:p>
        </p:txBody>
      </p:sp>
      <p:sp>
        <p:nvSpPr>
          <p:cNvPr id="148" name="Google Shape;148;p26"/>
          <p:cNvSpPr txBox="1"/>
          <p:nvPr/>
        </p:nvSpPr>
        <p:spPr>
          <a:xfrm>
            <a:off x="6386525" y="2979975"/>
            <a:ext cx="1218300" cy="29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GB" sz="1600">
                <a:solidFill>
                  <a:srgbClr val="980000"/>
                </a:solidFill>
              </a:rPr>
              <a:t>(this is </a:t>
            </a:r>
            <a:r>
              <a:rPr b="1" lang="en-GB" sz="1600">
                <a:solidFill>
                  <a:srgbClr val="980000"/>
                </a:solidFill>
              </a:rPr>
              <a:t>x)</a:t>
            </a:r>
            <a:endParaRPr b="1">
              <a:solidFill>
                <a:srgbClr val="98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Regression</a:t>
            </a:r>
            <a:endParaRPr/>
          </a:p>
        </p:txBody>
      </p:sp>
      <p:sp>
        <p:nvSpPr>
          <p:cNvPr id="154" name="Google Shape;154;p27"/>
          <p:cNvSpPr txBox="1"/>
          <p:nvPr>
            <p:ph idx="1" type="body"/>
          </p:nvPr>
        </p:nvSpPr>
        <p:spPr>
          <a:xfrm>
            <a:off x="311700" y="1152475"/>
            <a:ext cx="4328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higher dimensions, we must specify coefficient for each feature, and the bias.</a:t>
            </a:r>
            <a:endParaRPr/>
          </a:p>
          <a:p>
            <a:pPr indent="-342900" lvl="0" marL="457200" rtl="0" algn="l">
              <a:spcBef>
                <a:spcPts val="1600"/>
              </a:spcBef>
              <a:spcAft>
                <a:spcPts val="0"/>
              </a:spcAft>
              <a:buSzPts val="1800"/>
              <a:buChar char="●"/>
            </a:pPr>
            <a:r>
              <a:rPr lang="en-GB"/>
              <a:t>y = a</a:t>
            </a:r>
            <a:r>
              <a:rPr baseline="-25000" lang="en-GB"/>
              <a:t>1</a:t>
            </a:r>
            <a:r>
              <a:rPr lang="en-GB"/>
              <a:t>x</a:t>
            </a:r>
            <a:r>
              <a:rPr baseline="-25000" lang="en-GB"/>
              <a:t>1</a:t>
            </a:r>
            <a:r>
              <a:rPr lang="en-GB"/>
              <a:t> + a</a:t>
            </a:r>
            <a:r>
              <a:rPr baseline="-25000" lang="en-GB"/>
              <a:t>2</a:t>
            </a:r>
            <a:r>
              <a:rPr lang="en-GB"/>
              <a:t>x</a:t>
            </a:r>
            <a:r>
              <a:rPr baseline="-25000" lang="en-GB"/>
              <a:t>2</a:t>
            </a:r>
            <a:r>
              <a:rPr lang="en-GB"/>
              <a:t> + a</a:t>
            </a:r>
            <a:r>
              <a:rPr baseline="-25000" lang="en-GB"/>
              <a:t>3</a:t>
            </a:r>
            <a:r>
              <a:rPr lang="en-GB"/>
              <a:t>x</a:t>
            </a:r>
            <a:r>
              <a:rPr baseline="-25000" lang="en-GB"/>
              <a:t>3</a:t>
            </a:r>
            <a:r>
              <a:rPr lang="en-GB"/>
              <a:t> + ... + a</a:t>
            </a:r>
            <a:r>
              <a:rPr baseline="-25000" lang="en-GB"/>
              <a:t>n</a:t>
            </a:r>
            <a:r>
              <a:rPr lang="en-GB"/>
              <a:t>x</a:t>
            </a:r>
            <a:r>
              <a:rPr baseline="-25000" lang="en-GB"/>
              <a:t>n</a:t>
            </a:r>
            <a:r>
              <a:rPr lang="en-GB"/>
              <a:t> + b</a:t>
            </a:r>
            <a:endParaRPr/>
          </a:p>
        </p:txBody>
      </p:sp>
      <p:pic>
        <p:nvPicPr>
          <p:cNvPr id="155" name="Google Shape;155;p27"/>
          <p:cNvPicPr preferRelativeResize="0"/>
          <p:nvPr/>
        </p:nvPicPr>
        <p:blipFill>
          <a:blip r:embed="rId3">
            <a:alphaModFix/>
          </a:blip>
          <a:stretch>
            <a:fillRect/>
          </a:stretch>
        </p:blipFill>
        <p:spPr>
          <a:xfrm>
            <a:off x="4456200" y="76750"/>
            <a:ext cx="4467475" cy="3092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Regression</a:t>
            </a:r>
            <a:endParaRPr/>
          </a:p>
        </p:txBody>
      </p:sp>
      <p:sp>
        <p:nvSpPr>
          <p:cNvPr id="161" name="Google Shape;161;p28"/>
          <p:cNvSpPr txBox="1"/>
          <p:nvPr>
            <p:ph idx="1" type="body"/>
          </p:nvPr>
        </p:nvSpPr>
        <p:spPr>
          <a:xfrm>
            <a:off x="311700" y="1152475"/>
            <a:ext cx="4761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higher dimensions, we must specify coefficient for each feature, and the bias.</a:t>
            </a:r>
            <a:endParaRPr/>
          </a:p>
          <a:p>
            <a:pPr indent="-342900" lvl="0" marL="457200" rtl="0" algn="l">
              <a:spcBef>
                <a:spcPts val="1600"/>
              </a:spcBef>
              <a:spcAft>
                <a:spcPts val="0"/>
              </a:spcAft>
              <a:buSzPts val="1800"/>
              <a:buChar char="●"/>
            </a:pPr>
            <a:r>
              <a:rPr lang="en-GB"/>
              <a:t>y = a</a:t>
            </a:r>
            <a:r>
              <a:rPr baseline="-25000" lang="en-GB"/>
              <a:t>1</a:t>
            </a:r>
            <a:r>
              <a:rPr lang="en-GB"/>
              <a:t>x</a:t>
            </a:r>
            <a:r>
              <a:rPr baseline="-25000" lang="en-GB"/>
              <a:t>1</a:t>
            </a:r>
            <a:r>
              <a:rPr lang="en-GB"/>
              <a:t> + a</a:t>
            </a:r>
            <a:r>
              <a:rPr baseline="-25000" lang="en-GB"/>
              <a:t>2</a:t>
            </a:r>
            <a:r>
              <a:rPr lang="en-GB"/>
              <a:t>x</a:t>
            </a:r>
            <a:r>
              <a:rPr baseline="-25000" lang="en-GB"/>
              <a:t>2</a:t>
            </a:r>
            <a:r>
              <a:rPr lang="en-GB"/>
              <a:t> + a</a:t>
            </a:r>
            <a:r>
              <a:rPr baseline="-25000" lang="en-GB"/>
              <a:t>3</a:t>
            </a:r>
            <a:r>
              <a:rPr lang="en-GB"/>
              <a:t>x</a:t>
            </a:r>
            <a:r>
              <a:rPr baseline="-25000" lang="en-GB"/>
              <a:t>3</a:t>
            </a:r>
            <a:r>
              <a:rPr lang="en-GB"/>
              <a:t> + ... + a</a:t>
            </a:r>
            <a:r>
              <a:rPr baseline="-25000" lang="en-GB"/>
              <a:t>n</a:t>
            </a:r>
            <a:r>
              <a:rPr lang="en-GB"/>
              <a:t>x</a:t>
            </a:r>
            <a:r>
              <a:rPr baseline="-25000" lang="en-GB"/>
              <a:t>n</a:t>
            </a:r>
            <a:r>
              <a:rPr lang="en-GB"/>
              <a:t> + b</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Hyperparameter: </a:t>
            </a:r>
            <a:endParaRPr/>
          </a:p>
          <a:p>
            <a:pPr indent="-342900" lvl="0" marL="457200" rtl="0" algn="l">
              <a:spcBef>
                <a:spcPts val="1600"/>
              </a:spcBef>
              <a:spcAft>
                <a:spcPts val="0"/>
              </a:spcAft>
              <a:buSzPts val="1800"/>
              <a:buChar char="●"/>
            </a:pPr>
            <a:r>
              <a:rPr lang="en-GB"/>
              <a:t>Should we include x</a:t>
            </a:r>
            <a:r>
              <a:rPr baseline="-25000" lang="en-GB"/>
              <a:t>i</a:t>
            </a:r>
            <a:r>
              <a:rPr baseline="30000" lang="en-GB"/>
              <a:t>p</a:t>
            </a:r>
            <a:r>
              <a:rPr lang="en-GB"/>
              <a:t> terms? </a:t>
            </a:r>
            <a:endParaRPr/>
          </a:p>
          <a:p>
            <a:pPr indent="-342900" lvl="0" marL="457200" rtl="0" algn="l">
              <a:spcBef>
                <a:spcPts val="0"/>
              </a:spcBef>
              <a:spcAft>
                <a:spcPts val="0"/>
              </a:spcAft>
              <a:buSzPts val="1800"/>
              <a:buChar char="●"/>
            </a:pPr>
            <a:r>
              <a:rPr lang="en-GB"/>
              <a:t>What about product terms x</a:t>
            </a:r>
            <a:r>
              <a:rPr baseline="-25000" lang="en-GB"/>
              <a:t>i</a:t>
            </a:r>
            <a:r>
              <a:rPr baseline="30000" lang="en-GB"/>
              <a:t>p</a:t>
            </a:r>
            <a:r>
              <a:rPr lang="en-GB"/>
              <a:t>x</a:t>
            </a:r>
            <a:r>
              <a:rPr baseline="-25000" lang="en-GB"/>
              <a:t>j</a:t>
            </a:r>
            <a:r>
              <a:rPr baseline="30000" lang="en-GB"/>
              <a:t>q</a:t>
            </a:r>
            <a:r>
              <a:rPr lang="en-GB"/>
              <a:t>?</a:t>
            </a:r>
            <a:endParaRPr/>
          </a:p>
          <a:p>
            <a:pPr indent="0" lvl="0" marL="0" rtl="0" algn="l">
              <a:spcBef>
                <a:spcPts val="1600"/>
              </a:spcBef>
              <a:spcAft>
                <a:spcPts val="1600"/>
              </a:spcAft>
              <a:buNone/>
            </a:pPr>
            <a:r>
              <a:t/>
            </a:r>
            <a:endParaRPr/>
          </a:p>
        </p:txBody>
      </p:sp>
      <p:pic>
        <p:nvPicPr>
          <p:cNvPr id="162" name="Google Shape;162;p28"/>
          <p:cNvPicPr preferRelativeResize="0"/>
          <p:nvPr/>
        </p:nvPicPr>
        <p:blipFill>
          <a:blip r:embed="rId3">
            <a:alphaModFix/>
          </a:blip>
          <a:stretch>
            <a:fillRect/>
          </a:stretch>
        </p:blipFill>
        <p:spPr>
          <a:xfrm>
            <a:off x="4456200" y="76750"/>
            <a:ext cx="4467475" cy="3092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Regularized regression</a:t>
            </a:r>
            <a:endParaRPr/>
          </a:p>
        </p:txBody>
      </p:sp>
      <p:sp>
        <p:nvSpPr>
          <p:cNvPr id="168" name="Google Shape;168;p29"/>
          <p:cNvSpPr txBox="1"/>
          <p:nvPr>
            <p:ph idx="1" type="body"/>
          </p:nvPr>
        </p:nvSpPr>
        <p:spPr>
          <a:xfrm>
            <a:off x="311700" y="923875"/>
            <a:ext cx="8697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Informal definition: Restrict the model from becoming too wild such that it over-fits</a:t>
            </a:r>
            <a:endParaRPr/>
          </a:p>
          <a:p>
            <a:pPr indent="-342900" lvl="0" marL="457200" rtl="0" algn="l">
              <a:spcBef>
                <a:spcPts val="1600"/>
              </a:spcBef>
              <a:spcAft>
                <a:spcPts val="0"/>
              </a:spcAft>
              <a:buSzPts val="1800"/>
              <a:buChar char="●"/>
            </a:pPr>
            <a:r>
              <a:rPr lang="en-GB"/>
              <a:t>Optimization</a:t>
            </a:r>
            <a:r>
              <a:rPr lang="en-GB"/>
              <a:t> minimizes a loss function</a:t>
            </a:r>
            <a:endParaRPr/>
          </a:p>
          <a:p>
            <a:pPr indent="-342900" lvl="0" marL="457200" rtl="0" algn="l">
              <a:spcBef>
                <a:spcPts val="0"/>
              </a:spcBef>
              <a:spcAft>
                <a:spcPts val="0"/>
              </a:spcAft>
              <a:buSzPts val="1800"/>
              <a:buChar char="●"/>
            </a:pPr>
            <a:r>
              <a:rPr lang="en-GB"/>
              <a:t>For example, it finds an optimal coefficient for each variable that leads to minimum loss</a:t>
            </a:r>
            <a:endParaRPr/>
          </a:p>
          <a:p>
            <a:pPr indent="-342900" lvl="0" marL="457200" rtl="0" algn="l">
              <a:spcBef>
                <a:spcPts val="0"/>
              </a:spcBef>
              <a:spcAft>
                <a:spcPts val="0"/>
              </a:spcAft>
              <a:buSzPts val="1800"/>
              <a:buChar char="●"/>
            </a:pPr>
            <a:r>
              <a:rPr lang="en-GB"/>
              <a:t>Large coefficients can lead to overfitting</a:t>
            </a:r>
            <a:endParaRPr/>
          </a:p>
          <a:p>
            <a:pPr indent="-342900" lvl="0" marL="457200" rtl="0" algn="l">
              <a:spcBef>
                <a:spcPts val="0"/>
              </a:spcBef>
              <a:spcAft>
                <a:spcPts val="0"/>
              </a:spcAft>
              <a:buSzPts val="1800"/>
              <a:buChar char="●"/>
            </a:pPr>
            <a:r>
              <a:rPr lang="en-GB"/>
              <a:t>Penalizing large coefficients: Regularization</a:t>
            </a:r>
            <a:endParaRPr/>
          </a:p>
          <a:p>
            <a:pPr indent="0" lvl="0" marL="0" rtl="0" algn="l">
              <a:spcBef>
                <a:spcPts val="1600"/>
              </a:spcBef>
              <a:spcAft>
                <a:spcPts val="1600"/>
              </a:spcAft>
              <a:buNone/>
            </a:pPr>
            <a:r>
              <a:t/>
            </a:r>
            <a:endParaRPr/>
          </a:p>
        </p:txBody>
      </p:sp>
      <p:pic>
        <p:nvPicPr>
          <p:cNvPr id="169" name="Google Shape;169;p29"/>
          <p:cNvPicPr preferRelativeResize="0"/>
          <p:nvPr/>
        </p:nvPicPr>
        <p:blipFill>
          <a:blip r:embed="rId3">
            <a:alphaModFix/>
          </a:blip>
          <a:stretch>
            <a:fillRect/>
          </a:stretch>
        </p:blipFill>
        <p:spPr>
          <a:xfrm>
            <a:off x="3275250" y="3044138"/>
            <a:ext cx="5734050" cy="1990725"/>
          </a:xfrm>
          <a:prstGeom prst="rect">
            <a:avLst/>
          </a:prstGeom>
          <a:noFill/>
          <a:ln>
            <a:noFill/>
          </a:ln>
        </p:spPr>
      </p:pic>
      <p:sp>
        <p:nvSpPr>
          <p:cNvPr id="170" name="Google Shape;170;p29"/>
          <p:cNvSpPr txBox="1"/>
          <p:nvPr/>
        </p:nvSpPr>
        <p:spPr>
          <a:xfrm>
            <a:off x="68425" y="4754425"/>
            <a:ext cx="2747700" cy="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1100"/>
              <a:t>Original image source unknown</a:t>
            </a:r>
            <a:endParaRPr i="1" sz="1100"/>
          </a:p>
        </p:txBody>
      </p:sp>
      <p:sp>
        <p:nvSpPr>
          <p:cNvPr id="171" name="Google Shape;171;p29"/>
          <p:cNvSpPr/>
          <p:nvPr/>
        </p:nvSpPr>
        <p:spPr>
          <a:xfrm>
            <a:off x="7426202" y="-18250"/>
            <a:ext cx="1717794" cy="1094526"/>
          </a:xfrm>
          <a:prstGeom prst="irregularSeal2">
            <a:avLst/>
          </a:prstGeom>
          <a:solidFill>
            <a:srgbClr val="980000"/>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l">
              <a:spcBef>
                <a:spcPts val="0"/>
              </a:spcBef>
              <a:spcAft>
                <a:spcPts val="0"/>
              </a:spcAft>
              <a:buNone/>
            </a:pPr>
            <a:r>
              <a:rPr b="1" lang="en-GB">
                <a:solidFill>
                  <a:srgbClr val="FFFFFF"/>
                </a:solidFill>
              </a:rPr>
              <a:t>Key Concept</a:t>
            </a:r>
            <a:endParaRPr b="1">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0"/>
          <p:cNvSpPr txBox="1"/>
          <p:nvPr>
            <p:ph idx="1" type="body"/>
          </p:nvPr>
        </p:nvSpPr>
        <p:spPr>
          <a:xfrm>
            <a:off x="311700" y="722225"/>
            <a:ext cx="8520600" cy="390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000"/>
              <a:t>Ridge Regression</a:t>
            </a:r>
            <a:endParaRPr b="1" sz="2000"/>
          </a:p>
          <a:p>
            <a:pPr indent="0" lvl="0" marL="0" rtl="0" algn="l">
              <a:spcBef>
                <a:spcPts val="1600"/>
              </a:spcBef>
              <a:spcAft>
                <a:spcPts val="0"/>
              </a:spcAft>
              <a:buClr>
                <a:schemeClr val="dk1"/>
              </a:buClr>
              <a:buSzPts val="1100"/>
              <a:buFont typeface="Arial"/>
              <a:buNone/>
            </a:pPr>
            <a:r>
              <a:rPr lang="en-GB"/>
              <a:t>Loss function = OLS loss function + </a:t>
            </a:r>
            <a:endParaRPr/>
          </a:p>
          <a:p>
            <a:pPr indent="-342900" lvl="0" marL="457200" rtl="0" algn="l">
              <a:spcBef>
                <a:spcPts val="1600"/>
              </a:spcBef>
              <a:spcAft>
                <a:spcPts val="0"/>
              </a:spcAft>
              <a:buSzPts val="1800"/>
              <a:buChar char="●"/>
            </a:pPr>
            <a:r>
              <a:rPr lang="en-GB"/>
              <a:t>Alpha is a hyperparameter and it controls model complexity</a:t>
            </a:r>
            <a:endParaRPr/>
          </a:p>
          <a:p>
            <a:pPr indent="-342900" lvl="0" marL="457200" rtl="0" algn="l">
              <a:spcBef>
                <a:spcPts val="0"/>
              </a:spcBef>
              <a:spcAft>
                <a:spcPts val="0"/>
              </a:spcAft>
              <a:buSzPts val="1800"/>
              <a:buChar char="●"/>
            </a:pPr>
            <a:r>
              <a:rPr lang="en-GB"/>
              <a:t>Alpha = 0: We get back OLS (Can lead to over-fitting)</a:t>
            </a:r>
            <a:endParaRPr/>
          </a:p>
          <a:p>
            <a:pPr indent="0" lvl="0" marL="0" rtl="0" algn="l">
              <a:spcBef>
                <a:spcPts val="1600"/>
              </a:spcBef>
              <a:spcAft>
                <a:spcPts val="0"/>
              </a:spcAft>
              <a:buNone/>
            </a:pPr>
            <a:r>
              <a:rPr b="1" lang="en-GB" sz="2000"/>
              <a:t>Lasso Regression</a:t>
            </a:r>
            <a:endParaRPr b="1" sz="2000"/>
          </a:p>
          <a:p>
            <a:pPr indent="0" lvl="0" marL="0" rtl="0" algn="l">
              <a:spcBef>
                <a:spcPts val="1600"/>
              </a:spcBef>
              <a:spcAft>
                <a:spcPts val="0"/>
              </a:spcAft>
              <a:buNone/>
            </a:pPr>
            <a:r>
              <a:rPr lang="en-GB"/>
              <a:t>Loss function = OLS loss function +</a:t>
            </a:r>
            <a:endParaRPr/>
          </a:p>
          <a:p>
            <a:pPr indent="-342900" lvl="0" marL="457200" rtl="0" algn="l">
              <a:spcBef>
                <a:spcPts val="1600"/>
              </a:spcBef>
              <a:spcAft>
                <a:spcPts val="0"/>
              </a:spcAft>
              <a:buSzPts val="1800"/>
              <a:buChar char="●"/>
            </a:pPr>
            <a:r>
              <a:rPr lang="en-GB"/>
              <a:t>Can be used to select important features of a dataset</a:t>
            </a:r>
            <a:endParaRPr/>
          </a:p>
          <a:p>
            <a:pPr indent="-342900" lvl="0" marL="457200" rtl="0" algn="l">
              <a:spcBef>
                <a:spcPts val="0"/>
              </a:spcBef>
              <a:spcAft>
                <a:spcPts val="0"/>
              </a:spcAft>
              <a:buSzPts val="1800"/>
              <a:buChar char="●"/>
            </a:pPr>
            <a:r>
              <a:rPr lang="en-GB"/>
              <a:t>Shrinks the coefficients of less important features very close to 0 </a:t>
            </a:r>
            <a:endParaRPr/>
          </a:p>
        </p:txBody>
      </p:sp>
      <p:pic>
        <p:nvPicPr>
          <p:cNvPr id="177" name="Google Shape;177;p30"/>
          <p:cNvPicPr preferRelativeResize="0"/>
          <p:nvPr/>
        </p:nvPicPr>
        <p:blipFill>
          <a:blip r:embed="rId3">
            <a:alphaModFix/>
          </a:blip>
          <a:stretch>
            <a:fillRect/>
          </a:stretch>
        </p:blipFill>
        <p:spPr>
          <a:xfrm>
            <a:off x="4153075" y="1142038"/>
            <a:ext cx="1209675" cy="752475"/>
          </a:xfrm>
          <a:prstGeom prst="rect">
            <a:avLst/>
          </a:prstGeom>
          <a:noFill/>
          <a:ln>
            <a:noFill/>
          </a:ln>
        </p:spPr>
      </p:pic>
      <p:pic>
        <p:nvPicPr>
          <p:cNvPr id="178" name="Google Shape;178;p30"/>
          <p:cNvPicPr preferRelativeResize="0"/>
          <p:nvPr/>
        </p:nvPicPr>
        <p:blipFill>
          <a:blip r:embed="rId4">
            <a:alphaModFix/>
          </a:blip>
          <a:stretch>
            <a:fillRect/>
          </a:stretch>
        </p:blipFill>
        <p:spPr>
          <a:xfrm>
            <a:off x="4167350" y="2970463"/>
            <a:ext cx="1181100" cy="771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Types of dataset</a:t>
            </a:r>
            <a:endParaRPr/>
          </a:p>
        </p:txBody>
      </p:sp>
      <p:sp>
        <p:nvSpPr>
          <p:cNvPr id="184" name="Google Shape;184;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Training data: The sample of data used to fit the model</a:t>
            </a:r>
            <a:endParaRPr/>
          </a:p>
          <a:p>
            <a:pPr indent="-342900" lvl="0" marL="457200" rtl="0" algn="l">
              <a:spcBef>
                <a:spcPts val="0"/>
              </a:spcBef>
              <a:spcAft>
                <a:spcPts val="0"/>
              </a:spcAft>
              <a:buSzPts val="1800"/>
              <a:buChar char="●"/>
            </a:pPr>
            <a:r>
              <a:rPr lang="en-GB"/>
              <a:t>Validation data: The sample of data used to provide an unbiased evaluation of a model fit on the training dataset while tuning model hyperparameters.</a:t>
            </a:r>
            <a:endParaRPr/>
          </a:p>
          <a:p>
            <a:pPr indent="-342900" lvl="0" marL="457200" rtl="0" algn="l">
              <a:spcBef>
                <a:spcPts val="0"/>
              </a:spcBef>
              <a:spcAft>
                <a:spcPts val="0"/>
              </a:spcAft>
              <a:buSzPts val="1800"/>
              <a:buChar char="●"/>
            </a:pPr>
            <a:r>
              <a:rPr lang="en-GB"/>
              <a:t>Testing data: The sample of data used to provide an unbiased evaluation of the final model.</a:t>
            </a:r>
            <a:endParaRPr/>
          </a:p>
          <a:p>
            <a:pPr indent="0" lvl="0" marL="0" rtl="0" algn="l">
              <a:spcBef>
                <a:spcPts val="1600"/>
              </a:spcBef>
              <a:spcAft>
                <a:spcPts val="0"/>
              </a:spcAft>
              <a:buNone/>
            </a:pPr>
            <a:r>
              <a:rPr lang="en-GB"/>
              <a:t>Validation data should be representative of test situation (deployment). Otherwise, you are fooling yourself !!</a:t>
            </a:r>
            <a:endParaRPr/>
          </a:p>
          <a:p>
            <a:pPr indent="0" lvl="0" marL="0" rtl="0" algn="l">
              <a:spcBef>
                <a:spcPts val="1000"/>
              </a:spcBef>
              <a:spcAft>
                <a:spcPts val="1600"/>
              </a:spcAft>
              <a:buNone/>
            </a:pPr>
            <a:r>
              <a:rPr lang="en-GB"/>
              <a:t>Generally, we s</a:t>
            </a:r>
            <a:r>
              <a:rPr lang="en-GB"/>
              <a:t>plit data into training and testing (80/20 is indeed a good starting point). After that we can split the training data further into training and validation (again, 80/20 is a fair split).</a:t>
            </a:r>
            <a:endParaRPr/>
          </a:p>
        </p:txBody>
      </p:sp>
      <p:sp>
        <p:nvSpPr>
          <p:cNvPr id="185" name="Google Shape;185;p31"/>
          <p:cNvSpPr/>
          <p:nvPr/>
        </p:nvSpPr>
        <p:spPr>
          <a:xfrm>
            <a:off x="7426202" y="-18250"/>
            <a:ext cx="1717794" cy="1094526"/>
          </a:xfrm>
          <a:prstGeom prst="irregularSeal2">
            <a:avLst/>
          </a:prstGeom>
          <a:solidFill>
            <a:srgbClr val="980000"/>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l">
              <a:spcBef>
                <a:spcPts val="0"/>
              </a:spcBef>
              <a:spcAft>
                <a:spcPts val="0"/>
              </a:spcAft>
              <a:buNone/>
            </a:pPr>
            <a:r>
              <a:rPr b="1" lang="en-GB">
                <a:solidFill>
                  <a:srgbClr val="FFFFFF"/>
                </a:solidFill>
              </a:rPr>
              <a:t>Key Concept</a:t>
            </a:r>
            <a:endParaRPr b="1">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Learning objectives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Define machine learning</a:t>
            </a:r>
            <a:endParaRPr/>
          </a:p>
          <a:p>
            <a:pPr indent="-342900" lvl="0" marL="457200" rtl="0" algn="l">
              <a:spcBef>
                <a:spcPts val="1000"/>
              </a:spcBef>
              <a:spcAft>
                <a:spcPts val="0"/>
              </a:spcAft>
              <a:buSzPts val="1800"/>
              <a:buChar char="●"/>
            </a:pPr>
            <a:r>
              <a:rPr lang="en-GB"/>
              <a:t>Distinguish between suitable and unsuitable problems for ML</a:t>
            </a:r>
            <a:endParaRPr/>
          </a:p>
          <a:p>
            <a:pPr indent="-342900" lvl="0" marL="457200" rtl="0" algn="l">
              <a:spcBef>
                <a:spcPts val="1000"/>
              </a:spcBef>
              <a:spcAft>
                <a:spcPts val="0"/>
              </a:spcAft>
              <a:buSzPts val="1800"/>
              <a:buChar char="●"/>
            </a:pPr>
            <a:r>
              <a:rPr lang="en-GB"/>
              <a:t>Classify ML problems into supervised and unsupervised</a:t>
            </a:r>
            <a:endParaRPr/>
          </a:p>
          <a:p>
            <a:pPr indent="-342900" lvl="0" marL="457200" rtl="0" algn="l">
              <a:spcBef>
                <a:spcPts val="1000"/>
              </a:spcBef>
              <a:spcAft>
                <a:spcPts val="0"/>
              </a:spcAft>
              <a:buSzPts val="1800"/>
              <a:buChar char="●"/>
            </a:pPr>
            <a:r>
              <a:rPr lang="en-GB"/>
              <a:t>Classify supervised ML problems into classification, regression, and others</a:t>
            </a:r>
            <a:endParaRPr/>
          </a:p>
          <a:p>
            <a:pPr indent="-342900" lvl="0" marL="457200" rtl="0" algn="l">
              <a:spcBef>
                <a:spcPts val="1000"/>
              </a:spcBef>
              <a:spcAft>
                <a:spcPts val="0"/>
              </a:spcAft>
              <a:buSzPts val="1800"/>
              <a:buChar char="●"/>
            </a:pPr>
            <a:r>
              <a:rPr lang="en-GB"/>
              <a:t>Write the difference between metric, loss, parameter, and hyperparameter</a:t>
            </a:r>
            <a:endParaRPr/>
          </a:p>
          <a:p>
            <a:pPr indent="-342900" lvl="0" marL="457200" rtl="0" algn="l">
              <a:spcBef>
                <a:spcPts val="1000"/>
              </a:spcBef>
              <a:spcAft>
                <a:spcPts val="0"/>
              </a:spcAft>
              <a:buSzPts val="1800"/>
              <a:buChar char="●"/>
            </a:pPr>
            <a:r>
              <a:rPr lang="en-GB"/>
              <a:t>Draw a basic picture that identifies underfitting and overfitting</a:t>
            </a:r>
            <a:endParaRPr/>
          </a:p>
          <a:p>
            <a:pPr indent="-342900" lvl="0" marL="457200" rtl="0" algn="l">
              <a:spcBef>
                <a:spcPts val="1000"/>
              </a:spcBef>
              <a:spcAft>
                <a:spcPts val="1000"/>
              </a:spcAft>
              <a:buSzPts val="1800"/>
              <a:buChar char="●"/>
            </a:pPr>
            <a:r>
              <a:rPr lang="en-GB"/>
              <a:t>Write steps for hyper-parameter tuning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Model Fit: Underfitting vs. Overfitting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91" name="Google Shape;19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Underfitting: When the model performs poorly on the training data.</a:t>
            </a:r>
            <a:endParaRPr/>
          </a:p>
          <a:p>
            <a:pPr indent="-342900" lvl="0" marL="457200" rtl="0" algn="l">
              <a:spcBef>
                <a:spcPts val="0"/>
              </a:spcBef>
              <a:spcAft>
                <a:spcPts val="0"/>
              </a:spcAft>
              <a:buSzPts val="1800"/>
              <a:buChar char="●"/>
            </a:pPr>
            <a:r>
              <a:rPr lang="en-GB"/>
              <a:t>Overfitting: When model perform well on the training data but but does not perform well on the evaluation data.</a:t>
            </a:r>
            <a:endParaRPr/>
          </a:p>
          <a:p>
            <a:pPr indent="0" lvl="0" marL="0" rtl="0" algn="l">
              <a:spcBef>
                <a:spcPts val="1600"/>
              </a:spcBef>
              <a:spcAft>
                <a:spcPts val="0"/>
              </a:spcAft>
              <a:buNone/>
            </a:pPr>
            <a:r>
              <a:rPr lang="en-GB"/>
              <a:t>Loss Function: </a:t>
            </a:r>
            <a:endParaRPr/>
          </a:p>
          <a:p>
            <a:pPr indent="0" lvl="0" marL="0" rtl="0" algn="l">
              <a:spcBef>
                <a:spcPts val="1600"/>
              </a:spcBef>
              <a:spcAft>
                <a:spcPts val="1600"/>
              </a:spcAft>
              <a:buNone/>
            </a:pPr>
            <a:r>
              <a:t/>
            </a:r>
            <a:endParaRPr/>
          </a:p>
        </p:txBody>
      </p:sp>
      <p:pic>
        <p:nvPicPr>
          <p:cNvPr id="192" name="Google Shape;192;p32"/>
          <p:cNvPicPr preferRelativeResize="0"/>
          <p:nvPr/>
        </p:nvPicPr>
        <p:blipFill rotWithShape="1">
          <a:blip r:embed="rId3">
            <a:alphaModFix/>
          </a:blip>
          <a:srcRect b="0" l="6872" r="0" t="0"/>
          <a:stretch/>
        </p:blipFill>
        <p:spPr>
          <a:xfrm>
            <a:off x="1958250" y="2233613"/>
            <a:ext cx="2057875" cy="676275"/>
          </a:xfrm>
          <a:prstGeom prst="rect">
            <a:avLst/>
          </a:prstGeom>
          <a:noFill/>
          <a:ln>
            <a:noFill/>
          </a:ln>
        </p:spPr>
      </p:pic>
      <p:pic>
        <p:nvPicPr>
          <p:cNvPr id="193" name="Google Shape;193;p32"/>
          <p:cNvPicPr preferRelativeResize="0"/>
          <p:nvPr/>
        </p:nvPicPr>
        <p:blipFill>
          <a:blip r:embed="rId4">
            <a:alphaModFix/>
          </a:blip>
          <a:stretch>
            <a:fillRect/>
          </a:stretch>
        </p:blipFill>
        <p:spPr>
          <a:xfrm>
            <a:off x="4235367" y="1934750"/>
            <a:ext cx="4840908" cy="3168125"/>
          </a:xfrm>
          <a:prstGeom prst="rect">
            <a:avLst/>
          </a:prstGeom>
          <a:noFill/>
          <a:ln>
            <a:noFill/>
          </a:ln>
        </p:spPr>
      </p:pic>
      <p:sp>
        <p:nvSpPr>
          <p:cNvPr id="194" name="Google Shape;194;p32"/>
          <p:cNvSpPr txBox="1"/>
          <p:nvPr/>
        </p:nvSpPr>
        <p:spPr>
          <a:xfrm>
            <a:off x="76200" y="4703275"/>
            <a:ext cx="5885400" cy="3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Image sources: </a:t>
            </a:r>
            <a:endParaRPr sz="1000"/>
          </a:p>
          <a:p>
            <a:pPr indent="0" lvl="0" marL="0" rtl="0" algn="l">
              <a:spcBef>
                <a:spcPts val="0"/>
              </a:spcBef>
              <a:spcAft>
                <a:spcPts val="0"/>
              </a:spcAft>
              <a:buNone/>
            </a:pPr>
            <a:r>
              <a:rPr lang="en-GB" sz="1100" u="sng">
                <a:solidFill>
                  <a:schemeClr val="hlink"/>
                </a:solidFill>
                <a:hlinkClick r:id="rId5"/>
              </a:rPr>
              <a:t>https://media.arxiv-vanity.com/render-output/2177140/under-overfitting.png</a:t>
            </a:r>
            <a:endParaRPr sz="1000"/>
          </a:p>
        </p:txBody>
      </p:sp>
      <p:sp>
        <p:nvSpPr>
          <p:cNvPr id="195" name="Google Shape;195;p32"/>
          <p:cNvSpPr txBox="1"/>
          <p:nvPr/>
        </p:nvSpPr>
        <p:spPr>
          <a:xfrm>
            <a:off x="5317850" y="2776700"/>
            <a:ext cx="1439700" cy="277200"/>
          </a:xfrm>
          <a:prstGeom prst="rect">
            <a:avLst/>
          </a:prstGeom>
          <a:solidFill>
            <a:srgbClr val="FFFFFF"/>
          </a:solidFill>
          <a:ln>
            <a:noFill/>
          </a:ln>
        </p:spPr>
        <p:txBody>
          <a:bodyPr anchorCtr="0" anchor="t" bIns="0" lIns="0" spcFirstLastPara="1" rIns="91425" wrap="square" tIns="0">
            <a:noAutofit/>
          </a:bodyPr>
          <a:lstStyle/>
          <a:p>
            <a:pPr indent="0" lvl="0" marL="0" rtl="0" algn="l">
              <a:spcBef>
                <a:spcPts val="0"/>
              </a:spcBef>
              <a:spcAft>
                <a:spcPts val="0"/>
              </a:spcAft>
              <a:buNone/>
            </a:pPr>
            <a:r>
              <a:rPr b="1" lang="en-GB" sz="1500"/>
              <a:t>Validation data</a:t>
            </a:r>
            <a:endParaRPr b="1" sz="1500"/>
          </a:p>
        </p:txBody>
      </p:sp>
      <p:sp>
        <p:nvSpPr>
          <p:cNvPr id="196" name="Google Shape;196;p32"/>
          <p:cNvSpPr/>
          <p:nvPr/>
        </p:nvSpPr>
        <p:spPr>
          <a:xfrm>
            <a:off x="7426202" y="-18250"/>
            <a:ext cx="1717794" cy="1094526"/>
          </a:xfrm>
          <a:prstGeom prst="irregularSeal2">
            <a:avLst/>
          </a:prstGeom>
          <a:solidFill>
            <a:srgbClr val="980000"/>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l">
              <a:spcBef>
                <a:spcPts val="0"/>
              </a:spcBef>
              <a:spcAft>
                <a:spcPts val="0"/>
              </a:spcAft>
              <a:buNone/>
            </a:pPr>
            <a:r>
              <a:rPr b="1" lang="en-GB">
                <a:solidFill>
                  <a:srgbClr val="FFFFFF"/>
                </a:solidFill>
              </a:rPr>
              <a:t>Key Concept</a:t>
            </a:r>
            <a:endParaRPr b="1">
              <a:solidFill>
                <a:srgbClr val="FFFFFF"/>
              </a:solidFill>
            </a:endParaRPr>
          </a:p>
        </p:txBody>
      </p:sp>
      <p:sp>
        <p:nvSpPr>
          <p:cNvPr id="197" name="Google Shape;197;p32"/>
          <p:cNvSpPr txBox="1"/>
          <p:nvPr/>
        </p:nvSpPr>
        <p:spPr>
          <a:xfrm>
            <a:off x="4872225" y="2124200"/>
            <a:ext cx="3949800" cy="5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 more regularized           less regularized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Cross-validation</a:t>
            </a:r>
            <a:endParaRPr/>
          </a:p>
        </p:txBody>
      </p:sp>
      <p:sp>
        <p:nvSpPr>
          <p:cNvPr id="203" name="Google Shape;203;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Model performance measurement is dependent on way the data is split</a:t>
            </a:r>
            <a:endParaRPr/>
          </a:p>
          <a:p>
            <a:pPr indent="-342900" lvl="0" marL="457200" rtl="0" algn="l">
              <a:spcBef>
                <a:spcPts val="0"/>
              </a:spcBef>
              <a:spcAft>
                <a:spcPts val="0"/>
              </a:spcAft>
              <a:buSzPts val="1800"/>
              <a:buChar char="●"/>
            </a:pPr>
            <a:r>
              <a:rPr lang="en-GB"/>
              <a:t>Not representative of the model’s ability to generalize</a:t>
            </a:r>
            <a:endParaRPr/>
          </a:p>
          <a:p>
            <a:pPr indent="-342900" lvl="0" marL="457200" rtl="0" algn="l">
              <a:spcBef>
                <a:spcPts val="0"/>
              </a:spcBef>
              <a:spcAft>
                <a:spcPts val="0"/>
              </a:spcAft>
              <a:buSzPts val="1800"/>
              <a:buChar char="●"/>
            </a:pPr>
            <a:r>
              <a:rPr lang="en-GB"/>
              <a:t>Solution: Cross-validation, especially when data is less</a:t>
            </a:r>
            <a:endParaRPr/>
          </a:p>
          <a:p>
            <a:pPr indent="0" lvl="0" marL="0" rtl="0" algn="l">
              <a:spcBef>
                <a:spcPts val="1600"/>
              </a:spcBef>
              <a:spcAft>
                <a:spcPts val="1600"/>
              </a:spcAft>
              <a:buNone/>
            </a:pPr>
            <a:r>
              <a:t/>
            </a:r>
            <a:endParaRPr/>
          </a:p>
        </p:txBody>
      </p:sp>
      <p:pic>
        <p:nvPicPr>
          <p:cNvPr id="204" name="Google Shape;204;p33"/>
          <p:cNvPicPr preferRelativeResize="0"/>
          <p:nvPr/>
        </p:nvPicPr>
        <p:blipFill>
          <a:blip r:embed="rId3">
            <a:alphaModFix/>
          </a:blip>
          <a:stretch>
            <a:fillRect/>
          </a:stretch>
        </p:blipFill>
        <p:spPr>
          <a:xfrm>
            <a:off x="1885950" y="2571738"/>
            <a:ext cx="5372100" cy="1876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Cross-validation</a:t>
            </a:r>
            <a:endParaRPr/>
          </a:p>
          <a:p>
            <a:pPr indent="0" lvl="0" marL="0" rtl="0" algn="l">
              <a:spcBef>
                <a:spcPts val="0"/>
              </a:spcBef>
              <a:spcAft>
                <a:spcPts val="0"/>
              </a:spcAft>
              <a:buNone/>
            </a:pPr>
            <a:r>
              <a:t/>
            </a:r>
            <a:endParaRPr/>
          </a:p>
        </p:txBody>
      </p:sp>
      <p:sp>
        <p:nvSpPr>
          <p:cNvPr id="210" name="Google Shape;210;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k folds = k-fold CV</a:t>
            </a:r>
            <a:endParaRPr/>
          </a:p>
          <a:p>
            <a:pPr indent="-342900" lvl="0" marL="457200" rtl="0" algn="l">
              <a:spcBef>
                <a:spcPts val="0"/>
              </a:spcBef>
              <a:spcAft>
                <a:spcPts val="0"/>
              </a:spcAft>
              <a:buSzPts val="1800"/>
              <a:buChar char="●"/>
            </a:pPr>
            <a:r>
              <a:rPr lang="en-GB"/>
              <a:t>More folds = More computationally expensive</a:t>
            </a:r>
            <a:endParaRPr/>
          </a:p>
          <a:p>
            <a:pPr indent="0" lvl="0" marL="0" rtl="0" algn="l">
              <a:spcBef>
                <a:spcPts val="1600"/>
              </a:spcBef>
              <a:spcAft>
                <a:spcPts val="1600"/>
              </a:spcAft>
              <a:buNone/>
            </a:pPr>
            <a:r>
              <a:rPr lang="en-GB"/>
              <a:t>Final metric would be the average of all k metrics value.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Bias-variance trade-off</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16" name="Google Shape;216;p35"/>
          <p:cNvSpPr txBox="1"/>
          <p:nvPr>
            <p:ph idx="1" type="body"/>
          </p:nvPr>
        </p:nvSpPr>
        <p:spPr>
          <a:xfrm>
            <a:off x="311700" y="1152475"/>
            <a:ext cx="8520600" cy="388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Generalization of model is bounded by the two undesirable outcomes high bias and high variance.</a:t>
            </a:r>
            <a:endParaRPr/>
          </a:p>
          <a:p>
            <a:pPr indent="-342900" lvl="0" marL="457200" rtl="0" algn="l">
              <a:spcBef>
                <a:spcPts val="1600"/>
              </a:spcBef>
              <a:spcAft>
                <a:spcPts val="0"/>
              </a:spcAft>
              <a:buSzPts val="1800"/>
              <a:buChar char="●"/>
            </a:pPr>
            <a:r>
              <a:rPr lang="en-GB"/>
              <a:t>Underfitting: High bias, Low variance</a:t>
            </a:r>
            <a:endParaRPr/>
          </a:p>
          <a:p>
            <a:pPr indent="-342900" lvl="0" marL="457200" rtl="0" algn="l">
              <a:spcBef>
                <a:spcPts val="0"/>
              </a:spcBef>
              <a:spcAft>
                <a:spcPts val="0"/>
              </a:spcAft>
              <a:buSzPts val="1800"/>
              <a:buChar char="●"/>
            </a:pPr>
            <a:r>
              <a:rPr lang="en-GB"/>
              <a:t>Overfitting: Low bias, High variance</a:t>
            </a:r>
            <a:endParaRPr/>
          </a:p>
          <a:p>
            <a:pPr indent="0" lvl="0" marL="0" rtl="0" algn="l">
              <a:spcBef>
                <a:spcPts val="1600"/>
              </a:spcBef>
              <a:spcAft>
                <a:spcPts val="0"/>
              </a:spcAft>
              <a:buNone/>
            </a:pPr>
            <a:r>
              <a:rPr lang="en-GB"/>
              <a:t>Bias occurs when an algorithm has limited flexibility to learn the true signal from the dataset. High bias can cause an algorithm to miss the relevant relations between features and target outputs (underfitting). </a:t>
            </a:r>
            <a:endParaRPr/>
          </a:p>
          <a:p>
            <a:pPr indent="0" lvl="0" marL="0" rtl="0" algn="l">
              <a:spcBef>
                <a:spcPts val="1600"/>
              </a:spcBef>
              <a:spcAft>
                <a:spcPts val="1600"/>
              </a:spcAft>
              <a:buNone/>
            </a:pPr>
            <a:r>
              <a:rPr lang="en-GB"/>
              <a:t>Variance is an error from sensitivity to small fluctuations in the training set. High variance can cause an algorithm to model the random noise in the training data, rather than the intended outputs (overfitting).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Loss versus performance metric</a:t>
            </a:r>
            <a:endParaRPr/>
          </a:p>
        </p:txBody>
      </p:sp>
      <p:sp>
        <p:nvSpPr>
          <p:cNvPr id="222" name="Google Shape;222;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Loss is a convenient expression used for guiding the learning (optimization)</a:t>
            </a:r>
            <a:endParaRPr/>
          </a:p>
          <a:p>
            <a:pPr indent="-342900" lvl="0" marL="457200" rtl="0" algn="l">
              <a:spcBef>
                <a:spcPts val="1000"/>
              </a:spcBef>
              <a:spcAft>
                <a:spcPts val="0"/>
              </a:spcAft>
              <a:buSzPts val="1800"/>
              <a:buChar char="●"/>
            </a:pPr>
            <a:r>
              <a:rPr lang="en-GB"/>
              <a:t>Loss is related to performance metric, </a:t>
            </a:r>
            <a:r>
              <a:rPr b="1" lang="en-GB"/>
              <a:t>but</a:t>
            </a:r>
            <a:r>
              <a:rPr lang="en-GB"/>
              <a:t> it is not the same</a:t>
            </a:r>
            <a:endParaRPr/>
          </a:p>
          <a:p>
            <a:pPr indent="-342900" lvl="0" marL="457200" rtl="0" algn="l">
              <a:spcBef>
                <a:spcPts val="1000"/>
              </a:spcBef>
              <a:spcAft>
                <a:spcPts val="0"/>
              </a:spcAft>
              <a:buSzPts val="1800"/>
              <a:buChar char="●"/>
            </a:pPr>
            <a:r>
              <a:rPr lang="en-GB"/>
              <a:t>Loss also includes regularization</a:t>
            </a:r>
            <a:endParaRPr/>
          </a:p>
          <a:p>
            <a:pPr indent="-342900" lvl="0" marL="457200" rtl="0" algn="l">
              <a:spcBef>
                <a:spcPts val="1000"/>
              </a:spcBef>
              <a:spcAft>
                <a:spcPts val="0"/>
              </a:spcAft>
              <a:buSzPts val="1800"/>
              <a:buChar char="●"/>
            </a:pPr>
            <a:r>
              <a:rPr lang="en-GB"/>
              <a:t>Performance metric is what is used to judge the model</a:t>
            </a:r>
            <a:endParaRPr/>
          </a:p>
          <a:p>
            <a:pPr indent="-342900" lvl="0" marL="457200" rtl="0" algn="l">
              <a:spcBef>
                <a:spcPts val="1000"/>
              </a:spcBef>
              <a:spcAft>
                <a:spcPts val="1000"/>
              </a:spcAft>
              <a:buSzPts val="1800"/>
              <a:buChar char="●"/>
            </a:pPr>
            <a:r>
              <a:rPr lang="en-GB"/>
              <a:t>Performance metric on only the held-out (validation or test) data makes sense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Measuring model performance</a:t>
            </a:r>
            <a:endParaRPr/>
          </a:p>
        </p:txBody>
      </p:sp>
      <p:sp>
        <p:nvSpPr>
          <p:cNvPr id="228" name="Google Shape;228;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GB"/>
              <a:t>Regression Metrics</a:t>
            </a:r>
            <a:endParaRPr/>
          </a:p>
        </p:txBody>
      </p:sp>
      <p:pic>
        <p:nvPicPr>
          <p:cNvPr id="229" name="Google Shape;229;p37"/>
          <p:cNvPicPr preferRelativeResize="0"/>
          <p:nvPr/>
        </p:nvPicPr>
        <p:blipFill>
          <a:blip r:embed="rId3">
            <a:alphaModFix/>
          </a:blip>
          <a:stretch>
            <a:fillRect/>
          </a:stretch>
        </p:blipFill>
        <p:spPr>
          <a:xfrm>
            <a:off x="311700" y="1835488"/>
            <a:ext cx="3802600" cy="2050375"/>
          </a:xfrm>
          <a:prstGeom prst="rect">
            <a:avLst/>
          </a:prstGeom>
          <a:noFill/>
          <a:ln>
            <a:noFill/>
          </a:ln>
        </p:spPr>
      </p:pic>
      <p:pic>
        <p:nvPicPr>
          <p:cNvPr id="230" name="Google Shape;230;p37"/>
          <p:cNvPicPr preferRelativeResize="0"/>
          <p:nvPr/>
        </p:nvPicPr>
        <p:blipFill>
          <a:blip r:embed="rId4">
            <a:alphaModFix/>
          </a:blip>
          <a:stretch>
            <a:fillRect/>
          </a:stretch>
        </p:blipFill>
        <p:spPr>
          <a:xfrm>
            <a:off x="4411750" y="1546575"/>
            <a:ext cx="4054550" cy="1414375"/>
          </a:xfrm>
          <a:prstGeom prst="rect">
            <a:avLst/>
          </a:prstGeom>
          <a:noFill/>
          <a:ln>
            <a:noFill/>
          </a:ln>
        </p:spPr>
      </p:pic>
      <p:pic>
        <p:nvPicPr>
          <p:cNvPr id="231" name="Google Shape;231;p37"/>
          <p:cNvPicPr preferRelativeResize="0"/>
          <p:nvPr/>
        </p:nvPicPr>
        <p:blipFill>
          <a:blip r:embed="rId5">
            <a:alphaModFix/>
          </a:blip>
          <a:stretch>
            <a:fillRect/>
          </a:stretch>
        </p:blipFill>
        <p:spPr>
          <a:xfrm>
            <a:off x="4244596" y="3208821"/>
            <a:ext cx="4221711" cy="1033475"/>
          </a:xfrm>
          <a:prstGeom prst="rect">
            <a:avLst/>
          </a:prstGeom>
          <a:noFill/>
          <a:ln>
            <a:noFill/>
          </a:ln>
        </p:spPr>
      </p:pic>
      <p:sp>
        <p:nvSpPr>
          <p:cNvPr id="232" name="Google Shape;232;p37"/>
          <p:cNvSpPr txBox="1"/>
          <p:nvPr/>
        </p:nvSpPr>
        <p:spPr>
          <a:xfrm>
            <a:off x="76200" y="4703275"/>
            <a:ext cx="4658400" cy="3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u="sng">
                <a:solidFill>
                  <a:schemeClr val="hlink"/>
                </a:solidFill>
                <a:hlinkClick r:id="rId6"/>
              </a:rPr>
              <a:t>https://www.dataquest.io/blog/understanding-regression-error-metrics/</a:t>
            </a:r>
            <a:endParaRPr sz="1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8"/>
          <p:cNvSpPr txBox="1"/>
          <p:nvPr>
            <p:ph idx="1" type="body"/>
          </p:nvPr>
        </p:nvSpPr>
        <p:spPr>
          <a:xfrm>
            <a:off x="311700" y="2689500"/>
            <a:ext cx="8520600" cy="2355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The effect of the square term in the MSE equation is most apparent with the presence of outliers in our data. Model will be penalized more for making predictions that differ greatly from the corresponding actual value.</a:t>
            </a:r>
            <a:endParaRPr/>
          </a:p>
          <a:p>
            <a:pPr indent="-342900" lvl="0" marL="457200" rtl="0" algn="l">
              <a:spcBef>
                <a:spcPts val="0"/>
              </a:spcBef>
              <a:spcAft>
                <a:spcPts val="0"/>
              </a:spcAft>
              <a:buSzPts val="1800"/>
              <a:buChar char="●"/>
            </a:pPr>
            <a:r>
              <a:rPr lang="en-GB"/>
              <a:t>The RMSE is analogous to the standard deviation (MSE to variance) and is a measure of how large your residuals are spread out.</a:t>
            </a:r>
            <a:endParaRPr/>
          </a:p>
          <a:p>
            <a:pPr indent="-342900" lvl="0" marL="457200" rtl="0" algn="l">
              <a:spcBef>
                <a:spcPts val="0"/>
              </a:spcBef>
              <a:spcAft>
                <a:spcPts val="0"/>
              </a:spcAft>
              <a:buSzPts val="1800"/>
              <a:buChar char="●"/>
            </a:pPr>
            <a:r>
              <a:rPr lang="en-GB"/>
              <a:t>MAPE has a clear interpretation since percentages are easier for people to conceptualize. But it’s undefined for data points where the value is 0.</a:t>
            </a:r>
            <a:endParaRPr/>
          </a:p>
        </p:txBody>
      </p:sp>
      <p:pic>
        <p:nvPicPr>
          <p:cNvPr id="238" name="Google Shape;238;p38"/>
          <p:cNvPicPr preferRelativeResize="0"/>
          <p:nvPr/>
        </p:nvPicPr>
        <p:blipFill>
          <a:blip r:embed="rId3">
            <a:alphaModFix/>
          </a:blip>
          <a:stretch>
            <a:fillRect/>
          </a:stretch>
        </p:blipFill>
        <p:spPr>
          <a:xfrm>
            <a:off x="1135303" y="216878"/>
            <a:ext cx="6873401" cy="2354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9"/>
          <p:cNvSpPr txBox="1"/>
          <p:nvPr>
            <p:ph idx="1" type="body"/>
          </p:nvPr>
        </p:nvSpPr>
        <p:spPr>
          <a:xfrm>
            <a:off x="311700" y="607125"/>
            <a:ext cx="8520600" cy="38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a:t> 2.   </a:t>
            </a:r>
            <a:r>
              <a:rPr b="1" lang="en-GB"/>
              <a:t>Classification Metrics</a:t>
            </a:r>
            <a:endParaRPr b="1"/>
          </a:p>
          <a:p>
            <a:pPr indent="-342900" lvl="0" marL="457200" rtl="0" algn="l">
              <a:spcBef>
                <a:spcPts val="1600"/>
              </a:spcBef>
              <a:spcAft>
                <a:spcPts val="0"/>
              </a:spcAft>
              <a:buSzPts val="1800"/>
              <a:buChar char="●"/>
            </a:pPr>
            <a:r>
              <a:rPr b="1" lang="en-GB"/>
              <a:t>Accuracy </a:t>
            </a:r>
            <a:r>
              <a:rPr lang="en-GB"/>
              <a:t>is a commonly used metric. It is fraction of correct predictions</a:t>
            </a:r>
            <a:endParaRPr/>
          </a:p>
          <a:p>
            <a:pPr indent="0" lvl="0" marL="457200" rtl="0" algn="l">
              <a:spcBef>
                <a:spcPts val="1600"/>
              </a:spcBef>
              <a:spcAft>
                <a:spcPts val="0"/>
              </a:spcAft>
              <a:buNone/>
            </a:pPr>
            <a:r>
              <a:rPr lang="en-GB"/>
              <a:t>But it is not always a useful metric. For example in spam classification problem 99% of emails are real; 1% of emails are spam. We could build a model that predicts </a:t>
            </a:r>
            <a:r>
              <a:rPr b="1" lang="en-GB"/>
              <a:t>all </a:t>
            </a:r>
            <a:r>
              <a:rPr lang="en-GB"/>
              <a:t>emails as real and still it is 99% accurate !</a:t>
            </a:r>
            <a:endParaRPr/>
          </a:p>
          <a:p>
            <a:pPr indent="-342900" lvl="0" marL="457200" rtl="0" algn="l">
              <a:spcBef>
                <a:spcPts val="1600"/>
              </a:spcBef>
              <a:spcAft>
                <a:spcPts val="0"/>
              </a:spcAft>
              <a:buSzPts val="1800"/>
              <a:buChar char="●"/>
            </a:pPr>
            <a:r>
              <a:rPr lang="en-GB"/>
              <a:t>Other metrics can be</a:t>
            </a:r>
            <a:endParaRPr/>
          </a:p>
          <a:p>
            <a:pPr indent="-336550" lvl="1" marL="914400" rtl="0" algn="l">
              <a:spcBef>
                <a:spcPts val="0"/>
              </a:spcBef>
              <a:spcAft>
                <a:spcPts val="0"/>
              </a:spcAft>
              <a:buSzPts val="1700"/>
              <a:buChar char="○"/>
            </a:pPr>
            <a:r>
              <a:rPr lang="en-GB" sz="1700"/>
              <a:t>Precision</a:t>
            </a:r>
            <a:endParaRPr sz="1700"/>
          </a:p>
          <a:p>
            <a:pPr indent="-336550" lvl="1" marL="914400" rtl="0" algn="l">
              <a:spcBef>
                <a:spcPts val="0"/>
              </a:spcBef>
              <a:spcAft>
                <a:spcPts val="0"/>
              </a:spcAft>
              <a:buSzPts val="1700"/>
              <a:buChar char="○"/>
            </a:pPr>
            <a:r>
              <a:rPr lang="en-GB" sz="1700"/>
              <a:t>Recall</a:t>
            </a:r>
            <a:endParaRPr sz="1700"/>
          </a:p>
          <a:p>
            <a:pPr indent="-336550" lvl="1" marL="914400" rtl="0" algn="l">
              <a:spcBef>
                <a:spcPts val="0"/>
              </a:spcBef>
              <a:spcAft>
                <a:spcPts val="0"/>
              </a:spcAft>
              <a:buSzPts val="1700"/>
              <a:buChar char="○"/>
            </a:pPr>
            <a:r>
              <a:rPr lang="en-GB" sz="1700"/>
              <a:t>ROC (Receiver operating characteristic)</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Confusion matrix</a:t>
            </a:r>
            <a:endParaRPr/>
          </a:p>
        </p:txBody>
      </p:sp>
      <p:sp>
        <p:nvSpPr>
          <p:cNvPr id="249" name="Google Shape;249;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It is a specific table layout that allows visualization of the performance of an algorithm, typically a supervised learning one.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GB"/>
              <a:t>Accuracy is defined as </a:t>
            </a:r>
            <a:endParaRPr/>
          </a:p>
        </p:txBody>
      </p:sp>
      <p:pic>
        <p:nvPicPr>
          <p:cNvPr id="250" name="Google Shape;250;p40"/>
          <p:cNvPicPr preferRelativeResize="0"/>
          <p:nvPr/>
        </p:nvPicPr>
        <p:blipFill>
          <a:blip r:embed="rId3">
            <a:alphaModFix/>
          </a:blip>
          <a:stretch>
            <a:fillRect/>
          </a:stretch>
        </p:blipFill>
        <p:spPr>
          <a:xfrm>
            <a:off x="2019300" y="1979613"/>
            <a:ext cx="5105400" cy="1762125"/>
          </a:xfrm>
          <a:prstGeom prst="rect">
            <a:avLst/>
          </a:prstGeom>
          <a:noFill/>
          <a:ln>
            <a:noFill/>
          </a:ln>
        </p:spPr>
      </p:pic>
      <p:pic>
        <p:nvPicPr>
          <p:cNvPr id="251" name="Google Shape;251;p40"/>
          <p:cNvPicPr preferRelativeResize="0"/>
          <p:nvPr/>
        </p:nvPicPr>
        <p:blipFill>
          <a:blip r:embed="rId4">
            <a:alphaModFix/>
          </a:blip>
          <a:stretch>
            <a:fillRect/>
          </a:stretch>
        </p:blipFill>
        <p:spPr>
          <a:xfrm>
            <a:off x="3330613" y="3915188"/>
            <a:ext cx="1838325" cy="752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1"/>
          <p:cNvSpPr txBox="1"/>
          <p:nvPr>
            <p:ph idx="1" type="body"/>
          </p:nvPr>
        </p:nvSpPr>
        <p:spPr>
          <a:xfrm>
            <a:off x="311700" y="284900"/>
            <a:ext cx="8520600" cy="451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Precision = </a:t>
            </a:r>
            <a:endParaRPr/>
          </a:p>
          <a:p>
            <a:pPr indent="0" lvl="0" marL="0" rtl="0" algn="l">
              <a:spcBef>
                <a:spcPts val="1600"/>
              </a:spcBef>
              <a:spcAft>
                <a:spcPts val="0"/>
              </a:spcAft>
              <a:buNone/>
            </a:pPr>
            <a:r>
              <a:rPr lang="en-GB"/>
              <a:t>Recall = </a:t>
            </a:r>
            <a:endParaRPr/>
          </a:p>
          <a:p>
            <a:pPr indent="-342900" lvl="0" marL="457200" rtl="0" algn="l">
              <a:spcBef>
                <a:spcPts val="1600"/>
              </a:spcBef>
              <a:spcAft>
                <a:spcPts val="0"/>
              </a:spcAft>
              <a:buSzPts val="1800"/>
              <a:buChar char="●"/>
            </a:pPr>
            <a:r>
              <a:rPr lang="en-GB"/>
              <a:t>High precision: Not many real emails predicted as spam</a:t>
            </a:r>
            <a:endParaRPr/>
          </a:p>
          <a:p>
            <a:pPr indent="-342900" lvl="0" marL="457200" rtl="0" algn="l">
              <a:spcBef>
                <a:spcPts val="0"/>
              </a:spcBef>
              <a:spcAft>
                <a:spcPts val="0"/>
              </a:spcAft>
              <a:buSzPts val="1800"/>
              <a:buChar char="●"/>
            </a:pPr>
            <a:r>
              <a:rPr lang="en-GB"/>
              <a:t>High recall: Predicted most spam emails correctly</a:t>
            </a:r>
            <a:endParaRPr/>
          </a:p>
          <a:p>
            <a:pPr indent="0" lvl="0" marL="0" rtl="0" algn="l">
              <a:spcBef>
                <a:spcPts val="1600"/>
              </a:spcBef>
              <a:spcAft>
                <a:spcPts val="0"/>
              </a:spcAft>
              <a:buNone/>
            </a:pPr>
            <a:r>
              <a:rPr b="1" lang="en-GB"/>
              <a:t>ROC curve</a:t>
            </a:r>
            <a:r>
              <a:rPr lang="en-GB"/>
              <a:t>: The ROC curve is plotted with True Positive rate (TPR) against the FPR where TPR is on y-axis and FPR is on the x-axis.</a:t>
            </a:r>
            <a:endParaRPr/>
          </a:p>
          <a:p>
            <a:pPr indent="0" lvl="0" marL="0" rtl="0" algn="l">
              <a:spcBef>
                <a:spcPts val="1600"/>
              </a:spcBef>
              <a:spcAft>
                <a:spcPts val="1600"/>
              </a:spcAft>
              <a:buNone/>
            </a:pPr>
            <a:r>
              <a:rPr b="1" lang="en-GB"/>
              <a:t>AUROC curve</a:t>
            </a:r>
            <a:r>
              <a:rPr lang="en-GB"/>
              <a:t>: AUC tells how much model is capable of distinguishing between classes. Higher the AUC, better the model is at predicting 0s as 0s and 1s as 1s. An excellent model has AUC near to the 1.</a:t>
            </a:r>
            <a:endParaRPr/>
          </a:p>
        </p:txBody>
      </p:sp>
      <p:pic>
        <p:nvPicPr>
          <p:cNvPr id="257" name="Google Shape;257;p41"/>
          <p:cNvPicPr preferRelativeResize="0"/>
          <p:nvPr/>
        </p:nvPicPr>
        <p:blipFill>
          <a:blip r:embed="rId3">
            <a:alphaModFix/>
          </a:blip>
          <a:stretch>
            <a:fillRect/>
          </a:stretch>
        </p:blipFill>
        <p:spPr>
          <a:xfrm>
            <a:off x="1701650" y="123750"/>
            <a:ext cx="832015" cy="572700"/>
          </a:xfrm>
          <a:prstGeom prst="rect">
            <a:avLst/>
          </a:prstGeom>
          <a:noFill/>
          <a:ln>
            <a:noFill/>
          </a:ln>
        </p:spPr>
      </p:pic>
      <p:pic>
        <p:nvPicPr>
          <p:cNvPr id="258" name="Google Shape;258;p41"/>
          <p:cNvPicPr preferRelativeResize="0"/>
          <p:nvPr/>
        </p:nvPicPr>
        <p:blipFill>
          <a:blip r:embed="rId4">
            <a:alphaModFix/>
          </a:blip>
          <a:stretch>
            <a:fillRect/>
          </a:stretch>
        </p:blipFill>
        <p:spPr>
          <a:xfrm>
            <a:off x="1334305" y="696450"/>
            <a:ext cx="881958" cy="572700"/>
          </a:xfrm>
          <a:prstGeom prst="rect">
            <a:avLst/>
          </a:prstGeom>
          <a:noFill/>
          <a:ln>
            <a:noFill/>
          </a:ln>
        </p:spPr>
      </p:pic>
      <p:pic>
        <p:nvPicPr>
          <p:cNvPr id="259" name="Google Shape;259;p41"/>
          <p:cNvPicPr preferRelativeResize="0"/>
          <p:nvPr/>
        </p:nvPicPr>
        <p:blipFill>
          <a:blip r:embed="rId5">
            <a:alphaModFix/>
          </a:blip>
          <a:stretch>
            <a:fillRect/>
          </a:stretch>
        </p:blipFill>
        <p:spPr>
          <a:xfrm>
            <a:off x="311688" y="4120313"/>
            <a:ext cx="3152775" cy="676275"/>
          </a:xfrm>
          <a:prstGeom prst="rect">
            <a:avLst/>
          </a:prstGeom>
          <a:noFill/>
          <a:ln>
            <a:noFill/>
          </a:ln>
        </p:spPr>
      </p:pic>
      <p:pic>
        <p:nvPicPr>
          <p:cNvPr id="260" name="Google Shape;260;p41"/>
          <p:cNvPicPr preferRelativeResize="0"/>
          <p:nvPr/>
        </p:nvPicPr>
        <p:blipFill rotWithShape="1">
          <a:blip r:embed="rId6">
            <a:alphaModFix/>
          </a:blip>
          <a:srcRect b="0" l="0" r="29368" t="0"/>
          <a:stretch/>
        </p:blipFill>
        <p:spPr>
          <a:xfrm>
            <a:off x="3617650" y="4296525"/>
            <a:ext cx="410400" cy="323850"/>
          </a:xfrm>
          <a:prstGeom prst="rect">
            <a:avLst/>
          </a:prstGeom>
          <a:noFill/>
          <a:ln>
            <a:noFill/>
          </a:ln>
        </p:spPr>
      </p:pic>
      <p:pic>
        <p:nvPicPr>
          <p:cNvPr id="261" name="Google Shape;261;p41"/>
          <p:cNvPicPr preferRelativeResize="0"/>
          <p:nvPr/>
        </p:nvPicPr>
        <p:blipFill>
          <a:blip r:embed="rId7">
            <a:alphaModFix/>
          </a:blip>
          <a:stretch>
            <a:fillRect/>
          </a:stretch>
        </p:blipFill>
        <p:spPr>
          <a:xfrm>
            <a:off x="4081275" y="4167950"/>
            <a:ext cx="1343025" cy="581025"/>
          </a:xfrm>
          <a:prstGeom prst="rect">
            <a:avLst/>
          </a:prstGeom>
          <a:noFill/>
          <a:ln>
            <a:noFill/>
          </a:ln>
        </p:spPr>
      </p:pic>
      <p:pic>
        <p:nvPicPr>
          <p:cNvPr id="262" name="Google Shape;262;p41"/>
          <p:cNvPicPr preferRelativeResize="0"/>
          <p:nvPr/>
        </p:nvPicPr>
        <p:blipFill>
          <a:blip r:embed="rId8">
            <a:alphaModFix/>
          </a:blip>
          <a:stretch>
            <a:fillRect/>
          </a:stretch>
        </p:blipFill>
        <p:spPr>
          <a:xfrm>
            <a:off x="6620988" y="-12"/>
            <a:ext cx="2371725" cy="2105025"/>
          </a:xfrm>
          <a:prstGeom prst="rect">
            <a:avLst/>
          </a:prstGeom>
          <a:noFill/>
          <a:ln>
            <a:noFill/>
          </a:ln>
        </p:spPr>
      </p:pic>
      <p:sp>
        <p:nvSpPr>
          <p:cNvPr id="263" name="Google Shape;263;p41"/>
          <p:cNvSpPr txBox="1"/>
          <p:nvPr/>
        </p:nvSpPr>
        <p:spPr>
          <a:xfrm>
            <a:off x="76200" y="4703275"/>
            <a:ext cx="4968000" cy="3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u="sng">
                <a:solidFill>
                  <a:schemeClr val="hlink"/>
                </a:solidFill>
                <a:hlinkClick r:id="rId9"/>
              </a:rPr>
              <a:t>https://towardsdatascience.com/understanding-auc-roc-curve-68b2303cc9c5</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Machine Learning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practice of developing algorithms that use data to discover a/an …</a:t>
            </a:r>
            <a:endParaRPr/>
          </a:p>
          <a:p>
            <a:pPr indent="-342900" lvl="0" marL="457200" rtl="0" algn="l">
              <a:spcBef>
                <a:spcPts val="1600"/>
              </a:spcBef>
              <a:spcAft>
                <a:spcPts val="0"/>
              </a:spcAft>
              <a:buSzPts val="1800"/>
              <a:buChar char="●"/>
            </a:pPr>
            <a:r>
              <a:rPr lang="en-GB"/>
              <a:t>Algorithms, or</a:t>
            </a:r>
            <a:endParaRPr/>
          </a:p>
          <a:p>
            <a:pPr indent="-342900" lvl="0" marL="457200" rtl="0" algn="l">
              <a:spcBef>
                <a:spcPts val="0"/>
              </a:spcBef>
              <a:spcAft>
                <a:spcPts val="0"/>
              </a:spcAft>
              <a:buSzPts val="1800"/>
              <a:buChar char="●"/>
            </a:pPr>
            <a:r>
              <a:rPr lang="en-GB"/>
              <a:t>Models</a:t>
            </a:r>
            <a:endParaRPr/>
          </a:p>
          <a:p>
            <a:pPr indent="0" lvl="0" marL="0" rtl="0" algn="l">
              <a:spcBef>
                <a:spcPts val="1600"/>
              </a:spcBef>
              <a:spcAft>
                <a:spcPts val="0"/>
              </a:spcAft>
              <a:buNone/>
            </a:pPr>
            <a:r>
              <a:rPr lang="en-GB"/>
              <a:t>Examples of bad and good problems for ML:</a:t>
            </a:r>
            <a:endParaRPr/>
          </a:p>
          <a:p>
            <a:pPr indent="-342900" lvl="0" marL="457200" rtl="0" algn="l">
              <a:spcBef>
                <a:spcPts val="1600"/>
              </a:spcBef>
              <a:spcAft>
                <a:spcPts val="0"/>
              </a:spcAft>
              <a:buSzPts val="1800"/>
              <a:buChar char="●"/>
            </a:pPr>
            <a:r>
              <a:rPr lang="en-GB"/>
              <a:t>Bad : Prediction model is well known, Too little data</a:t>
            </a:r>
            <a:endParaRPr/>
          </a:p>
          <a:p>
            <a:pPr indent="-342900" lvl="0" marL="457200" rtl="0" algn="l">
              <a:spcBef>
                <a:spcPts val="0"/>
              </a:spcBef>
              <a:spcAft>
                <a:spcPts val="0"/>
              </a:spcAft>
              <a:buSzPts val="1800"/>
              <a:buChar char="●"/>
            </a:pPr>
            <a:r>
              <a:rPr lang="en-GB"/>
              <a:t>Good : Prediction model is not well known, Lots of data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Parameter optimization (weight update)</a:t>
            </a:r>
            <a:endParaRPr/>
          </a:p>
        </p:txBody>
      </p:sp>
      <p:sp>
        <p:nvSpPr>
          <p:cNvPr id="269" name="Google Shape;269;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GB"/>
              <a:t>Gradient descent</a:t>
            </a:r>
            <a:r>
              <a:rPr lang="en-GB"/>
              <a:t>: It is an optimization algorithm used to minimize some function by iteratively moving in the direction of steepest descent as defined by the negative of the gradient.</a:t>
            </a:r>
            <a:endParaRPr/>
          </a:p>
          <a:p>
            <a:pPr indent="-342900" lvl="0" marL="457200" rtl="0" algn="l">
              <a:spcBef>
                <a:spcPts val="0"/>
              </a:spcBef>
              <a:spcAft>
                <a:spcPts val="0"/>
              </a:spcAft>
              <a:buSzPts val="1800"/>
              <a:buChar char="●"/>
            </a:pPr>
            <a:r>
              <a:rPr lang="en-GB"/>
              <a:t>In machine learning, we use gradient descent to update the parameters of our model. Parameters refer to coefficients in Linear Regression.</a:t>
            </a:r>
            <a:endParaRPr/>
          </a:p>
        </p:txBody>
      </p:sp>
      <p:pic>
        <p:nvPicPr>
          <p:cNvPr id="270" name="Google Shape;270;p42"/>
          <p:cNvPicPr preferRelativeResize="0"/>
          <p:nvPr/>
        </p:nvPicPr>
        <p:blipFill>
          <a:blip r:embed="rId3">
            <a:alphaModFix/>
          </a:blip>
          <a:stretch>
            <a:fillRect/>
          </a:stretch>
        </p:blipFill>
        <p:spPr>
          <a:xfrm>
            <a:off x="3313486" y="2932225"/>
            <a:ext cx="2517025" cy="1877125"/>
          </a:xfrm>
          <a:prstGeom prst="rect">
            <a:avLst/>
          </a:prstGeom>
          <a:noFill/>
          <a:ln>
            <a:noFill/>
          </a:ln>
        </p:spPr>
      </p:pic>
      <p:sp>
        <p:nvSpPr>
          <p:cNvPr id="271" name="Google Shape;271;p42"/>
          <p:cNvSpPr txBox="1"/>
          <p:nvPr/>
        </p:nvSpPr>
        <p:spPr>
          <a:xfrm>
            <a:off x="76200" y="4703275"/>
            <a:ext cx="4968000" cy="3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u="sng">
                <a:solidFill>
                  <a:schemeClr val="hlink"/>
                </a:solidFill>
                <a:hlinkClick r:id="rId4"/>
              </a:rPr>
              <a:t>https://ml-cheatsheet.readthedocs.io/en/latest/gradient_descent.html</a:t>
            </a:r>
            <a:endParaRPr sz="1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Parameter optimization (weight update)</a:t>
            </a:r>
            <a:endParaRPr/>
          </a:p>
        </p:txBody>
      </p:sp>
      <p:sp>
        <p:nvSpPr>
          <p:cNvPr id="277" name="Google Shape;277;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GB"/>
              <a:t>Learning rate</a:t>
            </a:r>
            <a:r>
              <a:rPr lang="en-GB"/>
              <a:t>: The size of these steps is called the learning rate. A low learning rate is desirable, but it requires more computation power.</a:t>
            </a:r>
            <a:endParaRPr/>
          </a:p>
          <a:p>
            <a:pPr indent="-342900" lvl="0" marL="457200" rtl="0" algn="l">
              <a:spcBef>
                <a:spcPts val="0"/>
              </a:spcBef>
              <a:spcAft>
                <a:spcPts val="0"/>
              </a:spcAft>
              <a:buSzPts val="1800"/>
              <a:buChar char="●"/>
            </a:pPr>
            <a:r>
              <a:rPr b="1" lang="en-GB"/>
              <a:t>Cost function ( L )</a:t>
            </a:r>
            <a:r>
              <a:rPr lang="en-GB"/>
              <a:t>: A Loss Functions tells us “how good” our model is at making predictions for a given set of parameters. The cost function has its own curve and its own gradients.</a:t>
            </a:r>
            <a:endParaRPr/>
          </a:p>
          <a:p>
            <a:pPr indent="0" lvl="0" marL="0" rtl="0" algn="l">
              <a:spcBef>
                <a:spcPts val="1600"/>
              </a:spcBef>
              <a:spcAft>
                <a:spcPts val="1600"/>
              </a:spcAft>
              <a:buNone/>
            </a:pPr>
            <a:r>
              <a:t/>
            </a:r>
            <a:endParaRPr/>
          </a:p>
        </p:txBody>
      </p:sp>
      <p:pic>
        <p:nvPicPr>
          <p:cNvPr id="278" name="Google Shape;278;p43"/>
          <p:cNvPicPr preferRelativeResize="0"/>
          <p:nvPr/>
        </p:nvPicPr>
        <p:blipFill>
          <a:blip r:embed="rId3">
            <a:alphaModFix/>
          </a:blip>
          <a:stretch>
            <a:fillRect/>
          </a:stretch>
        </p:blipFill>
        <p:spPr>
          <a:xfrm>
            <a:off x="2322750" y="3086925"/>
            <a:ext cx="4498475" cy="10402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Unsupervised learning </a:t>
            </a:r>
            <a:endParaRPr/>
          </a:p>
        </p:txBody>
      </p:sp>
      <p:sp>
        <p:nvSpPr>
          <p:cNvPr id="284" name="Google Shape;284;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Unsupervised learning finds patterns in data but without a specific prediction task in mind</a:t>
            </a:r>
            <a:endParaRPr/>
          </a:p>
          <a:p>
            <a:pPr indent="-342900" lvl="0" marL="457200" rtl="0" algn="l">
              <a:spcBef>
                <a:spcPts val="1000"/>
              </a:spcBef>
              <a:spcAft>
                <a:spcPts val="0"/>
              </a:spcAft>
              <a:buSzPts val="1800"/>
              <a:buChar char="●"/>
            </a:pPr>
            <a:r>
              <a:rPr lang="en-GB"/>
              <a:t>For example, clustering customers by their purchases</a:t>
            </a:r>
            <a:endParaRPr/>
          </a:p>
          <a:p>
            <a:pPr indent="-342900" lvl="0" marL="457200" rtl="0" algn="l">
              <a:spcBef>
                <a:spcPts val="1000"/>
              </a:spcBef>
              <a:spcAft>
                <a:spcPts val="1000"/>
              </a:spcAft>
              <a:buSzPts val="1800"/>
              <a:buChar char="●"/>
            </a:pPr>
            <a:r>
              <a:rPr lang="en-GB"/>
              <a:t>Represent 50 genes by just two numbers (dimension reduction)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Feature normalization </a:t>
            </a:r>
            <a:endParaRPr/>
          </a:p>
        </p:txBody>
      </p:sp>
      <p:sp>
        <p:nvSpPr>
          <p:cNvPr id="290" name="Google Shape;290;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It</a:t>
            </a:r>
            <a:r>
              <a:rPr lang="en-GB"/>
              <a:t> is a technique to standardize the independent features present in the data in a fixed range. It is performed during the data pre-processing to handle highly varying magnitudes or values or units. </a:t>
            </a:r>
            <a:endParaRPr/>
          </a:p>
          <a:p>
            <a:pPr indent="-342900" lvl="0" marL="457200" rtl="0" algn="l">
              <a:spcBef>
                <a:spcPts val="0"/>
              </a:spcBef>
              <a:spcAft>
                <a:spcPts val="0"/>
              </a:spcAft>
              <a:buSzPts val="1800"/>
              <a:buChar char="●"/>
            </a:pPr>
            <a:r>
              <a:rPr lang="en-GB"/>
              <a:t>If feature scaling is not done, then a machine learning algorithm tends to weigh greater values, higher and consider smaller values as the lower values, regardless of the unit of the values.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GB" sz="1500"/>
              <a:t>Source: </a:t>
            </a:r>
            <a:r>
              <a:rPr lang="en-GB" sz="1500" u="sng">
                <a:solidFill>
                  <a:schemeClr val="hlink"/>
                </a:solidFill>
                <a:hlinkClick r:id="rId3"/>
              </a:rPr>
              <a:t>https://www.geeksforgeeks.org/ml-feature-scaling-part-2/</a:t>
            </a:r>
            <a:r>
              <a:rPr lang="en-GB" sz="1500"/>
              <a:t> </a:t>
            </a:r>
            <a:endParaRPr sz="15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Techniques to perform Feature Scaling</a:t>
            </a:r>
            <a:endParaRPr/>
          </a:p>
          <a:p>
            <a:pPr indent="0" lvl="0" marL="0" rtl="0" algn="l">
              <a:spcBef>
                <a:spcPts val="0"/>
              </a:spcBef>
              <a:spcAft>
                <a:spcPts val="0"/>
              </a:spcAft>
              <a:buNone/>
            </a:pPr>
            <a:r>
              <a:t/>
            </a:r>
            <a:endParaRPr/>
          </a:p>
        </p:txBody>
      </p:sp>
      <p:sp>
        <p:nvSpPr>
          <p:cNvPr id="296" name="Google Shape;296;p46"/>
          <p:cNvSpPr txBox="1"/>
          <p:nvPr>
            <p:ph idx="1" type="body"/>
          </p:nvPr>
        </p:nvSpPr>
        <p:spPr>
          <a:xfrm>
            <a:off x="311700" y="1618050"/>
            <a:ext cx="8520600" cy="2950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Min-Max Normalization: This technique re-scales a feature or observation value with distribution value between 0 and 1.</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GB"/>
              <a:t>Standardization: It is a very effective technique which re-scales a feature value so that it has distribution with 0 mean value and variance equals to 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102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Learning is improving task performance based on experience</a:t>
            </a:r>
            <a:endParaRPr/>
          </a:p>
        </p:txBody>
      </p:sp>
      <p:sp>
        <p:nvSpPr>
          <p:cNvPr id="73" name="Google Shape;73;p16"/>
          <p:cNvSpPr txBox="1"/>
          <p:nvPr>
            <p:ph idx="1" type="body"/>
          </p:nvPr>
        </p:nvSpPr>
        <p:spPr>
          <a:xfrm>
            <a:off x="311700" y="1474925"/>
            <a:ext cx="8520600" cy="35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Example: Learning to ride a bicycle</a:t>
            </a:r>
            <a:endParaRPr/>
          </a:p>
          <a:p>
            <a:pPr indent="-342900" lvl="0" marL="457200" rtl="0" algn="l">
              <a:spcBef>
                <a:spcPts val="1600"/>
              </a:spcBef>
              <a:spcAft>
                <a:spcPts val="0"/>
              </a:spcAft>
              <a:buSzPts val="1800"/>
              <a:buChar char="●"/>
            </a:pPr>
            <a:r>
              <a:rPr lang="en-GB"/>
              <a:t>T: </a:t>
            </a:r>
            <a:r>
              <a:rPr b="1" lang="en-GB"/>
              <a:t>Task </a:t>
            </a:r>
            <a:r>
              <a:rPr lang="en-GB"/>
              <a:t>of learning to ride a bicycle</a:t>
            </a:r>
            <a:endParaRPr/>
          </a:p>
          <a:p>
            <a:pPr indent="-342900" lvl="0" marL="457200" rtl="0" algn="l">
              <a:spcBef>
                <a:spcPts val="0"/>
              </a:spcBef>
              <a:spcAft>
                <a:spcPts val="0"/>
              </a:spcAft>
              <a:buSzPts val="1800"/>
              <a:buChar char="●"/>
            </a:pPr>
            <a:r>
              <a:rPr lang="en-GB"/>
              <a:t>P: </a:t>
            </a:r>
            <a:r>
              <a:rPr b="1" lang="en-GB"/>
              <a:t>Performance </a:t>
            </a:r>
            <a:r>
              <a:rPr lang="en-GB"/>
              <a:t>of balancing while moving</a:t>
            </a:r>
            <a:endParaRPr/>
          </a:p>
          <a:p>
            <a:pPr indent="-342900" lvl="0" marL="457200" rtl="0" algn="l">
              <a:spcBef>
                <a:spcPts val="0"/>
              </a:spcBef>
              <a:spcAft>
                <a:spcPts val="0"/>
              </a:spcAft>
              <a:buSzPts val="1800"/>
              <a:buChar char="●"/>
            </a:pPr>
            <a:r>
              <a:rPr lang="en-GB"/>
              <a:t>E: </a:t>
            </a:r>
            <a:r>
              <a:rPr b="1" lang="en-GB"/>
              <a:t>Experience </a:t>
            </a:r>
            <a:r>
              <a:rPr lang="en-GB"/>
              <a:t>of riding in many situations</a:t>
            </a:r>
            <a:endParaRPr/>
          </a:p>
          <a:p>
            <a:pPr indent="0" lvl="0" marL="0" rtl="0" algn="l">
              <a:spcBef>
                <a:spcPts val="1600"/>
              </a:spcBef>
              <a:spcAft>
                <a:spcPts val="0"/>
              </a:spcAft>
              <a:buNone/>
            </a:pPr>
            <a:r>
              <a:rPr lang="en-GB"/>
              <a:t>Steps for framing a machine learning problem</a:t>
            </a:r>
            <a:endParaRPr/>
          </a:p>
          <a:p>
            <a:pPr indent="-342900" lvl="0" marL="457200" rtl="0" algn="l">
              <a:spcBef>
                <a:spcPts val="1600"/>
              </a:spcBef>
              <a:spcAft>
                <a:spcPts val="0"/>
              </a:spcAft>
              <a:buSzPts val="1800"/>
              <a:buChar char="●"/>
            </a:pPr>
            <a:r>
              <a:rPr lang="en-GB"/>
              <a:t>Identify inputs</a:t>
            </a:r>
            <a:endParaRPr/>
          </a:p>
          <a:p>
            <a:pPr indent="-342900" lvl="0" marL="457200" rtl="0" algn="l">
              <a:spcBef>
                <a:spcPts val="0"/>
              </a:spcBef>
              <a:spcAft>
                <a:spcPts val="0"/>
              </a:spcAft>
              <a:buSzPts val="1800"/>
              <a:buChar char="●"/>
            </a:pPr>
            <a:r>
              <a:rPr lang="en-GB"/>
              <a:t>Identify desired outputs</a:t>
            </a:r>
            <a:endParaRPr/>
          </a:p>
          <a:p>
            <a:pPr indent="-342900" lvl="0" marL="457200" rtl="0" algn="l">
              <a:spcBef>
                <a:spcPts val="0"/>
              </a:spcBef>
              <a:spcAft>
                <a:spcPts val="0"/>
              </a:spcAft>
              <a:buSzPts val="1800"/>
              <a:buChar char="●"/>
            </a:pPr>
            <a:r>
              <a:rPr lang="en-GB"/>
              <a:t>Map problem to broad machine learning paradigms</a:t>
            </a:r>
            <a:endParaRPr/>
          </a:p>
          <a:p>
            <a:pPr indent="-342900" lvl="0" marL="457200" rtl="0" algn="l">
              <a:spcBef>
                <a:spcPts val="0"/>
              </a:spcBef>
              <a:spcAft>
                <a:spcPts val="0"/>
              </a:spcAft>
              <a:buSzPts val="1800"/>
              <a:buChar char="●"/>
            </a:pPr>
            <a:r>
              <a:rPr lang="en-GB"/>
              <a:t>Identify performance criteria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Relation of ML to other fields</a:t>
            </a:r>
            <a:endParaRPr/>
          </a:p>
        </p:txBody>
      </p:sp>
      <p:sp>
        <p:nvSpPr>
          <p:cNvPr id="79" name="Google Shape;79;p17"/>
          <p:cNvSpPr/>
          <p:nvPr/>
        </p:nvSpPr>
        <p:spPr>
          <a:xfrm>
            <a:off x="2148900" y="1438700"/>
            <a:ext cx="4846200" cy="3270000"/>
          </a:xfrm>
          <a:prstGeom prst="roundRect">
            <a:avLst>
              <a:gd fmla="val 16667" name="adj"/>
            </a:avLst>
          </a:prstGeom>
          <a:solidFill>
            <a:srgbClr val="EEEEEE">
              <a:alpha val="23460"/>
            </a:srgbClr>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GB" sz="1600"/>
              <a:t>Artificial Intelligence</a:t>
            </a:r>
            <a:endParaRPr b="1" sz="1600"/>
          </a:p>
        </p:txBody>
      </p:sp>
      <p:sp>
        <p:nvSpPr>
          <p:cNvPr id="80" name="Google Shape;80;p17"/>
          <p:cNvSpPr/>
          <p:nvPr/>
        </p:nvSpPr>
        <p:spPr>
          <a:xfrm>
            <a:off x="2510200" y="2108550"/>
            <a:ext cx="3991200" cy="2331600"/>
          </a:xfrm>
          <a:prstGeom prst="roundRect">
            <a:avLst>
              <a:gd fmla="val 16667" name="adj"/>
            </a:avLst>
          </a:prstGeom>
          <a:solidFill>
            <a:srgbClr val="FF9900">
              <a:alpha val="27370"/>
            </a:srgbClr>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GB" sz="1600"/>
              <a:t>Machine Learning</a:t>
            </a:r>
            <a:endParaRPr b="1" sz="1600"/>
          </a:p>
        </p:txBody>
      </p:sp>
      <p:sp>
        <p:nvSpPr>
          <p:cNvPr id="81" name="Google Shape;81;p17"/>
          <p:cNvSpPr/>
          <p:nvPr/>
        </p:nvSpPr>
        <p:spPr>
          <a:xfrm>
            <a:off x="2762550" y="2795875"/>
            <a:ext cx="2602200" cy="1240200"/>
          </a:xfrm>
          <a:prstGeom prst="roundRect">
            <a:avLst>
              <a:gd fmla="val 16667" name="adj"/>
            </a:avLst>
          </a:prstGeom>
          <a:solidFill>
            <a:srgbClr val="6FA8DC">
              <a:alpha val="31840"/>
            </a:srgbClr>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GB" sz="1600"/>
              <a:t>Neural Networks</a:t>
            </a:r>
            <a:endParaRPr b="1" sz="1600"/>
          </a:p>
        </p:txBody>
      </p:sp>
      <p:sp>
        <p:nvSpPr>
          <p:cNvPr id="82" name="Google Shape;82;p17"/>
          <p:cNvSpPr/>
          <p:nvPr/>
        </p:nvSpPr>
        <p:spPr>
          <a:xfrm>
            <a:off x="3232725" y="3338025"/>
            <a:ext cx="1847100" cy="572700"/>
          </a:xfrm>
          <a:prstGeom prst="roundRect">
            <a:avLst>
              <a:gd fmla="val 16667" name="adj"/>
            </a:avLst>
          </a:prstGeom>
          <a:solidFill>
            <a:srgbClr val="00FF00">
              <a:alpha val="34640"/>
            </a:srgbClr>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GB" sz="1600"/>
              <a:t>Deep Learning</a:t>
            </a:r>
            <a:endParaRPr b="1"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Relation of ML to other fields</a:t>
            </a:r>
            <a:endParaRPr/>
          </a:p>
        </p:txBody>
      </p:sp>
      <p:pic>
        <p:nvPicPr>
          <p:cNvPr id="88" name="Google Shape;88;p18"/>
          <p:cNvPicPr preferRelativeResize="0"/>
          <p:nvPr/>
        </p:nvPicPr>
        <p:blipFill>
          <a:blip r:embed="rId3">
            <a:alphaModFix/>
          </a:blip>
          <a:stretch>
            <a:fillRect/>
          </a:stretch>
        </p:blipFill>
        <p:spPr>
          <a:xfrm>
            <a:off x="1524000" y="1181525"/>
            <a:ext cx="6096000" cy="3429000"/>
          </a:xfrm>
          <a:prstGeom prst="rect">
            <a:avLst/>
          </a:prstGeom>
          <a:noFill/>
          <a:ln>
            <a:noFill/>
          </a:ln>
        </p:spPr>
      </p:pic>
      <p:sp>
        <p:nvSpPr>
          <p:cNvPr id="89" name="Google Shape;89;p18"/>
          <p:cNvSpPr/>
          <p:nvPr/>
        </p:nvSpPr>
        <p:spPr>
          <a:xfrm>
            <a:off x="250825" y="1181525"/>
            <a:ext cx="1094400" cy="729600"/>
          </a:xfrm>
          <a:prstGeom prst="wedgeRectCallout">
            <a:avLst>
              <a:gd fmla="val 147944" name="adj1"/>
              <a:gd fmla="val 47468" name="adj2"/>
            </a:avLst>
          </a:prstGeom>
          <a:solidFill>
            <a:srgbClr val="98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solidFill>
                  <a:srgbClr val="FFFFFF"/>
                </a:solidFill>
              </a:rPr>
              <a:t>Machine Learning</a:t>
            </a:r>
            <a:endParaRPr b="1">
              <a:solidFill>
                <a:srgbClr val="FFFFFF"/>
              </a:solidFill>
            </a:endParaRPr>
          </a:p>
        </p:txBody>
      </p:sp>
      <p:sp>
        <p:nvSpPr>
          <p:cNvPr id="90" name="Google Shape;90;p18"/>
          <p:cNvSpPr/>
          <p:nvPr/>
        </p:nvSpPr>
        <p:spPr>
          <a:xfrm>
            <a:off x="250825" y="2640900"/>
            <a:ext cx="1094400" cy="729600"/>
          </a:xfrm>
          <a:prstGeom prst="wedgeRectCallout">
            <a:avLst>
              <a:gd fmla="val 95854" name="adj1"/>
              <a:gd fmla="val -19727" name="adj2"/>
            </a:avLst>
          </a:prstGeom>
          <a:solidFill>
            <a:srgbClr val="98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solidFill>
                  <a:srgbClr val="FFFFFF"/>
                </a:solidFill>
              </a:rPr>
              <a:t>Linear Algebra</a:t>
            </a:r>
            <a:endParaRPr b="1">
              <a:solidFill>
                <a:srgbClr val="FFFFFF"/>
              </a:solidFill>
            </a:endParaRPr>
          </a:p>
        </p:txBody>
      </p:sp>
      <p:sp>
        <p:nvSpPr>
          <p:cNvPr id="91" name="Google Shape;91;p18"/>
          <p:cNvSpPr/>
          <p:nvPr/>
        </p:nvSpPr>
        <p:spPr>
          <a:xfrm>
            <a:off x="5871475" y="1017725"/>
            <a:ext cx="1208700" cy="729600"/>
          </a:xfrm>
          <a:prstGeom prst="wedgeRectCallout">
            <a:avLst>
              <a:gd fmla="val -126382" name="adj1"/>
              <a:gd fmla="val 173057" name="adj2"/>
            </a:avLst>
          </a:prstGeom>
          <a:solidFill>
            <a:srgbClr val="98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solidFill>
                  <a:srgbClr val="FFFFFF"/>
                </a:solidFill>
              </a:rPr>
              <a:t>Probability and Statistics</a:t>
            </a:r>
            <a:endParaRPr b="1">
              <a:solidFill>
                <a:srgbClr val="FFFFFF"/>
              </a:solidFill>
            </a:endParaRPr>
          </a:p>
        </p:txBody>
      </p:sp>
      <p:sp>
        <p:nvSpPr>
          <p:cNvPr id="92" name="Google Shape;92;p18"/>
          <p:cNvSpPr/>
          <p:nvPr/>
        </p:nvSpPr>
        <p:spPr>
          <a:xfrm>
            <a:off x="7319750" y="1439575"/>
            <a:ext cx="1311300" cy="729600"/>
          </a:xfrm>
          <a:prstGeom prst="wedgeRectCallout">
            <a:avLst>
              <a:gd fmla="val -123906" name="adj1"/>
              <a:gd fmla="val 110550" name="adj2"/>
            </a:avLst>
          </a:prstGeom>
          <a:solidFill>
            <a:srgbClr val="98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solidFill>
                  <a:srgbClr val="FFFFFF"/>
                </a:solidFill>
              </a:rPr>
              <a:t>Optimization</a:t>
            </a:r>
            <a:endParaRPr b="1">
              <a:solidFill>
                <a:srgbClr val="FFFFFF"/>
              </a:solidFill>
            </a:endParaRPr>
          </a:p>
        </p:txBody>
      </p:sp>
      <p:sp>
        <p:nvSpPr>
          <p:cNvPr id="93" name="Google Shape;93;p18"/>
          <p:cNvSpPr/>
          <p:nvPr/>
        </p:nvSpPr>
        <p:spPr>
          <a:xfrm>
            <a:off x="7798775" y="2465725"/>
            <a:ext cx="1208700" cy="729600"/>
          </a:xfrm>
          <a:prstGeom prst="wedgeRectCallout">
            <a:avLst>
              <a:gd fmla="val -131135" name="adj1"/>
              <a:gd fmla="val 10533" name="adj2"/>
            </a:avLst>
          </a:prstGeom>
          <a:solidFill>
            <a:srgbClr val="98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solidFill>
                  <a:srgbClr val="FFFFFF"/>
                </a:solidFill>
              </a:rPr>
              <a:t>Data Science</a:t>
            </a:r>
            <a:endParaRPr b="1">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Type of ML problems</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Supervised learning: uses labeled data</a:t>
            </a:r>
            <a:endParaRPr/>
          </a:p>
          <a:p>
            <a:pPr indent="-336550" lvl="1" marL="914400" rtl="0" algn="l">
              <a:spcBef>
                <a:spcPts val="0"/>
              </a:spcBef>
              <a:spcAft>
                <a:spcPts val="0"/>
              </a:spcAft>
              <a:buSzPts val="1700"/>
              <a:buChar char="○"/>
            </a:pPr>
            <a:r>
              <a:rPr lang="en-GB" sz="1700"/>
              <a:t>Classification: Labels are discrete</a:t>
            </a:r>
            <a:endParaRPr sz="1700"/>
          </a:p>
          <a:p>
            <a:pPr indent="-336550" lvl="1" marL="914400" rtl="0" algn="l">
              <a:spcBef>
                <a:spcPts val="0"/>
              </a:spcBef>
              <a:spcAft>
                <a:spcPts val="0"/>
              </a:spcAft>
              <a:buSzPts val="1700"/>
              <a:buChar char="○"/>
            </a:pPr>
            <a:r>
              <a:rPr lang="en-GB" sz="1700"/>
              <a:t>Regression: Labels are continuous</a:t>
            </a:r>
            <a:endParaRPr sz="1700"/>
          </a:p>
          <a:p>
            <a:pPr indent="-336550" lvl="1" marL="914400" rtl="0" algn="l">
              <a:spcBef>
                <a:spcPts val="0"/>
              </a:spcBef>
              <a:spcAft>
                <a:spcPts val="0"/>
              </a:spcAft>
              <a:buSzPts val="1700"/>
              <a:buChar char="○"/>
            </a:pPr>
            <a:r>
              <a:rPr lang="en-GB" sz="1700"/>
              <a:t>Ranking: Labels are ordinal</a:t>
            </a:r>
            <a:endParaRPr sz="1700"/>
          </a:p>
          <a:p>
            <a:pPr indent="-342900" lvl="0" marL="457200" rtl="0" algn="l">
              <a:spcBef>
                <a:spcPts val="1000"/>
              </a:spcBef>
              <a:spcAft>
                <a:spcPts val="0"/>
              </a:spcAft>
              <a:buSzPts val="1800"/>
              <a:buChar char="●"/>
            </a:pPr>
            <a:r>
              <a:rPr lang="en-GB"/>
              <a:t>Unsupervised learning: uses unlabeled data</a:t>
            </a:r>
            <a:endParaRPr/>
          </a:p>
          <a:p>
            <a:pPr indent="-336550" lvl="1" marL="914400" rtl="0" algn="l">
              <a:spcBef>
                <a:spcPts val="0"/>
              </a:spcBef>
              <a:spcAft>
                <a:spcPts val="0"/>
              </a:spcAft>
              <a:buSzPts val="1700"/>
              <a:buChar char="○"/>
            </a:pPr>
            <a:r>
              <a:rPr lang="en-GB" sz="1700"/>
              <a:t>Clustering: Divide data into discrete groups</a:t>
            </a:r>
            <a:endParaRPr sz="1700"/>
          </a:p>
          <a:p>
            <a:pPr indent="-336550" lvl="1" marL="914400" rtl="0" algn="l">
              <a:spcBef>
                <a:spcPts val="0"/>
              </a:spcBef>
              <a:spcAft>
                <a:spcPts val="0"/>
              </a:spcAft>
              <a:buSzPts val="1700"/>
              <a:buChar char="○"/>
            </a:pPr>
            <a:r>
              <a:rPr lang="en-GB" sz="1700"/>
              <a:t>Dimension reduction: Represent data with fewer numbers</a:t>
            </a:r>
            <a:endParaRPr sz="1700"/>
          </a:p>
          <a:p>
            <a:pPr indent="-342900" lvl="0" marL="457200" rtl="0" algn="l">
              <a:spcBef>
                <a:spcPts val="1000"/>
              </a:spcBef>
              <a:spcAft>
                <a:spcPts val="0"/>
              </a:spcAft>
              <a:buSzPts val="1800"/>
              <a:buChar char="●"/>
            </a:pPr>
            <a:r>
              <a:rPr lang="en-GB"/>
              <a:t>Somewhere in between: fewer labels than one per example</a:t>
            </a:r>
            <a:endParaRPr/>
          </a:p>
          <a:p>
            <a:pPr indent="-336550" lvl="1" marL="914400" rtl="0" algn="l">
              <a:spcBef>
                <a:spcPts val="0"/>
              </a:spcBef>
              <a:spcAft>
                <a:spcPts val="0"/>
              </a:spcAft>
              <a:buSzPts val="1700"/>
              <a:buChar char="○"/>
            </a:pPr>
            <a:r>
              <a:rPr lang="en-GB" sz="1700"/>
              <a:t>Semi-supervised learning: some examples are labeled</a:t>
            </a:r>
            <a:endParaRPr sz="1700"/>
          </a:p>
          <a:p>
            <a:pPr indent="-336550" lvl="1" marL="914400" rtl="0" algn="l">
              <a:spcBef>
                <a:spcPts val="0"/>
              </a:spcBef>
              <a:spcAft>
                <a:spcPts val="0"/>
              </a:spcAft>
              <a:buSzPts val="1700"/>
              <a:buChar char="○"/>
            </a:pPr>
            <a:r>
              <a:rPr lang="en-GB" sz="1700"/>
              <a:t>Weakly supervised learning: groups of examples are labeled</a:t>
            </a:r>
            <a:endParaRPr sz="1700"/>
          </a:p>
          <a:p>
            <a:pPr indent="-336550" lvl="1" marL="914400" rtl="0" algn="l">
              <a:spcBef>
                <a:spcPts val="0"/>
              </a:spcBef>
              <a:spcAft>
                <a:spcPts val="0"/>
              </a:spcAft>
              <a:buSzPts val="1700"/>
              <a:buChar char="○"/>
            </a:pPr>
            <a:r>
              <a:rPr lang="en-GB" sz="1700"/>
              <a:t>Reinforcement learning: Label (reward) is available after a sequence of steps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Supervised Learning</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Predictor variables/features and a target variable (label)</a:t>
            </a:r>
            <a:endParaRPr/>
          </a:p>
          <a:p>
            <a:pPr indent="-342900" lvl="0" marL="457200" rtl="0" algn="l">
              <a:spcBef>
                <a:spcPts val="0"/>
              </a:spcBef>
              <a:spcAft>
                <a:spcPts val="0"/>
              </a:spcAft>
              <a:buSzPts val="1800"/>
              <a:buChar char="●"/>
            </a:pPr>
            <a:r>
              <a:rPr lang="en-GB"/>
              <a:t>Aim: Predict the target variable (label), given the predictor variables</a:t>
            </a:r>
            <a:endParaRPr/>
          </a:p>
          <a:p>
            <a:pPr indent="-336550" lvl="1" marL="914400" rtl="0" algn="l">
              <a:spcBef>
                <a:spcPts val="0"/>
              </a:spcBef>
              <a:spcAft>
                <a:spcPts val="0"/>
              </a:spcAft>
              <a:buSzPts val="1700"/>
              <a:buChar char="○"/>
            </a:pPr>
            <a:r>
              <a:rPr b="1" lang="en-GB" sz="1700"/>
              <a:t>Classification</a:t>
            </a:r>
            <a:r>
              <a:rPr lang="en-GB" sz="1700"/>
              <a:t>: Target variable (y) consists of categories</a:t>
            </a:r>
            <a:endParaRPr sz="1700"/>
          </a:p>
          <a:p>
            <a:pPr indent="-336550" lvl="1" marL="914400" rtl="0" algn="l">
              <a:spcBef>
                <a:spcPts val="0"/>
              </a:spcBef>
              <a:spcAft>
                <a:spcPts val="0"/>
              </a:spcAft>
              <a:buSzPts val="1700"/>
              <a:buChar char="○"/>
            </a:pPr>
            <a:r>
              <a:rPr b="1" lang="en-GB" sz="1700"/>
              <a:t>Regression</a:t>
            </a:r>
            <a:r>
              <a:rPr lang="en-GB" sz="1700"/>
              <a:t>: Target variable is continuous</a:t>
            </a:r>
            <a:endParaRPr sz="1700"/>
          </a:p>
          <a:p>
            <a:pPr indent="0" lvl="0" marL="0" rtl="0" algn="l">
              <a:spcBef>
                <a:spcPts val="1600"/>
              </a:spcBef>
              <a:spcAft>
                <a:spcPts val="1600"/>
              </a:spcAft>
              <a:buNone/>
            </a:pPr>
            <a:r>
              <a:t/>
            </a:r>
            <a:endParaRPr sz="1700"/>
          </a:p>
        </p:txBody>
      </p:sp>
      <p:pic>
        <p:nvPicPr>
          <p:cNvPr id="106" name="Google Shape;106;p20"/>
          <p:cNvPicPr preferRelativeResize="0"/>
          <p:nvPr/>
        </p:nvPicPr>
        <p:blipFill>
          <a:blip r:embed="rId3">
            <a:alphaModFix/>
          </a:blip>
          <a:stretch>
            <a:fillRect/>
          </a:stretch>
        </p:blipFill>
        <p:spPr>
          <a:xfrm>
            <a:off x="1338263" y="2484963"/>
            <a:ext cx="6467475" cy="2466975"/>
          </a:xfrm>
          <a:prstGeom prst="rect">
            <a:avLst/>
          </a:prstGeom>
          <a:noFill/>
          <a:ln>
            <a:noFill/>
          </a:ln>
        </p:spPr>
      </p:pic>
      <p:sp>
        <p:nvSpPr>
          <p:cNvPr id="107" name="Google Shape;107;p20"/>
          <p:cNvSpPr txBox="1"/>
          <p:nvPr/>
        </p:nvSpPr>
        <p:spPr>
          <a:xfrm>
            <a:off x="7743200" y="2421125"/>
            <a:ext cx="1176900" cy="5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700"/>
              <a:t>(Label)</a:t>
            </a:r>
            <a:endParaRPr b="1"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k-Nearest Neighbors</a:t>
            </a:r>
            <a:endParaRPr/>
          </a:p>
        </p:txBody>
      </p:sp>
      <p:sp>
        <p:nvSpPr>
          <p:cNvPr id="113" name="Google Shape;113;p21"/>
          <p:cNvSpPr txBox="1"/>
          <p:nvPr>
            <p:ph idx="1" type="body"/>
          </p:nvPr>
        </p:nvSpPr>
        <p:spPr>
          <a:xfrm>
            <a:off x="311700" y="1152475"/>
            <a:ext cx="4932900" cy="37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Basic idea: Predict the label of a data point by</a:t>
            </a:r>
            <a:endParaRPr/>
          </a:p>
          <a:p>
            <a:pPr indent="-342900" lvl="0" marL="457200" rtl="0" algn="l">
              <a:spcBef>
                <a:spcPts val="1600"/>
              </a:spcBef>
              <a:spcAft>
                <a:spcPts val="0"/>
              </a:spcAft>
              <a:buSzPts val="1800"/>
              <a:buChar char="●"/>
            </a:pPr>
            <a:r>
              <a:rPr lang="en-GB"/>
              <a:t>Looking at the ‘k’ closest labeled data points</a:t>
            </a:r>
            <a:endParaRPr/>
          </a:p>
          <a:p>
            <a:pPr indent="-342900" lvl="0" marL="457200" rtl="0" algn="l">
              <a:spcBef>
                <a:spcPts val="0"/>
              </a:spcBef>
              <a:spcAft>
                <a:spcPts val="0"/>
              </a:spcAft>
              <a:buSzPts val="1800"/>
              <a:buChar char="●"/>
            </a:pPr>
            <a:r>
              <a:rPr lang="en-GB"/>
              <a:t>Taking a majority vote</a:t>
            </a:r>
            <a:endParaRPr/>
          </a:p>
          <a:p>
            <a:pPr indent="-342900" lvl="0" marL="457200" rtl="0" algn="l">
              <a:spcBef>
                <a:spcPts val="0"/>
              </a:spcBef>
              <a:spcAft>
                <a:spcPts val="0"/>
              </a:spcAft>
              <a:buSzPts val="1800"/>
              <a:buChar char="●"/>
            </a:pPr>
            <a:r>
              <a:rPr lang="en-GB"/>
              <a:t>Works for both classification and </a:t>
            </a:r>
            <a:r>
              <a:rPr lang="en-GB"/>
              <a:t>regression</a:t>
            </a:r>
            <a:endParaRPr/>
          </a:p>
        </p:txBody>
      </p:sp>
      <p:pic>
        <p:nvPicPr>
          <p:cNvPr id="114" name="Google Shape;114;p21"/>
          <p:cNvPicPr preferRelativeResize="0"/>
          <p:nvPr/>
        </p:nvPicPr>
        <p:blipFill rotWithShape="1">
          <a:blip r:embed="rId3">
            <a:alphaModFix/>
          </a:blip>
          <a:srcRect b="4880" l="4496" r="3176" t="5401"/>
          <a:stretch/>
        </p:blipFill>
        <p:spPr>
          <a:xfrm>
            <a:off x="5210925" y="1949950"/>
            <a:ext cx="3700750" cy="2846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