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Montserrat"/>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07086be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07086be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07086be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07086be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07086bea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07086bea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07086bea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07086bea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07086bea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07086bea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07086be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07086be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07086be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07086be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07086be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07086be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07086be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07086be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0d07460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0d07460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7086be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07086be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0d07460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0d07460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0d07460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0d07460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0d07460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0d07460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d07460c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d07460c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0d07460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0d07460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0d07460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0d07460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0d07460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0d07460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0d07460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0d07460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0d07460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0d07460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0d07460c6_0_3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0d07460c6_0_3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d07460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0d07460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07086bea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07086bea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0d060301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0d060301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0d06030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0d06030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0d07460c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0d07460c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d07460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d07460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0d07460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0d07460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d07460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d07460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07086be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07086be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07086be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07086be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07086be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07086be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drive.google.com/file/d/1EOkUnA6yX9pwx8BNc8aBjzJl69lq1guC/view"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drive.google.com/file/d/1sL-w8JjDw03wVItlx8adQ0c3kwENqTRE/view" TargetMode="Externa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drive.google.com/file/d/1qKY9UnNA-DNzM4oow4AnxRb5QwZV5cxQ/view" TargetMode="Externa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drive.google.com/file/d/1J6AZ_zVUfXO9iJ9ElxL0WVvlZ2e9g0mI/view" TargetMode="Externa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drive.google.com/file/d/1JX_EOJQi1wzrD8TuA4WbU76zazZTpYbE/view" TargetMode="Externa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iiitaphyd-my.sharepoint.com/:f:/g/personal/sankalp_bahad_research_iiit_ac_in/EllvpxXM-6dLgrM5It5iv0gBOhNGTpY0YTFBdgYMoPdpYg?e=lJRzt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youtube.com/watch?v=-aCF0_wfVwY" TargetMode="External"/><Relationship Id="rId4" Type="http://schemas.openxmlformats.org/officeDocument/2006/relationships/hyperlink" Target="https://youtu.be/5-2C4eO4cPQ?si=pslM2mbsyzAQI1gE" TargetMode="External"/><Relationship Id="rId5" Type="http://schemas.openxmlformats.org/officeDocument/2006/relationships/hyperlink" Target="https://youtu.be/voryLhxiPzE?si=B9Yl2FxLXxeTYk2F" TargetMode="External"/><Relationship Id="rId6" Type="http://schemas.openxmlformats.org/officeDocument/2006/relationships/hyperlink" Target="https://youtu.be/_tgB-ri9-8c?si=s8SCDlmRm9qe7goy" TargetMode="External"/><Relationship Id="rId7" Type="http://schemas.openxmlformats.org/officeDocument/2006/relationships/hyperlink" Target="https://youtu.be/3UmyHed0iYE?si=PhVkWgpKw7V-rgLk" TargetMode="External"/><Relationship Id="rId8" Type="http://schemas.openxmlformats.org/officeDocument/2006/relationships/hyperlink" Target="https://www.youtube.com/playlist?list=PLqYFiz7NM_SMC4ZgXplbreXlRY4Jf4zB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otexts.com/fpp2/arima.html" TargetMode="External"/><Relationship Id="rId4" Type="http://schemas.openxmlformats.org/officeDocument/2006/relationships/hyperlink" Target="https://warin.ca/ressources/books/2016_Book_IntroductionToTimeSeriesAndFor.pdf#page=100&amp;zoom=100,270,876" TargetMode="External"/><Relationship Id="rId9" Type="http://schemas.openxmlformats.org/officeDocument/2006/relationships/hyperlink" Target="https://online.stat.psu.edu/stat510/lesson/2/2.1" TargetMode="External"/><Relationship Id="rId5" Type="http://schemas.openxmlformats.org/officeDocument/2006/relationships/hyperlink" Target="https://faculty.washington.edu/dbp/s519/PDFs/13-overheads-2020.pdf" TargetMode="External"/><Relationship Id="rId6" Type="http://schemas.openxmlformats.org/officeDocument/2006/relationships/hyperlink" Target="https://www2.stat.duke.edu/~cr173/Sta444_Sp17/slides/Lec10.pdf" TargetMode="External"/><Relationship Id="rId7" Type="http://schemas.openxmlformats.org/officeDocument/2006/relationships/hyperlink" Target="https://online.stat.psu.edu/stat501/book/export/html/996" TargetMode="External"/><Relationship Id="rId8" Type="http://schemas.openxmlformats.org/officeDocument/2006/relationships/hyperlink" Target="https://online.stat.psu.edu/stat501/lesson/t/t.2/t.2.1-autoregressive-model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stats.stackexchange.com/questions/131128/what-exactly-is-the-box-jenkins-method-for-arima-processes" TargetMode="External"/><Relationship Id="rId4" Type="http://schemas.openxmlformats.org/officeDocument/2006/relationships/hyperlink" Target="http://repo.darmajaya.ac.id/4781/1/Time%20Series%20Analysis_%20Forecasting%20and%20Control%20%28%20PDFDrive%20%29.pdf" TargetMode="External"/><Relationship Id="rId11" Type="http://schemas.openxmlformats.org/officeDocument/2006/relationships/hyperlink" Target="https://neptune.ai/blog/arima-sarima-real-world-time-series-forecasting-guide" TargetMode="External"/><Relationship Id="rId10" Type="http://schemas.openxmlformats.org/officeDocument/2006/relationships/hyperlink" Target="https://towardsdatascience.com/stationarity-assumption-in-time-series-data-67ec93d0f2f" TargetMode="External"/><Relationship Id="rId9" Type="http://schemas.openxmlformats.org/officeDocument/2006/relationships/hyperlink" Target="https://medium.com/@ritusantra/stationarity-in-time-series-887eb42f62a9" TargetMode="External"/><Relationship Id="rId5" Type="http://schemas.openxmlformats.org/officeDocument/2006/relationships/hyperlink" Target="https://www.jstor.org/stable/2669408?seq=2" TargetMode="External"/><Relationship Id="rId6" Type="http://schemas.openxmlformats.org/officeDocument/2006/relationships/hyperlink" Target="https://www.analyticsvidhya.com/blog/2021/10/a-comprehensive-guide-to-time-series-analysis/" TargetMode="External"/><Relationship Id="rId7" Type="http://schemas.openxmlformats.org/officeDocument/2006/relationships/hyperlink" Target="https://www.investopedia.com/terms/a/autoregressive.asp" TargetMode="External"/><Relationship Id="rId8" Type="http://schemas.openxmlformats.org/officeDocument/2006/relationships/hyperlink" Target="https://github.com/liannewriting/YouTube-videos-public/blob/main/arima-model-time-series-prediction-python/time-series-arima.ipynb"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drive.google.com/file/d/1eH2W3eDU_0USRKzz7SyZyZWixgjND1gn/view"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Team-16 AISY</a:t>
            </a:r>
            <a:endParaRPr/>
          </a:p>
          <a:p>
            <a:pPr indent="0" lvl="0" marL="0" rtl="0" algn="l">
              <a:spcBef>
                <a:spcPts val="0"/>
              </a:spcBef>
              <a:spcAft>
                <a:spcPts val="0"/>
              </a:spcAft>
              <a:buNone/>
            </a:pPr>
            <a:r>
              <a:rPr lang="en-GB"/>
              <a:t>Youtube Series on ARIMA</a:t>
            </a:r>
            <a:endParaRPr/>
          </a:p>
        </p:txBody>
      </p:sp>
      <p:sp>
        <p:nvSpPr>
          <p:cNvPr id="135" name="Google Shape;135;p13"/>
          <p:cNvSpPr txBox="1"/>
          <p:nvPr>
            <p:ph idx="1" type="subTitle"/>
          </p:nvPr>
        </p:nvSpPr>
        <p:spPr>
          <a:xfrm>
            <a:off x="598100" y="2870726"/>
            <a:ext cx="8222100" cy="8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Yash Adivarekar - 2021101008</a:t>
            </a:r>
            <a:endParaRPr/>
          </a:p>
          <a:p>
            <a:pPr indent="0" lvl="0" marL="0" rtl="0" algn="l">
              <a:spcBef>
                <a:spcPts val="0"/>
              </a:spcBef>
              <a:spcAft>
                <a:spcPts val="0"/>
              </a:spcAft>
              <a:buNone/>
            </a:pPr>
            <a:r>
              <a:rPr lang="en-GB"/>
              <a:t>Sankalp Bahad - 2021114015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2" title="video1gif.mp4">
            <a:hlinkClick r:id="rId3"/>
          </p:cNvPr>
          <p:cNvPicPr preferRelativeResize="0"/>
          <p:nvPr/>
        </p:nvPicPr>
        <p:blipFill>
          <a:blip r:embed="rId4">
            <a:alphaModFix/>
          </a:blip>
          <a:stretch>
            <a:fillRect/>
          </a:stretch>
        </p:blipFill>
        <p:spPr>
          <a:xfrm>
            <a:off x="0" y="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The second video in the series explains graphs about stationarity and seasonality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4"/>
          <p:cNvPicPr preferRelativeResize="0"/>
          <p:nvPr/>
        </p:nvPicPr>
        <p:blipFill>
          <a:blip r:embed="rId3">
            <a:alphaModFix/>
          </a:blip>
          <a:stretch>
            <a:fillRect/>
          </a:stretch>
        </p:blipFill>
        <p:spPr>
          <a:xfrm>
            <a:off x="152400" y="152400"/>
            <a:ext cx="7368050" cy="460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152400" y="152400"/>
            <a:ext cx="7368050" cy="4600875"/>
          </a:xfrm>
          <a:prstGeom prst="rect">
            <a:avLst/>
          </a:prstGeom>
          <a:noFill/>
          <a:ln>
            <a:noFill/>
          </a:ln>
        </p:spPr>
      </p:pic>
      <p:sp>
        <p:nvSpPr>
          <p:cNvPr id="200" name="Google Shape;200;p25"/>
          <p:cNvSpPr/>
          <p:nvPr/>
        </p:nvSpPr>
        <p:spPr>
          <a:xfrm>
            <a:off x="4601400" y="644550"/>
            <a:ext cx="2187600" cy="1131000"/>
          </a:xfrm>
          <a:prstGeom prst="rect">
            <a:avLst/>
          </a:prstGeom>
          <a:solidFill>
            <a:srgbClr val="FF0000">
              <a:alpha val="452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1" name="Google Shape;201;p25"/>
          <p:cNvSpPr/>
          <p:nvPr/>
        </p:nvSpPr>
        <p:spPr>
          <a:xfrm>
            <a:off x="1933625" y="2490650"/>
            <a:ext cx="2400900" cy="1280700"/>
          </a:xfrm>
          <a:prstGeom prst="rect">
            <a:avLst/>
          </a:prstGeom>
          <a:solidFill>
            <a:srgbClr val="2A3990">
              <a:alpha val="408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202" name="Google Shape;202;p25"/>
          <p:cNvCxnSpPr/>
          <p:nvPr/>
        </p:nvCxnSpPr>
        <p:spPr>
          <a:xfrm flipH="1" rot="10800000">
            <a:off x="1762875" y="3130950"/>
            <a:ext cx="2881200" cy="21300"/>
          </a:xfrm>
          <a:prstGeom prst="straightConnector1">
            <a:avLst/>
          </a:prstGeom>
          <a:noFill/>
          <a:ln cap="flat" cmpd="sng" w="38100">
            <a:solidFill>
              <a:srgbClr val="0000FF"/>
            </a:solidFill>
            <a:prstDash val="solid"/>
            <a:round/>
            <a:headEnd len="med" w="med" type="none"/>
            <a:tailEnd len="med" w="med" type="none"/>
          </a:ln>
        </p:spPr>
      </p:cxnSp>
      <p:cxnSp>
        <p:nvCxnSpPr>
          <p:cNvPr id="203" name="Google Shape;203;p25"/>
          <p:cNvCxnSpPr/>
          <p:nvPr/>
        </p:nvCxnSpPr>
        <p:spPr>
          <a:xfrm flipH="1" rot="10800000">
            <a:off x="4259925" y="1153925"/>
            <a:ext cx="2657100" cy="135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152400" y="152400"/>
            <a:ext cx="7368050" cy="4600875"/>
          </a:xfrm>
          <a:prstGeom prst="rect">
            <a:avLst/>
          </a:prstGeom>
          <a:noFill/>
          <a:ln>
            <a:noFill/>
          </a:ln>
        </p:spPr>
      </p:pic>
      <p:sp>
        <p:nvSpPr>
          <p:cNvPr id="209" name="Google Shape;209;p26"/>
          <p:cNvSpPr/>
          <p:nvPr/>
        </p:nvSpPr>
        <p:spPr>
          <a:xfrm>
            <a:off x="4601400" y="644550"/>
            <a:ext cx="2187600" cy="1131000"/>
          </a:xfrm>
          <a:prstGeom prst="rect">
            <a:avLst/>
          </a:prstGeom>
          <a:solidFill>
            <a:srgbClr val="FF0000">
              <a:alpha val="452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0" name="Google Shape;210;p26"/>
          <p:cNvSpPr/>
          <p:nvPr/>
        </p:nvSpPr>
        <p:spPr>
          <a:xfrm>
            <a:off x="1933625" y="2490650"/>
            <a:ext cx="2400900" cy="1280700"/>
          </a:xfrm>
          <a:prstGeom prst="rect">
            <a:avLst/>
          </a:prstGeom>
          <a:solidFill>
            <a:srgbClr val="2A3990">
              <a:alpha val="408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26"/>
          <p:cNvSpPr txBox="1"/>
          <p:nvPr/>
        </p:nvSpPr>
        <p:spPr>
          <a:xfrm>
            <a:off x="1346675" y="4667575"/>
            <a:ext cx="5805000" cy="41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dk2"/>
                </a:solidFill>
                <a:latin typeface="Roboto"/>
                <a:ea typeface="Roboto"/>
                <a:cs typeface="Roboto"/>
                <a:sym typeface="Roboto"/>
              </a:rPr>
              <a:t>Not Stationary</a:t>
            </a:r>
            <a:endParaRPr b="1" sz="1800">
              <a:solidFill>
                <a:schemeClr val="dk2"/>
              </a:solidFill>
              <a:latin typeface="Roboto"/>
              <a:ea typeface="Roboto"/>
              <a:cs typeface="Roboto"/>
              <a:sym typeface="Roboto"/>
            </a:endParaRPr>
          </a:p>
        </p:txBody>
      </p:sp>
      <p:cxnSp>
        <p:nvCxnSpPr>
          <p:cNvPr id="212" name="Google Shape;212;p26"/>
          <p:cNvCxnSpPr/>
          <p:nvPr/>
        </p:nvCxnSpPr>
        <p:spPr>
          <a:xfrm flipH="1" rot="10800000">
            <a:off x="1762875" y="3130950"/>
            <a:ext cx="2881200" cy="21300"/>
          </a:xfrm>
          <a:prstGeom prst="straightConnector1">
            <a:avLst/>
          </a:prstGeom>
          <a:noFill/>
          <a:ln cap="flat" cmpd="sng" w="38100">
            <a:solidFill>
              <a:srgbClr val="0000FF"/>
            </a:solidFill>
            <a:prstDash val="solid"/>
            <a:round/>
            <a:headEnd len="med" w="med" type="none"/>
            <a:tailEnd len="med" w="med" type="none"/>
          </a:ln>
        </p:spPr>
      </p:cxnSp>
      <p:cxnSp>
        <p:nvCxnSpPr>
          <p:cNvPr id="213" name="Google Shape;213;p26"/>
          <p:cNvCxnSpPr/>
          <p:nvPr/>
        </p:nvCxnSpPr>
        <p:spPr>
          <a:xfrm flipH="1" rot="10800000">
            <a:off x="4259925" y="1153925"/>
            <a:ext cx="2657100" cy="135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This is an animation from the third video, about AutoRegression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8" title="video3animation.mp4">
            <a:hlinkClick r:id="rId3"/>
          </p:cNvPr>
          <p:cNvPicPr preferRelativeResize="0"/>
          <p:nvPr/>
        </p:nvPicPr>
        <p:blipFill>
          <a:blip r:embed="rId4">
            <a:alphaModFix/>
          </a:blip>
          <a:stretch>
            <a:fillRect/>
          </a:stretch>
        </p:blipFill>
        <p:spPr>
          <a:xfrm>
            <a:off x="0" y="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This is an animation from the fourth video, about Moving Average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0" title="video4animation.mp4">
            <a:hlinkClick r:id="rId3"/>
          </p:cNvPr>
          <p:cNvPicPr preferRelativeResize="0"/>
          <p:nvPr/>
        </p:nvPicPr>
        <p:blipFill>
          <a:blip r:embed="rId4">
            <a:alphaModFix/>
          </a:blip>
          <a:stretch>
            <a:fillRect/>
          </a:stretch>
        </p:blipFill>
        <p:spPr>
          <a:xfrm>
            <a:off x="0" y="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The next two are the animations from our final video, explaining </a:t>
            </a:r>
            <a:r>
              <a:rPr lang="en-GB"/>
              <a:t>differencing and</a:t>
            </a:r>
            <a:r>
              <a:rPr lang="en-GB"/>
              <a:t> ARIMA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The Goal</a:t>
            </a:r>
            <a:endParaRPr sz="3000"/>
          </a:p>
        </p:txBody>
      </p:sp>
      <p:sp>
        <p:nvSpPr>
          <p:cNvPr id="141" name="Google Shape;141;p14"/>
          <p:cNvSpPr txBox="1"/>
          <p:nvPr>
            <p:ph idx="1" type="body"/>
          </p:nvPr>
        </p:nvSpPr>
        <p:spPr>
          <a:xfrm>
            <a:off x="311700" y="1459700"/>
            <a:ext cx="8520600" cy="287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Our goal was to create a youtube series which explains the concepts of ARIMA and provides clarity to the viewer on the topic. </a:t>
            </a:r>
            <a:endParaRPr sz="1600"/>
          </a:p>
          <a:p>
            <a:pPr indent="-330200" lvl="0" marL="457200" rtl="0" algn="l">
              <a:spcBef>
                <a:spcPts val="0"/>
              </a:spcBef>
              <a:spcAft>
                <a:spcPts val="0"/>
              </a:spcAft>
              <a:buSzPts val="1600"/>
              <a:buChar char="●"/>
            </a:pPr>
            <a:r>
              <a:rPr lang="en-GB" sz="1600"/>
              <a:t>We aimed at creating high quality videos, using animations, </a:t>
            </a:r>
            <a:r>
              <a:rPr lang="en-GB" sz="1600"/>
              <a:t>giving real life examples</a:t>
            </a:r>
            <a:r>
              <a:rPr lang="en-GB" sz="1600"/>
              <a:t> and making the videos as interesting as possible.</a:t>
            </a:r>
            <a:endParaRPr sz="1600"/>
          </a:p>
          <a:p>
            <a:pPr indent="-330200" lvl="0" marL="457200" rtl="0" algn="l">
              <a:spcBef>
                <a:spcPts val="0"/>
              </a:spcBef>
              <a:spcAft>
                <a:spcPts val="0"/>
              </a:spcAft>
              <a:buSzPts val="1600"/>
              <a:buChar char="●"/>
            </a:pPr>
            <a:r>
              <a:rPr lang="en-GB" sz="1600"/>
              <a:t>We also provided a python implementation of ARIMA and explained each part of the code in detail in one of our videos.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2" title="Untitled design.mp4">
            <a:hlinkClick r:id="rId3"/>
          </p:cNvPr>
          <p:cNvPicPr preferRelativeResize="0"/>
          <p:nvPr/>
        </p:nvPicPr>
        <p:blipFill>
          <a:blip r:embed="rId4">
            <a:alphaModFix/>
          </a:blip>
          <a:stretch>
            <a:fillRect/>
          </a:stretch>
        </p:blipFill>
        <p:spPr>
          <a:xfrm>
            <a:off x="0" y="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title="The ARIMA Model.mp4">
            <a:hlinkClick r:id="rId3"/>
          </p:cNvPr>
          <p:cNvPicPr preferRelativeResize="0"/>
          <p:nvPr/>
        </p:nvPicPr>
        <p:blipFill>
          <a:blip r:embed="rId4">
            <a:alphaModFix/>
          </a:blip>
          <a:stretch>
            <a:fillRect/>
          </a:stretch>
        </p:blipFill>
        <p:spPr>
          <a:xfrm>
            <a:off x="0" y="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These are some screenshots from the code we wrote for implementation of ARIMA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5"/>
          <p:cNvPicPr preferRelativeResize="0"/>
          <p:nvPr/>
        </p:nvPicPr>
        <p:blipFill>
          <a:blip r:embed="rId3">
            <a:alphaModFix/>
          </a:blip>
          <a:stretch>
            <a:fillRect/>
          </a:stretch>
        </p:blipFill>
        <p:spPr>
          <a:xfrm>
            <a:off x="1467863" y="152400"/>
            <a:ext cx="620827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a:blip r:embed="rId3">
            <a:alphaModFix/>
          </a:blip>
          <a:stretch>
            <a:fillRect/>
          </a:stretch>
        </p:blipFill>
        <p:spPr>
          <a:xfrm>
            <a:off x="1585538" y="152400"/>
            <a:ext cx="5972932"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7"/>
          <p:cNvPicPr preferRelativeResize="0"/>
          <p:nvPr/>
        </p:nvPicPr>
        <p:blipFill>
          <a:blip r:embed="rId3">
            <a:alphaModFix/>
          </a:blip>
          <a:stretch>
            <a:fillRect/>
          </a:stretch>
        </p:blipFill>
        <p:spPr>
          <a:xfrm>
            <a:off x="1380575" y="152400"/>
            <a:ext cx="6382839"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8"/>
          <p:cNvPicPr preferRelativeResize="0"/>
          <p:nvPr/>
        </p:nvPicPr>
        <p:blipFill>
          <a:blip r:embed="rId3">
            <a:alphaModFix/>
          </a:blip>
          <a:stretch>
            <a:fillRect/>
          </a:stretch>
        </p:blipFill>
        <p:spPr>
          <a:xfrm>
            <a:off x="1756100" y="152400"/>
            <a:ext cx="5631798"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1598050" y="152400"/>
            <a:ext cx="5947904"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Contribution</a:t>
            </a:r>
            <a:endParaRPr/>
          </a:p>
        </p:txBody>
      </p:sp>
      <p:sp>
        <p:nvSpPr>
          <p:cNvPr id="284" name="Google Shape;284;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Yash:-  </a:t>
            </a:r>
            <a:r>
              <a:rPr lang="en-GB"/>
              <a:t>Explored various sources and learnt about ARIMA model. Majorly involved in scripting of the animation and the theory part. Created most of the animations for the video series. Voiceover for the first 5 videos. Learnt basic animation and video editing skills. Decided on the appropriate animation tools, video editor and recording software. Helped in reviewing the code and helping in the change of implementation.</a:t>
            </a:r>
            <a:endParaRPr/>
          </a:p>
          <a:p>
            <a:pPr indent="0" lvl="0" marL="0" rtl="0" algn="l">
              <a:spcBef>
                <a:spcPts val="1200"/>
              </a:spcBef>
              <a:spcAft>
                <a:spcPts val="1200"/>
              </a:spcAft>
              <a:buNone/>
            </a:pPr>
            <a:r>
              <a:rPr b="1" lang="en-GB"/>
              <a:t>Sankalp:-  </a:t>
            </a:r>
            <a:r>
              <a:rPr lang="en-GB"/>
              <a:t>Looked up for various resources of ARIMA for understanding the related concepts. Worked towards implementation of code for ARIMA in python. Contributed in scripting of the videos and provided components for animations and images, graphs and required materials for slides for the videos. Did the voiceover for the 6th video.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550250" y="2053000"/>
            <a:ext cx="59415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020"/>
              <a:t>The OneDrive link for our videos is:</a:t>
            </a:r>
            <a:endParaRPr sz="2020"/>
          </a:p>
          <a:p>
            <a:pPr indent="0" lvl="0" marL="0" rtl="0" algn="l">
              <a:spcBef>
                <a:spcPts val="0"/>
              </a:spcBef>
              <a:spcAft>
                <a:spcPts val="0"/>
              </a:spcAft>
              <a:buSzPts val="990"/>
              <a:buNone/>
            </a:pPr>
            <a:r>
              <a:rPr lang="en-GB" sz="2020" u="sng">
                <a:solidFill>
                  <a:schemeClr val="hlink"/>
                </a:solidFill>
                <a:hlinkClick r:id="rId3"/>
              </a:rPr>
              <a:t>https://iiitaphyd-my.sharepoint.com/:f:/g/personal/sankalp_bahad_research_iiit_ac_in/EllvpxXM-6dLgrM5It5iv0gBOhNGTpY0YTFBdgYMoPdpYg?e=lJRztv</a:t>
            </a:r>
            <a:endParaRPr sz="2020"/>
          </a:p>
          <a:p>
            <a:pPr indent="0" lvl="0" marL="0" rtl="0" algn="l">
              <a:spcBef>
                <a:spcPts val="0"/>
              </a:spcBef>
              <a:spcAft>
                <a:spcPts val="0"/>
              </a:spcAft>
              <a:buSzPts val="990"/>
              <a:buNone/>
            </a:pPr>
            <a:r>
              <a:t/>
            </a:r>
            <a:endParaRPr sz="20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Flow of work</a:t>
            </a:r>
            <a:endParaRPr sz="3000"/>
          </a:p>
        </p:txBody>
      </p:sp>
      <p:sp>
        <p:nvSpPr>
          <p:cNvPr id="147" name="Google Shape;147;p15"/>
          <p:cNvSpPr txBox="1"/>
          <p:nvPr>
            <p:ph idx="1" type="body"/>
          </p:nvPr>
        </p:nvSpPr>
        <p:spPr>
          <a:xfrm>
            <a:off x="311700" y="1437800"/>
            <a:ext cx="8520600" cy="2867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We initially had the task of exploring the available tools for creating animations and recording videos, especially considering the computational </a:t>
            </a:r>
            <a:r>
              <a:rPr lang="en-GB" sz="1600"/>
              <a:t>capacity</a:t>
            </a:r>
            <a:r>
              <a:rPr lang="en-GB" sz="1600"/>
              <a:t> of our laptops. </a:t>
            </a:r>
            <a:endParaRPr sz="1600"/>
          </a:p>
          <a:p>
            <a:pPr indent="-330200" lvl="0" marL="457200" rtl="0" algn="l">
              <a:spcBef>
                <a:spcPts val="0"/>
              </a:spcBef>
              <a:spcAft>
                <a:spcPts val="0"/>
              </a:spcAft>
              <a:buSzPts val="1600"/>
              <a:buChar char="●"/>
            </a:pPr>
            <a:r>
              <a:rPr lang="en-GB" sz="1600"/>
              <a:t>We spent a considerable amount of time to explore video editing,video recording and animation tools, along with learning the basics of how to create high level visuals using those.</a:t>
            </a:r>
            <a:endParaRPr sz="1600"/>
          </a:p>
          <a:p>
            <a:pPr indent="-330200" lvl="0" marL="457200" rtl="0" algn="l">
              <a:spcBef>
                <a:spcPts val="0"/>
              </a:spcBef>
              <a:spcAft>
                <a:spcPts val="0"/>
              </a:spcAft>
              <a:buSzPts val="1600"/>
              <a:buChar char="●"/>
            </a:pPr>
            <a:r>
              <a:rPr lang="en-GB" sz="1600"/>
              <a:t>The next major task was to gather as many resources as possible, to understand the concepts of ARIMA well </a:t>
            </a:r>
            <a:r>
              <a:rPr lang="en-GB" sz="1600"/>
              <a:t>enough to be able to explain them in the videos in the best way possible, and also use those to write a code for implementation of ARIMA from scratch.</a:t>
            </a:r>
            <a:endParaRPr sz="1600"/>
          </a:p>
          <a:p>
            <a:pPr indent="-330200" lvl="0" marL="457200" rtl="0" algn="l">
              <a:spcBef>
                <a:spcPts val="0"/>
              </a:spcBef>
              <a:spcAft>
                <a:spcPts val="0"/>
              </a:spcAft>
              <a:buSzPts val="1600"/>
              <a:buChar char="●"/>
            </a:pPr>
            <a:r>
              <a:rPr lang="en-GB" sz="1600"/>
              <a:t>We divided ARIMA into subtopics which we would explain in the video series.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Bibliography</a:t>
            </a:r>
            <a:endParaRPr/>
          </a:p>
        </p:txBody>
      </p:sp>
      <p:sp>
        <p:nvSpPr>
          <p:cNvPr id="295" name="Google Shape;295;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GB" sz="1550"/>
              <a:t>Reference Youtube Links</a:t>
            </a:r>
            <a:endParaRPr sz="1550"/>
          </a:p>
          <a:p>
            <a:pPr indent="0" lvl="0" marL="0" rtl="0" algn="l">
              <a:lnSpc>
                <a:spcPct val="150000"/>
              </a:lnSpc>
              <a:spcBef>
                <a:spcPts val="0"/>
              </a:spcBef>
              <a:spcAft>
                <a:spcPts val="0"/>
              </a:spcAft>
              <a:buNone/>
            </a:pPr>
            <a:r>
              <a:rPr lang="en-GB" sz="1600" u="sng">
                <a:solidFill>
                  <a:schemeClr val="hlink"/>
                </a:solidFill>
                <a:hlinkClick r:id="rId3"/>
              </a:rPr>
              <a:t>https://www.youtube.com/watch?v=-aCF0_wfVwY</a:t>
            </a:r>
            <a:endParaRPr sz="1600">
              <a:solidFill>
                <a:srgbClr val="4A86E8"/>
              </a:solidFill>
            </a:endParaRPr>
          </a:p>
          <a:p>
            <a:pPr indent="0" lvl="0" marL="0" rtl="0" algn="l">
              <a:lnSpc>
                <a:spcPct val="150000"/>
              </a:lnSpc>
              <a:spcBef>
                <a:spcPts val="0"/>
              </a:spcBef>
              <a:spcAft>
                <a:spcPts val="0"/>
              </a:spcAft>
              <a:buNone/>
            </a:pPr>
            <a:r>
              <a:rPr lang="en-GB" sz="1600" u="sng">
                <a:solidFill>
                  <a:schemeClr val="hlink"/>
                </a:solidFill>
                <a:hlinkClick r:id="rId4"/>
              </a:rPr>
              <a:t>https://youtu.be/5-2C4eO4cPQ?si=pslM2mbsyzAQI1gE</a:t>
            </a:r>
            <a:endParaRPr sz="1600">
              <a:solidFill>
                <a:srgbClr val="4A86E8"/>
              </a:solidFill>
            </a:endParaRPr>
          </a:p>
          <a:p>
            <a:pPr indent="0" lvl="0" marL="0" rtl="0" algn="l">
              <a:lnSpc>
                <a:spcPct val="150000"/>
              </a:lnSpc>
              <a:spcBef>
                <a:spcPts val="0"/>
              </a:spcBef>
              <a:spcAft>
                <a:spcPts val="0"/>
              </a:spcAft>
              <a:buNone/>
            </a:pPr>
            <a:r>
              <a:rPr lang="en-GB" sz="1600" u="sng">
                <a:solidFill>
                  <a:schemeClr val="hlink"/>
                </a:solidFill>
                <a:hlinkClick r:id="rId5"/>
              </a:rPr>
              <a:t>https://youtu.be/voryLhxiPzE?si=B9Yl2FxLXxeTYk2F</a:t>
            </a:r>
            <a:endParaRPr sz="1600">
              <a:solidFill>
                <a:srgbClr val="4A86E8"/>
              </a:solidFill>
            </a:endParaRPr>
          </a:p>
          <a:p>
            <a:pPr indent="0" lvl="0" marL="0" rtl="0" algn="l">
              <a:lnSpc>
                <a:spcPct val="150000"/>
              </a:lnSpc>
              <a:spcBef>
                <a:spcPts val="0"/>
              </a:spcBef>
              <a:spcAft>
                <a:spcPts val="0"/>
              </a:spcAft>
              <a:buNone/>
            </a:pPr>
            <a:r>
              <a:rPr lang="en-GB" sz="1600" u="sng">
                <a:solidFill>
                  <a:schemeClr val="hlink"/>
                </a:solidFill>
                <a:hlinkClick r:id="rId6"/>
              </a:rPr>
              <a:t>https://youtu.be/_tgB-ri9-8c?si=s8SCDlmRm9qe7goy</a:t>
            </a:r>
            <a:endParaRPr sz="1600">
              <a:solidFill>
                <a:srgbClr val="4A86E8"/>
              </a:solidFill>
            </a:endParaRPr>
          </a:p>
          <a:p>
            <a:pPr indent="0" lvl="0" marL="0" rtl="0" algn="l">
              <a:lnSpc>
                <a:spcPct val="150000"/>
              </a:lnSpc>
              <a:spcBef>
                <a:spcPts val="0"/>
              </a:spcBef>
              <a:spcAft>
                <a:spcPts val="0"/>
              </a:spcAft>
              <a:buNone/>
            </a:pPr>
            <a:r>
              <a:rPr lang="en-GB" sz="1600" u="sng">
                <a:solidFill>
                  <a:schemeClr val="hlink"/>
                </a:solidFill>
                <a:hlinkClick r:id="rId7"/>
              </a:rPr>
              <a:t>https://youtu.be/3UmyHed0iYE?si=PhVkWgpKw7V-rgLk</a:t>
            </a:r>
            <a:endParaRPr sz="1600">
              <a:solidFill>
                <a:srgbClr val="4A86E8"/>
              </a:solidFill>
            </a:endParaRPr>
          </a:p>
          <a:p>
            <a:pPr indent="0" lvl="0" marL="0" rtl="0" algn="l">
              <a:lnSpc>
                <a:spcPct val="150000"/>
              </a:lnSpc>
              <a:spcBef>
                <a:spcPts val="0"/>
              </a:spcBef>
              <a:spcAft>
                <a:spcPts val="0"/>
              </a:spcAft>
              <a:buNone/>
            </a:pPr>
            <a:r>
              <a:rPr lang="en-GB" sz="1600" u="sng">
                <a:solidFill>
                  <a:schemeClr val="hlink"/>
                </a:solidFill>
                <a:hlinkClick r:id="rId8"/>
              </a:rPr>
              <a:t>https://www.youtube.com/playlist?list=PLqYFiz7NM_SMC4ZgXplbreXlRY4Jf4zBP</a:t>
            </a:r>
            <a:endParaRPr sz="1600">
              <a:solidFill>
                <a:srgbClr val="4A86E8"/>
              </a:solidFill>
            </a:endParaRPr>
          </a:p>
          <a:p>
            <a:pPr indent="0" lvl="0" marL="0" rtl="0" algn="l">
              <a:spcBef>
                <a:spcPts val="0"/>
              </a:spcBef>
              <a:spcAft>
                <a:spcPts val="0"/>
              </a:spcAft>
              <a:buNone/>
            </a:pPr>
            <a:r>
              <a:t/>
            </a:r>
            <a:endParaRPr sz="1600">
              <a:solidFill>
                <a:srgbClr val="4A86E8"/>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Bibliography (Continued.)</a:t>
            </a:r>
            <a:endParaRPr/>
          </a:p>
        </p:txBody>
      </p:sp>
      <p:sp>
        <p:nvSpPr>
          <p:cNvPr id="301" name="Google Shape;301;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200"/>
              <a:t>Reference Books:</a:t>
            </a:r>
            <a:endParaRPr sz="2200"/>
          </a:p>
          <a:p>
            <a:pPr indent="0" lvl="0" marL="0" rtl="0" algn="l">
              <a:spcBef>
                <a:spcPts val="1200"/>
              </a:spcBef>
              <a:spcAft>
                <a:spcPts val="0"/>
              </a:spcAft>
              <a:buNone/>
            </a:pPr>
            <a:r>
              <a:rPr lang="en-GB" sz="1600" u="sng">
                <a:solidFill>
                  <a:schemeClr val="hlink"/>
                </a:solidFill>
                <a:hlinkClick r:id="rId3"/>
              </a:rPr>
              <a:t>https://otexts.com/fpp2/arima.html</a:t>
            </a:r>
            <a:endParaRPr sz="1600">
              <a:solidFill>
                <a:srgbClr val="4A86E8"/>
              </a:solidFill>
            </a:endParaRPr>
          </a:p>
          <a:p>
            <a:pPr indent="0" lvl="0" marL="0" rtl="0" algn="l">
              <a:spcBef>
                <a:spcPts val="1200"/>
              </a:spcBef>
              <a:spcAft>
                <a:spcPts val="0"/>
              </a:spcAft>
              <a:buNone/>
            </a:pPr>
            <a:r>
              <a:rPr lang="en-GB" sz="1600" u="sng">
                <a:solidFill>
                  <a:schemeClr val="hlink"/>
                </a:solidFill>
                <a:hlinkClick r:id="rId4"/>
              </a:rPr>
              <a:t>https://warin.ca/ressources/books/2016_Book_IntroductionToTimeSeriesAndFor.pdf#page=100&amp;zoom=100,270,876</a:t>
            </a:r>
            <a:endParaRPr sz="1600">
              <a:solidFill>
                <a:srgbClr val="4A86E8"/>
              </a:solidFill>
            </a:endParaRPr>
          </a:p>
          <a:p>
            <a:pPr indent="0" lvl="0" marL="0" rtl="0" algn="l">
              <a:spcBef>
                <a:spcPts val="1200"/>
              </a:spcBef>
              <a:spcAft>
                <a:spcPts val="0"/>
              </a:spcAft>
              <a:buNone/>
            </a:pPr>
            <a:r>
              <a:rPr lang="en-GB" sz="1600" u="sng">
                <a:solidFill>
                  <a:schemeClr val="hlink"/>
                </a:solidFill>
                <a:hlinkClick r:id="rId5"/>
              </a:rPr>
              <a:t>https://faculty.washington.edu/dbp/s519/PDFs/13-overheads-2020.pdf</a:t>
            </a:r>
            <a:endParaRPr sz="1600">
              <a:solidFill>
                <a:srgbClr val="4A86E8"/>
              </a:solidFill>
            </a:endParaRPr>
          </a:p>
          <a:p>
            <a:pPr indent="0" lvl="0" marL="0" rtl="0" algn="l">
              <a:spcBef>
                <a:spcPts val="1200"/>
              </a:spcBef>
              <a:spcAft>
                <a:spcPts val="0"/>
              </a:spcAft>
              <a:buNone/>
            </a:pPr>
            <a:r>
              <a:rPr lang="en-GB" sz="1600" u="sng">
                <a:solidFill>
                  <a:schemeClr val="hlink"/>
                </a:solidFill>
                <a:hlinkClick r:id="rId6"/>
              </a:rPr>
              <a:t>https://www2.stat.duke.edu/~cr173/Sta444_Sp17/slides/Lec10.pdf</a:t>
            </a:r>
            <a:endParaRPr sz="1600">
              <a:solidFill>
                <a:srgbClr val="4A86E8"/>
              </a:solidFill>
            </a:endParaRPr>
          </a:p>
          <a:p>
            <a:pPr indent="0" lvl="0" marL="0" rtl="0" algn="l">
              <a:spcBef>
                <a:spcPts val="1200"/>
              </a:spcBef>
              <a:spcAft>
                <a:spcPts val="0"/>
              </a:spcAft>
              <a:buNone/>
            </a:pPr>
            <a:r>
              <a:rPr lang="en-GB" sz="1600" u="sng">
                <a:solidFill>
                  <a:schemeClr val="hlink"/>
                </a:solidFill>
                <a:hlinkClick r:id="rId7"/>
              </a:rPr>
              <a:t>https://online.stat.psu.edu/stat501/book/export/html/996</a:t>
            </a:r>
            <a:endParaRPr sz="1600">
              <a:solidFill>
                <a:srgbClr val="4A86E8"/>
              </a:solidFill>
            </a:endParaRPr>
          </a:p>
          <a:p>
            <a:pPr indent="0" lvl="0" marL="0" rtl="0" algn="l">
              <a:spcBef>
                <a:spcPts val="1200"/>
              </a:spcBef>
              <a:spcAft>
                <a:spcPts val="0"/>
              </a:spcAft>
              <a:buNone/>
            </a:pPr>
            <a:r>
              <a:rPr lang="en-GB" sz="1600" u="sng">
                <a:solidFill>
                  <a:schemeClr val="hlink"/>
                </a:solidFill>
                <a:hlinkClick r:id="rId8"/>
              </a:rPr>
              <a:t>https://online.stat.psu.edu/stat501/lesson/t/t.2/t.2.1-autoregressive-models</a:t>
            </a:r>
            <a:endParaRPr sz="1600">
              <a:solidFill>
                <a:srgbClr val="4A86E8"/>
              </a:solidFill>
            </a:endParaRPr>
          </a:p>
          <a:p>
            <a:pPr indent="0" lvl="0" marL="0" rtl="0" algn="l">
              <a:spcBef>
                <a:spcPts val="1200"/>
              </a:spcBef>
              <a:spcAft>
                <a:spcPts val="1200"/>
              </a:spcAft>
              <a:buNone/>
            </a:pPr>
            <a:r>
              <a:rPr lang="en-GB" sz="1600" u="sng">
                <a:solidFill>
                  <a:schemeClr val="hlink"/>
                </a:solidFill>
                <a:hlinkClick r:id="rId9"/>
              </a:rPr>
              <a:t>https://online.stat.psu.edu/stat510/lesson/2/2.1</a:t>
            </a:r>
            <a:endParaRPr sz="1600">
              <a:solidFill>
                <a:srgbClr val="4A86E8"/>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Bibliography (Continued.)</a:t>
            </a:r>
            <a:endParaRPr/>
          </a:p>
        </p:txBody>
      </p:sp>
      <p:sp>
        <p:nvSpPr>
          <p:cNvPr id="307" name="Google Shape;307;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10000"/>
          </a:bodyPr>
          <a:lstStyle/>
          <a:p>
            <a:pPr indent="0" lvl="0" marL="0" rtl="0" algn="l">
              <a:lnSpc>
                <a:spcPct val="95000"/>
              </a:lnSpc>
              <a:spcBef>
                <a:spcPts val="0"/>
              </a:spcBef>
              <a:spcAft>
                <a:spcPts val="0"/>
              </a:spcAft>
              <a:buNone/>
            </a:pPr>
            <a:r>
              <a:rPr lang="en-GB" sz="2850"/>
              <a:t>Reference Articles:</a:t>
            </a:r>
            <a:endParaRPr sz="2850"/>
          </a:p>
          <a:p>
            <a:pPr indent="0" lvl="0" marL="0" rtl="0" algn="l">
              <a:lnSpc>
                <a:spcPct val="95000"/>
              </a:lnSpc>
              <a:spcBef>
                <a:spcPts val="1200"/>
              </a:spcBef>
              <a:spcAft>
                <a:spcPts val="0"/>
              </a:spcAft>
              <a:buNone/>
            </a:pPr>
            <a:r>
              <a:rPr lang="en-GB" sz="1600" u="sng">
                <a:solidFill>
                  <a:schemeClr val="hlink"/>
                </a:solidFill>
                <a:hlinkClick r:id="rId3"/>
              </a:rPr>
              <a:t>https://stats.stackexchange.com/questions/131128/what-exactly-is-the-box-jenkins-method-for-arima-processes</a:t>
            </a:r>
            <a:endParaRPr sz="1600"/>
          </a:p>
          <a:p>
            <a:pPr indent="0" lvl="0" marL="0" rtl="0" algn="l">
              <a:lnSpc>
                <a:spcPct val="95000"/>
              </a:lnSpc>
              <a:spcBef>
                <a:spcPts val="1200"/>
              </a:spcBef>
              <a:spcAft>
                <a:spcPts val="0"/>
              </a:spcAft>
              <a:buNone/>
            </a:pPr>
            <a:r>
              <a:rPr lang="en-GB" sz="1600" u="sng">
                <a:solidFill>
                  <a:schemeClr val="hlink"/>
                </a:solidFill>
                <a:hlinkClick r:id="rId4"/>
              </a:rPr>
              <a:t>http://repo.darmajaya.ac.id/4781/1/Time%20Series%20Analysis_%20Forecasting%20and%20Control%20%28%20PDFDrive%20%29.pdf</a:t>
            </a:r>
            <a:endParaRPr sz="1600"/>
          </a:p>
          <a:p>
            <a:pPr indent="0" lvl="0" marL="0" rtl="0" algn="l">
              <a:lnSpc>
                <a:spcPct val="95000"/>
              </a:lnSpc>
              <a:spcBef>
                <a:spcPts val="1200"/>
              </a:spcBef>
              <a:spcAft>
                <a:spcPts val="0"/>
              </a:spcAft>
              <a:buNone/>
            </a:pPr>
            <a:r>
              <a:rPr lang="en-GB" sz="1600" u="sng">
                <a:solidFill>
                  <a:schemeClr val="hlink"/>
                </a:solidFill>
                <a:hlinkClick r:id="rId5"/>
              </a:rPr>
              <a:t>https://www.jstor.org/stable/2669408?seq=2</a:t>
            </a:r>
            <a:endParaRPr sz="1600"/>
          </a:p>
          <a:p>
            <a:pPr indent="0" lvl="0" marL="0" rtl="0" algn="l">
              <a:lnSpc>
                <a:spcPct val="95000"/>
              </a:lnSpc>
              <a:spcBef>
                <a:spcPts val="1200"/>
              </a:spcBef>
              <a:spcAft>
                <a:spcPts val="0"/>
              </a:spcAft>
              <a:buNone/>
            </a:pPr>
            <a:r>
              <a:rPr lang="en-GB" sz="1600" u="sng">
                <a:solidFill>
                  <a:schemeClr val="hlink"/>
                </a:solidFill>
                <a:hlinkClick r:id="rId6"/>
              </a:rPr>
              <a:t>https://www.analyticsvidhya.com/blog/2021/10/a-comprehensive-guide-to-time-series-analysis/</a:t>
            </a:r>
            <a:endParaRPr sz="1600"/>
          </a:p>
          <a:p>
            <a:pPr indent="0" lvl="0" marL="0" rtl="0" algn="l">
              <a:lnSpc>
                <a:spcPct val="95000"/>
              </a:lnSpc>
              <a:spcBef>
                <a:spcPts val="1200"/>
              </a:spcBef>
              <a:spcAft>
                <a:spcPts val="0"/>
              </a:spcAft>
              <a:buNone/>
            </a:pPr>
            <a:r>
              <a:rPr lang="en-GB" sz="1600" u="sng">
                <a:solidFill>
                  <a:schemeClr val="hlink"/>
                </a:solidFill>
                <a:hlinkClick r:id="rId7"/>
              </a:rPr>
              <a:t>https://www.investopedia.com/terms/a/autoregressive.asp</a:t>
            </a:r>
            <a:endParaRPr sz="1600"/>
          </a:p>
          <a:p>
            <a:pPr indent="0" lvl="0" marL="0" rtl="0" algn="l">
              <a:lnSpc>
                <a:spcPct val="95000"/>
              </a:lnSpc>
              <a:spcBef>
                <a:spcPts val="1200"/>
              </a:spcBef>
              <a:spcAft>
                <a:spcPts val="0"/>
              </a:spcAft>
              <a:buNone/>
            </a:pPr>
            <a:r>
              <a:rPr lang="en-GB" sz="1600" u="sng">
                <a:solidFill>
                  <a:schemeClr val="hlink"/>
                </a:solidFill>
                <a:hlinkClick r:id="rId8"/>
              </a:rPr>
              <a:t>https://github.com/liannewriting/YouTube-videos-public/blob/main/arima-model-time-series-prediction-python/time-series-arima.ipynb</a:t>
            </a:r>
            <a:endParaRPr sz="1600"/>
          </a:p>
          <a:p>
            <a:pPr indent="0" lvl="0" marL="0" rtl="0" algn="l">
              <a:lnSpc>
                <a:spcPct val="95000"/>
              </a:lnSpc>
              <a:spcBef>
                <a:spcPts val="1200"/>
              </a:spcBef>
              <a:spcAft>
                <a:spcPts val="0"/>
              </a:spcAft>
              <a:buNone/>
            </a:pPr>
            <a:r>
              <a:rPr lang="en-GB" sz="1600" u="sng">
                <a:solidFill>
                  <a:schemeClr val="hlink"/>
                </a:solidFill>
                <a:hlinkClick r:id="rId9"/>
              </a:rPr>
              <a:t>https://medium.com/@ritusantra/stationarity-in-time-series-887eb42f62a9</a:t>
            </a:r>
            <a:endParaRPr sz="1600"/>
          </a:p>
          <a:p>
            <a:pPr indent="0" lvl="0" marL="0" rtl="0" algn="l">
              <a:lnSpc>
                <a:spcPct val="95000"/>
              </a:lnSpc>
              <a:spcBef>
                <a:spcPts val="1200"/>
              </a:spcBef>
              <a:spcAft>
                <a:spcPts val="0"/>
              </a:spcAft>
              <a:buNone/>
            </a:pPr>
            <a:r>
              <a:rPr lang="en-GB" sz="1600" u="sng">
                <a:solidFill>
                  <a:schemeClr val="hlink"/>
                </a:solidFill>
                <a:hlinkClick r:id="rId10"/>
              </a:rPr>
              <a:t>https://towardsdatascience.com/stationarity-assumption-in-time-series-data-67ec93d0f2f</a:t>
            </a:r>
            <a:endParaRPr sz="1600"/>
          </a:p>
          <a:p>
            <a:pPr indent="0" lvl="0" marL="0" rtl="0" algn="l">
              <a:lnSpc>
                <a:spcPct val="95000"/>
              </a:lnSpc>
              <a:spcBef>
                <a:spcPts val="1200"/>
              </a:spcBef>
              <a:spcAft>
                <a:spcPts val="1200"/>
              </a:spcAft>
              <a:buNone/>
            </a:pPr>
            <a:r>
              <a:rPr lang="en-GB" sz="1600" u="sng">
                <a:solidFill>
                  <a:schemeClr val="hlink"/>
                </a:solidFill>
                <a:hlinkClick r:id="rId11"/>
              </a:rPr>
              <a:t>https://neptune.ai/blog/arima-sarima-real-world-time-series-forecasting-guide</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500"/>
              <a:t>Thank You</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Flow of work (Continued.)</a:t>
            </a:r>
            <a:endParaRPr sz="3000"/>
          </a:p>
        </p:txBody>
      </p:sp>
      <p:sp>
        <p:nvSpPr>
          <p:cNvPr id="153" name="Google Shape;153;p16"/>
          <p:cNvSpPr txBox="1"/>
          <p:nvPr>
            <p:ph idx="1" type="body"/>
          </p:nvPr>
        </p:nvSpPr>
        <p:spPr>
          <a:xfrm>
            <a:off x="311700" y="1458475"/>
            <a:ext cx="8520600" cy="2922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After gathering enough information and selecting a suitable tool for video editing,recording and animations, we started working on the scripting of the videos. </a:t>
            </a:r>
            <a:endParaRPr sz="1600"/>
          </a:p>
          <a:p>
            <a:pPr indent="-330200" lvl="0" marL="457200" rtl="0" algn="l">
              <a:spcBef>
                <a:spcPts val="0"/>
              </a:spcBef>
              <a:spcAft>
                <a:spcPts val="0"/>
              </a:spcAft>
              <a:buSzPts val="1600"/>
              <a:buChar char="●"/>
            </a:pPr>
            <a:r>
              <a:rPr lang="en-GB" sz="1600"/>
              <a:t>The scripting involved generating a story depicting a real world example for explanation of that particular concept and </a:t>
            </a:r>
            <a:r>
              <a:rPr lang="en-GB" sz="1600"/>
              <a:t>explanation</a:t>
            </a:r>
            <a:r>
              <a:rPr lang="en-GB" sz="1600"/>
              <a:t> of theory.</a:t>
            </a:r>
            <a:endParaRPr sz="1600"/>
          </a:p>
          <a:p>
            <a:pPr indent="-330200" lvl="0" marL="457200" rtl="0" algn="l">
              <a:spcBef>
                <a:spcPts val="0"/>
              </a:spcBef>
              <a:spcAft>
                <a:spcPts val="0"/>
              </a:spcAft>
              <a:buSzPts val="1600"/>
              <a:buChar char="●"/>
            </a:pPr>
            <a:r>
              <a:rPr lang="en-GB" sz="1600"/>
              <a:t>We used animations, videos, images, GIFs etc to make the videos as interesting as possible. </a:t>
            </a:r>
            <a:endParaRPr sz="1600"/>
          </a:p>
          <a:p>
            <a:pPr indent="-330200" lvl="0" marL="457200" rtl="0" algn="l">
              <a:spcBef>
                <a:spcPts val="0"/>
              </a:spcBef>
              <a:spcAft>
                <a:spcPts val="0"/>
              </a:spcAft>
              <a:buSzPts val="1600"/>
              <a:buChar char="●"/>
            </a:pPr>
            <a:r>
              <a:rPr lang="en-GB" sz="1600"/>
              <a:t>We created a frames for each </a:t>
            </a:r>
            <a:r>
              <a:rPr lang="en-GB" sz="1600"/>
              <a:t>animation</a:t>
            </a:r>
            <a:r>
              <a:rPr lang="en-GB" sz="1600"/>
              <a:t> and explained the concepts of ARIMA using real life examples.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Flow of work (Continued.)</a:t>
            </a:r>
            <a:endParaRPr sz="3000"/>
          </a:p>
        </p:txBody>
      </p:sp>
      <p:sp>
        <p:nvSpPr>
          <p:cNvPr id="159" name="Google Shape;159;p17"/>
          <p:cNvSpPr txBox="1"/>
          <p:nvPr>
            <p:ph idx="1" type="body"/>
          </p:nvPr>
        </p:nvSpPr>
        <p:spPr>
          <a:xfrm>
            <a:off x="356350" y="1545675"/>
            <a:ext cx="84225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The scripting and animation process was repeated for each video, and it was well ensured that topics are covered well with proper terminologies being used and explained. </a:t>
            </a:r>
            <a:endParaRPr sz="1600"/>
          </a:p>
          <a:p>
            <a:pPr indent="-330200" lvl="0" marL="457200" rtl="0" algn="l">
              <a:spcBef>
                <a:spcPts val="0"/>
              </a:spcBef>
              <a:spcAft>
                <a:spcPts val="0"/>
              </a:spcAft>
              <a:buSzPts val="1600"/>
              <a:buChar char="●"/>
            </a:pPr>
            <a:r>
              <a:rPr lang="en-GB" sz="1600"/>
              <a:t>Multiple examples were given for a topic to make sure complete and well explained knowledge is passed on.</a:t>
            </a:r>
            <a:endParaRPr sz="1600"/>
          </a:p>
          <a:p>
            <a:pPr indent="-330200" lvl="0" marL="457200" rtl="0" algn="l">
              <a:spcBef>
                <a:spcPts val="0"/>
              </a:spcBef>
              <a:spcAft>
                <a:spcPts val="0"/>
              </a:spcAft>
              <a:buSzPts val="1600"/>
              <a:buChar char="●"/>
            </a:pPr>
            <a:r>
              <a:rPr lang="en-GB" sz="1600"/>
              <a:t>For the python implementation of ARIMA, the code used was well documented and blocks of code were properly explained with appropriate comments in the code. </a:t>
            </a:r>
            <a:endParaRPr sz="1600"/>
          </a:p>
          <a:p>
            <a:pPr indent="-330200" lvl="0" marL="457200" rtl="0" algn="l">
              <a:spcBef>
                <a:spcPts val="0"/>
              </a:spcBef>
              <a:spcAft>
                <a:spcPts val="0"/>
              </a:spcAft>
              <a:buSzPts val="1600"/>
              <a:buChar char="●"/>
            </a:pPr>
            <a:r>
              <a:rPr lang="en-GB" sz="1600"/>
              <a:t>The steps in ARIMA and their significance was properly explained in the videos.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311700" y="1893150"/>
            <a:ext cx="5643900" cy="1357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Following is a glimpse into what we have done in our videos.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1893150"/>
            <a:ext cx="5643900" cy="135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This is the introductory video animation.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0" title="video1animation.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The next video is about the explanation of the graph in the introductory video.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