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1561bcb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1561bcb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1561bcb2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1561bcb2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1561bcb2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1561bcb2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1561bcb2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1561bcb2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1561bcb2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1561bcb2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1561bcb2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1561bcb2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1561bcb2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1561bcb2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1561bcb2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1561bcb2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1561bcb2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1561bcb2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1561bcb2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1561bcb2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61bcb2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1561bcb2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1561bcb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1561bcb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1561bcb2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1561bcb2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1561bcb2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1561bcb2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1561bcb2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1561bcb2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1561bcb2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1561bcb2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1561bcb2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1561bcb2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1561bcb2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1561bcb2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1561bcb2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1561bcb2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1561bcb2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1561bcb2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1561bcb2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1561bcb2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1561bcb2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1561bcb2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1561bcb2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1561bcb2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1561bcb2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1561bcb2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1561bcb2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1561bcb2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icrosoft.com/en-us/research/project/intelligent-edi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51927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NLP</a:t>
            </a:r>
            <a:endParaRPr/>
          </a:p>
        </p:txBody>
      </p:sp>
      <p:sp>
        <p:nvSpPr>
          <p:cNvPr id="68" name="Google Shape;68;p13"/>
          <p:cNvSpPr txBox="1"/>
          <p:nvPr/>
        </p:nvSpPr>
        <p:spPr>
          <a:xfrm>
            <a:off x="460950" y="1478850"/>
            <a:ext cx="8222100" cy="224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chemeClr val="lt1"/>
                </a:solidFill>
                <a:latin typeface="Roboto"/>
                <a:ea typeface="Roboto"/>
                <a:cs typeface="Roboto"/>
                <a:sym typeface="Roboto"/>
              </a:rPr>
              <a:t>Project : Text Fluency</a:t>
            </a:r>
            <a:endParaRPr sz="3400">
              <a:solidFill>
                <a:schemeClr val="lt1"/>
              </a:solidFill>
              <a:latin typeface="Roboto"/>
              <a:ea typeface="Roboto"/>
              <a:cs typeface="Roboto"/>
              <a:sym typeface="Roboto"/>
            </a:endParaRPr>
          </a:p>
          <a:p>
            <a:pPr indent="0" lvl="0" marL="0" rtl="0" algn="ctr">
              <a:spcBef>
                <a:spcPts val="0"/>
              </a:spcBef>
              <a:spcAft>
                <a:spcPts val="0"/>
              </a:spcAft>
              <a:buNone/>
            </a:pPr>
            <a:r>
              <a:rPr lang="en" sz="2500">
                <a:solidFill>
                  <a:schemeClr val="lt1"/>
                </a:solidFill>
                <a:latin typeface="Roboto"/>
                <a:ea typeface="Roboto"/>
                <a:cs typeface="Roboto"/>
                <a:sym typeface="Roboto"/>
              </a:rPr>
              <a:t>Team Members</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 sz="2500">
                <a:solidFill>
                  <a:schemeClr val="lt1"/>
                </a:solidFill>
                <a:latin typeface="Roboto"/>
                <a:ea typeface="Roboto"/>
                <a:cs typeface="Roboto"/>
                <a:sym typeface="Roboto"/>
              </a:rPr>
              <a:t>Shravan Sharma 2021201058</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 sz="2500">
                <a:solidFill>
                  <a:schemeClr val="lt1"/>
                </a:solidFill>
                <a:latin typeface="Roboto"/>
                <a:ea typeface="Roboto"/>
                <a:cs typeface="Roboto"/>
                <a:sym typeface="Roboto"/>
              </a:rPr>
              <a:t>Vineet Agrawal 2021201049</a:t>
            </a:r>
            <a:endParaRPr sz="2500">
              <a:solidFill>
                <a:schemeClr val="lt1"/>
              </a:solidFill>
              <a:latin typeface="Roboto"/>
              <a:ea typeface="Roboto"/>
              <a:cs typeface="Roboto"/>
              <a:sym typeface="Roboto"/>
            </a:endParaRPr>
          </a:p>
          <a:p>
            <a:pPr indent="0" lvl="0" marL="0" rtl="0" algn="ctr">
              <a:spcBef>
                <a:spcPts val="0"/>
              </a:spcBef>
              <a:spcAft>
                <a:spcPts val="0"/>
              </a:spcAft>
              <a:buNone/>
            </a:pPr>
            <a:r>
              <a:rPr lang="en" sz="2500">
                <a:solidFill>
                  <a:schemeClr val="lt1"/>
                </a:solidFill>
                <a:latin typeface="Roboto"/>
                <a:ea typeface="Roboto"/>
                <a:cs typeface="Roboto"/>
                <a:sym typeface="Roboto"/>
              </a:rPr>
              <a:t>Sankalp Thakur 2021201042</a:t>
            </a:r>
            <a:endParaRPr sz="25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Borderline SMOTE</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algorithm starts by classifying the minority class observations. It classifies any minority observation as a noise point if all the neighbors are the majority class and such an observation is ignored while creating synthetic data . Further, it classifies a few points as border points that have both majority and minority class as neighborhood and resample completely from these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ADASYN</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ADASYN is a more generic framework, for each of the minority observations it first finds the impurity of the neighborhood, by taking the ratio of majority observations in the neighborhood and k.this impurity ratio is converted into a probability distribution by making the sum as 1. Then higher the ratio more synthetic points are generated for that particular point.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We used 4 methods for classification.</a:t>
            </a:r>
            <a:endParaRPr sz="2100"/>
          </a:p>
          <a:p>
            <a:pPr indent="-336550" lvl="1" marL="1371600" rtl="0" algn="l">
              <a:spcBef>
                <a:spcPts val="0"/>
              </a:spcBef>
              <a:spcAft>
                <a:spcPts val="0"/>
              </a:spcAft>
              <a:buSzPts val="1700"/>
              <a:buChar char="○"/>
            </a:pPr>
            <a:r>
              <a:rPr lang="en" sz="1700"/>
              <a:t>Non-DL classifiers </a:t>
            </a:r>
            <a:endParaRPr sz="1700"/>
          </a:p>
          <a:p>
            <a:pPr indent="-336550" lvl="1" marL="1371600" rtl="0" algn="l">
              <a:spcBef>
                <a:spcPts val="0"/>
              </a:spcBef>
              <a:spcAft>
                <a:spcPts val="0"/>
              </a:spcAft>
              <a:buSzPts val="1700"/>
              <a:buChar char="○"/>
            </a:pPr>
            <a:r>
              <a:rPr lang="en" sz="1700"/>
              <a:t>Non-DL classifiers using POS Tagging</a:t>
            </a:r>
            <a:endParaRPr sz="1700"/>
          </a:p>
          <a:p>
            <a:pPr indent="-336550" lvl="1" marL="1371600" rtl="0" algn="l">
              <a:spcBef>
                <a:spcPts val="0"/>
              </a:spcBef>
              <a:spcAft>
                <a:spcPts val="0"/>
              </a:spcAft>
              <a:buSzPts val="1700"/>
              <a:buChar char="○"/>
            </a:pPr>
            <a:r>
              <a:rPr lang="en" sz="1700"/>
              <a:t>LSTM using </a:t>
            </a:r>
            <a:r>
              <a:rPr lang="en" sz="1700"/>
              <a:t>GLove Embeddings</a:t>
            </a:r>
            <a:endParaRPr sz="1700"/>
          </a:p>
          <a:p>
            <a:pPr indent="-336550" lvl="1" marL="1371600" rtl="0" algn="l">
              <a:spcBef>
                <a:spcPts val="0"/>
              </a:spcBef>
              <a:spcAft>
                <a:spcPts val="0"/>
              </a:spcAft>
              <a:buSzPts val="1700"/>
              <a:buChar char="○"/>
            </a:pPr>
            <a:r>
              <a:rPr lang="en" sz="1700"/>
              <a:t>BERT Encoding</a:t>
            </a:r>
            <a:endParaRPr sz="17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Non-DL classifiers </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SzPct val="100000"/>
              <a:buChar char="●"/>
            </a:pPr>
            <a:r>
              <a:rPr lang="en" sz="2100"/>
              <a:t>Converted </a:t>
            </a:r>
            <a:r>
              <a:rPr lang="en" sz="2100"/>
              <a:t>tokenized</a:t>
            </a:r>
            <a:r>
              <a:rPr lang="en" sz="2100"/>
              <a:t> text into Sequence and padded the sequences to get inputs of equal lengths.</a:t>
            </a:r>
            <a:endParaRPr sz="2100"/>
          </a:p>
          <a:p>
            <a:pPr indent="-351948" lvl="0" marL="457200" rtl="0" algn="l">
              <a:spcBef>
                <a:spcPts val="0"/>
              </a:spcBef>
              <a:spcAft>
                <a:spcPts val="0"/>
              </a:spcAft>
              <a:buSzPct val="100000"/>
              <a:buChar char="●"/>
            </a:pPr>
            <a:r>
              <a:rPr lang="en" sz="2100"/>
              <a:t>Used 4 Classification algorithms:</a:t>
            </a:r>
            <a:endParaRPr sz="2100"/>
          </a:p>
          <a:p>
            <a:pPr indent="-351948" lvl="1" marL="1371600" rtl="0" algn="l">
              <a:spcBef>
                <a:spcPts val="0"/>
              </a:spcBef>
              <a:spcAft>
                <a:spcPts val="0"/>
              </a:spcAft>
              <a:buSzPct val="100000"/>
              <a:buChar char="○"/>
            </a:pPr>
            <a:r>
              <a:rPr lang="en" sz="2100"/>
              <a:t>Logistic regression</a:t>
            </a:r>
            <a:endParaRPr sz="2100"/>
          </a:p>
          <a:p>
            <a:pPr indent="-351948" lvl="1" marL="1371600" rtl="0" algn="l">
              <a:spcBef>
                <a:spcPts val="0"/>
              </a:spcBef>
              <a:spcAft>
                <a:spcPts val="0"/>
              </a:spcAft>
              <a:buSzPct val="100000"/>
              <a:buChar char="○"/>
            </a:pPr>
            <a:r>
              <a:rPr lang="en" sz="2100"/>
              <a:t>SVM</a:t>
            </a:r>
            <a:endParaRPr sz="2100"/>
          </a:p>
          <a:p>
            <a:pPr indent="-351948" lvl="1" marL="1371600" rtl="0" algn="l">
              <a:spcBef>
                <a:spcPts val="0"/>
              </a:spcBef>
              <a:spcAft>
                <a:spcPts val="0"/>
              </a:spcAft>
              <a:buSzPct val="100000"/>
              <a:buChar char="○"/>
            </a:pPr>
            <a:r>
              <a:rPr lang="en" sz="2100"/>
              <a:t>Decision</a:t>
            </a:r>
            <a:r>
              <a:rPr lang="en" sz="2100"/>
              <a:t> Tree</a:t>
            </a:r>
            <a:endParaRPr sz="2100"/>
          </a:p>
          <a:p>
            <a:pPr indent="-351948" lvl="1" marL="1371600" rtl="0" algn="l">
              <a:spcBef>
                <a:spcPts val="0"/>
              </a:spcBef>
              <a:spcAft>
                <a:spcPts val="0"/>
              </a:spcAft>
              <a:buSzPct val="100000"/>
              <a:buChar char="○"/>
            </a:pPr>
            <a:r>
              <a:rPr lang="en" sz="2100"/>
              <a:t>XGBoost</a:t>
            </a:r>
            <a:endParaRPr sz="21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Non-DL classifiers using </a:t>
            </a:r>
            <a:r>
              <a:rPr lang="en"/>
              <a:t>POS - Tagging</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Converted the text into Part of speech tags. And then used the same algorithms used in Text2Sequence method to classify the text.</a:t>
            </a:r>
            <a:endParaRPr sz="2000"/>
          </a:p>
          <a:p>
            <a:pPr indent="-355600" lvl="0" marL="457200" rtl="0" algn="l">
              <a:spcBef>
                <a:spcPts val="0"/>
              </a:spcBef>
              <a:spcAft>
                <a:spcPts val="0"/>
              </a:spcAft>
              <a:buSzPts val="2000"/>
              <a:buChar char="●"/>
            </a:pPr>
            <a:r>
              <a:rPr lang="en" sz="2000"/>
              <a:t> Using Part of speech makes the data more generic and can potentially provide better results.</a:t>
            </a:r>
            <a:endParaRPr sz="2000"/>
          </a:p>
          <a:p>
            <a:pPr indent="-355600" lvl="0" marL="457200" rtl="0" algn="l">
              <a:spcBef>
                <a:spcPts val="0"/>
              </a:spcBef>
              <a:spcAft>
                <a:spcPts val="0"/>
              </a:spcAft>
              <a:buSzPts val="2000"/>
              <a:buChar char="●"/>
            </a:pPr>
            <a:r>
              <a:rPr lang="en" sz="2000"/>
              <a:t>Tried TF-IDF but took to long to train due to large vocab size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 using Glove embeddings</a:t>
            </a:r>
            <a:endParaRPr/>
          </a:p>
        </p:txBody>
      </p:sp>
      <p:sp>
        <p:nvSpPr>
          <p:cNvPr id="155" name="Google Shape;155;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lang="en" sz="2200"/>
              <a:t>Created model using TensorFlow and added glove embedding to the model.</a:t>
            </a:r>
            <a:endParaRPr sz="2200"/>
          </a:p>
          <a:p>
            <a:pPr indent="-357822" lvl="0" marL="457200" rtl="0" algn="l">
              <a:spcBef>
                <a:spcPts val="0"/>
              </a:spcBef>
              <a:spcAft>
                <a:spcPts val="0"/>
              </a:spcAft>
              <a:buSzPct val="100000"/>
              <a:buChar char="●"/>
            </a:pPr>
            <a:r>
              <a:rPr lang="en" sz="2200"/>
              <a:t>Used embeddings of size 300</a:t>
            </a:r>
            <a:endParaRPr sz="2200"/>
          </a:p>
          <a:p>
            <a:pPr indent="-357822" lvl="0" marL="457200" rtl="0" algn="l">
              <a:spcBef>
                <a:spcPts val="0"/>
              </a:spcBef>
              <a:spcAft>
                <a:spcPts val="0"/>
              </a:spcAft>
              <a:buSzPct val="100000"/>
              <a:buChar char="●"/>
            </a:pPr>
            <a:r>
              <a:rPr lang="en" sz="2200"/>
              <a:t>Tried both  LSTM as well as BI-LSTM.</a:t>
            </a:r>
            <a:endParaRPr sz="2200"/>
          </a:p>
          <a:p>
            <a:pPr indent="0" lvl="0" marL="45720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BERT Encoding</a:t>
            </a:r>
            <a:endParaRPr/>
          </a:p>
        </p:txBody>
      </p:sp>
      <p:sp>
        <p:nvSpPr>
          <p:cNvPr id="161" name="Google Shape;161;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200"/>
              <a:t>Used BERT to get </a:t>
            </a:r>
            <a:r>
              <a:rPr lang="en" sz="2200"/>
              <a:t>encoding</a:t>
            </a:r>
            <a:r>
              <a:rPr lang="en" sz="2200"/>
              <a:t> for every word and then took mean to get embedding of a sentence giving a fixed size </a:t>
            </a:r>
            <a:r>
              <a:rPr lang="en" sz="2200"/>
              <a:t>representation</a:t>
            </a:r>
            <a:r>
              <a:rPr lang="en" sz="2200"/>
              <a:t> for every sentence.</a:t>
            </a:r>
            <a:endParaRPr sz="2200"/>
          </a:p>
          <a:p>
            <a:pPr indent="-368300" lvl="0" marL="457200" rtl="0" algn="l">
              <a:spcBef>
                <a:spcPts val="0"/>
              </a:spcBef>
              <a:spcAft>
                <a:spcPts val="0"/>
              </a:spcAft>
              <a:buSzPts val="2200"/>
              <a:buChar char="●"/>
            </a:pPr>
            <a:r>
              <a:rPr lang="en" sz="2200"/>
              <a:t>Used FCNN to classify the data.</a:t>
            </a:r>
            <a:endParaRPr sz="2200"/>
          </a:p>
          <a:p>
            <a:pPr indent="0" lvl="0" marL="0" rtl="0" algn="l">
              <a:spcBef>
                <a:spcPts val="1200"/>
              </a:spcBef>
              <a:spcAft>
                <a:spcPts val="0"/>
              </a:spcAft>
              <a:buNone/>
            </a:pPr>
            <a:r>
              <a:t/>
            </a:r>
            <a:endParaRPr sz="2000"/>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(Non-DL)</a:t>
            </a:r>
            <a:endParaRPr/>
          </a:p>
        </p:txBody>
      </p:sp>
      <p:sp>
        <p:nvSpPr>
          <p:cNvPr id="167" name="Google Shape;167;p29"/>
          <p:cNvSpPr txBox="1"/>
          <p:nvPr>
            <p:ph idx="1" type="body"/>
          </p:nvPr>
        </p:nvSpPr>
        <p:spPr>
          <a:xfrm>
            <a:off x="471900" y="1919075"/>
            <a:ext cx="8222100" cy="305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1432800" y="1728950"/>
            <a:ext cx="5451599" cy="324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a:t>
            </a:r>
            <a:r>
              <a:rPr lang="en"/>
              <a:t>(Non-DL)</a:t>
            </a:r>
            <a:endParaRPr/>
          </a:p>
        </p:txBody>
      </p:sp>
      <p:sp>
        <p:nvSpPr>
          <p:cNvPr id="174" name="Google Shape;174;p30"/>
          <p:cNvSpPr txBox="1"/>
          <p:nvPr>
            <p:ph idx="1" type="body"/>
          </p:nvPr>
        </p:nvSpPr>
        <p:spPr>
          <a:xfrm>
            <a:off x="471900" y="1919075"/>
            <a:ext cx="8222100" cy="305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1443900" y="1748375"/>
            <a:ext cx="5082526" cy="305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(Non-DL)</a:t>
            </a:r>
            <a:endParaRPr/>
          </a:p>
        </p:txBody>
      </p:sp>
      <p:sp>
        <p:nvSpPr>
          <p:cNvPr id="181" name="Google Shape;181;p31"/>
          <p:cNvSpPr txBox="1"/>
          <p:nvPr>
            <p:ph idx="1" type="body"/>
          </p:nvPr>
        </p:nvSpPr>
        <p:spPr>
          <a:xfrm>
            <a:off x="471900" y="1919075"/>
            <a:ext cx="8222100" cy="3051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Logistic</a:t>
            </a:r>
            <a:r>
              <a:rPr lang="en" sz="2100"/>
              <a:t> regression and SVM perform poorly on data</a:t>
            </a:r>
            <a:endParaRPr sz="2100"/>
          </a:p>
          <a:p>
            <a:pPr indent="-361950" lvl="0" marL="457200" rtl="0" algn="l">
              <a:spcBef>
                <a:spcPts val="0"/>
              </a:spcBef>
              <a:spcAft>
                <a:spcPts val="0"/>
              </a:spcAft>
              <a:buSzPts val="2100"/>
              <a:buChar char="●"/>
            </a:pPr>
            <a:r>
              <a:rPr lang="en" sz="2100"/>
              <a:t>Tree based algo perform </a:t>
            </a:r>
            <a:r>
              <a:rPr lang="en" sz="2100"/>
              <a:t>better.</a:t>
            </a:r>
            <a:endParaRPr sz="2100"/>
          </a:p>
          <a:p>
            <a:pPr indent="-361950" lvl="0" marL="457200" rtl="0" algn="l">
              <a:spcBef>
                <a:spcPts val="0"/>
              </a:spcBef>
              <a:spcAft>
                <a:spcPts val="0"/>
              </a:spcAft>
              <a:buSzPts val="2100"/>
              <a:buChar char="●"/>
            </a:pPr>
            <a:r>
              <a:rPr lang="en" sz="2100"/>
              <a:t>While the accuracy is comparable, both XGBoost and Random Forest have better metrics than logistic regression and svm</a:t>
            </a:r>
            <a:endParaRPr sz="2100"/>
          </a:p>
          <a:p>
            <a:pPr indent="-361950" lvl="0" marL="457200" rtl="0" algn="l">
              <a:spcBef>
                <a:spcPts val="0"/>
              </a:spcBef>
              <a:spcAft>
                <a:spcPts val="0"/>
              </a:spcAft>
              <a:buSzPts val="2100"/>
              <a:buChar char="●"/>
            </a:pPr>
            <a:r>
              <a:rPr lang="en" sz="2100"/>
              <a:t>Random Forest have better average precision while XGBOOST has better recall when oversampled using borderline</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fluency is an estimate of</a:t>
            </a:r>
            <a:r>
              <a:rPr lang="en"/>
              <a:t> text's quality, readability, accuracy, and comprehension. When text is generated by machine it is prone to be </a:t>
            </a:r>
            <a:r>
              <a:rPr lang="en"/>
              <a:t>erroneous</a:t>
            </a:r>
            <a:r>
              <a:rPr lang="en"/>
              <a:t> and must be corrected by human intervention. To check if the text generated is of good quality fluency provides a measure. </a:t>
            </a:r>
            <a:endParaRPr/>
          </a:p>
          <a:p>
            <a:pPr indent="0" lvl="0" marL="0" rtl="0" algn="l">
              <a:spcBef>
                <a:spcPts val="1200"/>
              </a:spcBef>
              <a:spcAft>
                <a:spcPts val="1200"/>
              </a:spcAft>
              <a:buNone/>
            </a:pPr>
            <a:r>
              <a:rPr lang="en"/>
              <a:t>In this project we try to classify the text data into 3 classes Fluent,  neutral and non fluent .We do this using supervised algorithms.  We use both </a:t>
            </a:r>
            <a:r>
              <a:rPr lang="en"/>
              <a:t>traditional</a:t>
            </a:r>
            <a:r>
              <a:rPr lang="en"/>
              <a:t> as wel as deep learning </a:t>
            </a:r>
            <a:r>
              <a:rPr lang="en"/>
              <a:t>approaches</a:t>
            </a:r>
            <a:r>
              <a:rPr lang="en"/>
              <a:t> for this </a:t>
            </a:r>
            <a:r>
              <a:rPr lang="en"/>
              <a:t>purpose</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(Non-DL POS)</a:t>
            </a:r>
            <a:endParaRPr/>
          </a:p>
        </p:txBody>
      </p:sp>
      <p:sp>
        <p:nvSpPr>
          <p:cNvPr id="187" name="Google Shape;187;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2"/>
          <p:cNvPicPr preferRelativeResize="0"/>
          <p:nvPr/>
        </p:nvPicPr>
        <p:blipFill>
          <a:blip r:embed="rId3">
            <a:alphaModFix/>
          </a:blip>
          <a:stretch>
            <a:fillRect/>
          </a:stretch>
        </p:blipFill>
        <p:spPr>
          <a:xfrm>
            <a:off x="1590175" y="1786050"/>
            <a:ext cx="4823225" cy="323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(Non-DL POS)</a:t>
            </a:r>
            <a:endParaRPr/>
          </a:p>
        </p:txBody>
      </p:sp>
      <p:sp>
        <p:nvSpPr>
          <p:cNvPr id="194" name="Google Shape;194;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3"/>
          <p:cNvPicPr preferRelativeResize="0"/>
          <p:nvPr/>
        </p:nvPicPr>
        <p:blipFill>
          <a:blip r:embed="rId3">
            <a:alphaModFix/>
          </a:blip>
          <a:stretch>
            <a:fillRect/>
          </a:stretch>
        </p:blipFill>
        <p:spPr>
          <a:xfrm>
            <a:off x="1609500" y="1691850"/>
            <a:ext cx="5256074" cy="318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(Non-DL POS)</a:t>
            </a:r>
            <a:endParaRPr/>
          </a:p>
        </p:txBody>
      </p:sp>
      <p:sp>
        <p:nvSpPr>
          <p:cNvPr id="201" name="Google Shape;201;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 we see similar trend </a:t>
            </a:r>
            <a:r>
              <a:rPr lang="en"/>
              <a:t>where Tree based algorithms outperform other 2 algorithms.</a:t>
            </a:r>
            <a:endParaRPr/>
          </a:p>
          <a:p>
            <a:pPr indent="-342900" lvl="0" marL="457200" rtl="0" algn="l">
              <a:spcBef>
                <a:spcPts val="0"/>
              </a:spcBef>
              <a:spcAft>
                <a:spcPts val="0"/>
              </a:spcAft>
              <a:buSzPts val="1800"/>
              <a:buChar char="●"/>
            </a:pPr>
            <a:r>
              <a:rPr lang="en"/>
              <a:t>Using we get slightly better results when compared to previous method.</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(GLove)</a:t>
            </a:r>
            <a:endParaRPr/>
          </a:p>
        </p:txBody>
      </p:sp>
      <p:sp>
        <p:nvSpPr>
          <p:cNvPr id="207" name="Google Shape;207;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5"/>
          <p:cNvPicPr preferRelativeResize="0"/>
          <p:nvPr/>
        </p:nvPicPr>
        <p:blipFill>
          <a:blip r:embed="rId3">
            <a:alphaModFix/>
          </a:blip>
          <a:stretch>
            <a:fillRect/>
          </a:stretch>
        </p:blipFill>
        <p:spPr>
          <a:xfrm>
            <a:off x="1515672" y="1981825"/>
            <a:ext cx="6301050" cy="258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(BERT)</a:t>
            </a:r>
            <a:endParaRPr/>
          </a:p>
        </p:txBody>
      </p:sp>
      <p:sp>
        <p:nvSpPr>
          <p:cNvPr id="214" name="Google Shape;214;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6"/>
          <p:cNvPicPr preferRelativeResize="0"/>
          <p:nvPr/>
        </p:nvPicPr>
        <p:blipFill>
          <a:blip r:embed="rId3">
            <a:alphaModFix/>
          </a:blip>
          <a:stretch>
            <a:fillRect/>
          </a:stretch>
        </p:blipFill>
        <p:spPr>
          <a:xfrm>
            <a:off x="1579575" y="1919075"/>
            <a:ext cx="5518750" cy="288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a:t>
            </a:r>
            <a:endParaRPr/>
          </a:p>
        </p:txBody>
      </p:sp>
      <p:sp>
        <p:nvSpPr>
          <p:cNvPr id="221" name="Google Shape;221;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LSTM with GLove performed better, just like XGBoost and Random Forest.</a:t>
            </a:r>
            <a:endParaRPr/>
          </a:p>
          <a:p>
            <a:pPr indent="-342900" lvl="0" marL="457200" rtl="0" algn="l">
              <a:spcBef>
                <a:spcPts val="0"/>
              </a:spcBef>
              <a:spcAft>
                <a:spcPts val="0"/>
              </a:spcAft>
              <a:buSzPts val="1800"/>
              <a:buChar char="●"/>
            </a:pPr>
            <a:r>
              <a:rPr lang="en"/>
              <a:t>Best model was trained when using Adasyn sampling </a:t>
            </a:r>
            <a:endParaRPr/>
          </a:p>
          <a:p>
            <a:pPr indent="-342900" lvl="0" marL="457200" rtl="0" algn="l">
              <a:spcBef>
                <a:spcPts val="0"/>
              </a:spcBef>
              <a:spcAft>
                <a:spcPts val="0"/>
              </a:spcAft>
              <a:buSzPts val="1800"/>
              <a:buChar char="●"/>
            </a:pPr>
            <a:r>
              <a:rPr lang="en"/>
              <a:t>Precision</a:t>
            </a:r>
            <a:r>
              <a:rPr lang="en"/>
              <a:t> - 0.48 Recall - 0.39 and F1 score - 0.40 is best </a:t>
            </a:r>
            <a:r>
              <a:rPr lang="en"/>
              <a:t>combination for model.</a:t>
            </a:r>
            <a:endParaRPr/>
          </a:p>
          <a:p>
            <a:pPr indent="-342900" lvl="0" marL="457200" rtl="0" algn="l">
              <a:spcBef>
                <a:spcPts val="0"/>
              </a:spcBef>
              <a:spcAft>
                <a:spcPts val="0"/>
              </a:spcAft>
              <a:buSzPts val="1800"/>
              <a:buChar char="●"/>
            </a:pPr>
            <a:r>
              <a:rPr lang="en"/>
              <a:t>Bert Performed Poorly. Possible Reason - instead of taking individual word embeddings, mean of the word embeddings was assumed to be sentence embeddigs.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7" name="Google Shape;227;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dataset was highly </a:t>
            </a:r>
            <a:r>
              <a:rPr lang="en"/>
              <a:t>imbalance</a:t>
            </a:r>
            <a:r>
              <a:rPr lang="en"/>
              <a:t> and could not be </a:t>
            </a:r>
            <a:r>
              <a:rPr lang="en"/>
              <a:t>efficiently</a:t>
            </a:r>
            <a:r>
              <a:rPr lang="en"/>
              <a:t> divided into classes.</a:t>
            </a:r>
            <a:endParaRPr/>
          </a:p>
          <a:p>
            <a:pPr indent="-342900" lvl="0" marL="457200" rtl="0" algn="l">
              <a:spcBef>
                <a:spcPts val="0"/>
              </a:spcBef>
              <a:spcAft>
                <a:spcPts val="0"/>
              </a:spcAft>
              <a:buSzPts val="1800"/>
              <a:buChar char="●"/>
            </a:pPr>
            <a:r>
              <a:rPr lang="en"/>
              <a:t>A </a:t>
            </a:r>
            <a:r>
              <a:rPr lang="en"/>
              <a:t>better dataset required which has higher number of non fluent samples which are also distinguishable is required to achieve the task of fluency classification.</a:t>
            </a:r>
            <a:endParaRPr/>
          </a:p>
          <a:p>
            <a:pPr indent="-342900" lvl="0" marL="457200" rtl="0" algn="l">
              <a:spcBef>
                <a:spcPts val="0"/>
              </a:spcBef>
              <a:spcAft>
                <a:spcPts val="0"/>
              </a:spcAft>
              <a:buSzPts val="1800"/>
              <a:buChar char="●"/>
            </a:pPr>
            <a:r>
              <a:rPr lang="en"/>
              <a:t>Over sampling helped to an extent but was not very beneficial.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85714"/>
              <a:buChar char="●"/>
            </a:pPr>
            <a:r>
              <a:rPr lang="en" sz="2100"/>
              <a:t>We used </a:t>
            </a:r>
            <a:r>
              <a:rPr lang="en" sz="1700" u="sng">
                <a:solidFill>
                  <a:srgbClr val="1155CC"/>
                </a:solidFill>
                <a:latin typeface="Arial"/>
                <a:ea typeface="Arial"/>
                <a:cs typeface="Arial"/>
                <a:sym typeface="Arial"/>
                <a:hlinkClick r:id="rId3">
                  <a:extLst>
                    <a:ext uri="{A12FA001-AC4F-418D-AE19-62706E023703}">
                      <ahyp:hlinkClr val="tx"/>
                    </a:ext>
                  </a:extLst>
                </a:hlinkClick>
              </a:rPr>
              <a:t>Microsoft Compression Dataset</a:t>
            </a:r>
            <a:r>
              <a:rPr lang="en" sz="2100"/>
              <a:t>. This dataset contains sentences and short paragraphs with corresponding shorter versions. </a:t>
            </a:r>
            <a:endParaRPr sz="2100"/>
          </a:p>
          <a:p>
            <a:pPr indent="-341947" lvl="0" marL="457200" rtl="0" algn="l">
              <a:spcBef>
                <a:spcPts val="0"/>
              </a:spcBef>
              <a:spcAft>
                <a:spcPts val="0"/>
              </a:spcAft>
              <a:buSzPct val="100000"/>
              <a:buChar char="●"/>
            </a:pPr>
            <a:r>
              <a:rPr lang="en" sz="2100"/>
              <a:t>There are up to five compressions for each input text, together with quality judgements of their meaning preservation and grammaticality.</a:t>
            </a:r>
            <a:endParaRPr sz="2100"/>
          </a:p>
          <a:p>
            <a:pPr indent="-341947" lvl="0" marL="457200" rtl="0" algn="l">
              <a:spcBef>
                <a:spcPts val="0"/>
              </a:spcBef>
              <a:spcAft>
                <a:spcPts val="0"/>
              </a:spcAft>
              <a:buSzPct val="100000"/>
              <a:buChar char="●"/>
            </a:pPr>
            <a:r>
              <a:rPr lang="en" sz="2100"/>
              <a:t>The dataset contains around 23 thousand shorter version which are unique.</a:t>
            </a:r>
            <a:endParaRPr sz="2100"/>
          </a:p>
          <a:p>
            <a:pPr indent="-341947" lvl="0" marL="457200" rtl="0" algn="l">
              <a:spcBef>
                <a:spcPts val="0"/>
              </a:spcBef>
              <a:spcAft>
                <a:spcPts val="0"/>
              </a:spcAft>
              <a:buSzPct val="100000"/>
              <a:buChar char="●"/>
            </a:pPr>
            <a:r>
              <a:rPr lang="en" sz="2100"/>
              <a:t>Average meaning and grammar scores for every sentence range from 1 to 3. These scores are average of scores given by human judges.</a:t>
            </a:r>
            <a:endParaRPr sz="2100"/>
          </a:p>
          <a:p>
            <a:pPr indent="0" lvl="0" marL="0" rtl="0" algn="l">
              <a:spcBef>
                <a:spcPts val="12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take on this problem as multi-class classification, with classes being FLUENT, </a:t>
            </a:r>
            <a:r>
              <a:rPr lang="en"/>
              <a:t>NEUTRAL and NOT FLUENT.</a:t>
            </a:r>
            <a:endParaRPr/>
          </a:p>
          <a:p>
            <a:pPr indent="0" lvl="0" marL="457200" rtl="0" algn="l">
              <a:spcBef>
                <a:spcPts val="1200"/>
              </a:spcBef>
              <a:spcAft>
                <a:spcPts val="1200"/>
              </a:spcAft>
              <a:buNone/>
            </a:pPr>
            <a:r>
              <a:t/>
            </a:r>
            <a:endParaRPr/>
          </a:p>
        </p:txBody>
      </p:sp>
      <p:pic>
        <p:nvPicPr>
          <p:cNvPr id="87" name="Google Shape;87;p16"/>
          <p:cNvPicPr preferRelativeResize="0"/>
          <p:nvPr/>
        </p:nvPicPr>
        <p:blipFill>
          <a:blip r:embed="rId3">
            <a:alphaModFix/>
          </a:blip>
          <a:stretch>
            <a:fillRect/>
          </a:stretch>
        </p:blipFill>
        <p:spPr>
          <a:xfrm>
            <a:off x="969650" y="2803450"/>
            <a:ext cx="7204700" cy="19750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calculate metrics for every sentences.We use BLEU score , ROUGE-L , ROUGE-N, n-gram-overlap and find the correlation between different values of weighted sum of avg meaning and grammar.</a:t>
            </a:r>
            <a:endParaRPr/>
          </a:p>
          <a:p>
            <a:pPr indent="-342900" lvl="0" marL="457200" rtl="0" algn="l">
              <a:spcBef>
                <a:spcPts val="0"/>
              </a:spcBef>
              <a:spcAft>
                <a:spcPts val="0"/>
              </a:spcAft>
              <a:buSzPts val="1800"/>
              <a:buChar char="●"/>
            </a:pPr>
            <a:r>
              <a:rPr lang="en"/>
              <a:t>The weights that has highest amount of correlation are chosen to calculate fluency. </a:t>
            </a:r>
            <a:endParaRPr/>
          </a:p>
          <a:p>
            <a:pPr indent="-342900" lvl="0" marL="457200" rtl="0" algn="l">
              <a:spcBef>
                <a:spcPts val="0"/>
              </a:spcBef>
              <a:spcAft>
                <a:spcPts val="0"/>
              </a:spcAft>
              <a:buSzPts val="1800"/>
              <a:buChar char="●"/>
            </a:pPr>
            <a:r>
              <a:rPr lang="en"/>
              <a:t>We found highest positive correlation was with following weightage</a:t>
            </a:r>
            <a:endParaRPr/>
          </a:p>
        </p:txBody>
      </p:sp>
      <p:pic>
        <p:nvPicPr>
          <p:cNvPr id="94" name="Google Shape;94;p17"/>
          <p:cNvPicPr preferRelativeResize="0"/>
          <p:nvPr/>
        </p:nvPicPr>
        <p:blipFill>
          <a:blip r:embed="rId3">
            <a:alphaModFix/>
          </a:blip>
          <a:stretch>
            <a:fillRect/>
          </a:stretch>
        </p:blipFill>
        <p:spPr>
          <a:xfrm>
            <a:off x="1026175" y="4108925"/>
            <a:ext cx="7113525" cy="4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01" name="Google Shape;101;p18"/>
          <p:cNvPicPr preferRelativeResize="0"/>
          <p:nvPr/>
        </p:nvPicPr>
        <p:blipFill rotWithShape="1">
          <a:blip r:embed="rId3">
            <a:alphaModFix/>
          </a:blip>
          <a:srcRect b="0" l="0" r="0" t="3716"/>
          <a:stretch/>
        </p:blipFill>
        <p:spPr>
          <a:xfrm>
            <a:off x="471900" y="1729525"/>
            <a:ext cx="8222100" cy="305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did minimal preprocessing </a:t>
            </a:r>
            <a:r>
              <a:rPr lang="en"/>
              <a:t>because</a:t>
            </a:r>
            <a:r>
              <a:rPr lang="en"/>
              <a:t> fluency of sentence must be </a:t>
            </a:r>
            <a:r>
              <a:rPr lang="en"/>
              <a:t>calculated</a:t>
            </a:r>
            <a:r>
              <a:rPr lang="en"/>
              <a:t> as it is for the sentence. The scores were given by humans according to the output generated by the algorithms. Tampering with the punctuation or </a:t>
            </a:r>
            <a:r>
              <a:rPr lang="en"/>
              <a:t>stop words</a:t>
            </a:r>
            <a:r>
              <a:rPr lang="en"/>
              <a:t> would make the data unreliable.</a:t>
            </a:r>
            <a:endParaRPr/>
          </a:p>
          <a:p>
            <a:pPr indent="-342900" lvl="0" marL="457200" rtl="0" algn="l">
              <a:spcBef>
                <a:spcPts val="0"/>
              </a:spcBef>
              <a:spcAft>
                <a:spcPts val="0"/>
              </a:spcAft>
              <a:buSzPts val="1800"/>
              <a:buChar char="●"/>
            </a:pPr>
            <a:r>
              <a:rPr lang="en"/>
              <a:t>So we only converted the </a:t>
            </a:r>
            <a:r>
              <a:rPr lang="en"/>
              <a:t>sentence</a:t>
            </a:r>
            <a:r>
              <a:rPr lang="en"/>
              <a:t> to lower case and tokenized the sentences.</a:t>
            </a:r>
            <a:endParaRPr/>
          </a:p>
          <a:p>
            <a:pPr indent="-342900" lvl="0" marL="457200" rtl="0" algn="l">
              <a:spcBef>
                <a:spcPts val="0"/>
              </a:spcBef>
              <a:spcAft>
                <a:spcPts val="0"/>
              </a:spcAft>
              <a:buSzPts val="1800"/>
              <a:buChar char="●"/>
            </a:pPr>
            <a:r>
              <a:rPr lang="en"/>
              <a:t>We made the train test </a:t>
            </a:r>
            <a:r>
              <a:rPr lang="en"/>
              <a:t>split</a:t>
            </a:r>
            <a:r>
              <a:rPr lang="en"/>
              <a:t> of ratio 2:1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data was Unbalanced we used 3 sampling techniques to balance the data.</a:t>
            </a:r>
            <a:endParaRPr/>
          </a:p>
          <a:p>
            <a:pPr indent="-342900" lvl="0" marL="457200" rtl="0" algn="l">
              <a:spcBef>
                <a:spcPts val="0"/>
              </a:spcBef>
              <a:spcAft>
                <a:spcPts val="0"/>
              </a:spcAft>
              <a:buSzPts val="1800"/>
              <a:buChar char="●"/>
            </a:pPr>
            <a:r>
              <a:rPr lang="en"/>
              <a:t>These </a:t>
            </a:r>
            <a:r>
              <a:rPr lang="en"/>
              <a:t>techniques</a:t>
            </a:r>
            <a:r>
              <a:rPr lang="en"/>
              <a:t> are:</a:t>
            </a:r>
            <a:endParaRPr/>
          </a:p>
          <a:p>
            <a:pPr indent="-317500" lvl="1" marL="914400" rtl="0" algn="l">
              <a:spcBef>
                <a:spcPts val="0"/>
              </a:spcBef>
              <a:spcAft>
                <a:spcPts val="0"/>
              </a:spcAft>
              <a:buSzPts val="1400"/>
              <a:buChar char="○"/>
            </a:pPr>
            <a:r>
              <a:rPr lang="en"/>
              <a:t>SMOTE</a:t>
            </a:r>
            <a:endParaRPr/>
          </a:p>
          <a:p>
            <a:pPr indent="-317500" lvl="1" marL="914400" rtl="0" algn="l">
              <a:spcBef>
                <a:spcPts val="0"/>
              </a:spcBef>
              <a:spcAft>
                <a:spcPts val="0"/>
              </a:spcAft>
              <a:buSzPts val="1400"/>
              <a:buChar char="○"/>
            </a:pPr>
            <a:r>
              <a:rPr lang="en"/>
              <a:t>SMOTE Borderline</a:t>
            </a:r>
            <a:endParaRPr/>
          </a:p>
          <a:p>
            <a:pPr indent="-317500" lvl="1" marL="914400" rtl="0" algn="l">
              <a:spcBef>
                <a:spcPts val="0"/>
              </a:spcBef>
              <a:spcAft>
                <a:spcPts val="0"/>
              </a:spcAft>
              <a:buSzPts val="1400"/>
              <a:buChar char="○"/>
            </a:pPr>
            <a:r>
              <a:rPr lang="en"/>
              <a:t>ADASYN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SMOTE (</a:t>
            </a:r>
            <a:r>
              <a:rPr lang="en"/>
              <a:t>Synthetic Minority Oversampling Technique)</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SMOTE is an oversampling technique that generates synthetic samples from the minority class. It is used to obtain a synthetically class-balanced or nearly class-balanced training set, which is then used to train the classifier. The SMOTE samples are linear combinations of two similar samples from the minority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