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793E7F96-453F-C2B9-72A0-9E108CA5CF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2162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D3CA0C8E-D1B8-975B-430F-8FE03A9A0D1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4300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A1E35E49-9E08-5772-553B-128D435AF0F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364808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29CDF3C9-269B-5FDB-4AF0-8E98200695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056647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32BF7750-AB08-0EEA-28A4-563431D43CB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17615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C18A4AF2-BB42-4317-B782-9C2E4D96C4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170815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D1471A8F-5668-9A6D-B25D-65261A484FE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52727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AB5D99CF-6C50-CAA2-F179-CD713C95DB8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637760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A026AFD2-24EC-DBB2-3481-466A0781DE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55584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BABAE5DD-2991-8458-FAD8-36FAECF66F4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47103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EBC0F6A-4D6C-9C47-45E5-B7CA2D4F29A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67341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6D3860EE-9A27-CB6F-20AC-B5A48628FE1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403641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74C3B77F-0761-C335-EAB7-39330DB90A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011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FBBE66EA-3816-BF8C-9B0C-CE9CDA756EE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38622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89CE83BD-C585-B93B-CCBB-E00C6F01AD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78187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D45959E3-23B7-A34C-E168-03D546070C2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5969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9ED7-9787-4F0D-B8A0-9DFD68429B9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322AC7-CC4A-483E-9322-5D85598C6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3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4936-FD84-4476-0260-08CFCE529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124" y="1903792"/>
            <a:ext cx="7766936" cy="1646302"/>
          </a:xfrm>
        </p:spPr>
        <p:txBody>
          <a:bodyPr/>
          <a:lstStyle/>
          <a:p>
            <a:r>
              <a:rPr lang="en-IN" dirty="0"/>
              <a:t>Excel Reassessment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B33-9E55-44FB-5A2C-2914F46F6A71}"/>
              </a:ext>
            </a:extLst>
          </p:cNvPr>
          <p:cNvSpPr txBox="1"/>
          <p:nvPr/>
        </p:nvSpPr>
        <p:spPr>
          <a:xfrm>
            <a:off x="7206343" y="3635829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Sankalp Panthi</a:t>
            </a:r>
          </a:p>
          <a:p>
            <a:r>
              <a:rPr lang="en-IN" sz="2400" dirty="0"/>
              <a:t>Employee id: 4304</a:t>
            </a:r>
          </a:p>
        </p:txBody>
      </p:sp>
    </p:spTree>
    <p:extLst>
      <p:ext uri="{BB962C8B-B14F-4D97-AF65-F5344CB8AC3E}">
        <p14:creationId xmlns:p14="http://schemas.microsoft.com/office/powerpoint/2010/main" val="240378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597-F95A-B824-E57A-3615B1DF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3" y="43752"/>
            <a:ext cx="2827866" cy="772886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F2FF7-F071-CC72-A3A3-66AC5DFC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139"/>
            <a:ext cx="12100560" cy="43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0184-5511-D022-05B5-8604B95D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7" y="152609"/>
            <a:ext cx="5331580" cy="664029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(explanation)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8A68B-894C-66CE-97B7-B3BB94686ED3}"/>
              </a:ext>
            </a:extLst>
          </p:cNvPr>
          <p:cNvSpPr txBox="1"/>
          <p:nvPr/>
        </p:nvSpPr>
        <p:spPr>
          <a:xfrm>
            <a:off x="0" y="1759973"/>
            <a:ext cx="11623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dashboard has been created using 5 different graphs showing various kinds of insights.</a:t>
            </a:r>
          </a:p>
          <a:p>
            <a:endParaRPr lang="en-IN" dirty="0"/>
          </a:p>
          <a:p>
            <a:r>
              <a:rPr lang="en-IN" dirty="0"/>
              <a:t>Two slicers (one time and one normal) have been added to make changes in the graphs according to our need.</a:t>
            </a:r>
          </a:p>
          <a:p>
            <a:endParaRPr lang="en-IN" dirty="0"/>
          </a:p>
          <a:p>
            <a:r>
              <a:rPr lang="en-IN" dirty="0"/>
              <a:t>We are using different types of visualization charts like bar chart, line chart, pie chart and 3d column</a:t>
            </a:r>
          </a:p>
          <a:p>
            <a:r>
              <a:rPr lang="en-IN" dirty="0"/>
              <a:t>Getting various insights like profit, sales, returns, etc.</a:t>
            </a:r>
          </a:p>
        </p:txBody>
      </p:sp>
    </p:spTree>
    <p:extLst>
      <p:ext uri="{BB962C8B-B14F-4D97-AF65-F5344CB8AC3E}">
        <p14:creationId xmlns:p14="http://schemas.microsoft.com/office/powerpoint/2010/main" val="256663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C4B7-6795-A07D-C6D1-03E62F9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8" y="0"/>
            <a:ext cx="1042609" cy="707571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726EB-CB18-A935-343B-DB394266BB64}"/>
              </a:ext>
            </a:extLst>
          </p:cNvPr>
          <p:cNvSpPr txBox="1"/>
          <p:nvPr/>
        </p:nvSpPr>
        <p:spPr>
          <a:xfrm>
            <a:off x="648032" y="2225040"/>
            <a:ext cx="785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we can see from the above table a total of 8% of orders were returned </a:t>
            </a:r>
          </a:p>
          <a:p>
            <a:r>
              <a:rPr lang="en-IN" dirty="0"/>
              <a:t>which costed sales of 181k to go to waste and a profit of 23k got returned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96F51-DF5C-8F22-00D4-633FF84D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39" y="707571"/>
            <a:ext cx="7468642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02BCE-A8F4-B19C-DDAF-C9231006B101}"/>
              </a:ext>
            </a:extLst>
          </p:cNvPr>
          <p:cNvSpPr txBox="1"/>
          <p:nvPr/>
        </p:nvSpPr>
        <p:spPr>
          <a:xfrm>
            <a:off x="0" y="3821167"/>
            <a:ext cx="110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first we used </a:t>
            </a:r>
            <a:r>
              <a:rPr lang="en-US" dirty="0"/>
              <a:t>=XLOOKUP(B2,Returns!$B$2:$B$297,Returns!$A$2:$A$297,"No",0)</a:t>
            </a:r>
          </a:p>
          <a:p>
            <a:r>
              <a:rPr lang="en-US" dirty="0"/>
              <a:t>To connect the orders table with the returns table (</a:t>
            </a:r>
            <a:r>
              <a:rPr lang="en-US" b="1" dirty="0"/>
              <a:t>we will be using this combined table from now on</a:t>
            </a:r>
            <a:r>
              <a:rPr lang="en-US" dirty="0"/>
              <a:t>).</a:t>
            </a:r>
          </a:p>
          <a:p>
            <a:r>
              <a:rPr lang="en-US" dirty="0"/>
              <a:t>After that, we used a pivot table to get the above table.</a:t>
            </a:r>
          </a:p>
          <a:p>
            <a:r>
              <a:rPr lang="en-US" dirty="0"/>
              <a:t>The total loss will be the sum of profit that got returned i.e. 23k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7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F607-DA08-8256-D550-4D2BAAF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322"/>
            <a:ext cx="857552" cy="751114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B772-397B-8349-2A34-CED64658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2" y="2089979"/>
            <a:ext cx="4258269" cy="169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93CCD-FD2C-B1A1-DB78-213CDE0BCCFD}"/>
              </a:ext>
            </a:extLst>
          </p:cNvPr>
          <p:cNvSpPr txBox="1"/>
          <p:nvPr/>
        </p:nvSpPr>
        <p:spPr>
          <a:xfrm>
            <a:off x="2969730" y="5561745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Same day has the fastest delivery time and</a:t>
            </a:r>
          </a:p>
          <a:p>
            <a:r>
              <a:rPr lang="en-IN" dirty="0"/>
              <a:t>Standard class has the slowest shipping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DB1F-1724-05BC-401E-AA8193BDBBA3}"/>
              </a:ext>
            </a:extLst>
          </p:cNvPr>
          <p:cNvSpPr txBox="1"/>
          <p:nvPr/>
        </p:nvSpPr>
        <p:spPr>
          <a:xfrm>
            <a:off x="-119992" y="767979"/>
            <a:ext cx="1020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FORMULA</a:t>
            </a:r>
            <a:r>
              <a:rPr lang="en-IN" dirty="0"/>
              <a:t>: First</a:t>
            </a:r>
            <a:r>
              <a:rPr lang="en-IN" dirty="0">
                <a:solidFill>
                  <a:schemeClr val="tx1"/>
                </a:solidFill>
              </a:rPr>
              <a:t> we calculated the shipping time by simply subtracting Order date and Ship Date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and then we used </a:t>
            </a:r>
            <a:r>
              <a:rPr lang="en-IN" dirty="0"/>
              <a:t>pivot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2925D-54BF-5ACC-C778-ECB4E282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22" y="143813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A0CC-013C-F291-7D0F-A9F12257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9580" cy="729343"/>
          </a:xfrm>
        </p:spPr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F9749-8AAF-0BC6-EED5-2FABC381B177}"/>
              </a:ext>
            </a:extLst>
          </p:cNvPr>
          <p:cNvSpPr txBox="1"/>
          <p:nvPr/>
        </p:nvSpPr>
        <p:spPr>
          <a:xfrm>
            <a:off x="1500531" y="3290179"/>
            <a:ext cx="758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The table shows the various segments of customers and their </a:t>
            </a:r>
          </a:p>
          <a:p>
            <a:pPr algn="ctr"/>
            <a:r>
              <a:rPr lang="en-IN" dirty="0"/>
              <a:t>order count and sum of profit which we can get from these customers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AF93F-0DD6-C7F6-C5E8-E19496F1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34" y="449093"/>
            <a:ext cx="7182852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524BF-9CD4-2EFA-5B08-ECFA36BFD1A1}"/>
              </a:ext>
            </a:extLst>
          </p:cNvPr>
          <p:cNvSpPr txBox="1"/>
          <p:nvPr/>
        </p:nvSpPr>
        <p:spPr>
          <a:xfrm>
            <a:off x="1666240" y="3962400"/>
            <a:ext cx="794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see that the consumer segment gets much more profit than </a:t>
            </a:r>
          </a:p>
          <a:p>
            <a:r>
              <a:rPr lang="en-IN" dirty="0"/>
              <a:t>Any other segment of customers so we should be focussing more on that</a:t>
            </a:r>
          </a:p>
          <a:p>
            <a:r>
              <a:rPr lang="en-IN" dirty="0"/>
              <a:t>Segment to increase profit.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03521-DA90-9B70-E948-CD2CD449A74A}"/>
              </a:ext>
            </a:extLst>
          </p:cNvPr>
          <p:cNvSpPr txBox="1"/>
          <p:nvPr/>
        </p:nvSpPr>
        <p:spPr>
          <a:xfrm>
            <a:off x="2035277" y="2202426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we used pivot table for above result</a:t>
            </a:r>
          </a:p>
        </p:txBody>
      </p:sp>
    </p:spTree>
    <p:extLst>
      <p:ext uri="{BB962C8B-B14F-4D97-AF65-F5344CB8AC3E}">
        <p14:creationId xmlns:p14="http://schemas.microsoft.com/office/powerpoint/2010/main" val="1959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00CA-FE11-6ED2-D1F4-D1BB58F2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7" y="117987"/>
            <a:ext cx="857552" cy="620486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BD50A-A714-07C8-103F-BF671CE0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4" y="0"/>
            <a:ext cx="6820852" cy="54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1BD66-DA8B-2BF2-D312-CD9211501D30}"/>
              </a:ext>
            </a:extLst>
          </p:cNvPr>
          <p:cNvSpPr txBox="1"/>
          <p:nvPr/>
        </p:nvSpPr>
        <p:spPr>
          <a:xfrm>
            <a:off x="690880" y="5760720"/>
            <a:ext cx="742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the top selling category and sub-category based on sum of sales </a:t>
            </a:r>
          </a:p>
          <a:p>
            <a:r>
              <a:rPr lang="en-IN" dirty="0"/>
              <a:t>are technology and phones respectively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CA7B7-C813-7D1E-52D8-1F7D34DEF213}"/>
              </a:ext>
            </a:extLst>
          </p:cNvPr>
          <p:cNvSpPr txBox="1"/>
          <p:nvPr/>
        </p:nvSpPr>
        <p:spPr>
          <a:xfrm>
            <a:off x="7667466" y="252081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Used a pivot table</a:t>
            </a:r>
          </a:p>
          <a:p>
            <a:r>
              <a:rPr lang="en-IN" dirty="0"/>
              <a:t> to get this table</a:t>
            </a:r>
          </a:p>
        </p:txBody>
      </p:sp>
    </p:spTree>
    <p:extLst>
      <p:ext uri="{BB962C8B-B14F-4D97-AF65-F5344CB8AC3E}">
        <p14:creationId xmlns:p14="http://schemas.microsoft.com/office/powerpoint/2010/main" val="9409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7D1-4B0D-E236-FF26-2AD6F834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5523" cy="696686"/>
          </a:xfrm>
        </p:spPr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962DC-CBEC-F218-27A2-F7D9D94125BD}"/>
              </a:ext>
            </a:extLst>
          </p:cNvPr>
          <p:cNvSpPr txBox="1"/>
          <p:nvPr/>
        </p:nvSpPr>
        <p:spPr>
          <a:xfrm>
            <a:off x="1097280" y="1943539"/>
            <a:ext cx="689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West region has the most sales whereas South has the least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8A3C-D8D4-CB8E-9F46-261D446744E4}"/>
              </a:ext>
            </a:extLst>
          </p:cNvPr>
          <p:cNvSpPr txBox="1"/>
          <p:nvPr/>
        </p:nvSpPr>
        <p:spPr>
          <a:xfrm>
            <a:off x="955523" y="5435600"/>
            <a:ext cx="887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see from graph that sum of profit also mostly decreases as the sum of sales </a:t>
            </a:r>
          </a:p>
          <a:p>
            <a:r>
              <a:rPr lang="en-IN" dirty="0"/>
              <a:t>Decrease so they are positively correlated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6F0008-0E09-618C-4046-63B67A81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92" y="200221"/>
            <a:ext cx="4039164" cy="1743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FBF43-03E3-1705-9BDA-33B2B782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61" y="2496420"/>
            <a:ext cx="4584589" cy="2755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5B3782-FD1A-00A2-070D-3BC57C1D6452}"/>
              </a:ext>
            </a:extLst>
          </p:cNvPr>
          <p:cNvSpPr txBox="1"/>
          <p:nvPr/>
        </p:nvSpPr>
        <p:spPr>
          <a:xfrm>
            <a:off x="6096000" y="61189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Used a pivot table</a:t>
            </a:r>
          </a:p>
          <a:p>
            <a:r>
              <a:rPr lang="en-IN" dirty="0"/>
              <a:t> to get this table</a:t>
            </a:r>
          </a:p>
        </p:txBody>
      </p:sp>
    </p:spTree>
    <p:extLst>
      <p:ext uri="{BB962C8B-B14F-4D97-AF65-F5344CB8AC3E}">
        <p14:creationId xmlns:p14="http://schemas.microsoft.com/office/powerpoint/2010/main" val="23763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1554-A0E2-1B15-9E5A-F6F643BE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146" y="0"/>
            <a:ext cx="705152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Q6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DB0C3-0FEA-A77C-1758-F956B2DD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2" y="1560891"/>
            <a:ext cx="5525271" cy="394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8E221-C53A-C113-99B4-3D8024C9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06" y="1457050"/>
            <a:ext cx="5639587" cy="4001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4E490-3F68-EE6D-6220-6D9E7DF7E4DF}"/>
              </a:ext>
            </a:extLst>
          </p:cNvPr>
          <p:cNvSpPr txBox="1"/>
          <p:nvPr/>
        </p:nvSpPr>
        <p:spPr>
          <a:xfrm>
            <a:off x="280116" y="886759"/>
            <a:ext cx="517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Comparison between discount rate and 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FF78A-4731-DC82-DF51-9233CD7A2836}"/>
              </a:ext>
            </a:extLst>
          </p:cNvPr>
          <p:cNvSpPr txBox="1"/>
          <p:nvPr/>
        </p:nvSpPr>
        <p:spPr>
          <a:xfrm>
            <a:off x="6096000" y="92365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Comparison between discount rate and profit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44C36-F35F-79C9-E6BE-B83C4667A36F}"/>
              </a:ext>
            </a:extLst>
          </p:cNvPr>
          <p:cNvSpPr txBox="1"/>
          <p:nvPr/>
        </p:nvSpPr>
        <p:spPr>
          <a:xfrm>
            <a:off x="2296160" y="5809591"/>
            <a:ext cx="614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see from the correlation of both tables that both </a:t>
            </a:r>
          </a:p>
          <a:p>
            <a:r>
              <a:rPr lang="en-IN" dirty="0"/>
              <a:t>are inclined towards negative correlation -0.5 and -0.6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DD36F-E33D-5C37-B66F-056030CF3A41}"/>
              </a:ext>
            </a:extLst>
          </p:cNvPr>
          <p:cNvSpPr txBox="1"/>
          <p:nvPr/>
        </p:nvSpPr>
        <p:spPr>
          <a:xfrm>
            <a:off x="3200574" y="5504791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 used: </a:t>
            </a:r>
            <a:r>
              <a:rPr lang="pt-BR" dirty="0"/>
              <a:t>=CORREL(A4:A15,B4:B15)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8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F18-45E8-CF8F-4E57-B1617297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480"/>
            <a:ext cx="814009" cy="631371"/>
          </a:xfrm>
        </p:spPr>
        <p:txBody>
          <a:bodyPr>
            <a:normAutofit fontScale="90000"/>
          </a:bodyPr>
          <a:lstStyle/>
          <a:p>
            <a:r>
              <a:rPr lang="en-IN" dirty="0"/>
              <a:t>Q7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99EC2-4BD6-FA20-8CC6-1AD21720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52" y="620825"/>
            <a:ext cx="7811590" cy="2934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560B2-405A-6924-3F75-EAD6C7234EC3}"/>
              </a:ext>
            </a:extLst>
          </p:cNvPr>
          <p:cNvSpPr txBox="1"/>
          <p:nvPr/>
        </p:nvSpPr>
        <p:spPr>
          <a:xfrm>
            <a:off x="-129335" y="5095840"/>
            <a:ext cx="10478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So, we can see from the above table that the average shipping time is more in 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</a:rPr>
              <a:t>the central region and we are making a loss for the returned products in the central region. 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</a:rPr>
              <a:t>So we should focus on the central region to increase the sales and profit.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932A0-3701-EC67-0084-CD7916688397}"/>
              </a:ext>
            </a:extLst>
          </p:cNvPr>
          <p:cNvSpPr txBox="1"/>
          <p:nvPr/>
        </p:nvSpPr>
        <p:spPr>
          <a:xfrm>
            <a:off x="3380601" y="4074308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Used a pivot table</a:t>
            </a:r>
          </a:p>
          <a:p>
            <a:r>
              <a:rPr lang="en-IN" dirty="0"/>
              <a:t> to get this table</a:t>
            </a:r>
          </a:p>
        </p:txBody>
      </p:sp>
    </p:spTree>
    <p:extLst>
      <p:ext uri="{BB962C8B-B14F-4D97-AF65-F5344CB8AC3E}">
        <p14:creationId xmlns:p14="http://schemas.microsoft.com/office/powerpoint/2010/main" val="372697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1C3-8810-DFF6-D5A4-D10A9C4A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246" y="-9832"/>
            <a:ext cx="922866" cy="751114"/>
          </a:xfrm>
        </p:spPr>
        <p:txBody>
          <a:bodyPr/>
          <a:lstStyle/>
          <a:p>
            <a:r>
              <a:rPr lang="en-IN" dirty="0"/>
              <a:t>Q8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1CDAE-5B8C-1D07-41C8-DC6C8A59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51" y="150718"/>
            <a:ext cx="4601217" cy="5906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E1060-A6EC-4095-C5EC-373EE2516D17}"/>
              </a:ext>
            </a:extLst>
          </p:cNvPr>
          <p:cNvSpPr txBox="1"/>
          <p:nvPr/>
        </p:nvSpPr>
        <p:spPr>
          <a:xfrm>
            <a:off x="223685" y="741282"/>
            <a:ext cx="73683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</a:t>
            </a:r>
            <a:r>
              <a:rPr lang="en-IN" dirty="0"/>
              <a:t>: The table is made using a pivot table and sorted based on</a:t>
            </a:r>
          </a:p>
          <a:p>
            <a:r>
              <a:rPr lang="en-IN" dirty="0"/>
              <a:t>Count of order id descending.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see that William Brown is the customer who ordered the </a:t>
            </a:r>
          </a:p>
          <a:p>
            <a:r>
              <a:rPr lang="en-IN" dirty="0"/>
              <a:t>most frequently the count of orders keeps on decreasing as we </a:t>
            </a:r>
          </a:p>
          <a:p>
            <a:r>
              <a:rPr lang="en-IN" dirty="0"/>
              <a:t>move down the table. So we should be focussing more on these</a:t>
            </a:r>
          </a:p>
          <a:p>
            <a:r>
              <a:rPr lang="en-IN" dirty="0"/>
              <a:t>Customers rather than the customers who order in the lower </a:t>
            </a:r>
          </a:p>
          <a:p>
            <a:r>
              <a:rPr lang="en-IN" dirty="0"/>
              <a:t>end of this table</a:t>
            </a:r>
          </a:p>
        </p:txBody>
      </p:sp>
    </p:spTree>
    <p:extLst>
      <p:ext uri="{BB962C8B-B14F-4D97-AF65-F5344CB8AC3E}">
        <p14:creationId xmlns:p14="http://schemas.microsoft.com/office/powerpoint/2010/main" val="4058138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e598bf2c-0986-4ff6-9586-3f9342765748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DD4366B-FD92-4E13-9671-378F0767086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562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Microsoft Sans Serif</vt:lpstr>
      <vt:lpstr>Trebuchet MS</vt:lpstr>
      <vt:lpstr>Wingdings 3</vt:lpstr>
      <vt:lpstr>Facet</vt:lpstr>
      <vt:lpstr>Excel Reassessment</vt:lpstr>
      <vt:lpstr>Q1</vt:lpstr>
      <vt:lpstr>Q2</vt:lpstr>
      <vt:lpstr>Q3</vt:lpstr>
      <vt:lpstr>Q4</vt:lpstr>
      <vt:lpstr>Q5</vt:lpstr>
      <vt:lpstr>Q6</vt:lpstr>
      <vt:lpstr>Q7</vt:lpstr>
      <vt:lpstr>Q8</vt:lpstr>
      <vt:lpstr>DASHBOARD</vt:lpstr>
      <vt:lpstr>DASHBOARD (explanation)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Reassessment</dc:title>
  <dc:creator>Sankalp Panthi</dc:creator>
  <cp:keywords>Classification=LV_C0NF1D3NT1AL</cp:keywords>
  <cp:lastModifiedBy>Sankalp Panthi</cp:lastModifiedBy>
  <cp:revision>28</cp:revision>
  <dcterms:created xsi:type="dcterms:W3CDTF">2024-03-27T08:37:33Z</dcterms:created>
  <dcterms:modified xsi:type="dcterms:W3CDTF">2024-03-27T11:52:50Z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e598bf2c-0986-4ff6-9586-3f9342765748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