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70" r:id="rId5"/>
    <p:sldId id="271" r:id="rId6"/>
    <p:sldId id="272" r:id="rId7"/>
    <p:sldId id="273" r:id="rId8"/>
    <p:sldId id="259" r:id="rId9"/>
    <p:sldId id="260" r:id="rId10"/>
    <p:sldId id="261" r:id="rId11"/>
    <p:sldId id="274" r:id="rId12"/>
    <p:sldId id="275" r:id="rId13"/>
    <p:sldId id="262" r:id="rId14"/>
    <p:sldId id="263" r:id="rId15"/>
    <p:sldId id="264" r:id="rId16"/>
    <p:sldId id="265" r:id="rId17"/>
    <p:sldId id="268" r:id="rId18"/>
    <p:sldId id="277" r:id="rId19"/>
    <p:sldId id="276" r:id="rId20"/>
    <p:sldId id="278" r:id="rId21"/>
    <p:sldId id="279" r:id="rId22"/>
    <p:sldId id="280"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7673A-0C01-60BF-DE56-8B79E626521B}" v="18" dt="2024-01-09T19:48:16.397"/>
    <p1510:client id="{6350C35F-DEBC-B119-96C1-051635E9B6C1}" v="1168" dt="2024-01-09T19:41:43.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GB" sz="3200" b="1" dirty="0">
                <a:solidFill>
                  <a:schemeClr val="accent1">
                    <a:lumMod val="75000"/>
                  </a:schemeClr>
                </a:solidFill>
                <a:ea typeface="+mj-lt"/>
                <a:cs typeface="+mj-lt"/>
              </a:rPr>
              <a:t>CHATBOT USING ARTIFICIAL INTELLIGENCE MARKUP LANGUAGE</a:t>
            </a:r>
            <a:endParaRPr lang="en-US" b="1">
              <a:solidFill>
                <a:schemeClr val="accent1">
                  <a:lumMod val="75000"/>
                </a:schemeClr>
              </a:solidFill>
              <a:cs typeface="Calibri Light"/>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218911705"/>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20201CAI0166</a:t>
                      </a:r>
                    </a:p>
                  </a:txBody>
                  <a:tcPr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a:r>
                        <a:rPr lang="en-GB" dirty="0">
                          <a:solidFill>
                            <a:schemeClr val="tx1"/>
                          </a:solidFill>
                        </a:rPr>
                        <a:t>SACHIN R</a:t>
                      </a:r>
                    </a:p>
                  </a:txBody>
                  <a:tcPr anchor="ctr">
                    <a:lnL>
                      <a:noFill/>
                    </a:lnL>
                    <a:lnR>
                      <a:noFill/>
                    </a:lnR>
                    <a:lnT>
                      <a:noFill/>
                    </a:lnT>
                    <a:lnB>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20201CAI0204</a:t>
                      </a:r>
                    </a:p>
                  </a:txBody>
                  <a:tcPr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a:r>
                        <a:rPr lang="en-GB" dirty="0">
                          <a:solidFill>
                            <a:schemeClr val="tx1"/>
                          </a:solidFill>
                        </a:rPr>
                        <a:t>AMAL PRAKASH</a:t>
                      </a:r>
                    </a:p>
                  </a:txBody>
                  <a:tcPr anchor="ctr">
                    <a:lnL>
                      <a:noFill/>
                    </a:lnL>
                    <a:lnR>
                      <a:noFill/>
                    </a:lnR>
                    <a:lnT>
                      <a:noFill/>
                    </a:lnT>
                    <a:lnB>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20201CAI0167</a:t>
                      </a:r>
                    </a:p>
                  </a:txBody>
                  <a:tcPr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a:r>
                        <a:rPr lang="en-GB" dirty="0">
                          <a:solidFill>
                            <a:schemeClr val="tx1"/>
                          </a:solidFill>
                        </a:rPr>
                        <a:t>SANKALP D O</a:t>
                      </a:r>
                    </a:p>
                  </a:txBody>
                  <a:tcPr anchor="ctr">
                    <a:lnL>
                      <a:noFill/>
                    </a:lnL>
                    <a:lnR>
                      <a:noFill/>
                    </a:lnR>
                    <a:lnT>
                      <a:noFill/>
                    </a:lnT>
                    <a:lnB>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20201CAI0180</a:t>
                      </a:r>
                    </a:p>
                  </a:txBody>
                  <a:tcPr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a:r>
                        <a:rPr lang="en-GB" dirty="0">
                          <a:solidFill>
                            <a:schemeClr val="tx1"/>
                          </a:solidFill>
                        </a:rPr>
                        <a:t>VIVAN SANJAY POTHALA</a:t>
                      </a:r>
                    </a:p>
                  </a:txBody>
                  <a:tcPr anchor="ctr">
                    <a:lnL>
                      <a:noFill/>
                    </a:lnL>
                    <a:lnR>
                      <a:noFill/>
                    </a:lnR>
                    <a:lnT>
                      <a:noFill/>
                    </a:lnT>
                    <a:lnB>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latin typeface="Verdana"/>
                <a:ea typeface="Verdana"/>
              </a:rPr>
              <a:t> Ms. </a:t>
            </a:r>
            <a:r>
              <a:rPr lang="en-GB" sz="1700" dirty="0" err="1">
                <a:solidFill>
                  <a:schemeClr val="tx1"/>
                </a:solidFill>
                <a:latin typeface="Verdana"/>
                <a:ea typeface="Verdana"/>
              </a:rPr>
              <a:t>S.Kokila</a:t>
            </a:r>
            <a:endParaRPr lang="en-GB" sz="1700" dirty="0">
              <a:solidFill>
                <a:schemeClr val="tx1"/>
              </a:solidFill>
              <a:latin typeface="Verdana"/>
              <a:ea typeface="Verdana"/>
            </a:endParaRPr>
          </a:p>
          <a:p>
            <a:pPr algn="l"/>
            <a:r>
              <a:rPr lang="en-GB" sz="1700" b="0" dirty="0">
                <a:solidFill>
                  <a:schemeClr val="tx1"/>
                </a:solidFill>
                <a:latin typeface="Verdana"/>
                <a:ea typeface="Verdana"/>
              </a:rPr>
              <a:t> Associate Professor </a:t>
            </a:r>
          </a:p>
          <a:p>
            <a:pPr algn="l"/>
            <a:r>
              <a:rPr lang="en-GB" sz="1700" b="0" dirty="0">
                <a:solidFill>
                  <a:schemeClr val="tx1"/>
                </a:solidFill>
                <a:latin typeface="Verdana"/>
                <a:ea typeface="Verdana"/>
              </a:rPr>
              <a:t> School of Computer Science Engineering</a:t>
            </a:r>
            <a:endParaRPr lang="en-GB" b="0" dirty="0">
              <a:solidFill>
                <a:schemeClr val="tx1"/>
              </a:solidFill>
              <a:latin typeface="Verdana"/>
              <a:ea typeface="Verdana"/>
            </a:endParaRPr>
          </a:p>
          <a:p>
            <a:pPr algn="l"/>
            <a:r>
              <a:rPr lang="en-GB" sz="1700" b="0" dirty="0">
                <a:solidFill>
                  <a:schemeClr val="tx1"/>
                </a:solidFill>
                <a:latin typeface="Verdana"/>
                <a:ea typeface="Verdana"/>
              </a:rPr>
              <a:t> Presidency University</a:t>
            </a:r>
            <a:endParaRPr lang="en-GB" b="0" dirty="0">
              <a:solidFill>
                <a:schemeClr val="tx1"/>
              </a:solidFill>
              <a:latin typeface="Verdana"/>
              <a:ea typeface="Verdana"/>
            </a:endParaRPr>
          </a:p>
          <a:p>
            <a:pPr algn="l"/>
            <a:endParaRPr lang="en-GB" b="0"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8" y="348738"/>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461297" y="1776464"/>
            <a:ext cx="10515600" cy="4351338"/>
          </a:xfrm>
        </p:spPr>
        <p:txBody>
          <a:bodyPr vert="horz" lIns="91440" tIns="45720" rIns="91440" bIns="45720" rtlCol="0" anchor="t">
            <a:normAutofit fontScale="92500" lnSpcReduction="10000"/>
          </a:bodyPr>
          <a:lstStyle/>
          <a:p>
            <a:pPr>
              <a:buNone/>
            </a:pPr>
            <a:r>
              <a:rPr lang="en-GB" sz="1200" dirty="0">
                <a:solidFill>
                  <a:srgbClr val="000000"/>
                </a:solidFill>
                <a:ea typeface="+mn-lt"/>
                <a:cs typeface="+mn-lt"/>
              </a:rPr>
              <a:t>System Architecture:</a:t>
            </a:r>
            <a:endParaRPr lang="en-US">
              <a:solidFill>
                <a:srgbClr val="000000"/>
              </a:solidFill>
              <a:ea typeface="+mn-lt"/>
              <a:cs typeface="+mn-lt"/>
            </a:endParaRPr>
          </a:p>
          <a:p>
            <a:pPr>
              <a:buFont typeface="Arial"/>
              <a:buChar char="•"/>
            </a:pPr>
            <a:r>
              <a:rPr lang="en-GB" sz="1200" dirty="0">
                <a:solidFill>
                  <a:srgbClr val="000000"/>
                </a:solidFill>
                <a:ea typeface="+mn-lt"/>
                <a:cs typeface="+mn-lt"/>
              </a:rPr>
              <a:t>Client: User interface (web, mobile app, messaging platform)</a:t>
            </a:r>
            <a:endParaRPr lang="en-GB">
              <a:solidFill>
                <a:srgbClr val="000000"/>
              </a:solidFill>
              <a:ea typeface="+mn-lt"/>
              <a:cs typeface="+mn-lt"/>
            </a:endParaRPr>
          </a:p>
          <a:p>
            <a:pPr>
              <a:buFont typeface="Arial"/>
              <a:buChar char="•"/>
            </a:pPr>
            <a:r>
              <a:rPr lang="en-GB" sz="1200" dirty="0">
                <a:solidFill>
                  <a:srgbClr val="000000"/>
                </a:solidFill>
                <a:ea typeface="+mn-lt"/>
                <a:cs typeface="+mn-lt"/>
              </a:rPr>
              <a:t>Server: Hosts the AIML interpreter and interacts with the client</a:t>
            </a:r>
            <a:endParaRPr lang="en-GB">
              <a:solidFill>
                <a:srgbClr val="000000"/>
              </a:solidFill>
              <a:ea typeface="+mn-lt"/>
              <a:cs typeface="+mn-lt"/>
            </a:endParaRPr>
          </a:p>
          <a:p>
            <a:pPr>
              <a:buFont typeface="Arial"/>
              <a:buChar char="•"/>
            </a:pPr>
            <a:r>
              <a:rPr lang="en-GB" sz="1200" dirty="0">
                <a:solidFill>
                  <a:srgbClr val="000000"/>
                </a:solidFill>
                <a:ea typeface="+mn-lt"/>
                <a:cs typeface="+mn-lt"/>
              </a:rPr>
              <a:t>Knowledge Base: Stores AIML files containing patterns and responses</a:t>
            </a:r>
            <a:endParaRPr lang="en-GB">
              <a:solidFill>
                <a:srgbClr val="000000"/>
              </a:solidFill>
              <a:ea typeface="+mn-lt"/>
              <a:cs typeface="+mn-lt"/>
            </a:endParaRPr>
          </a:p>
          <a:p>
            <a:pPr>
              <a:buFont typeface="Arial"/>
              <a:buChar char="•"/>
            </a:pPr>
            <a:r>
              <a:rPr lang="en-GB" sz="1200" dirty="0">
                <a:solidFill>
                  <a:srgbClr val="000000"/>
                </a:solidFill>
                <a:ea typeface="+mn-lt"/>
                <a:cs typeface="+mn-lt"/>
              </a:rPr>
              <a:t>Database (optional): For storing user data, preferences, and conversation history</a:t>
            </a:r>
            <a:endParaRPr lang="en-GB">
              <a:solidFill>
                <a:srgbClr val="000000"/>
              </a:solidFill>
              <a:ea typeface="+mn-lt"/>
              <a:cs typeface="+mn-lt"/>
            </a:endParaRPr>
          </a:p>
          <a:p>
            <a:pPr marL="0" indent="0">
              <a:buNone/>
            </a:pPr>
            <a:br>
              <a:rPr lang="en-GB" sz="1200" dirty="0">
                <a:cs typeface="+mn-lt"/>
              </a:rPr>
            </a:br>
            <a:r>
              <a:rPr lang="en-GB" sz="1200" dirty="0">
                <a:solidFill>
                  <a:srgbClr val="374151"/>
                </a:solidFill>
                <a:ea typeface="+mn-lt"/>
                <a:cs typeface="+mn-lt"/>
              </a:rPr>
              <a:t>Our innovative solution navigates contemporary slang with a blend of technological prowess, linguistic finesse, and user-centricity.</a:t>
            </a:r>
            <a:endParaRPr lang="en-US">
              <a:solidFill>
                <a:srgbClr val="000000"/>
              </a:solidFill>
              <a:ea typeface="+mn-lt"/>
              <a:cs typeface="+mn-lt"/>
            </a:endParaRPr>
          </a:p>
          <a:p>
            <a:pPr>
              <a:buNone/>
            </a:pPr>
            <a:r>
              <a:rPr lang="en-US" sz="1200" b="1" dirty="0">
                <a:ea typeface="+mn-lt"/>
                <a:cs typeface="+mn-lt"/>
              </a:rPr>
              <a:t>Refined Slang Cognition Ephemeral Linguistic Lexicon:</a:t>
            </a:r>
            <a:endParaRPr lang="en-US" b="1" dirty="0">
              <a:ea typeface="+mn-lt"/>
              <a:cs typeface="+mn-lt"/>
            </a:endParaRPr>
          </a:p>
          <a:p>
            <a:pPr>
              <a:buFont typeface="Arial"/>
              <a:buChar char="•"/>
            </a:pPr>
            <a:r>
              <a:rPr lang="en-US" sz="1200" b="1" dirty="0">
                <a:ea typeface="+mn-lt"/>
                <a:cs typeface="+mn-lt"/>
              </a:rPr>
              <a:t>Dynamic Lexicon:</a:t>
            </a:r>
            <a:r>
              <a:rPr lang="en-US" sz="1200" dirty="0">
                <a:solidFill>
                  <a:srgbClr val="374151"/>
                </a:solidFill>
                <a:ea typeface="+mn-lt"/>
                <a:cs typeface="+mn-lt"/>
              </a:rPr>
              <a:t> Evolves with contemporary language.</a:t>
            </a:r>
            <a:endParaRPr lang="en-US" dirty="0"/>
          </a:p>
          <a:p>
            <a:pPr>
              <a:buFont typeface="Arial"/>
              <a:buChar char="•"/>
            </a:pPr>
            <a:r>
              <a:rPr lang="en-US" sz="1200" b="1" dirty="0">
                <a:ea typeface="+mn-lt"/>
                <a:cs typeface="+mn-lt"/>
              </a:rPr>
              <a:t>User Contributions:</a:t>
            </a:r>
            <a:r>
              <a:rPr lang="en-US" sz="1200" dirty="0">
                <a:solidFill>
                  <a:srgbClr val="374151"/>
                </a:solidFill>
                <a:ea typeface="+mn-lt"/>
                <a:cs typeface="+mn-lt"/>
              </a:rPr>
              <a:t> Actively enriches lexicon.</a:t>
            </a:r>
            <a:endParaRPr lang="en-US" dirty="0"/>
          </a:p>
          <a:p>
            <a:pPr>
              <a:buFont typeface="Arial"/>
              <a:buChar char="•"/>
            </a:pPr>
            <a:r>
              <a:rPr lang="en-US" sz="1200" b="1" dirty="0">
                <a:ea typeface="+mn-lt"/>
                <a:cs typeface="+mn-lt"/>
              </a:rPr>
              <a:t>AI Sociolinguistics:</a:t>
            </a:r>
            <a:r>
              <a:rPr lang="en-US" sz="1200" dirty="0">
                <a:solidFill>
                  <a:srgbClr val="374151"/>
                </a:solidFill>
                <a:ea typeface="+mn-lt"/>
                <a:cs typeface="+mn-lt"/>
              </a:rPr>
              <a:t> Explores social media for expressions.</a:t>
            </a:r>
            <a:endParaRPr lang="en-US" dirty="0"/>
          </a:p>
          <a:p>
            <a:pPr>
              <a:buFont typeface="Arial"/>
              <a:buChar char="•"/>
            </a:pPr>
            <a:r>
              <a:rPr lang="en-US" sz="1200" b="1" dirty="0">
                <a:ea typeface="+mn-lt"/>
                <a:cs typeface="+mn-lt"/>
              </a:rPr>
              <a:t>Collaborative AI Learning:</a:t>
            </a:r>
            <a:r>
              <a:rPr lang="en-US" sz="1200" dirty="0">
                <a:solidFill>
                  <a:srgbClr val="374151"/>
                </a:solidFill>
                <a:ea typeface="+mn-lt"/>
                <a:cs typeface="+mn-lt"/>
              </a:rPr>
              <a:t> Enhances contextual understanding.</a:t>
            </a:r>
            <a:endParaRPr lang="en-US" dirty="0"/>
          </a:p>
          <a:p>
            <a:pPr>
              <a:buNone/>
            </a:pPr>
            <a:endParaRPr lang="en-US" sz="1200" dirty="0">
              <a:solidFill>
                <a:srgbClr val="374151"/>
              </a:solidFill>
              <a:cs typeface="Calibri"/>
            </a:endParaRPr>
          </a:p>
          <a:p>
            <a:pPr marL="0" indent="0">
              <a:buNone/>
            </a:pPr>
            <a:br>
              <a:rPr lang="en-US" dirty="0"/>
            </a:br>
            <a:br>
              <a:rPr lang="en-US" dirty="0"/>
            </a:br>
            <a:endParaRPr lang="en-US">
              <a:cs typeface="Calibri"/>
            </a:endParaRPr>
          </a:p>
          <a:p>
            <a:pPr marL="0" indent="0">
              <a:buNone/>
            </a:pPr>
            <a:endParaRPr lang="en-US" dirty="0">
              <a:cs typeface="Calibri" panose="020F0502020204030204"/>
            </a:endParaRPr>
          </a:p>
        </p:txBody>
      </p:sp>
      <p:pic>
        <p:nvPicPr>
          <p:cNvPr id="4" name="Picture 3" descr="A diagram of a chatbot&#10;&#10;Description automatically generated">
            <a:extLst>
              <a:ext uri="{FF2B5EF4-FFF2-40B4-BE49-F238E27FC236}">
                <a16:creationId xmlns:a16="http://schemas.microsoft.com/office/drawing/2014/main" id="{8E36B9ED-04F0-1A90-F7D7-7BBCFE7A3102}"/>
              </a:ext>
            </a:extLst>
          </p:cNvPr>
          <p:cNvPicPr>
            <a:picLocks noChangeAspect="1"/>
          </p:cNvPicPr>
          <p:nvPr/>
        </p:nvPicPr>
        <p:blipFill>
          <a:blip r:embed="rId2"/>
          <a:stretch>
            <a:fillRect/>
          </a:stretch>
        </p:blipFill>
        <p:spPr>
          <a:xfrm>
            <a:off x="8111612" y="1881932"/>
            <a:ext cx="3621549" cy="2946651"/>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9A0D9-E6ED-281C-1839-13FEDDDCC240}"/>
              </a:ext>
            </a:extLst>
          </p:cNvPr>
          <p:cNvSpPr>
            <a:spLocks noGrp="1"/>
          </p:cNvSpPr>
          <p:nvPr>
            <p:ph idx="1"/>
          </p:nvPr>
        </p:nvSpPr>
        <p:spPr>
          <a:xfrm>
            <a:off x="674329" y="465496"/>
            <a:ext cx="5927213" cy="7120756"/>
          </a:xfrm>
        </p:spPr>
        <p:txBody>
          <a:bodyPr vert="horz" lIns="91440" tIns="45720" rIns="91440" bIns="45720" rtlCol="0" anchor="t">
            <a:normAutofit/>
          </a:bodyPr>
          <a:lstStyle/>
          <a:p>
            <a:pPr>
              <a:buNone/>
            </a:pPr>
            <a:r>
              <a:rPr lang="en-US" sz="1400" b="1" dirty="0">
                <a:ea typeface="+mn-lt"/>
                <a:cs typeface="+mn-lt"/>
              </a:rPr>
              <a:t>AIML Proficiency Integration:</a:t>
            </a:r>
            <a:endParaRPr lang="en-US" sz="1400">
              <a:cs typeface="Calibri"/>
            </a:endParaRPr>
          </a:p>
          <a:p>
            <a:pPr>
              <a:buFont typeface="Arial"/>
              <a:buChar char="•"/>
            </a:pPr>
            <a:r>
              <a:rPr lang="en-US" sz="1400" b="1" dirty="0">
                <a:ea typeface="+mn-lt"/>
                <a:cs typeface="+mn-lt"/>
              </a:rPr>
              <a:t>AIML Scripts:</a:t>
            </a:r>
            <a:r>
              <a:rPr lang="en-US" sz="1400" dirty="0">
                <a:solidFill>
                  <a:srgbClr val="374151"/>
                </a:solidFill>
                <a:ea typeface="+mn-lt"/>
                <a:cs typeface="+mn-lt"/>
              </a:rPr>
              <a:t> Choreograph comprehension, referencing evolving slang.</a:t>
            </a:r>
            <a:endParaRPr lang="en-US" sz="1400">
              <a:cs typeface="Calibri"/>
            </a:endParaRPr>
          </a:p>
          <a:p>
            <a:pPr>
              <a:buFont typeface="Arial"/>
              <a:buChar char="•"/>
            </a:pPr>
            <a:r>
              <a:rPr lang="en-US" sz="1400" b="1" dirty="0">
                <a:ea typeface="+mn-lt"/>
                <a:cs typeface="+mn-lt"/>
              </a:rPr>
              <a:t>Dynamic AIML Repository:</a:t>
            </a:r>
            <a:r>
              <a:rPr lang="en-US" sz="1400" dirty="0">
                <a:solidFill>
                  <a:srgbClr val="374151"/>
                </a:solidFill>
                <a:ea typeface="+mn-lt"/>
                <a:cs typeface="+mn-lt"/>
              </a:rPr>
              <a:t> Seamlessly adapts to user input.</a:t>
            </a:r>
            <a:endParaRPr lang="en-US" sz="1400">
              <a:cs typeface="Calibri"/>
            </a:endParaRPr>
          </a:p>
          <a:p>
            <a:pPr>
              <a:buFont typeface="Arial"/>
              <a:buChar char="•"/>
            </a:pPr>
            <a:r>
              <a:rPr lang="en-US" sz="1400" b="1" dirty="0">
                <a:ea typeface="+mn-lt"/>
                <a:cs typeface="+mn-lt"/>
              </a:rPr>
              <a:t>Innovative Benchmark:</a:t>
            </a:r>
            <a:r>
              <a:rPr lang="en-US" sz="1400" dirty="0">
                <a:solidFill>
                  <a:srgbClr val="374151"/>
                </a:solidFill>
                <a:ea typeface="+mn-lt"/>
                <a:cs typeface="+mn-lt"/>
              </a:rPr>
              <a:t> Positions chatbot at forefront of innovation.</a:t>
            </a:r>
            <a:endParaRPr lang="en-US" sz="1400" dirty="0">
              <a:solidFill>
                <a:srgbClr val="374151"/>
              </a:solidFill>
              <a:cs typeface="Calibri"/>
            </a:endParaRPr>
          </a:p>
          <a:p>
            <a:pPr>
              <a:buNone/>
            </a:pPr>
            <a:r>
              <a:rPr lang="en-US" sz="1400" b="1" dirty="0">
                <a:solidFill>
                  <a:srgbClr val="374151"/>
                </a:solidFill>
                <a:ea typeface="+mn-lt"/>
                <a:cs typeface="+mn-lt"/>
              </a:rPr>
              <a:t>Elevating NLP Proficiency:</a:t>
            </a:r>
            <a:endParaRPr lang="en-US" sz="1400">
              <a:cs typeface="Calibri"/>
            </a:endParaRPr>
          </a:p>
          <a:p>
            <a:pPr>
              <a:buFont typeface="Arial"/>
              <a:buChar char="•"/>
            </a:pPr>
            <a:r>
              <a:rPr lang="en-US" sz="1400" b="1" dirty="0">
                <a:solidFill>
                  <a:srgbClr val="374151"/>
                </a:solidFill>
                <a:ea typeface="+mn-lt"/>
                <a:cs typeface="+mn-lt"/>
              </a:rPr>
              <a:t>Cutting-edge NLP Algorithms:</a:t>
            </a:r>
            <a:r>
              <a:rPr lang="en-US" sz="1400" dirty="0">
                <a:solidFill>
                  <a:srgbClr val="374151"/>
                </a:solidFill>
                <a:ea typeface="+mn-lt"/>
                <a:cs typeface="+mn-lt"/>
              </a:rPr>
              <a:t> Deconstructs linguistic structures.</a:t>
            </a:r>
            <a:endParaRPr lang="en-US" sz="1400">
              <a:cs typeface="Calibri"/>
            </a:endParaRPr>
          </a:p>
          <a:p>
            <a:pPr>
              <a:buFont typeface="Arial"/>
              <a:buChar char="•"/>
            </a:pPr>
            <a:r>
              <a:rPr lang="en-US" sz="1400" b="1" dirty="0">
                <a:solidFill>
                  <a:srgbClr val="374151"/>
                </a:solidFill>
                <a:ea typeface="+mn-lt"/>
                <a:cs typeface="+mn-lt"/>
              </a:rPr>
              <a:t>Contextual Mastery:</a:t>
            </a:r>
            <a:r>
              <a:rPr lang="en-US" sz="1400" dirty="0">
                <a:solidFill>
                  <a:srgbClr val="374151"/>
                </a:solidFill>
                <a:ea typeface="+mn-lt"/>
                <a:cs typeface="+mn-lt"/>
              </a:rPr>
              <a:t> Delves into context-rich sentences.</a:t>
            </a:r>
            <a:endParaRPr lang="en-US" sz="1400">
              <a:cs typeface="Calibri"/>
            </a:endParaRPr>
          </a:p>
          <a:p>
            <a:pPr>
              <a:buFont typeface="Arial"/>
              <a:buChar char="•"/>
            </a:pPr>
            <a:r>
              <a:rPr lang="en-US" sz="1400" b="1" dirty="0">
                <a:solidFill>
                  <a:srgbClr val="374151"/>
                </a:solidFill>
                <a:ea typeface="+mn-lt"/>
                <a:cs typeface="+mn-lt"/>
              </a:rPr>
              <a:t>Transformative Impact:</a:t>
            </a:r>
            <a:r>
              <a:rPr lang="en-US" sz="1400" dirty="0">
                <a:solidFill>
                  <a:srgbClr val="374151"/>
                </a:solidFill>
                <a:ea typeface="+mn-lt"/>
                <a:cs typeface="+mn-lt"/>
              </a:rPr>
              <a:t> Empowers chatbot for meaningful responses</a:t>
            </a:r>
            <a:endParaRPr lang="en-US" sz="1400">
              <a:solidFill>
                <a:srgbClr val="000000"/>
              </a:solidFill>
              <a:ea typeface="+mn-lt"/>
              <a:cs typeface="+mn-lt"/>
            </a:endParaRPr>
          </a:p>
          <a:p>
            <a:pPr marL="0" indent="0">
              <a:buNone/>
            </a:pPr>
            <a:r>
              <a:rPr lang="en-US" sz="1400" b="1" dirty="0">
                <a:solidFill>
                  <a:srgbClr val="374151"/>
                </a:solidFill>
                <a:ea typeface="+mn-lt"/>
                <a:cs typeface="+mn-lt"/>
              </a:rPr>
              <a:t> Deep Learning for Contextual Insight:</a:t>
            </a:r>
            <a:endParaRPr lang="en-US" sz="1400">
              <a:cs typeface="Calibri" panose="020F0502020204030204"/>
            </a:endParaRPr>
          </a:p>
          <a:p>
            <a:pPr>
              <a:buFont typeface="Arial"/>
              <a:buChar char="•"/>
            </a:pPr>
            <a:r>
              <a:rPr lang="en-US" sz="1400" b="1" dirty="0">
                <a:solidFill>
                  <a:srgbClr val="374151"/>
                </a:solidFill>
                <a:ea typeface="+mn-lt"/>
                <a:cs typeface="+mn-lt"/>
              </a:rPr>
              <a:t>Intellectual Odyssey:</a:t>
            </a:r>
            <a:r>
              <a:rPr lang="en-US" sz="1400" dirty="0">
                <a:solidFill>
                  <a:srgbClr val="374151"/>
                </a:solidFill>
                <a:ea typeface="+mn-lt"/>
                <a:cs typeface="+mn-lt"/>
              </a:rPr>
              <a:t> Masters slang through continual learning.</a:t>
            </a:r>
            <a:endParaRPr lang="en-US" sz="1400">
              <a:cs typeface="Calibri"/>
            </a:endParaRPr>
          </a:p>
          <a:p>
            <a:pPr>
              <a:buFont typeface="Arial"/>
              <a:buChar char="•"/>
            </a:pPr>
            <a:r>
              <a:rPr lang="en-US" sz="1400" b="1" dirty="0">
                <a:solidFill>
                  <a:srgbClr val="374151"/>
                </a:solidFill>
                <a:ea typeface="+mn-lt"/>
                <a:cs typeface="+mn-lt"/>
              </a:rPr>
              <a:t>Unceasing Integration:</a:t>
            </a:r>
            <a:r>
              <a:rPr lang="en-US" sz="1400" dirty="0">
                <a:solidFill>
                  <a:srgbClr val="374151"/>
                </a:solidFill>
                <a:ea typeface="+mn-lt"/>
                <a:cs typeface="+mn-lt"/>
              </a:rPr>
              <a:t> Adapts to linguistic evolution.</a:t>
            </a:r>
            <a:endParaRPr lang="en-US" sz="1400">
              <a:cs typeface="Calibri"/>
            </a:endParaRPr>
          </a:p>
          <a:p>
            <a:pPr>
              <a:buFont typeface="Arial"/>
              <a:buChar char="•"/>
            </a:pPr>
            <a:r>
              <a:rPr lang="en-US" sz="1400" b="1" dirty="0">
                <a:solidFill>
                  <a:srgbClr val="374151"/>
                </a:solidFill>
                <a:ea typeface="+mn-lt"/>
                <a:cs typeface="+mn-lt"/>
              </a:rPr>
              <a:t>Responsive Virtuoso:</a:t>
            </a:r>
            <a:r>
              <a:rPr lang="en-US" sz="1400" dirty="0">
                <a:solidFill>
                  <a:srgbClr val="374151"/>
                </a:solidFill>
                <a:ea typeface="+mn-lt"/>
                <a:cs typeface="+mn-lt"/>
              </a:rPr>
              <a:t> Navigates shifting nuances of linguistic landscape.</a:t>
            </a:r>
            <a:endParaRPr lang="en-US" sz="1400" dirty="0">
              <a:solidFill>
                <a:srgbClr val="374151"/>
              </a:solidFill>
              <a:cs typeface="Calibri"/>
            </a:endParaRPr>
          </a:p>
          <a:p>
            <a:pPr>
              <a:buNone/>
            </a:pPr>
            <a:r>
              <a:rPr lang="en-US" sz="1400" b="1" dirty="0">
                <a:solidFill>
                  <a:srgbClr val="374151"/>
                </a:solidFill>
                <a:ea typeface="+mn-lt"/>
                <a:cs typeface="+mn-lt"/>
              </a:rPr>
              <a:t>Artful Slang-to-Text Conversion:</a:t>
            </a:r>
            <a:endParaRPr lang="en-US" sz="1400" dirty="0">
              <a:cs typeface="Calibri"/>
            </a:endParaRPr>
          </a:p>
          <a:p>
            <a:pPr>
              <a:buFont typeface="Arial"/>
              <a:buChar char="•"/>
            </a:pPr>
            <a:r>
              <a:rPr lang="en-US" sz="1400" b="1" dirty="0">
                <a:solidFill>
                  <a:srgbClr val="374151"/>
                </a:solidFill>
                <a:ea typeface="+mn-lt"/>
                <a:cs typeface="+mn-lt"/>
              </a:rPr>
              <a:t>Adaptive Conversion:</a:t>
            </a:r>
            <a:r>
              <a:rPr lang="en-US" sz="1400" dirty="0">
                <a:solidFill>
                  <a:srgbClr val="374151"/>
                </a:solidFill>
                <a:ea typeface="+mn-lt"/>
                <a:cs typeface="+mn-lt"/>
              </a:rPr>
              <a:t> Precision in transforming slang.</a:t>
            </a:r>
            <a:endParaRPr lang="en-US" sz="1400">
              <a:cs typeface="Calibri"/>
            </a:endParaRPr>
          </a:p>
          <a:p>
            <a:pPr>
              <a:buFont typeface="Arial"/>
              <a:buChar char="•"/>
            </a:pPr>
            <a:r>
              <a:rPr lang="en-US" sz="1400" b="1" dirty="0">
                <a:solidFill>
                  <a:srgbClr val="374151"/>
                </a:solidFill>
                <a:ea typeface="+mn-lt"/>
                <a:cs typeface="+mn-lt"/>
              </a:rPr>
              <a:t>User-Driven Adaptation:</a:t>
            </a:r>
            <a:r>
              <a:rPr lang="en-US" sz="1400" dirty="0">
                <a:solidFill>
                  <a:srgbClr val="374151"/>
                </a:solidFill>
                <a:ea typeface="+mn-lt"/>
                <a:cs typeface="+mn-lt"/>
              </a:rPr>
              <a:t> Learns actively from user interactions.</a:t>
            </a:r>
            <a:endParaRPr lang="en-US" sz="1400">
              <a:cs typeface="Calibri"/>
            </a:endParaRPr>
          </a:p>
          <a:p>
            <a:pPr marL="0" indent="0">
              <a:buFont typeface="Arial"/>
              <a:buNone/>
            </a:pPr>
            <a:endParaRPr lang="en-US" sz="1400" dirty="0">
              <a:solidFill>
                <a:srgbClr val="374151"/>
              </a:solidFill>
              <a:cs typeface="Calibri"/>
            </a:endParaRPr>
          </a:p>
          <a:p>
            <a:pPr marL="0" indent="0">
              <a:buNone/>
            </a:pPr>
            <a:endParaRPr lang="en-US" sz="1400" dirty="0">
              <a:solidFill>
                <a:srgbClr val="374151"/>
              </a:solidFill>
              <a:cs typeface="Calibri"/>
            </a:endParaRPr>
          </a:p>
          <a:p>
            <a:pPr marL="0" indent="0">
              <a:buNone/>
            </a:pPr>
            <a:endParaRPr lang="en-US" sz="1400" dirty="0">
              <a:solidFill>
                <a:srgbClr val="374151"/>
              </a:solidFill>
              <a:cs typeface="Calibri"/>
            </a:endParaRPr>
          </a:p>
          <a:p>
            <a:pPr marL="0" indent="0">
              <a:buNone/>
            </a:pPr>
            <a:br>
              <a:rPr lang="en-US" dirty="0"/>
            </a:br>
            <a:endParaRPr lang="en-US" sz="1400">
              <a:cs typeface="Calibri"/>
            </a:endParaRPr>
          </a:p>
        </p:txBody>
      </p:sp>
    </p:spTree>
    <p:extLst>
      <p:ext uri="{BB962C8B-B14F-4D97-AF65-F5344CB8AC3E}">
        <p14:creationId xmlns:p14="http://schemas.microsoft.com/office/powerpoint/2010/main" val="190236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1CF541F-5A74-DBB9-9A0B-E68019C004DA}"/>
              </a:ext>
            </a:extLst>
          </p:cNvPr>
          <p:cNvSpPr txBox="1"/>
          <p:nvPr/>
        </p:nvSpPr>
        <p:spPr>
          <a:xfrm>
            <a:off x="439245" y="174380"/>
            <a:ext cx="9789150" cy="65094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b="1" dirty="0">
                <a:ea typeface="+mn-lt"/>
                <a:cs typeface="+mn-lt"/>
              </a:rPr>
              <a:t>User Feedback Loop Integration:</a:t>
            </a:r>
            <a:endParaRPr lang="en-US" sz="1400" dirty="0">
              <a:cs typeface="Calibri" panose="020F0502020204030204"/>
            </a:endParaRPr>
          </a:p>
          <a:p>
            <a:pPr marL="285750" indent="-285750">
              <a:lnSpc>
                <a:spcPct val="150000"/>
              </a:lnSpc>
              <a:buFont typeface="Arial"/>
              <a:buChar char="•"/>
            </a:pPr>
            <a:r>
              <a:rPr lang="en-US" sz="1400" b="1" dirty="0">
                <a:ea typeface="+mn-lt"/>
                <a:cs typeface="+mn-lt"/>
              </a:rPr>
              <a:t>Structured User Assessments:</a:t>
            </a:r>
            <a:r>
              <a:rPr lang="en-US" sz="1400" dirty="0">
                <a:solidFill>
                  <a:srgbClr val="374151"/>
                </a:solidFill>
                <a:ea typeface="+mn-lt"/>
                <a:cs typeface="+mn-lt"/>
              </a:rPr>
              <a:t> Actively involves users.</a:t>
            </a:r>
            <a:endParaRPr lang="en-US" sz="1400" dirty="0">
              <a:cs typeface="Calibri" panose="020F0502020204030204"/>
            </a:endParaRPr>
          </a:p>
          <a:p>
            <a:pPr marL="285750" indent="-285750">
              <a:lnSpc>
                <a:spcPct val="150000"/>
              </a:lnSpc>
              <a:buFont typeface="Arial"/>
              <a:buChar char="•"/>
            </a:pPr>
            <a:r>
              <a:rPr lang="en-US" sz="1400" b="1" dirty="0">
                <a:ea typeface="+mn-lt"/>
                <a:cs typeface="+mn-lt"/>
              </a:rPr>
              <a:t>Dynamic Feedback Integration:</a:t>
            </a:r>
            <a:r>
              <a:rPr lang="en-US" sz="1400" dirty="0">
                <a:solidFill>
                  <a:srgbClr val="374151"/>
                </a:solidFill>
                <a:ea typeface="+mn-lt"/>
                <a:cs typeface="+mn-lt"/>
              </a:rPr>
              <a:t> User insights shape learning.</a:t>
            </a:r>
            <a:endParaRPr lang="en-US" sz="1400" dirty="0">
              <a:cs typeface="Calibri" panose="020F0502020204030204"/>
            </a:endParaRPr>
          </a:p>
          <a:p>
            <a:pPr>
              <a:lnSpc>
                <a:spcPct val="150000"/>
              </a:lnSpc>
            </a:pPr>
            <a:endParaRPr lang="en-US" sz="1400" dirty="0">
              <a:solidFill>
                <a:srgbClr val="374151"/>
              </a:solidFill>
              <a:ea typeface="+mn-lt"/>
              <a:cs typeface="+mn-lt"/>
            </a:endParaRPr>
          </a:p>
          <a:p>
            <a:pPr>
              <a:lnSpc>
                <a:spcPct val="150000"/>
              </a:lnSpc>
            </a:pPr>
            <a:r>
              <a:rPr lang="en-US" sz="1400" b="1" dirty="0">
                <a:ea typeface="+mn-lt"/>
                <a:cs typeface="+mn-lt"/>
              </a:rPr>
              <a:t>Group Chat Functionality Elevation:</a:t>
            </a:r>
            <a:endParaRPr lang="en-US" sz="1400" dirty="0">
              <a:cs typeface="Calibri" panose="020F0502020204030204"/>
            </a:endParaRPr>
          </a:p>
          <a:p>
            <a:pPr marL="285750" indent="-285750">
              <a:lnSpc>
                <a:spcPct val="150000"/>
              </a:lnSpc>
              <a:buFont typeface="Arial"/>
              <a:buChar char="•"/>
            </a:pPr>
            <a:r>
              <a:rPr lang="en-US" sz="1400" b="1" dirty="0">
                <a:ea typeface="+mn-lt"/>
                <a:cs typeface="+mn-lt"/>
              </a:rPr>
              <a:t>Collaboration Sonata:</a:t>
            </a:r>
            <a:r>
              <a:rPr lang="en-US" sz="1400" dirty="0">
                <a:solidFill>
                  <a:srgbClr val="374151"/>
                </a:solidFill>
                <a:ea typeface="+mn-lt"/>
                <a:cs typeface="+mn-lt"/>
              </a:rPr>
              <a:t> Introduces collaborative engagement.</a:t>
            </a:r>
            <a:endParaRPr lang="en-US" sz="1400" dirty="0">
              <a:cs typeface="Calibri" panose="020F0502020204030204"/>
            </a:endParaRPr>
          </a:p>
          <a:p>
            <a:pPr marL="285750" indent="-285750">
              <a:lnSpc>
                <a:spcPct val="150000"/>
              </a:lnSpc>
              <a:buFont typeface="Arial"/>
              <a:buChar char="•"/>
            </a:pPr>
            <a:r>
              <a:rPr lang="en-US" sz="1400" b="1" dirty="0">
                <a:ea typeface="+mn-lt"/>
                <a:cs typeface="+mn-lt"/>
              </a:rPr>
              <a:t>Symbiotic Integration:</a:t>
            </a:r>
            <a:r>
              <a:rPr lang="en-US" sz="1400" dirty="0">
                <a:solidFill>
                  <a:srgbClr val="374151"/>
                </a:solidFill>
                <a:ea typeface="+mn-lt"/>
                <a:cs typeface="+mn-lt"/>
              </a:rPr>
              <a:t> AI adept at group dynamics.</a:t>
            </a:r>
            <a:endParaRPr lang="en-US" sz="1400" dirty="0">
              <a:cs typeface="Calibri" panose="020F0502020204030204"/>
            </a:endParaRPr>
          </a:p>
          <a:p>
            <a:pPr marL="285750" indent="-285750">
              <a:lnSpc>
                <a:spcPct val="150000"/>
              </a:lnSpc>
              <a:buFont typeface="Arial"/>
              <a:buChar char="•"/>
            </a:pPr>
            <a:r>
              <a:rPr lang="en-US" sz="1400" b="1" dirty="0">
                <a:ea typeface="+mn-lt"/>
                <a:cs typeface="+mn-lt"/>
              </a:rPr>
              <a:t>Dynamic Autonomy:</a:t>
            </a:r>
            <a:r>
              <a:rPr lang="en-US" sz="1400" dirty="0">
                <a:solidFill>
                  <a:srgbClr val="374151"/>
                </a:solidFill>
                <a:ea typeface="+mn-lt"/>
                <a:cs typeface="+mn-lt"/>
              </a:rPr>
              <a:t> Empowers users in group creation.</a:t>
            </a:r>
            <a:endParaRPr lang="en-US" sz="1400" dirty="0">
              <a:cs typeface="Calibri" panose="020F0502020204030204"/>
            </a:endParaRPr>
          </a:p>
          <a:p>
            <a:pPr marL="285750" indent="-285750">
              <a:lnSpc>
                <a:spcPct val="150000"/>
              </a:lnSpc>
              <a:buFont typeface="Arial"/>
              <a:buChar char="•"/>
            </a:pPr>
            <a:r>
              <a:rPr lang="en-US" sz="1400" b="1" dirty="0">
                <a:ea typeface="+mn-lt"/>
                <a:cs typeface="+mn-lt"/>
              </a:rPr>
              <a:t>Amplified User Engagement:</a:t>
            </a:r>
            <a:r>
              <a:rPr lang="en-US" sz="1400" dirty="0">
                <a:solidFill>
                  <a:srgbClr val="374151"/>
                </a:solidFill>
                <a:ea typeface="+mn-lt"/>
                <a:cs typeface="+mn-lt"/>
              </a:rPr>
              <a:t> Enhances value proposition.</a:t>
            </a:r>
            <a:endParaRPr lang="en-US" sz="1400" dirty="0">
              <a:cs typeface="Calibri" panose="020F0502020204030204"/>
            </a:endParaRPr>
          </a:p>
          <a:p>
            <a:pPr marL="285750" indent="-285750">
              <a:lnSpc>
                <a:spcPct val="150000"/>
              </a:lnSpc>
              <a:buFont typeface="Arial"/>
              <a:buChar char="•"/>
            </a:pPr>
            <a:endParaRPr lang="en-US" sz="1400" dirty="0">
              <a:solidFill>
                <a:srgbClr val="374151"/>
              </a:solidFill>
              <a:ea typeface="+mn-lt"/>
              <a:cs typeface="+mn-lt"/>
            </a:endParaRPr>
          </a:p>
          <a:p>
            <a:pPr>
              <a:lnSpc>
                <a:spcPct val="150000"/>
              </a:lnSpc>
            </a:pPr>
            <a:r>
              <a:rPr lang="en-US" sz="1400" b="1" dirty="0">
                <a:ea typeface="+mn-lt"/>
                <a:cs typeface="+mn-lt"/>
              </a:rPr>
              <a:t>Iterative Enhancement:</a:t>
            </a:r>
            <a:endParaRPr lang="en-US" sz="1400" dirty="0">
              <a:cs typeface="Calibri" panose="020F0502020204030204"/>
            </a:endParaRPr>
          </a:p>
          <a:p>
            <a:pPr marL="285750" indent="-285750">
              <a:lnSpc>
                <a:spcPct val="150000"/>
              </a:lnSpc>
              <a:buFont typeface="Arial"/>
              <a:buChar char="•"/>
            </a:pPr>
            <a:r>
              <a:rPr lang="en-US" sz="1400" b="1" dirty="0">
                <a:ea typeface="+mn-lt"/>
                <a:cs typeface="+mn-lt"/>
              </a:rPr>
              <a:t>Refined Tools:</a:t>
            </a:r>
            <a:r>
              <a:rPr lang="en-US" sz="1400" dirty="0">
                <a:solidFill>
                  <a:srgbClr val="374151"/>
                </a:solidFill>
                <a:ea typeface="+mn-lt"/>
                <a:cs typeface="+mn-lt"/>
              </a:rPr>
              <a:t> Continuous refinement based on user feedback.</a:t>
            </a:r>
            <a:endParaRPr lang="en-US" sz="1400" dirty="0">
              <a:cs typeface="Calibri" panose="020F0502020204030204"/>
            </a:endParaRPr>
          </a:p>
          <a:p>
            <a:pPr marL="285750" indent="-285750">
              <a:lnSpc>
                <a:spcPct val="150000"/>
              </a:lnSpc>
              <a:buFont typeface="Arial"/>
              <a:buChar char="•"/>
            </a:pPr>
            <a:r>
              <a:rPr lang="en-US" sz="1400" b="1" dirty="0">
                <a:ea typeface="+mn-lt"/>
                <a:cs typeface="+mn-lt"/>
              </a:rPr>
              <a:t>Tech Integration:</a:t>
            </a:r>
            <a:r>
              <a:rPr lang="en-US" sz="1400" dirty="0">
                <a:solidFill>
                  <a:srgbClr val="374151"/>
                </a:solidFill>
                <a:ea typeface="+mn-lt"/>
                <a:cs typeface="+mn-lt"/>
              </a:rPr>
              <a:t> Adapts to new devices and platforms.</a:t>
            </a:r>
            <a:endParaRPr lang="en-US" sz="1400" dirty="0">
              <a:cs typeface="Calibri" panose="020F0502020204030204"/>
            </a:endParaRPr>
          </a:p>
          <a:p>
            <a:pPr>
              <a:lnSpc>
                <a:spcPct val="150000"/>
              </a:lnSpc>
            </a:pPr>
            <a:endParaRPr lang="en-US" sz="1400" dirty="0">
              <a:solidFill>
                <a:srgbClr val="374151"/>
              </a:solidFill>
              <a:cs typeface="Calibri"/>
            </a:endParaRPr>
          </a:p>
          <a:p>
            <a:pPr>
              <a:lnSpc>
                <a:spcPct val="150000"/>
              </a:lnSpc>
            </a:pPr>
            <a:r>
              <a:rPr lang="en-US" sz="1400" b="1" dirty="0">
                <a:solidFill>
                  <a:srgbClr val="374151"/>
                </a:solidFill>
                <a:ea typeface="+mn-lt"/>
                <a:cs typeface="+mn-lt"/>
              </a:rPr>
              <a:t>User-Centric Excellence:</a:t>
            </a:r>
            <a:endParaRPr lang="en-US" sz="1400" dirty="0">
              <a:cs typeface="Calibri" panose="020F0502020204030204"/>
            </a:endParaRPr>
          </a:p>
          <a:p>
            <a:pPr marL="285750" indent="-285750">
              <a:lnSpc>
                <a:spcPct val="150000"/>
              </a:lnSpc>
              <a:buFont typeface="Arial"/>
              <a:buChar char="•"/>
            </a:pPr>
            <a:r>
              <a:rPr lang="en-US" sz="1400" b="1" dirty="0">
                <a:solidFill>
                  <a:srgbClr val="374151"/>
                </a:solidFill>
                <a:ea typeface="+mn-lt"/>
                <a:cs typeface="+mn-lt"/>
              </a:rPr>
              <a:t>Holistic Feedback Integration:</a:t>
            </a:r>
            <a:r>
              <a:rPr lang="en-US" sz="1400" dirty="0">
                <a:solidFill>
                  <a:srgbClr val="374151"/>
                </a:solidFill>
                <a:ea typeface="+mn-lt"/>
                <a:cs typeface="+mn-lt"/>
              </a:rPr>
              <a:t> User insights shape development.</a:t>
            </a:r>
            <a:endParaRPr lang="en-US" sz="1400" dirty="0">
              <a:cs typeface="Calibri" panose="020F0502020204030204"/>
            </a:endParaRPr>
          </a:p>
          <a:p>
            <a:pPr marL="285750" indent="-285750">
              <a:lnSpc>
                <a:spcPct val="150000"/>
              </a:lnSpc>
              <a:buFont typeface="Arial"/>
              <a:buChar char="•"/>
            </a:pPr>
            <a:r>
              <a:rPr lang="en-US" sz="1400" b="1" dirty="0">
                <a:solidFill>
                  <a:srgbClr val="374151"/>
                </a:solidFill>
                <a:ea typeface="+mn-lt"/>
                <a:cs typeface="+mn-lt"/>
              </a:rPr>
              <a:t>Malleability Through Customization:</a:t>
            </a:r>
            <a:r>
              <a:rPr lang="en-US" sz="1400" dirty="0">
                <a:solidFill>
                  <a:srgbClr val="374151"/>
                </a:solidFill>
                <a:ea typeface="+mn-lt"/>
                <a:cs typeface="+mn-lt"/>
              </a:rPr>
              <a:t> Tailors to user preferences.</a:t>
            </a:r>
            <a:endParaRPr lang="en-US" sz="1400" dirty="0">
              <a:cs typeface="Calibri" panose="020F0502020204030204"/>
            </a:endParaRPr>
          </a:p>
          <a:p>
            <a:br>
              <a:rPr lang="en-US" dirty="0"/>
            </a:br>
            <a:endParaRPr lang="en-US" sz="1400">
              <a:cs typeface="Calibri"/>
            </a:endParaRPr>
          </a:p>
          <a:p>
            <a:endParaRPr lang="en-US" sz="1400" dirty="0">
              <a:cs typeface="Calibri" panose="020F0502020204030204"/>
            </a:endParaRPr>
          </a:p>
          <a:p>
            <a:endParaRPr lang="en-US" sz="1400" dirty="0">
              <a:cs typeface="Calibri" panose="020F0502020204030204"/>
            </a:endParaRPr>
          </a:p>
        </p:txBody>
      </p:sp>
    </p:spTree>
    <p:extLst>
      <p:ext uri="{BB962C8B-B14F-4D97-AF65-F5344CB8AC3E}">
        <p14:creationId xmlns:p14="http://schemas.microsoft.com/office/powerpoint/2010/main" val="236140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4" name="Content Placeholder 3" descr="A graph with colorful rectangles&#10;&#10;Description automatically generated">
            <a:extLst>
              <a:ext uri="{FF2B5EF4-FFF2-40B4-BE49-F238E27FC236}">
                <a16:creationId xmlns:a16="http://schemas.microsoft.com/office/drawing/2014/main" id="{4E795A17-02B7-8283-4F8E-98C14165D42E}"/>
              </a:ext>
            </a:extLst>
          </p:cNvPr>
          <p:cNvPicPr>
            <a:picLocks noGrp="1" noChangeAspect="1"/>
          </p:cNvPicPr>
          <p:nvPr>
            <p:ph idx="1"/>
          </p:nvPr>
        </p:nvPicPr>
        <p:blipFill>
          <a:blip r:embed="rId2"/>
          <a:stretch>
            <a:fillRect/>
          </a:stretch>
        </p:blipFill>
        <p:spPr>
          <a:xfrm>
            <a:off x="770194" y="1715926"/>
            <a:ext cx="10749935" cy="3997189"/>
          </a:xfr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825625"/>
            <a:ext cx="10523793" cy="4072758"/>
          </a:xfrm>
        </p:spPr>
        <p:txBody>
          <a:bodyPr vert="horz" lIns="91440" tIns="45720" rIns="91440" bIns="45720" rtlCol="0" anchor="t">
            <a:normAutofit fontScale="55000" lnSpcReduction="20000"/>
          </a:bodyPr>
          <a:lstStyle/>
          <a:p>
            <a:pPr>
              <a:lnSpc>
                <a:spcPct val="120000"/>
              </a:lnSpc>
              <a:buNone/>
            </a:pPr>
            <a:r>
              <a:rPr lang="en-US" dirty="0">
                <a:ea typeface="+mn-lt"/>
                <a:cs typeface="+mn-lt"/>
              </a:rPr>
              <a:t>     The outcomes of deploying a chatbot using Artificial Intelligence Markup Language (AIML) reveal a powerful and versatile conversational agent. The chatbot's success in recognizing user intents with high accuracy ensures meaningful and efficient interactions. Its advanced contextual understanding and dynamic response generation capabilities contribute to a seamless and coherent conversational experience, adapting to the evolving context of multi-turn interactions. Crucially, the chatbot demonstrates a remarkable ability to handle ambiguous queries, providing clear and relevant responses that enhance user satisfaction.</a:t>
            </a:r>
            <a:endParaRPr lang="en-US" dirty="0">
              <a:cs typeface="Calibri" panose="020F0502020204030204"/>
            </a:endParaRPr>
          </a:p>
          <a:p>
            <a:pPr>
              <a:lnSpc>
                <a:spcPct val="120000"/>
              </a:lnSpc>
              <a:buNone/>
            </a:pPr>
            <a:r>
              <a:rPr lang="en-US" dirty="0">
                <a:ea typeface="+mn-lt"/>
                <a:cs typeface="+mn-lt"/>
              </a:rPr>
              <a:t>     In addition, the chatbot's proficiency in multilingual competence widens its global applicability, making it accessible to a diverse audience by understanding and responding in multiple languages. The integration of AIML enables efficient utilization of a knowledge base, positioning the chatbot as a reliable source of information across various domains. Furthermore, its adaptability to industry-specific requirements underscores AIML's versatility, allowing developers to tailor the chatbot's responses to unique vocabularies and contexts within specific domains.</a:t>
            </a:r>
            <a:endParaRPr lang="en-US">
              <a:cs typeface="Calibri" panose="020F0502020204030204"/>
            </a:endParaRPr>
          </a:p>
          <a:p>
            <a:pPr>
              <a:lnSpc>
                <a:spcPct val="120000"/>
              </a:lnSpc>
              <a:buNone/>
            </a:pPr>
            <a:r>
              <a:rPr lang="en-US" dirty="0">
                <a:ea typeface="+mn-lt"/>
                <a:cs typeface="+mn-lt"/>
              </a:rPr>
              <a:t>     The chatbot's continuous learning and improvement mechanism, driven by user feedback, ensures its adaptability and relevance over time. This iterative learning process positions the chatbot as an evolving and intelligent conversational agent. Overall, the outcomes underscore AIML's role in creating not just a chatbot but a sophisticated and user-friendly conversational entity with the potential for diverse applications in the dynamic field of conversational AI.</a:t>
            </a:r>
            <a:endParaRPr lang="en-US">
              <a:cs typeface="Calibri" panose="020F0502020204030204"/>
            </a:endParaRPr>
          </a:p>
          <a:p>
            <a:pPr>
              <a:buNone/>
            </a:pPr>
            <a:endParaRPr lang="en-US" dirty="0">
              <a:cs typeface="Calibri"/>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688578" y="1686335"/>
            <a:ext cx="8693426" cy="4351338"/>
          </a:xfrm>
        </p:spPr>
        <p:txBody>
          <a:bodyPr vert="horz" lIns="91440" tIns="45720" rIns="91440" bIns="45720" rtlCol="0" anchor="t">
            <a:normAutofit/>
          </a:bodyPr>
          <a:lstStyle/>
          <a:p>
            <a:pPr>
              <a:lnSpc>
                <a:spcPct val="100000"/>
              </a:lnSpc>
              <a:buNone/>
            </a:pPr>
            <a:r>
              <a:rPr lang="en-US" sz="2000" dirty="0">
                <a:ea typeface="+mn-lt"/>
                <a:cs typeface="+mn-lt"/>
              </a:rPr>
              <a:t>    The conclusion of the paper emphasizes that the chatbot using Artificial Intelligence Markup Language is not just a technological solution, but a doorway to uncharted territories of human advancement. The authors envision a future where this AI marvel seamlessly integrates into the fabric of human lives, enhancing productivity, stimulating innovation, and contributing to a heightened human experience. The paper also highlights the potential for future developments, such as emotional intelligence, augmented reality conversations, blockchain-powered security, and quantum computing synergy. The authors' commitment to pushing the frontiers of AI presents a transformative force in enhancing the human experience.</a:t>
            </a:r>
            <a:endParaRPr lang="en-US" sz="2000">
              <a:cs typeface="Calibri"/>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825625"/>
            <a:ext cx="10253407" cy="3925274"/>
          </a:xfrm>
        </p:spPr>
        <p:txBody>
          <a:bodyPr vert="horz" lIns="91440" tIns="45720" rIns="91440" bIns="45720" rtlCol="0" anchor="t">
            <a:normAutofit fontScale="92500" lnSpcReduction="20000"/>
          </a:bodyPr>
          <a:lstStyle/>
          <a:p>
            <a:pPr marL="0" indent="0">
              <a:lnSpc>
                <a:spcPct val="150000"/>
              </a:lnSpc>
              <a:buNone/>
            </a:pPr>
            <a:br>
              <a:rPr lang="en-US" sz="2000" dirty="0"/>
            </a:br>
            <a:r>
              <a:rPr lang="en-GB" sz="2000" dirty="0">
                <a:ea typeface="+mn-lt"/>
                <a:cs typeface="+mn-lt"/>
              </a:rPr>
              <a:t>[1] Gao, J., et al. (2018). A neural conversational model with end-to-end policy learning.</a:t>
            </a:r>
            <a:br>
              <a:rPr lang="en-GB" sz="2000" dirty="0">
                <a:ea typeface="+mn-lt"/>
                <a:cs typeface="+mn-lt"/>
              </a:rPr>
            </a:br>
            <a:r>
              <a:rPr lang="en-GB" sz="2000" dirty="0">
                <a:ea typeface="+mn-lt"/>
                <a:cs typeface="+mn-lt"/>
              </a:rPr>
              <a:t>[2] He, H., et al. (2017). Dialogue generation with latent knowledge retrieval and reasoning.</a:t>
            </a:r>
            <a:br>
              <a:rPr lang="en-GB" sz="2000" dirty="0">
                <a:ea typeface="+mn-lt"/>
                <a:cs typeface="+mn-lt"/>
              </a:rPr>
            </a:br>
            <a:r>
              <a:rPr lang="en-GB" sz="2000" dirty="0">
                <a:ea typeface="+mn-lt"/>
                <a:cs typeface="+mn-lt"/>
              </a:rPr>
              <a:t>[3] Williams, J. D., &amp; Zweig, G. (2002). The dialog state tracking challenge. Proceedings of the 9th</a:t>
            </a:r>
            <a:br>
              <a:rPr lang="en-GB" sz="2000" dirty="0">
                <a:ea typeface="+mn-lt"/>
                <a:cs typeface="+mn-lt"/>
              </a:rPr>
            </a:br>
            <a:r>
              <a:rPr lang="en-GB" sz="2000" dirty="0">
                <a:ea typeface="+mn-lt"/>
                <a:cs typeface="+mn-lt"/>
              </a:rPr>
              <a:t>International Conference on Spoken Language Processing.</a:t>
            </a:r>
            <a:br>
              <a:rPr lang="en-GB" sz="2000" dirty="0">
                <a:ea typeface="+mn-lt"/>
                <a:cs typeface="+mn-lt"/>
              </a:rPr>
            </a:br>
            <a:r>
              <a:rPr lang="en-GB" sz="2000" dirty="0">
                <a:ea typeface="+mn-lt"/>
                <a:cs typeface="+mn-lt"/>
              </a:rPr>
              <a:t>[4] Banchs, R. E., &amp; Li, H. (2012). Conversational informativeness: The effect of informativeness on user satisfaction with a spoken dialogue system. Speech Communication.</a:t>
            </a:r>
            <a:br>
              <a:rPr lang="en-GB" sz="2000" dirty="0">
                <a:ea typeface="+mn-lt"/>
                <a:cs typeface="+mn-lt"/>
              </a:rPr>
            </a:br>
            <a:r>
              <a:rPr lang="en-GB" sz="2000" dirty="0">
                <a:ea typeface="+mn-lt"/>
                <a:cs typeface="+mn-lt"/>
              </a:rPr>
              <a:t>[5] Gokulakrishnan, B., &amp; Sudhagar, P. (2018). A comprehensive review on chatbots: Design,</a:t>
            </a:r>
            <a:br>
              <a:rPr lang="en-GB" sz="2000" dirty="0">
                <a:ea typeface="+mn-lt"/>
                <a:cs typeface="+mn-lt"/>
              </a:rPr>
            </a:br>
            <a:r>
              <a:rPr lang="en-GB" sz="2000" dirty="0">
                <a:ea typeface="+mn-lt"/>
                <a:cs typeface="+mn-lt"/>
              </a:rPr>
              <a:t>development, and evaluation. Journal of Intelligent &amp; Fuzzy Systems.</a:t>
            </a:r>
            <a:br>
              <a:rPr lang="en-GB" sz="2000" dirty="0">
                <a:ea typeface="+mn-lt"/>
                <a:cs typeface="+mn-lt"/>
              </a:rPr>
            </a:br>
            <a:endParaRPr lang="en-GB" sz="2000" dirty="0">
              <a:ea typeface="+mn-lt"/>
              <a:cs typeface="+mn-lt"/>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a:xfrm>
            <a:off x="789039" y="1481497"/>
            <a:ext cx="10564761" cy="4482434"/>
          </a:xfrm>
        </p:spPr>
        <p:txBody>
          <a:bodyPr vert="horz" lIns="91440" tIns="45720" rIns="91440" bIns="45720" rtlCol="0" anchor="t">
            <a:normAutofit/>
          </a:bodyPr>
          <a:lstStyle/>
          <a:p>
            <a:pPr marL="0" indent="0">
              <a:buNone/>
            </a:pPr>
            <a:r>
              <a:rPr lang="en-GB" sz="1400" b="1" dirty="0">
                <a:ea typeface="+mn-lt"/>
                <a:cs typeface="+mn-lt"/>
              </a:rPr>
              <a:t>Title:</a:t>
            </a:r>
            <a:r>
              <a:rPr lang="en-GB" sz="1400" dirty="0">
                <a:ea typeface="+mn-lt"/>
                <a:cs typeface="+mn-lt"/>
              </a:rPr>
              <a:t> Chatbot using Artificial Intelligence Markup Language</a:t>
            </a:r>
          </a:p>
          <a:p>
            <a:pPr marL="0" indent="0">
              <a:buNone/>
            </a:pPr>
            <a:r>
              <a:rPr lang="en-GB" sz="1400" b="1" dirty="0">
                <a:ea typeface="+mn-lt"/>
                <a:cs typeface="+mn-lt"/>
              </a:rPr>
              <a:t>Authors: </a:t>
            </a:r>
            <a:r>
              <a:rPr lang="en-GB" sz="1400" dirty="0">
                <a:ea typeface="+mn-lt"/>
                <a:cs typeface="+mn-lt"/>
              </a:rPr>
              <a:t>Sachin R, Amal Prakash, Sankalp DO, Vivan Sanjay P, S. Kokila</a:t>
            </a:r>
          </a:p>
          <a:p>
            <a:pPr marL="0" indent="0">
              <a:buNone/>
            </a:pPr>
            <a:r>
              <a:rPr lang="en-GB" sz="1400" b="1" dirty="0">
                <a:ea typeface="+mn-lt"/>
                <a:cs typeface="+mn-lt"/>
              </a:rPr>
              <a:t>Journal:</a:t>
            </a:r>
            <a:r>
              <a:rPr lang="en-GB" sz="1400" dirty="0">
                <a:ea typeface="+mn-lt"/>
                <a:cs typeface="+mn-lt"/>
              </a:rPr>
              <a:t> International Research Journal of Modernization in Engineering Technology and Science</a:t>
            </a:r>
          </a:p>
          <a:p>
            <a:pPr marL="0" indent="0">
              <a:buNone/>
            </a:pPr>
            <a:r>
              <a:rPr lang="en-GB" sz="1400" b="1" dirty="0">
                <a:ea typeface="+mn-lt"/>
                <a:cs typeface="+mn-lt"/>
              </a:rPr>
              <a:t>Volume</a:t>
            </a:r>
            <a:r>
              <a:rPr lang="en-GB" sz="1400" dirty="0">
                <a:ea typeface="+mn-lt"/>
                <a:cs typeface="+mn-lt"/>
              </a:rPr>
              <a:t>: 06</a:t>
            </a:r>
          </a:p>
          <a:p>
            <a:pPr marL="0" indent="0">
              <a:buNone/>
            </a:pPr>
            <a:r>
              <a:rPr lang="en-GB" sz="1400" b="1" dirty="0">
                <a:ea typeface="+mn-lt"/>
                <a:cs typeface="+mn-lt"/>
              </a:rPr>
              <a:t>Issue: </a:t>
            </a:r>
            <a:r>
              <a:rPr lang="en-GB" sz="1400" dirty="0">
                <a:ea typeface="+mn-lt"/>
                <a:cs typeface="+mn-lt"/>
              </a:rPr>
              <a:t>01</a:t>
            </a:r>
          </a:p>
          <a:p>
            <a:pPr marL="0" indent="0">
              <a:buNone/>
            </a:pPr>
            <a:r>
              <a:rPr lang="en-GB" sz="1400" b="1" dirty="0">
                <a:ea typeface="+mn-lt"/>
                <a:cs typeface="+mn-lt"/>
              </a:rPr>
              <a:t>Pages</a:t>
            </a:r>
            <a:r>
              <a:rPr lang="en-GB" sz="1400" dirty="0">
                <a:ea typeface="+mn-lt"/>
                <a:cs typeface="+mn-lt"/>
              </a:rPr>
              <a:t>: 451-460</a:t>
            </a:r>
          </a:p>
          <a:p>
            <a:pPr marL="0" indent="0">
              <a:buNone/>
            </a:pPr>
            <a:r>
              <a:rPr lang="en-GB" sz="1400" b="1" dirty="0">
                <a:ea typeface="+mn-lt"/>
                <a:cs typeface="+mn-lt"/>
              </a:rPr>
              <a:t>Year: </a:t>
            </a:r>
            <a:r>
              <a:rPr lang="en-GB" sz="1400" dirty="0">
                <a:ea typeface="+mn-lt"/>
                <a:cs typeface="+mn-lt"/>
              </a:rPr>
              <a:t>January 2024</a:t>
            </a:r>
          </a:p>
          <a:p>
            <a:pPr marL="0" indent="0">
              <a:buNone/>
            </a:pPr>
            <a:r>
              <a:rPr lang="en-GB" sz="1400" b="1" dirty="0">
                <a:ea typeface="+mn-lt"/>
                <a:cs typeface="+mn-lt"/>
              </a:rPr>
              <a:t>Publisher:</a:t>
            </a:r>
            <a:r>
              <a:rPr lang="en-GB" sz="1400" dirty="0">
                <a:ea typeface="+mn-lt"/>
                <a:cs typeface="+mn-lt"/>
              </a:rPr>
              <a:t> IRJMETS</a:t>
            </a:r>
          </a:p>
          <a:p>
            <a:pPr marL="0" indent="0">
              <a:buNone/>
            </a:pPr>
            <a:r>
              <a:rPr lang="en-GB" sz="1400" b="1" dirty="0">
                <a:ea typeface="+mn-lt"/>
                <a:cs typeface="+mn-lt"/>
              </a:rPr>
              <a:t>ISSN:</a:t>
            </a:r>
            <a:r>
              <a:rPr lang="en-GB" sz="1400" dirty="0">
                <a:ea typeface="+mn-lt"/>
                <a:cs typeface="+mn-lt"/>
              </a:rPr>
              <a:t> 2582-5208</a:t>
            </a:r>
          </a:p>
          <a:p>
            <a:pPr marL="0" indent="0">
              <a:buNone/>
            </a:pPr>
            <a:endParaRPr lang="en-GB" sz="1400" dirty="0">
              <a:cs typeface="Calibri" panose="020F0502020204030204"/>
            </a:endParaRPr>
          </a:p>
        </p:txBody>
      </p:sp>
    </p:spTree>
    <p:extLst>
      <p:ext uri="{BB962C8B-B14F-4D97-AF65-F5344CB8AC3E}">
        <p14:creationId xmlns:p14="http://schemas.microsoft.com/office/powerpoint/2010/main" val="62545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ertificate of research&#10;&#10;Description automatically generated">
            <a:extLst>
              <a:ext uri="{FF2B5EF4-FFF2-40B4-BE49-F238E27FC236}">
                <a16:creationId xmlns:a16="http://schemas.microsoft.com/office/drawing/2014/main" id="{9528D6E3-04AF-A95E-1AD8-30C7392AAC0E}"/>
              </a:ext>
            </a:extLst>
          </p:cNvPr>
          <p:cNvPicPr>
            <a:picLocks noGrp="1" noChangeAspect="1"/>
          </p:cNvPicPr>
          <p:nvPr>
            <p:ph idx="1"/>
          </p:nvPr>
        </p:nvPicPr>
        <p:blipFill>
          <a:blip r:embed="rId2"/>
          <a:stretch>
            <a:fillRect/>
          </a:stretch>
        </p:blipFill>
        <p:spPr>
          <a:xfrm>
            <a:off x="2644351" y="436282"/>
            <a:ext cx="7099944" cy="5114412"/>
          </a:xfrm>
        </p:spPr>
      </p:pic>
    </p:spTree>
    <p:extLst>
      <p:ext uri="{BB962C8B-B14F-4D97-AF65-F5344CB8AC3E}">
        <p14:creationId xmlns:p14="http://schemas.microsoft.com/office/powerpoint/2010/main" val="388375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ertificate of scientific research&#10;&#10;Description automatically generated">
            <a:extLst>
              <a:ext uri="{FF2B5EF4-FFF2-40B4-BE49-F238E27FC236}">
                <a16:creationId xmlns:a16="http://schemas.microsoft.com/office/drawing/2014/main" id="{089363D4-F00C-71F1-1597-55813EA4D7C4}"/>
              </a:ext>
            </a:extLst>
          </p:cNvPr>
          <p:cNvPicPr>
            <a:picLocks noGrp="1" noChangeAspect="1"/>
          </p:cNvPicPr>
          <p:nvPr>
            <p:ph idx="1"/>
          </p:nvPr>
        </p:nvPicPr>
        <p:blipFill>
          <a:blip r:embed="rId2"/>
          <a:stretch>
            <a:fillRect/>
          </a:stretch>
        </p:blipFill>
        <p:spPr>
          <a:xfrm>
            <a:off x="2415063" y="256024"/>
            <a:ext cx="7001359" cy="5556863"/>
          </a:xfrm>
        </p:spPr>
      </p:pic>
    </p:spTree>
    <p:extLst>
      <p:ext uri="{BB962C8B-B14F-4D97-AF65-F5344CB8AC3E}">
        <p14:creationId xmlns:p14="http://schemas.microsoft.com/office/powerpoint/2010/main" val="392745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5" name="Content Placeholder 4">
            <a:extLst>
              <a:ext uri="{FF2B5EF4-FFF2-40B4-BE49-F238E27FC236}">
                <a16:creationId xmlns:a16="http://schemas.microsoft.com/office/drawing/2014/main" id="{2699FBAD-DFD6-96C9-1980-9D0CD6F59484}"/>
              </a:ext>
            </a:extLst>
          </p:cNvPr>
          <p:cNvSpPr>
            <a:spLocks noGrp="1"/>
          </p:cNvSpPr>
          <p:nvPr>
            <p:ph idx="1"/>
          </p:nvPr>
        </p:nvSpPr>
        <p:spPr>
          <a:xfrm>
            <a:off x="838200" y="1825625"/>
            <a:ext cx="9731514" cy="3114469"/>
          </a:xfrm>
        </p:spPr>
        <p:txBody>
          <a:bodyPr vert="horz" lIns="91440" tIns="45720" rIns="91440" bIns="45720" rtlCol="0" anchor="t">
            <a:noAutofit/>
          </a:bodyPr>
          <a:lstStyle/>
          <a:p>
            <a:pPr>
              <a:buNone/>
            </a:pPr>
            <a:r>
              <a:rPr lang="en-US" sz="1200" dirty="0">
                <a:latin typeface="Times New Roman"/>
                <a:ea typeface="+mn-lt"/>
                <a:cs typeface="+mn-lt"/>
              </a:rPr>
              <a:t>Within the dynamic panorama of digital communication, the unequivocal import of our avant-garde chatbot</a:t>
            </a:r>
            <a:endParaRPr lang="en-US" sz="1200">
              <a:latin typeface="Times New Roman"/>
              <a:cs typeface="Times New Roman"/>
            </a:endParaRPr>
          </a:p>
          <a:p>
            <a:pPr>
              <a:buNone/>
            </a:pPr>
            <a:r>
              <a:rPr lang="en-US" sz="1200" dirty="0">
                <a:latin typeface="Times New Roman"/>
                <a:ea typeface="+mn-lt"/>
                <a:cs typeface="+mn-lt"/>
              </a:rPr>
              <a:t>system emerges as a transformative fulcrum, transcending the confines of a convention to redefine the very</a:t>
            </a:r>
            <a:endParaRPr lang="en-US" sz="1200">
              <a:latin typeface="Times New Roman"/>
              <a:cs typeface="Times New Roman"/>
            </a:endParaRPr>
          </a:p>
          <a:p>
            <a:pPr>
              <a:buNone/>
            </a:pPr>
            <a:r>
              <a:rPr lang="en-US" sz="1200" dirty="0">
                <a:latin typeface="Times New Roman"/>
                <a:ea typeface="+mn-lt"/>
                <a:cs typeface="+mn-lt"/>
              </a:rPr>
              <a:t>essence of online interactions. Meticulously engineered, this sophisticated platform deftly navigates the</a:t>
            </a:r>
            <a:endParaRPr lang="en-US" sz="1200">
              <a:latin typeface="Times New Roman"/>
              <a:cs typeface="Times New Roman"/>
            </a:endParaRPr>
          </a:p>
          <a:p>
            <a:pPr>
              <a:buNone/>
            </a:pPr>
            <a:r>
              <a:rPr lang="en-US" sz="1200" dirty="0">
                <a:latin typeface="Times New Roman"/>
                <a:ea typeface="+mn-lt"/>
                <a:cs typeface="+mn-lt"/>
              </a:rPr>
              <a:t>nuanced intricacies inherent in global conversations, conceiving a paradigm  language seamlessly</a:t>
            </a:r>
            <a:endParaRPr lang="en-US" sz="1200">
              <a:latin typeface="Times New Roman"/>
              <a:cs typeface="Times New Roman"/>
            </a:endParaRPr>
          </a:p>
          <a:p>
            <a:pPr>
              <a:buNone/>
            </a:pPr>
            <a:r>
              <a:rPr lang="en-US" sz="1200" dirty="0">
                <a:latin typeface="Times New Roman"/>
                <a:ea typeface="+mn-lt"/>
                <a:cs typeface="+mn-lt"/>
              </a:rPr>
              <a:t>metamorphoses into a conduit, fostering both effortless and profound dialogues. The intentional amalgamation</a:t>
            </a:r>
            <a:endParaRPr lang="en-US" sz="1200">
              <a:latin typeface="Times New Roman"/>
              <a:cs typeface="Times New Roman"/>
            </a:endParaRPr>
          </a:p>
          <a:p>
            <a:pPr>
              <a:buNone/>
            </a:pPr>
            <a:r>
              <a:rPr lang="en-US" sz="1200" dirty="0">
                <a:latin typeface="Times New Roman"/>
                <a:ea typeface="+mn-lt"/>
                <a:cs typeface="+mn-lt"/>
              </a:rPr>
              <a:t>of cutting-edge Natural Language Processing (NLP) techniques and real-time translation APIs strategically</a:t>
            </a:r>
            <a:endParaRPr lang="en-US" sz="1200">
              <a:latin typeface="Times New Roman"/>
              <a:cs typeface="Times New Roman"/>
            </a:endParaRPr>
          </a:p>
          <a:p>
            <a:pPr>
              <a:buNone/>
            </a:pPr>
            <a:r>
              <a:rPr lang="en-US" sz="1200" dirty="0">
                <a:latin typeface="Times New Roman"/>
                <a:ea typeface="+mn-lt"/>
                <a:cs typeface="+mn-lt"/>
              </a:rPr>
              <a:t>positions this chatbot system as an unparalleled facilitator of multilingual proficiency, orchestrating seamless</a:t>
            </a:r>
            <a:endParaRPr lang="en-US" sz="1200">
              <a:latin typeface="Times New Roman"/>
              <a:cs typeface="Times New Roman"/>
            </a:endParaRPr>
          </a:p>
          <a:p>
            <a:pPr>
              <a:buNone/>
            </a:pPr>
            <a:r>
              <a:rPr lang="en-US" sz="1200" dirty="0">
                <a:latin typeface="Times New Roman"/>
                <a:ea typeface="+mn-lt"/>
                <a:cs typeface="+mn-lt"/>
              </a:rPr>
              <a:t>communication among users with diverse linguistic backgrounds. In essence, this technological opus signifies</a:t>
            </a:r>
            <a:endParaRPr lang="en-US" sz="1200">
              <a:latin typeface="Times New Roman"/>
              <a:cs typeface="Times New Roman"/>
            </a:endParaRPr>
          </a:p>
          <a:p>
            <a:pPr>
              <a:buNone/>
            </a:pPr>
            <a:r>
              <a:rPr lang="en-US" sz="1200" dirty="0">
                <a:latin typeface="Times New Roman"/>
                <a:ea typeface="+mn-lt"/>
                <a:cs typeface="+mn-lt"/>
              </a:rPr>
              <a:t>not merely a shift but an evolutionary leap in the digital communication epoch language barriers</a:t>
            </a:r>
            <a:endParaRPr lang="en-US" sz="1200">
              <a:latin typeface="Times New Roman"/>
              <a:cs typeface="Times New Roman"/>
            </a:endParaRPr>
          </a:p>
          <a:p>
            <a:pPr>
              <a:buNone/>
            </a:pPr>
            <a:r>
              <a:rPr lang="en-US" sz="1200" dirty="0">
                <a:latin typeface="Times New Roman"/>
                <a:ea typeface="+mn-lt"/>
                <a:cs typeface="+mn-lt"/>
              </a:rPr>
              <a:t>gracefully dissipate, ushering in a harmonious convergence of inclusivity, accessibility, and linguistic diversity.</a:t>
            </a:r>
            <a:endParaRPr lang="en-US" sz="1200">
              <a:latin typeface="Times New Roman"/>
              <a:cs typeface="Times New Roman"/>
            </a:endParaRPr>
          </a:p>
          <a:p>
            <a:pPr>
              <a:buNone/>
            </a:pPr>
            <a:r>
              <a:rPr lang="en-US" sz="1200" dirty="0">
                <a:latin typeface="Times New Roman"/>
                <a:ea typeface="+mn-lt"/>
                <a:cs typeface="+mn-lt"/>
              </a:rPr>
              <a:t>Within this transformative paradigm, a global community emerges where meaningful connections flourish,</a:t>
            </a:r>
            <a:endParaRPr lang="en-US" sz="1200">
              <a:latin typeface="Times New Roman"/>
              <a:cs typeface="Times New Roman"/>
            </a:endParaRPr>
          </a:p>
          <a:p>
            <a:pPr marL="0" indent="0">
              <a:buNone/>
            </a:pPr>
            <a:r>
              <a:rPr lang="en-US" sz="1200" dirty="0">
                <a:latin typeface="Times New Roman"/>
                <a:ea typeface="+mn-lt"/>
                <a:cs typeface="+mn-lt"/>
              </a:rPr>
              <a:t>resonating with a depth and richness unparalleled in the digital sphere.</a:t>
            </a:r>
            <a:endParaRPr lang="en-US" sz="1200">
              <a:latin typeface="Times New Roman"/>
              <a:cs typeface="Times New Roman"/>
            </a:endParaRPr>
          </a:p>
        </p:txBody>
      </p:sp>
      <p:pic>
        <p:nvPicPr>
          <p:cNvPr id="6" name="Picture 5">
            <a:extLst>
              <a:ext uri="{FF2B5EF4-FFF2-40B4-BE49-F238E27FC236}">
                <a16:creationId xmlns:a16="http://schemas.microsoft.com/office/drawing/2014/main" id="{B25154CC-5E7B-DC16-4B22-1ECB4DC9E243}"/>
              </a:ext>
            </a:extLst>
          </p:cNvPr>
          <p:cNvPicPr>
            <a:picLocks noChangeAspect="1"/>
          </p:cNvPicPr>
          <p:nvPr/>
        </p:nvPicPr>
        <p:blipFill>
          <a:blip r:embed="rId2"/>
          <a:stretch>
            <a:fillRect/>
          </a:stretch>
        </p:blipFill>
        <p:spPr>
          <a:xfrm>
            <a:off x="7892111" y="2061356"/>
            <a:ext cx="3390349" cy="2104706"/>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ertificate of research&#10;&#10;Description automatically generated">
            <a:extLst>
              <a:ext uri="{FF2B5EF4-FFF2-40B4-BE49-F238E27FC236}">
                <a16:creationId xmlns:a16="http://schemas.microsoft.com/office/drawing/2014/main" id="{B8B14C5E-29FD-E058-40C0-EAFE31EF0E86}"/>
              </a:ext>
            </a:extLst>
          </p:cNvPr>
          <p:cNvPicPr>
            <a:picLocks noGrp="1" noChangeAspect="1"/>
          </p:cNvPicPr>
          <p:nvPr>
            <p:ph idx="1"/>
          </p:nvPr>
        </p:nvPicPr>
        <p:blipFill>
          <a:blip r:embed="rId2"/>
          <a:stretch>
            <a:fillRect/>
          </a:stretch>
        </p:blipFill>
        <p:spPr>
          <a:xfrm>
            <a:off x="2690667" y="288798"/>
            <a:ext cx="6859827" cy="5458541"/>
          </a:xfrm>
        </p:spPr>
      </p:pic>
    </p:spTree>
    <p:extLst>
      <p:ext uri="{BB962C8B-B14F-4D97-AF65-F5344CB8AC3E}">
        <p14:creationId xmlns:p14="http://schemas.microsoft.com/office/powerpoint/2010/main" val="88550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ertificate of research&#10;&#10;Description automatically generated">
            <a:extLst>
              <a:ext uri="{FF2B5EF4-FFF2-40B4-BE49-F238E27FC236}">
                <a16:creationId xmlns:a16="http://schemas.microsoft.com/office/drawing/2014/main" id="{C81C8860-D620-62A5-01BD-90B986AD91A3}"/>
              </a:ext>
            </a:extLst>
          </p:cNvPr>
          <p:cNvPicPr>
            <a:picLocks noGrp="1" noChangeAspect="1"/>
          </p:cNvPicPr>
          <p:nvPr>
            <p:ph idx="1"/>
          </p:nvPr>
        </p:nvPicPr>
        <p:blipFill>
          <a:blip r:embed="rId2"/>
          <a:stretch>
            <a:fillRect/>
          </a:stretch>
        </p:blipFill>
        <p:spPr>
          <a:xfrm>
            <a:off x="2838152" y="501830"/>
            <a:ext cx="6597633" cy="5302865"/>
          </a:xfrm>
        </p:spPr>
      </p:pic>
    </p:spTree>
    <p:extLst>
      <p:ext uri="{BB962C8B-B14F-4D97-AF65-F5344CB8AC3E}">
        <p14:creationId xmlns:p14="http://schemas.microsoft.com/office/powerpoint/2010/main" val="2192059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ertificate of research&#10;&#10;Description automatically generated">
            <a:extLst>
              <a:ext uri="{FF2B5EF4-FFF2-40B4-BE49-F238E27FC236}">
                <a16:creationId xmlns:a16="http://schemas.microsoft.com/office/drawing/2014/main" id="{8BA51736-0B25-D0C7-62B7-937A972669A0}"/>
              </a:ext>
            </a:extLst>
          </p:cNvPr>
          <p:cNvPicPr>
            <a:picLocks noChangeAspect="1"/>
          </p:cNvPicPr>
          <p:nvPr/>
        </p:nvPicPr>
        <p:blipFill>
          <a:blip r:embed="rId2"/>
          <a:stretch>
            <a:fillRect/>
          </a:stretch>
        </p:blipFill>
        <p:spPr>
          <a:xfrm>
            <a:off x="2727728" y="264325"/>
            <a:ext cx="6984972" cy="5442154"/>
          </a:xfrm>
          <a:prstGeom prst="rect">
            <a:avLst/>
          </a:prstGeom>
        </p:spPr>
      </p:pic>
    </p:spTree>
    <p:extLst>
      <p:ext uri="{BB962C8B-B14F-4D97-AF65-F5344CB8AC3E}">
        <p14:creationId xmlns:p14="http://schemas.microsoft.com/office/powerpoint/2010/main" val="205566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2DFA779-AAB4-F43B-D0CE-126958476B2E}"/>
              </a:ext>
            </a:extLst>
          </p:cNvPr>
          <p:cNvGraphicFramePr>
            <a:graphicFrameLocks noGrp="1"/>
          </p:cNvGraphicFramePr>
          <p:nvPr>
            <p:extLst>
              <p:ext uri="{D42A27DB-BD31-4B8C-83A1-F6EECF244321}">
                <p14:modId xmlns:p14="http://schemas.microsoft.com/office/powerpoint/2010/main" val="3770375598"/>
              </p:ext>
            </p:extLst>
          </p:nvPr>
        </p:nvGraphicFramePr>
        <p:xfrm>
          <a:off x="872434" y="1424608"/>
          <a:ext cx="10543056" cy="4742516"/>
        </p:xfrm>
        <a:graphic>
          <a:graphicData uri="http://schemas.openxmlformats.org/drawingml/2006/table">
            <a:tbl>
              <a:tblPr firstRow="1" bandRow="1">
                <a:tableStyleId>{5C22544A-7EE6-4342-B048-85BDC9FD1C3A}</a:tableStyleId>
              </a:tblPr>
              <a:tblGrid>
                <a:gridCol w="2635764">
                  <a:extLst>
                    <a:ext uri="{9D8B030D-6E8A-4147-A177-3AD203B41FA5}">
                      <a16:colId xmlns:a16="http://schemas.microsoft.com/office/drawing/2014/main" val="1663029950"/>
                    </a:ext>
                  </a:extLst>
                </a:gridCol>
                <a:gridCol w="2635764">
                  <a:extLst>
                    <a:ext uri="{9D8B030D-6E8A-4147-A177-3AD203B41FA5}">
                      <a16:colId xmlns:a16="http://schemas.microsoft.com/office/drawing/2014/main" val="1202144009"/>
                    </a:ext>
                  </a:extLst>
                </a:gridCol>
                <a:gridCol w="2635764">
                  <a:extLst>
                    <a:ext uri="{9D8B030D-6E8A-4147-A177-3AD203B41FA5}">
                      <a16:colId xmlns:a16="http://schemas.microsoft.com/office/drawing/2014/main" val="1012651900"/>
                    </a:ext>
                  </a:extLst>
                </a:gridCol>
                <a:gridCol w="2635764">
                  <a:extLst>
                    <a:ext uri="{9D8B030D-6E8A-4147-A177-3AD203B41FA5}">
                      <a16:colId xmlns:a16="http://schemas.microsoft.com/office/drawing/2014/main" val="4005703536"/>
                    </a:ext>
                  </a:extLst>
                </a:gridCol>
              </a:tblGrid>
              <a:tr h="353396">
                <a:tc>
                  <a:txBody>
                    <a:bodyPr/>
                    <a:lstStyle/>
                    <a:p>
                      <a:pPr lvl="0" algn="ctr">
                        <a:buNone/>
                      </a:pPr>
                      <a:r>
                        <a:rPr lang="en-US" sz="1400" b="0" i="0" u="none" strike="noStrike" noProof="0" dirty="0">
                          <a:solidFill>
                            <a:srgbClr val="FFFFFF"/>
                          </a:solidFill>
                          <a:latin typeface="Calibri"/>
                        </a:rPr>
                        <a:t>PAPER TITLE</a:t>
                      </a:r>
                      <a:endParaRPr lang="en-US" dirty="0"/>
                    </a:p>
                  </a:txBody>
                  <a:tcPr/>
                </a:tc>
                <a:tc>
                  <a:txBody>
                    <a:bodyPr/>
                    <a:lstStyle/>
                    <a:p>
                      <a:pPr lvl="0" algn="ctr">
                        <a:buNone/>
                      </a:pPr>
                      <a:r>
                        <a:rPr lang="en-US" sz="1400" b="0" i="0" u="none" strike="noStrike" noProof="0" dirty="0">
                          <a:solidFill>
                            <a:srgbClr val="FFFFFF"/>
                          </a:solidFill>
                          <a:latin typeface="Calibri"/>
                        </a:rPr>
                        <a:t>METHOD</a:t>
                      </a:r>
                      <a:endParaRPr lang="en-US" dirty="0"/>
                    </a:p>
                  </a:txBody>
                  <a:tcPr/>
                </a:tc>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ADVANTAGES</a:t>
                      </a:r>
                      <a:endParaRPr lang="en-US" sz="1400" b="1" i="0" u="none" strike="noStrike" noProof="0" dirty="0">
                        <a:solidFill>
                          <a:srgbClr val="FFFFFF"/>
                        </a:solidFill>
                        <a:latin typeface="Calibri"/>
                      </a:endParaRPr>
                    </a:p>
                  </a:txBody>
                  <a:tcPr/>
                </a:tc>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DISADVANTAGES</a:t>
                      </a:r>
                      <a:endParaRPr lang="en-US" sz="1400" b="1" i="0" u="none" strike="noStrike" noProof="0" dirty="0">
                        <a:solidFill>
                          <a:srgbClr val="FFFFFF"/>
                        </a:solidFill>
                        <a:latin typeface="Calibri"/>
                      </a:endParaRPr>
                    </a:p>
                  </a:txBody>
                  <a:tcPr/>
                </a:tc>
                <a:extLst>
                  <a:ext uri="{0D108BD9-81ED-4DB2-BD59-A6C34878D82A}">
                    <a16:rowId xmlns:a16="http://schemas.microsoft.com/office/drawing/2014/main" val="3025905289"/>
                  </a:ext>
                </a:extLst>
              </a:tr>
              <a:tr h="4250579">
                <a:tc>
                  <a:txBody>
                    <a:bodyPr/>
                    <a:lstStyle/>
                    <a:p>
                      <a:pPr lvl="0" algn="l">
                        <a:buNone/>
                      </a:pPr>
                      <a:r>
                        <a:rPr lang="en-US" sz="1200" b="1" i="0" u="none" strike="noStrike" noProof="0" dirty="0">
                          <a:solidFill>
                            <a:srgbClr val="374151"/>
                          </a:solidFill>
                          <a:latin typeface="Calibri"/>
                        </a:rPr>
                        <a:t>Deep Learning for Chatbots: A Comprehensive Survey (Asadi and </a:t>
                      </a:r>
                      <a:r>
                        <a:rPr lang="en-US" sz="1200" b="1" i="0" u="none" strike="noStrike" noProof="0" dirty="0" err="1">
                          <a:solidFill>
                            <a:srgbClr val="374151"/>
                          </a:solidFill>
                          <a:latin typeface="Calibri"/>
                        </a:rPr>
                        <a:t>Shabanian</a:t>
                      </a:r>
                      <a:r>
                        <a:rPr lang="en-US" sz="1200" b="1" i="0" u="none" strike="noStrike" noProof="0" dirty="0">
                          <a:solidFill>
                            <a:srgbClr val="374151"/>
                          </a:solidFill>
                          <a:latin typeface="Calibri"/>
                        </a:rPr>
                        <a:t>, 2019)</a:t>
                      </a:r>
                      <a:endParaRPr lang="en-US" b="1" dirty="0"/>
                    </a:p>
                  </a:txBody>
                  <a:tcPr/>
                </a:tc>
                <a:tc>
                  <a:txBody>
                    <a:bodyPr/>
                    <a:lstStyle/>
                    <a:p>
                      <a:pPr lvl="0" algn="l">
                        <a:buNone/>
                      </a:pPr>
                      <a:r>
                        <a:rPr lang="en-US" sz="1200" b="0" i="0" u="none" strike="noStrike" noProof="0" dirty="0">
                          <a:solidFill>
                            <a:srgbClr val="374151"/>
                          </a:solidFill>
                          <a:latin typeface="Calibri"/>
                        </a:rPr>
                        <a:t>Asadi and </a:t>
                      </a:r>
                      <a:r>
                        <a:rPr lang="en-US" sz="1200" b="0" i="0" u="none" strike="noStrike" noProof="0" dirty="0" err="1">
                          <a:solidFill>
                            <a:srgbClr val="374151"/>
                          </a:solidFill>
                          <a:latin typeface="Calibri"/>
                        </a:rPr>
                        <a:t>Shabanian</a:t>
                      </a:r>
                      <a:r>
                        <a:rPr lang="en-US" sz="1200" b="0" i="0" u="none" strike="noStrike" noProof="0" dirty="0">
                          <a:solidFill>
                            <a:srgbClr val="374151"/>
                          </a:solidFill>
                          <a:latin typeface="Calibri"/>
                        </a:rPr>
                        <a:t> conducted a systematic survey to explore the application, challenges, and future directions of deep learning in the context of chatbots. They meticulously reviewed a wide range of existing literature, encompassing research articles, conference papers, and relevant publications. The survey focused on identifying key trends, methodologies, and advancements in the field of chatbot development using deep learning techniques. The authors analyzed various models, architectures, and approaches employed in the implementation of deep learning for chatbot applications.</a:t>
                      </a:r>
                      <a:endParaRPr lang="en-US" dirty="0"/>
                    </a:p>
                  </a:txBody>
                  <a:tcPr/>
                </a:tc>
                <a:tc>
                  <a:txBody>
                    <a:bodyPr/>
                    <a:lstStyle/>
                    <a:p>
                      <a:pPr lvl="0" algn="l">
                        <a:lnSpc>
                          <a:spcPct val="100000"/>
                        </a:lnSpc>
                        <a:spcBef>
                          <a:spcPts val="0"/>
                        </a:spcBef>
                        <a:spcAft>
                          <a:spcPts val="0"/>
                        </a:spcAft>
                        <a:buNone/>
                      </a:pPr>
                      <a:r>
                        <a:rPr lang="en-US" sz="1200" b="1" i="0" u="none" strike="noStrike" noProof="0" dirty="0">
                          <a:latin typeface="Calibri"/>
                        </a:rPr>
                        <a:t>In-depth Analysis:</a:t>
                      </a:r>
                      <a:r>
                        <a:rPr lang="en-US" sz="1200" b="0" i="0" u="none" strike="noStrike" noProof="0" dirty="0">
                          <a:solidFill>
                            <a:srgbClr val="374151"/>
                          </a:solidFill>
                          <a:latin typeface="Calibri"/>
                        </a:rPr>
                        <a:t> The paper provides an in-depth analysis of the use of deep learning techniques in chatbot development, offering a comprehensive understanding of the applications and challenges associated with this approach.</a:t>
                      </a:r>
                      <a:endParaRPr lang="en-US" dirty="0"/>
                    </a:p>
                    <a:p>
                      <a:pPr lvl="0" algn="l">
                        <a:lnSpc>
                          <a:spcPct val="100000"/>
                        </a:lnSpc>
                        <a:spcBef>
                          <a:spcPts val="0"/>
                        </a:spcBef>
                        <a:spcAft>
                          <a:spcPts val="0"/>
                        </a:spcAft>
                        <a:buNone/>
                      </a:pPr>
                      <a:r>
                        <a:rPr lang="en-US" sz="1200" b="1" i="0" u="none" strike="noStrike" noProof="0" dirty="0">
                          <a:latin typeface="Calibri"/>
                        </a:rPr>
                        <a:t>Insights into Future Directions:</a:t>
                      </a:r>
                      <a:r>
                        <a:rPr lang="en-US" sz="1200" b="0" i="0" u="none" strike="noStrike" noProof="0" dirty="0">
                          <a:solidFill>
                            <a:srgbClr val="374151"/>
                          </a:solidFill>
                          <a:latin typeface="Calibri"/>
                        </a:rPr>
                        <a:t> Asadi and </a:t>
                      </a:r>
                      <a:r>
                        <a:rPr lang="en-US" sz="1200" b="0" i="0" u="none" strike="noStrike" noProof="0" dirty="0" err="1">
                          <a:solidFill>
                            <a:srgbClr val="374151"/>
                          </a:solidFill>
                          <a:latin typeface="Calibri"/>
                        </a:rPr>
                        <a:t>Shabanian</a:t>
                      </a:r>
                      <a:r>
                        <a:rPr lang="en-US" sz="1200" b="0" i="0" u="none" strike="noStrike" noProof="0" dirty="0">
                          <a:solidFill>
                            <a:srgbClr val="374151"/>
                          </a:solidFill>
                          <a:latin typeface="Calibri"/>
                        </a:rPr>
                        <a:t> offer insights into the future directions of deep learning for chatbots, allowing researchers and practitioners to anticipate emerging trends and potential advancements in the field.</a:t>
                      </a:r>
                      <a:endParaRPr lang="en-US"/>
                    </a:p>
                    <a:p>
                      <a:pPr lvl="0" algn="l">
                        <a:lnSpc>
                          <a:spcPct val="100000"/>
                        </a:lnSpc>
                        <a:spcBef>
                          <a:spcPts val="0"/>
                        </a:spcBef>
                        <a:spcAft>
                          <a:spcPts val="0"/>
                        </a:spcAft>
                        <a:buNone/>
                      </a:pPr>
                      <a:r>
                        <a:rPr lang="en-US" sz="1200" b="1" i="0" u="none" strike="noStrike" noProof="0" dirty="0">
                          <a:latin typeface="Calibri"/>
                        </a:rPr>
                        <a:t>Survey Approach:</a:t>
                      </a:r>
                      <a:r>
                        <a:rPr lang="en-US" sz="1200" b="0" i="0" u="none" strike="noStrike" noProof="0" dirty="0">
                          <a:solidFill>
                            <a:srgbClr val="374151"/>
                          </a:solidFill>
                          <a:latin typeface="Calibri"/>
                        </a:rPr>
                        <a:t> The systematic survey methodology employed in the paper ensures a thorough examination of the existing literature, consolidating knowledge and providing a valuable resource for those interested in the intersection of deep learning and chatbot technology.</a:t>
                      </a:r>
                      <a:endParaRPr lang="en-US"/>
                    </a:p>
                    <a:p>
                      <a:pPr lvl="0" algn="l">
                        <a:buNone/>
                      </a:pPr>
                      <a:endParaRPr lang="en-US" dirty="0"/>
                    </a:p>
                  </a:txBody>
                  <a:tcPr/>
                </a:tc>
                <a:tc>
                  <a:txBody>
                    <a:bodyPr/>
                    <a:lstStyle/>
                    <a:p>
                      <a:pPr lvl="0" algn="l">
                        <a:lnSpc>
                          <a:spcPct val="100000"/>
                        </a:lnSpc>
                        <a:spcBef>
                          <a:spcPts val="0"/>
                        </a:spcBef>
                        <a:spcAft>
                          <a:spcPts val="0"/>
                        </a:spcAft>
                        <a:buNone/>
                      </a:pPr>
                      <a:r>
                        <a:rPr lang="en-US" sz="1200" b="1" i="0" u="none" strike="noStrike" noProof="0" dirty="0">
                          <a:latin typeface="Calibri"/>
                        </a:rPr>
                        <a:t>Potential Rapid Changes in the Field:</a:t>
                      </a:r>
                      <a:r>
                        <a:rPr lang="en-US" sz="1200" b="0" i="0" u="none" strike="noStrike" noProof="0" dirty="0">
                          <a:solidFill>
                            <a:srgbClr val="374151"/>
                          </a:solidFill>
                          <a:latin typeface="Calibri"/>
                        </a:rPr>
                        <a:t> Given the rapidly evolving nature of both deep learning and chatbot technology, some information in the survey may become outdated quickly, limiting its long-term relevance.</a:t>
                      </a:r>
                      <a:endParaRPr lang="en-US" dirty="0"/>
                    </a:p>
                    <a:p>
                      <a:pPr lvl="0" algn="l">
                        <a:lnSpc>
                          <a:spcPct val="100000"/>
                        </a:lnSpc>
                        <a:spcBef>
                          <a:spcPts val="0"/>
                        </a:spcBef>
                        <a:spcAft>
                          <a:spcPts val="0"/>
                        </a:spcAft>
                        <a:buNone/>
                      </a:pPr>
                      <a:r>
                        <a:rPr lang="en-US" sz="1200" b="1" i="0" u="none" strike="noStrike" noProof="0" dirty="0">
                          <a:latin typeface="Calibri"/>
                        </a:rPr>
                        <a:t>Scope Limitations:</a:t>
                      </a:r>
                      <a:r>
                        <a:rPr lang="en-US" sz="1200" b="0" i="0" u="none" strike="noStrike" noProof="0" dirty="0">
                          <a:solidFill>
                            <a:srgbClr val="374151"/>
                          </a:solidFill>
                          <a:latin typeface="Calibri"/>
                        </a:rPr>
                        <a:t> The paper may not cover every nuance or specific application of deep learning in chatbots, potentially leaving out certain emerging trends or niche areas within the field.</a:t>
                      </a:r>
                      <a:endParaRPr lang="en-US" dirty="0"/>
                    </a:p>
                    <a:p>
                      <a:pPr lvl="0" algn="ctr">
                        <a:buNone/>
                      </a:pPr>
                      <a:endParaRPr lang="en-US" dirty="0"/>
                    </a:p>
                  </a:txBody>
                  <a:tcPr/>
                </a:tc>
                <a:extLst>
                  <a:ext uri="{0D108BD9-81ED-4DB2-BD59-A6C34878D82A}">
                    <a16:rowId xmlns:a16="http://schemas.microsoft.com/office/drawing/2014/main" val="738369833"/>
                  </a:ext>
                </a:extLst>
              </a:tr>
            </a:tbl>
          </a:graphicData>
        </a:graphic>
      </p:graphicFrame>
      <p:sp>
        <p:nvSpPr>
          <p:cNvPr id="15" name="Title 1">
            <a:extLst>
              <a:ext uri="{FF2B5EF4-FFF2-40B4-BE49-F238E27FC236}">
                <a16:creationId xmlns:a16="http://schemas.microsoft.com/office/drawing/2014/main" id="{4A2C9BF3-5005-CB36-9E3A-B93801DF29D6}"/>
              </a:ext>
            </a:extLst>
          </p:cNvPr>
          <p:cNvSpPr>
            <a:spLocks noGrp="1"/>
          </p:cNvSpPr>
          <p:nvPr/>
        </p:nvSpPr>
        <p:spPr>
          <a:xfrm>
            <a:off x="838200" y="2657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Literature Review</a:t>
            </a:r>
          </a:p>
        </p:txBody>
      </p:sp>
    </p:spTree>
    <p:extLst>
      <p:ext uri="{BB962C8B-B14F-4D97-AF65-F5344CB8AC3E}">
        <p14:creationId xmlns:p14="http://schemas.microsoft.com/office/powerpoint/2010/main" val="254712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F22126-6936-43C2-DD2F-5B00B7849DFC}"/>
              </a:ext>
            </a:extLst>
          </p:cNvPr>
          <p:cNvGraphicFramePr>
            <a:graphicFrameLocks noGrp="1"/>
          </p:cNvGraphicFramePr>
          <p:nvPr>
            <p:extLst>
              <p:ext uri="{D42A27DB-BD31-4B8C-83A1-F6EECF244321}">
                <p14:modId xmlns:p14="http://schemas.microsoft.com/office/powerpoint/2010/main" val="4284955958"/>
              </p:ext>
            </p:extLst>
          </p:nvPr>
        </p:nvGraphicFramePr>
        <p:xfrm>
          <a:off x="817217" y="204304"/>
          <a:ext cx="10874376" cy="5510655"/>
        </p:xfrm>
        <a:graphic>
          <a:graphicData uri="http://schemas.openxmlformats.org/drawingml/2006/table">
            <a:tbl>
              <a:tblPr firstRow="1" bandRow="1">
                <a:tableStyleId>{5C22544A-7EE6-4342-B048-85BDC9FD1C3A}</a:tableStyleId>
              </a:tblPr>
              <a:tblGrid>
                <a:gridCol w="2718594">
                  <a:extLst>
                    <a:ext uri="{9D8B030D-6E8A-4147-A177-3AD203B41FA5}">
                      <a16:colId xmlns:a16="http://schemas.microsoft.com/office/drawing/2014/main" val="47450820"/>
                    </a:ext>
                  </a:extLst>
                </a:gridCol>
                <a:gridCol w="2718594">
                  <a:extLst>
                    <a:ext uri="{9D8B030D-6E8A-4147-A177-3AD203B41FA5}">
                      <a16:colId xmlns:a16="http://schemas.microsoft.com/office/drawing/2014/main" val="985470942"/>
                    </a:ext>
                  </a:extLst>
                </a:gridCol>
                <a:gridCol w="2718594">
                  <a:extLst>
                    <a:ext uri="{9D8B030D-6E8A-4147-A177-3AD203B41FA5}">
                      <a16:colId xmlns:a16="http://schemas.microsoft.com/office/drawing/2014/main" val="2378821618"/>
                    </a:ext>
                  </a:extLst>
                </a:gridCol>
                <a:gridCol w="2718594">
                  <a:extLst>
                    <a:ext uri="{9D8B030D-6E8A-4147-A177-3AD203B41FA5}">
                      <a16:colId xmlns:a16="http://schemas.microsoft.com/office/drawing/2014/main" val="2488301140"/>
                    </a:ext>
                  </a:extLst>
                </a:gridCol>
              </a:tblGrid>
              <a:tr h="476883">
                <a:tc>
                  <a:txBody>
                    <a:bodyPr/>
                    <a:lstStyle/>
                    <a:p>
                      <a:pPr lvl="0" algn="ctr">
                        <a:buNone/>
                      </a:pPr>
                      <a:r>
                        <a:rPr lang="en-US" sz="1400" b="0" i="0" u="none" strike="noStrike" noProof="0" dirty="0">
                          <a:solidFill>
                            <a:srgbClr val="FFFFFF"/>
                          </a:solidFill>
                          <a:latin typeface="Calibri"/>
                        </a:rPr>
                        <a:t>PAPER TITLE</a:t>
                      </a:r>
                      <a:endParaRPr lang="en-US" dirty="0"/>
                    </a:p>
                  </a:txBody>
                  <a:tcPr/>
                </a:tc>
                <a:tc>
                  <a:txBody>
                    <a:bodyPr/>
                    <a:lstStyle/>
                    <a:p>
                      <a:pPr lvl="0" algn="ctr">
                        <a:buNone/>
                      </a:pPr>
                      <a:r>
                        <a:rPr lang="en-US" sz="1400" b="0" i="0" u="none" strike="noStrike" noProof="0" dirty="0">
                          <a:solidFill>
                            <a:srgbClr val="FFFFFF"/>
                          </a:solidFill>
                          <a:latin typeface="Calibri"/>
                        </a:rPr>
                        <a:t>METHOD</a:t>
                      </a:r>
                      <a:endParaRPr lang="en-US" dirty="0"/>
                    </a:p>
                  </a:txBody>
                  <a:tcPr/>
                </a:tc>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ADVANTAGES</a:t>
                      </a:r>
                      <a:endParaRPr lang="en-US" sz="1400" b="1" i="0" u="none" strike="noStrike" noProof="0" dirty="0">
                        <a:solidFill>
                          <a:srgbClr val="FFFFFF"/>
                        </a:solidFill>
                        <a:latin typeface="Calibri"/>
                      </a:endParaRPr>
                    </a:p>
                  </a:txBody>
                  <a:tcPr/>
                </a:tc>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DISADVANTAGES</a:t>
                      </a:r>
                      <a:endParaRPr lang="en-US" sz="1400" b="1" i="0" u="none" strike="noStrike" noProof="0" dirty="0">
                        <a:solidFill>
                          <a:srgbClr val="FFFFFF"/>
                        </a:solidFill>
                        <a:latin typeface="Calibri"/>
                      </a:endParaRPr>
                    </a:p>
                  </a:txBody>
                  <a:tcPr/>
                </a:tc>
                <a:extLst>
                  <a:ext uri="{0D108BD9-81ED-4DB2-BD59-A6C34878D82A}">
                    <a16:rowId xmlns:a16="http://schemas.microsoft.com/office/drawing/2014/main" val="2045903851"/>
                  </a:ext>
                </a:extLst>
              </a:tr>
              <a:tr h="5033772">
                <a:tc>
                  <a:txBody>
                    <a:bodyPr/>
                    <a:lstStyle/>
                    <a:p>
                      <a:pPr lvl="0">
                        <a:buNone/>
                      </a:pPr>
                      <a:r>
                        <a:rPr lang="en-US" sz="1200" b="0" i="0" u="none" strike="noStrike" noProof="0" dirty="0">
                          <a:solidFill>
                            <a:srgbClr val="374151"/>
                          </a:solidFill>
                          <a:latin typeface="Calibri"/>
                        </a:rPr>
                        <a:t>Conversational Interfaces: Enhancing Education through Guided Search (Berger and Ebner, 2019)</a:t>
                      </a:r>
                      <a:endParaRPr lang="en-US" dirty="0"/>
                    </a:p>
                  </a:txBody>
                  <a:tcPr/>
                </a:tc>
                <a:tc>
                  <a:txBody>
                    <a:bodyPr/>
                    <a:lstStyle/>
                    <a:p>
                      <a:pPr lvl="0" algn="l">
                        <a:lnSpc>
                          <a:spcPct val="100000"/>
                        </a:lnSpc>
                        <a:spcBef>
                          <a:spcPts val="0"/>
                        </a:spcBef>
                        <a:spcAft>
                          <a:spcPts val="0"/>
                        </a:spcAft>
                        <a:buNone/>
                      </a:pPr>
                      <a:r>
                        <a:rPr lang="en-US" sz="1200" b="0" i="0" u="none" strike="noStrike" noProof="0" dirty="0">
                          <a:solidFill>
                            <a:srgbClr val="374151"/>
                          </a:solidFill>
                          <a:latin typeface="Calibri"/>
                        </a:rPr>
                        <a:t>Berger and Ebner employed a design-oriented approach to propose the conception of conversational interfaces, specifically focusing on their application to facilitate guided searches in the educational context. The authors conducted a thorough review of existing literature on conversational interfaces and educational technology, incorporating insights from user experience (UX) design principles. They also explored the potential benefits and challenges associated with the implementation of conversational interfaces for educational purposes.</a:t>
                      </a:r>
                      <a:endParaRPr lang="en-US" dirty="0"/>
                    </a:p>
                    <a:p>
                      <a:pPr lvl="0">
                        <a:buNone/>
                      </a:pPr>
                      <a:br>
                        <a:rPr lang="en-US" dirty="0"/>
                      </a:br>
                      <a:endParaRPr lang="en-US" dirty="0"/>
                    </a:p>
                  </a:txBody>
                  <a:tcPr/>
                </a:tc>
                <a:tc>
                  <a:txBody>
                    <a:bodyPr/>
                    <a:lstStyle/>
                    <a:p>
                      <a:pPr lvl="0" algn="l">
                        <a:lnSpc>
                          <a:spcPct val="100000"/>
                        </a:lnSpc>
                        <a:spcBef>
                          <a:spcPts val="0"/>
                        </a:spcBef>
                        <a:spcAft>
                          <a:spcPts val="0"/>
                        </a:spcAft>
                        <a:buNone/>
                      </a:pPr>
                      <a:r>
                        <a:rPr lang="en-US" sz="1200" b="1" i="0" u="none" strike="noStrike" noProof="0" dirty="0">
                          <a:latin typeface="Calibri"/>
                        </a:rPr>
                        <a:t>Educational Focus:</a:t>
                      </a:r>
                      <a:r>
                        <a:rPr lang="en-US" sz="1200" b="0" i="0" u="none" strike="noStrike" noProof="0" dirty="0">
                          <a:solidFill>
                            <a:srgbClr val="374151"/>
                          </a:solidFill>
                          <a:latin typeface="Calibri"/>
                        </a:rPr>
                        <a:t> The paper provides a targeted exploration of conversational interfaces with a specific emphasis on enhancing educational experiences through guided searches. This focus contributes to a deeper understanding of the potential applications of conversational interfaces in learning environments.</a:t>
                      </a:r>
                      <a:endParaRPr lang="en-US" dirty="0"/>
                    </a:p>
                    <a:p>
                      <a:pPr lvl="0" algn="l">
                        <a:lnSpc>
                          <a:spcPct val="100000"/>
                        </a:lnSpc>
                        <a:spcBef>
                          <a:spcPts val="0"/>
                        </a:spcBef>
                        <a:spcAft>
                          <a:spcPts val="0"/>
                        </a:spcAft>
                        <a:buNone/>
                      </a:pPr>
                      <a:r>
                        <a:rPr lang="en-US" sz="1200" b="1" i="0" u="none" strike="noStrike" noProof="0" dirty="0">
                          <a:latin typeface="Calibri"/>
                        </a:rPr>
                        <a:t>User-Centric Design:</a:t>
                      </a:r>
                      <a:r>
                        <a:rPr lang="en-US" sz="1200" b="0" i="0" u="none" strike="noStrike" noProof="0" dirty="0">
                          <a:solidFill>
                            <a:srgbClr val="374151"/>
                          </a:solidFill>
                          <a:latin typeface="Calibri"/>
                        </a:rPr>
                        <a:t> The design-oriented approach emphasizes user experience, offering insights into how conversational interfaces can be designed to optimize engagement and interaction in educational settings.</a:t>
                      </a:r>
                      <a:endParaRPr lang="en-US" dirty="0"/>
                    </a:p>
                    <a:p>
                      <a:pPr lvl="0" algn="l">
                        <a:lnSpc>
                          <a:spcPct val="100000"/>
                        </a:lnSpc>
                        <a:spcBef>
                          <a:spcPts val="0"/>
                        </a:spcBef>
                        <a:spcAft>
                          <a:spcPts val="0"/>
                        </a:spcAft>
                        <a:buNone/>
                      </a:pPr>
                      <a:r>
                        <a:rPr lang="en-US" sz="1200" b="1" i="0" u="none" strike="noStrike" noProof="0" dirty="0">
                          <a:latin typeface="Calibri"/>
                        </a:rPr>
                        <a:t>Guided Search Concept:</a:t>
                      </a:r>
                      <a:r>
                        <a:rPr lang="en-US" sz="1200" b="0" i="0" u="none" strike="noStrike" noProof="0" dirty="0">
                          <a:solidFill>
                            <a:srgbClr val="374151"/>
                          </a:solidFill>
                          <a:latin typeface="Calibri"/>
                        </a:rPr>
                        <a:t> Berger and Ebner introduce the concept of guided searches, demonstrating a practical application of conversational interfaces to support learners in navigating and accessing educational resources effectively.</a:t>
                      </a:r>
                      <a:endParaRPr lang="en-US" dirty="0"/>
                    </a:p>
                    <a:p>
                      <a:pPr lvl="0">
                        <a:buNone/>
                      </a:pPr>
                      <a:br>
                        <a:rPr lang="en-US" dirty="0"/>
                      </a:br>
                      <a:endParaRPr lang="en-US" dirty="0"/>
                    </a:p>
                  </a:txBody>
                  <a:tcPr/>
                </a:tc>
                <a:tc>
                  <a:txBody>
                    <a:bodyPr/>
                    <a:lstStyle/>
                    <a:p>
                      <a:pPr lvl="0" algn="l">
                        <a:lnSpc>
                          <a:spcPct val="100000"/>
                        </a:lnSpc>
                        <a:spcBef>
                          <a:spcPts val="0"/>
                        </a:spcBef>
                        <a:spcAft>
                          <a:spcPts val="0"/>
                        </a:spcAft>
                        <a:buNone/>
                      </a:pPr>
                      <a:r>
                        <a:rPr lang="en-US" sz="1200" b="1" i="0" u="none" strike="noStrike" noProof="0" dirty="0">
                          <a:latin typeface="Calibri"/>
                        </a:rPr>
                        <a:t>Limited Generalization:</a:t>
                      </a:r>
                      <a:r>
                        <a:rPr lang="en-US" sz="1200" b="0" i="0" u="none" strike="noStrike" noProof="0" dirty="0">
                          <a:solidFill>
                            <a:srgbClr val="374151"/>
                          </a:solidFill>
                          <a:latin typeface="Calibri"/>
                        </a:rPr>
                        <a:t> The educational focus may limit the generalizability of the findings to other domains or industries. The paper primarily caters to those interested in the intersection of conversational interfaces and education.</a:t>
                      </a:r>
                      <a:endParaRPr lang="en-US" dirty="0"/>
                    </a:p>
                    <a:p>
                      <a:pPr lvl="0" algn="l">
                        <a:lnSpc>
                          <a:spcPct val="100000"/>
                        </a:lnSpc>
                        <a:spcBef>
                          <a:spcPts val="0"/>
                        </a:spcBef>
                        <a:spcAft>
                          <a:spcPts val="0"/>
                        </a:spcAft>
                        <a:buNone/>
                      </a:pPr>
                      <a:r>
                        <a:rPr lang="en-US" sz="1200" b="1" i="0" u="none" strike="noStrike" noProof="0" dirty="0">
                          <a:latin typeface="Calibri"/>
                        </a:rPr>
                        <a:t>Rapid Technological Changes:</a:t>
                      </a:r>
                      <a:r>
                        <a:rPr lang="en-US" sz="1200" b="0" i="0" u="none" strike="noStrike" noProof="0" dirty="0">
                          <a:solidFill>
                            <a:srgbClr val="374151"/>
                          </a:solidFill>
                          <a:latin typeface="Calibri"/>
                        </a:rPr>
                        <a:t> Given the dynamic nature of technology, the proposed design principles and applications may need adaptation as new technologies emerge, potentially affecting the long-term relevance of the paper's recommendations.</a:t>
                      </a:r>
                      <a:endParaRPr lang="en-US" dirty="0"/>
                    </a:p>
                    <a:p>
                      <a:pPr lvl="0">
                        <a:buNone/>
                      </a:pPr>
                      <a:br>
                        <a:rPr lang="en-US" dirty="0"/>
                      </a:br>
                      <a:endParaRPr lang="en-US" dirty="0"/>
                    </a:p>
                  </a:txBody>
                  <a:tcPr/>
                </a:tc>
                <a:extLst>
                  <a:ext uri="{0D108BD9-81ED-4DB2-BD59-A6C34878D82A}">
                    <a16:rowId xmlns:a16="http://schemas.microsoft.com/office/drawing/2014/main" val="3146178386"/>
                  </a:ext>
                </a:extLst>
              </a:tr>
            </a:tbl>
          </a:graphicData>
        </a:graphic>
      </p:graphicFrame>
      <p:sp>
        <p:nvSpPr>
          <p:cNvPr id="4" name="TextBox 3">
            <a:extLst>
              <a:ext uri="{FF2B5EF4-FFF2-40B4-BE49-F238E27FC236}">
                <a16:creationId xmlns:a16="http://schemas.microsoft.com/office/drawing/2014/main" id="{914C3909-0C32-CCDB-147B-E5E43DE1866D}"/>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FF"/>
                </a:solidFill>
              </a:rPr>
              <a:t>P</a:t>
            </a:r>
            <a:endParaRPr lang="en-US" dirty="0"/>
          </a:p>
        </p:txBody>
      </p:sp>
    </p:spTree>
    <p:extLst>
      <p:ext uri="{BB962C8B-B14F-4D97-AF65-F5344CB8AC3E}">
        <p14:creationId xmlns:p14="http://schemas.microsoft.com/office/powerpoint/2010/main" val="285589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257177-162C-ABD9-6DA7-ED8AD6F9A1D4}"/>
              </a:ext>
            </a:extLst>
          </p:cNvPr>
          <p:cNvGraphicFramePr>
            <a:graphicFrameLocks noGrp="1"/>
          </p:cNvGraphicFramePr>
          <p:nvPr>
            <p:extLst>
              <p:ext uri="{D42A27DB-BD31-4B8C-83A1-F6EECF244321}">
                <p14:modId xmlns:p14="http://schemas.microsoft.com/office/powerpoint/2010/main" val="2350174450"/>
              </p:ext>
            </p:extLst>
          </p:nvPr>
        </p:nvGraphicFramePr>
        <p:xfrm>
          <a:off x="353391" y="160130"/>
          <a:ext cx="11205688" cy="4096880"/>
        </p:xfrm>
        <a:graphic>
          <a:graphicData uri="http://schemas.openxmlformats.org/drawingml/2006/table">
            <a:tbl>
              <a:tblPr firstRow="1" bandRow="1">
                <a:tableStyleId>{5C22544A-7EE6-4342-B048-85BDC9FD1C3A}</a:tableStyleId>
              </a:tblPr>
              <a:tblGrid>
                <a:gridCol w="2801422">
                  <a:extLst>
                    <a:ext uri="{9D8B030D-6E8A-4147-A177-3AD203B41FA5}">
                      <a16:colId xmlns:a16="http://schemas.microsoft.com/office/drawing/2014/main" val="811608811"/>
                    </a:ext>
                  </a:extLst>
                </a:gridCol>
                <a:gridCol w="2801422">
                  <a:extLst>
                    <a:ext uri="{9D8B030D-6E8A-4147-A177-3AD203B41FA5}">
                      <a16:colId xmlns:a16="http://schemas.microsoft.com/office/drawing/2014/main" val="3702611837"/>
                    </a:ext>
                  </a:extLst>
                </a:gridCol>
                <a:gridCol w="2801422">
                  <a:extLst>
                    <a:ext uri="{9D8B030D-6E8A-4147-A177-3AD203B41FA5}">
                      <a16:colId xmlns:a16="http://schemas.microsoft.com/office/drawing/2014/main" val="26429414"/>
                    </a:ext>
                  </a:extLst>
                </a:gridCol>
                <a:gridCol w="2801422">
                  <a:extLst>
                    <a:ext uri="{9D8B030D-6E8A-4147-A177-3AD203B41FA5}">
                      <a16:colId xmlns:a16="http://schemas.microsoft.com/office/drawing/2014/main" val="1151046903"/>
                    </a:ext>
                  </a:extLst>
                </a:gridCol>
              </a:tblGrid>
              <a:tr h="530720">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PAPER TITLE</a:t>
                      </a:r>
                      <a:endParaRPr lang="en-US" sz="1400" b="1" i="0" u="none" strike="noStrike" noProof="0" dirty="0">
                        <a:solidFill>
                          <a:srgbClr val="FFFFFF"/>
                        </a:solidFill>
                        <a:latin typeface="Calibri"/>
                      </a:endParaRPr>
                    </a:p>
                  </a:txBody>
                  <a:tcPr/>
                </a:tc>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METHOD</a:t>
                      </a:r>
                      <a:endParaRPr lang="en-US" sz="1400" b="1" i="0" u="none" strike="noStrike" noProof="0" dirty="0">
                        <a:solidFill>
                          <a:srgbClr val="FFFFFF"/>
                        </a:solidFill>
                        <a:latin typeface="Calibri"/>
                      </a:endParaRPr>
                    </a:p>
                  </a:txBody>
                  <a:tcPr/>
                </a:tc>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ADVANTAGES</a:t>
                      </a:r>
                      <a:endParaRPr lang="en-US" sz="1400" b="1" i="0" u="none" strike="noStrike" noProof="0" dirty="0">
                        <a:solidFill>
                          <a:srgbClr val="FFFFFF"/>
                        </a:solidFill>
                        <a:latin typeface="Calibri"/>
                      </a:endParaRPr>
                    </a:p>
                  </a:txBody>
                  <a:tcPr/>
                </a:tc>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DISADVANTAGES</a:t>
                      </a:r>
                      <a:endParaRPr lang="en-US" sz="1400" b="1" i="0" u="none" strike="noStrike" noProof="0" dirty="0">
                        <a:solidFill>
                          <a:srgbClr val="FFFFFF"/>
                        </a:solidFill>
                        <a:latin typeface="Calibri"/>
                      </a:endParaRPr>
                    </a:p>
                  </a:txBody>
                  <a:tcPr/>
                </a:tc>
                <a:extLst>
                  <a:ext uri="{0D108BD9-81ED-4DB2-BD59-A6C34878D82A}">
                    <a16:rowId xmlns:a16="http://schemas.microsoft.com/office/drawing/2014/main" val="819963550"/>
                  </a:ext>
                </a:extLst>
              </a:tr>
              <a:tr h="474261">
                <a:tc>
                  <a:txBody>
                    <a:bodyPr/>
                    <a:lstStyle/>
                    <a:p>
                      <a:pPr lvl="0">
                        <a:buNone/>
                      </a:pPr>
                      <a:r>
                        <a:rPr lang="en-US" sz="1200" b="0" i="0" u="none" strike="noStrike" noProof="0" dirty="0">
                          <a:solidFill>
                            <a:srgbClr val="374151"/>
                          </a:solidFill>
                          <a:latin typeface="Calibri"/>
                        </a:rPr>
                        <a:t>Multilingual Proficiency in Chatbots: Harnessing Natural Language Processing Models</a:t>
                      </a:r>
                      <a:endParaRPr lang="en-US" dirty="0"/>
                    </a:p>
                  </a:txBody>
                  <a:tcPr/>
                </a:tc>
                <a:tc>
                  <a:txBody>
                    <a:bodyPr/>
                    <a:lstStyle/>
                    <a:p>
                      <a:pPr lvl="0">
                        <a:buNone/>
                      </a:pPr>
                      <a:r>
                        <a:rPr lang="en-US" sz="1200" b="0" i="0" u="none" strike="noStrike" noProof="0" dirty="0">
                          <a:solidFill>
                            <a:srgbClr val="374151"/>
                          </a:solidFill>
                          <a:latin typeface="Calibri"/>
                        </a:rPr>
                        <a:t>The review paper adopts a comprehensive approach to explore the integration of Natural Language Processing (NLP) models for achieving multilingual proficiency in chatbots. The methodology likely involves a systematic review of existing literature, including studies, articles, and publications, to analyze the trends, methodologies, and advancements in using NLP for multilingual chatbot development.</a:t>
                      </a:r>
                      <a:endParaRPr lang="en-US" dirty="0"/>
                    </a:p>
                  </a:txBody>
                  <a:tcPr/>
                </a:tc>
                <a:tc>
                  <a:txBody>
                    <a:bodyPr/>
                    <a:lstStyle/>
                    <a:p>
                      <a:pPr lvl="0" algn="l">
                        <a:lnSpc>
                          <a:spcPct val="100000"/>
                        </a:lnSpc>
                        <a:spcBef>
                          <a:spcPts val="0"/>
                        </a:spcBef>
                        <a:spcAft>
                          <a:spcPts val="0"/>
                        </a:spcAft>
                        <a:buNone/>
                      </a:pPr>
                      <a:r>
                        <a:rPr lang="en-US" sz="1200" b="1" i="0" u="none" strike="noStrike" noProof="0" dirty="0">
                          <a:latin typeface="Calibri"/>
                        </a:rPr>
                        <a:t>Global Reach:</a:t>
                      </a:r>
                      <a:r>
                        <a:rPr lang="en-US" sz="1200" b="0" i="0" u="none" strike="noStrike" noProof="0" dirty="0">
                          <a:solidFill>
                            <a:srgbClr val="374151"/>
                          </a:solidFill>
                          <a:latin typeface="Calibri"/>
                        </a:rPr>
                        <a:t> The paper advocates for the use of NLP models to enhance the chatbot's ability to understand and respond across diverse linguistic realms, contributing to a broader trend in chatbot development that supports multilingual interactions. This promotes a global reach for chatbots, catering to users with different language preferences.</a:t>
                      </a:r>
                      <a:endParaRPr lang="en-US" dirty="0"/>
                    </a:p>
                    <a:p>
                      <a:pPr lvl="0" algn="l">
                        <a:lnSpc>
                          <a:spcPct val="100000"/>
                        </a:lnSpc>
                        <a:spcBef>
                          <a:spcPts val="0"/>
                        </a:spcBef>
                        <a:spcAft>
                          <a:spcPts val="0"/>
                        </a:spcAft>
                        <a:buNone/>
                      </a:pPr>
                      <a:r>
                        <a:rPr lang="en-US" sz="1200" b="1" i="0" u="none" strike="noStrike" noProof="0" dirty="0">
                          <a:latin typeface="Calibri"/>
                        </a:rPr>
                        <a:t>Enhanced User Experience:</a:t>
                      </a:r>
                      <a:r>
                        <a:rPr lang="en-US" sz="1200" b="0" i="0" u="none" strike="noStrike" noProof="0" dirty="0">
                          <a:solidFill>
                            <a:srgbClr val="374151"/>
                          </a:solidFill>
                          <a:latin typeface="Calibri"/>
                        </a:rPr>
                        <a:t> By leveraging NLP models, the chatbot can better comprehend user queries in various languages, leading to improved accuracy in responses. This, in turn, enhances the overall user experience, making the chatbot more accessible and user-friendly for a diverse audience</a:t>
                      </a:r>
                      <a:endParaRPr lang="en-US" dirty="0"/>
                    </a:p>
                    <a:p>
                      <a:pPr lvl="0">
                        <a:buNone/>
                      </a:pPr>
                      <a:endParaRPr lang="en-US" dirty="0"/>
                    </a:p>
                  </a:txBody>
                  <a:tcPr/>
                </a:tc>
                <a:tc>
                  <a:txBody>
                    <a:bodyPr/>
                    <a:lstStyle/>
                    <a:p>
                      <a:pPr lvl="0" algn="l">
                        <a:lnSpc>
                          <a:spcPct val="100000"/>
                        </a:lnSpc>
                        <a:spcBef>
                          <a:spcPts val="0"/>
                        </a:spcBef>
                        <a:spcAft>
                          <a:spcPts val="0"/>
                        </a:spcAft>
                        <a:buNone/>
                      </a:pPr>
                      <a:r>
                        <a:rPr lang="en-US" sz="1200" b="1" i="0" u="none" strike="noStrike" noProof="0" dirty="0">
                          <a:latin typeface="Calibri"/>
                        </a:rPr>
                        <a:t>Complex Implementation:</a:t>
                      </a:r>
                      <a:r>
                        <a:rPr lang="en-US" sz="1200" b="0" i="0" u="none" strike="noStrike" noProof="0" dirty="0">
                          <a:solidFill>
                            <a:srgbClr val="374151"/>
                          </a:solidFill>
                          <a:latin typeface="Calibri"/>
                        </a:rPr>
                        <a:t> Integrating advanced NLP models for multilingual proficiency in chatbots may require sophisticated programming and computational resources. This complexity could pose challenges for developers in terms of implementation and maintenance.</a:t>
                      </a:r>
                      <a:endParaRPr lang="en-US" dirty="0"/>
                    </a:p>
                    <a:p>
                      <a:pPr lvl="0" algn="l">
                        <a:lnSpc>
                          <a:spcPct val="100000"/>
                        </a:lnSpc>
                        <a:spcBef>
                          <a:spcPts val="0"/>
                        </a:spcBef>
                        <a:spcAft>
                          <a:spcPts val="0"/>
                        </a:spcAft>
                        <a:buNone/>
                      </a:pPr>
                      <a:r>
                        <a:rPr lang="en-US" sz="1200" b="1" i="0" u="none" strike="noStrike" noProof="0" dirty="0">
                          <a:latin typeface="Calibri"/>
                        </a:rPr>
                        <a:t>Data Privacy Concerns:</a:t>
                      </a:r>
                      <a:r>
                        <a:rPr lang="en-US" sz="1200" b="0" i="0" u="none" strike="noStrike" noProof="0" dirty="0">
                          <a:solidFill>
                            <a:srgbClr val="374151"/>
                          </a:solidFill>
                          <a:latin typeface="Calibri"/>
                        </a:rPr>
                        <a:t> The use of NLP models may involve processing large amounts of textual data, raising concerns about user privacy and data security. Striking a balance between providing multilingual proficiency and safeguarding user information is crucial but may present challenges.</a:t>
                      </a:r>
                      <a:endParaRPr lang="en-US" dirty="0"/>
                    </a:p>
                    <a:p>
                      <a:pPr lvl="0">
                        <a:buNone/>
                      </a:pPr>
                      <a:br>
                        <a:rPr lang="en-US" dirty="0"/>
                      </a:br>
                      <a:endParaRPr lang="en-US" dirty="0"/>
                    </a:p>
                  </a:txBody>
                  <a:tcPr/>
                </a:tc>
                <a:extLst>
                  <a:ext uri="{0D108BD9-81ED-4DB2-BD59-A6C34878D82A}">
                    <a16:rowId xmlns:a16="http://schemas.microsoft.com/office/drawing/2014/main" val="3500096776"/>
                  </a:ext>
                </a:extLst>
              </a:tr>
            </a:tbl>
          </a:graphicData>
        </a:graphic>
      </p:graphicFrame>
    </p:spTree>
    <p:extLst>
      <p:ext uri="{BB962C8B-B14F-4D97-AF65-F5344CB8AC3E}">
        <p14:creationId xmlns:p14="http://schemas.microsoft.com/office/powerpoint/2010/main" val="54826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0DEA159-08E4-CA32-9ECC-25DFC2774263}"/>
              </a:ext>
            </a:extLst>
          </p:cNvPr>
          <p:cNvGraphicFramePr>
            <a:graphicFrameLocks noGrp="1"/>
          </p:cNvGraphicFramePr>
          <p:nvPr>
            <p:extLst>
              <p:ext uri="{D42A27DB-BD31-4B8C-83A1-F6EECF244321}">
                <p14:modId xmlns:p14="http://schemas.microsoft.com/office/powerpoint/2010/main" val="3415110574"/>
              </p:ext>
            </p:extLst>
          </p:nvPr>
        </p:nvGraphicFramePr>
        <p:xfrm>
          <a:off x="607391" y="154608"/>
          <a:ext cx="11129237" cy="5307839"/>
        </p:xfrm>
        <a:graphic>
          <a:graphicData uri="http://schemas.openxmlformats.org/drawingml/2006/table">
            <a:tbl>
              <a:tblPr firstRow="1" bandRow="1">
                <a:tableStyleId>{5C22544A-7EE6-4342-B048-85BDC9FD1C3A}</a:tableStyleId>
              </a:tblPr>
              <a:tblGrid>
                <a:gridCol w="2981465">
                  <a:extLst>
                    <a:ext uri="{9D8B030D-6E8A-4147-A177-3AD203B41FA5}">
                      <a16:colId xmlns:a16="http://schemas.microsoft.com/office/drawing/2014/main" val="852479845"/>
                    </a:ext>
                  </a:extLst>
                </a:gridCol>
                <a:gridCol w="2715924">
                  <a:extLst>
                    <a:ext uri="{9D8B030D-6E8A-4147-A177-3AD203B41FA5}">
                      <a16:colId xmlns:a16="http://schemas.microsoft.com/office/drawing/2014/main" val="1507799067"/>
                    </a:ext>
                  </a:extLst>
                </a:gridCol>
                <a:gridCol w="2715924">
                  <a:extLst>
                    <a:ext uri="{9D8B030D-6E8A-4147-A177-3AD203B41FA5}">
                      <a16:colId xmlns:a16="http://schemas.microsoft.com/office/drawing/2014/main" val="3591722407"/>
                    </a:ext>
                  </a:extLst>
                </a:gridCol>
                <a:gridCol w="2715924">
                  <a:extLst>
                    <a:ext uri="{9D8B030D-6E8A-4147-A177-3AD203B41FA5}">
                      <a16:colId xmlns:a16="http://schemas.microsoft.com/office/drawing/2014/main" val="53085054"/>
                    </a:ext>
                  </a:extLst>
                </a:gridCol>
              </a:tblGrid>
              <a:tr h="552959">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PAPER TITLE</a:t>
                      </a:r>
                      <a:endParaRPr lang="en-US" sz="1400" b="1" i="0" u="none" strike="noStrike" noProof="0" dirty="0">
                        <a:solidFill>
                          <a:srgbClr val="FFFFFF"/>
                        </a:solidFill>
                        <a:latin typeface="Calibri"/>
                      </a:endParaRPr>
                    </a:p>
                  </a:txBody>
                  <a:tcPr/>
                </a:tc>
                <a:tc>
                  <a:txBody>
                    <a:bodyPr/>
                    <a:lstStyle/>
                    <a:p>
                      <a:pPr lvl="0" algn="ctr">
                        <a:buNone/>
                      </a:pPr>
                      <a:r>
                        <a:rPr lang="en-US" sz="1400" b="0" i="0" u="none" strike="noStrike" noProof="0" dirty="0">
                          <a:solidFill>
                            <a:srgbClr val="FFFFFF"/>
                          </a:solidFill>
                          <a:latin typeface="Calibri"/>
                        </a:rPr>
                        <a:t>METHOD</a:t>
                      </a:r>
                      <a:endParaRPr lang="en-US" dirty="0"/>
                    </a:p>
                  </a:txBody>
                  <a:tcPr/>
                </a:tc>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ADVANTAGES</a:t>
                      </a:r>
                      <a:endParaRPr lang="en-US" sz="1400" b="1" i="0" u="none" strike="noStrike" noProof="0" dirty="0">
                        <a:solidFill>
                          <a:srgbClr val="FFFFFF"/>
                        </a:solidFill>
                        <a:latin typeface="Calibri"/>
                      </a:endParaRPr>
                    </a:p>
                  </a:txBody>
                  <a:tcPr/>
                </a:tc>
                <a:tc>
                  <a:txBody>
                    <a:bodyPr/>
                    <a:lstStyle/>
                    <a:p>
                      <a:pPr lvl="0" algn="ctr">
                        <a:lnSpc>
                          <a:spcPct val="100000"/>
                        </a:lnSpc>
                        <a:spcBef>
                          <a:spcPts val="0"/>
                        </a:spcBef>
                        <a:spcAft>
                          <a:spcPts val="0"/>
                        </a:spcAft>
                        <a:buNone/>
                      </a:pPr>
                      <a:r>
                        <a:rPr lang="en-US" sz="1400" b="0" i="0" u="none" strike="noStrike" noProof="0" dirty="0">
                          <a:solidFill>
                            <a:srgbClr val="FFFFFF"/>
                          </a:solidFill>
                          <a:latin typeface="Calibri"/>
                        </a:rPr>
                        <a:t>DISADVANTAGES</a:t>
                      </a:r>
                      <a:endParaRPr lang="en-US" sz="1400" b="1" i="0" u="none" strike="noStrike" noProof="0" dirty="0">
                        <a:solidFill>
                          <a:srgbClr val="FFFFFF"/>
                        </a:solidFill>
                        <a:latin typeface="Calibri"/>
                      </a:endParaRPr>
                    </a:p>
                  </a:txBody>
                  <a:tcPr/>
                </a:tc>
                <a:extLst>
                  <a:ext uri="{0D108BD9-81ED-4DB2-BD59-A6C34878D82A}">
                    <a16:rowId xmlns:a16="http://schemas.microsoft.com/office/drawing/2014/main" val="394756427"/>
                  </a:ext>
                </a:extLst>
              </a:tr>
              <a:tr h="552959">
                <a:tc>
                  <a:txBody>
                    <a:bodyPr/>
                    <a:lstStyle/>
                    <a:p>
                      <a:pPr lvl="0" algn="l">
                        <a:lnSpc>
                          <a:spcPct val="100000"/>
                        </a:lnSpc>
                        <a:spcBef>
                          <a:spcPts val="0"/>
                        </a:spcBef>
                        <a:spcAft>
                          <a:spcPts val="0"/>
                        </a:spcAft>
                        <a:buNone/>
                      </a:pPr>
                      <a:r>
                        <a:rPr lang="en-US" sz="1200" b="0" i="0" u="none" strike="noStrike" noProof="0" dirty="0">
                          <a:solidFill>
                            <a:srgbClr val="374151"/>
                          </a:solidFill>
                          <a:latin typeface="Calibri"/>
                        </a:rPr>
                        <a:t>Speech-to-Text Integration in Chatbots: A Comprehensive Review</a:t>
                      </a:r>
                      <a:endParaRPr lang="en-US" dirty="0"/>
                    </a:p>
                    <a:p>
                      <a:pPr lvl="0" algn="l">
                        <a:lnSpc>
                          <a:spcPct val="100000"/>
                        </a:lnSpc>
                        <a:spcBef>
                          <a:spcPts val="0"/>
                        </a:spcBef>
                        <a:spcAft>
                          <a:spcPts val="0"/>
                        </a:spcAft>
                        <a:buNone/>
                      </a:pPr>
                      <a:br>
                        <a:rPr lang="en-US" dirty="0"/>
                      </a:br>
                      <a:endParaRPr lang="en-US" dirty="0"/>
                    </a:p>
                    <a:p>
                      <a:pPr lvl="0">
                        <a:buNone/>
                      </a:pPr>
                      <a:endParaRPr lang="en-US" dirty="0"/>
                    </a:p>
                  </a:txBody>
                  <a:tcPr/>
                </a:tc>
                <a:tc>
                  <a:txBody>
                    <a:bodyPr/>
                    <a:lstStyle/>
                    <a:p>
                      <a:pPr lvl="0">
                        <a:buNone/>
                      </a:pPr>
                      <a:r>
                        <a:rPr lang="en-US" sz="1200" b="0" i="0" u="none" strike="noStrike" noProof="0" dirty="0">
                          <a:solidFill>
                            <a:srgbClr val="374151"/>
                          </a:solidFill>
                          <a:latin typeface="Calibri"/>
                        </a:rPr>
                        <a:t>The paper delves into various speech recognition algorithms and APIs utilized in the integration process. It evaluates the performance of these technologies in terms of accuracy, speed, and adaptability to different linguistic nuances. The methodologies employed in training these algorithms and the compatibility of APIs with different chatbot platforms are thoroughly examined. Additionally, the review incorporates case studies that highlight real-world applications and challenges faced during the implementation of speech-to-text integration.</a:t>
                      </a:r>
                      <a:endParaRPr lang="en-US" dirty="0"/>
                    </a:p>
                  </a:txBody>
                  <a:tcPr/>
                </a:tc>
                <a:tc>
                  <a:txBody>
                    <a:bodyPr/>
                    <a:lstStyle/>
                    <a:p>
                      <a:pPr lvl="0" algn="l">
                        <a:lnSpc>
                          <a:spcPct val="100000"/>
                        </a:lnSpc>
                        <a:spcBef>
                          <a:spcPts val="0"/>
                        </a:spcBef>
                        <a:spcAft>
                          <a:spcPts val="0"/>
                        </a:spcAft>
                        <a:buNone/>
                      </a:pPr>
                      <a:r>
                        <a:rPr lang="en-US" sz="1200" b="0" i="0" u="none" strike="noStrike" noProof="0" dirty="0">
                          <a:solidFill>
                            <a:srgbClr val="374151"/>
                          </a:solidFill>
                          <a:latin typeface="Calibri"/>
                        </a:rPr>
                        <a:t>. </a:t>
                      </a:r>
                      <a:r>
                        <a:rPr lang="en-US" sz="1200" b="1" i="0" u="none" strike="noStrike" noProof="0" dirty="0">
                          <a:latin typeface="Calibri"/>
                        </a:rPr>
                        <a:t>Enhanced Conversational Experience:</a:t>
                      </a:r>
                      <a:r>
                        <a:rPr lang="en-US" sz="1200" b="0" i="0" u="none" strike="noStrike" noProof="0" dirty="0">
                          <a:solidFill>
                            <a:srgbClr val="374151"/>
                          </a:solidFill>
                          <a:latin typeface="Calibri"/>
                        </a:rPr>
                        <a:t> The integration of speech-to-text technology significantly improves the chatbot's ability to engage in natural and seamless conversations. Users can communicate with the chatbot using spoken language, making interactions more intuitive and user-friendly.</a:t>
                      </a:r>
                      <a:endParaRPr lang="en-US" dirty="0"/>
                    </a:p>
                    <a:p>
                      <a:pPr lvl="0" algn="l">
                        <a:lnSpc>
                          <a:spcPct val="100000"/>
                        </a:lnSpc>
                        <a:spcBef>
                          <a:spcPts val="0"/>
                        </a:spcBef>
                        <a:spcAft>
                          <a:spcPts val="0"/>
                        </a:spcAft>
                        <a:buNone/>
                      </a:pPr>
                      <a:r>
                        <a:rPr lang="en-US" sz="1200" b="0" i="0" u="none" strike="noStrike" noProof="0" dirty="0">
                          <a:solidFill>
                            <a:srgbClr val="374151"/>
                          </a:solidFill>
                          <a:latin typeface="Calibri"/>
                        </a:rPr>
                        <a:t>b. </a:t>
                      </a:r>
                      <a:r>
                        <a:rPr lang="en-US" sz="1200" b="1" i="0" u="none" strike="noStrike" noProof="0" dirty="0">
                          <a:latin typeface="Calibri"/>
                        </a:rPr>
                        <a:t>Increased Accessibility:</a:t>
                      </a:r>
                      <a:r>
                        <a:rPr lang="en-US" sz="1200" b="0" i="0" u="none" strike="noStrike" noProof="0" dirty="0">
                          <a:solidFill>
                            <a:srgbClr val="374151"/>
                          </a:solidFill>
                          <a:latin typeface="Calibri"/>
                        </a:rPr>
                        <a:t> Speech-to-text integration makes chatbots more accessible to users with diverse needs, including those with visual impairments or disabilities that may hinder traditional text-based communication. This inclusivity contributes to a broader user base.</a:t>
                      </a:r>
                      <a:endParaRPr lang="en-US" dirty="0"/>
                    </a:p>
                    <a:p>
                      <a:pPr lvl="0">
                        <a:buNone/>
                      </a:pPr>
                      <a:endParaRPr lang="en-US" dirty="0"/>
                    </a:p>
                  </a:txBody>
                  <a:tcPr/>
                </a:tc>
                <a:tc>
                  <a:txBody>
                    <a:bodyPr/>
                    <a:lstStyle/>
                    <a:p>
                      <a:pPr lvl="0" algn="l">
                        <a:lnSpc>
                          <a:spcPct val="100000"/>
                        </a:lnSpc>
                        <a:spcBef>
                          <a:spcPts val="0"/>
                        </a:spcBef>
                        <a:spcAft>
                          <a:spcPts val="0"/>
                        </a:spcAft>
                        <a:buNone/>
                      </a:pPr>
                      <a:r>
                        <a:rPr lang="en-US" sz="1200" b="1" i="0" u="none" strike="noStrike" noProof="0" dirty="0">
                          <a:latin typeface="Calibri"/>
                        </a:rPr>
                        <a:t>Accuracy Challenges:</a:t>
                      </a:r>
                      <a:r>
                        <a:rPr lang="en-US" sz="1200" b="0" i="0" u="none" strike="noStrike" noProof="0" dirty="0">
                          <a:solidFill>
                            <a:srgbClr val="374151"/>
                          </a:solidFill>
                          <a:latin typeface="Calibri"/>
                        </a:rPr>
                        <a:t> Despite advancements in speech recognition technology, challenges related to accuracy persist, especially in noisy environments or with speakers with unique accents. Misinterpretations may occur, leading to incorrect responses from the chatbot.</a:t>
                      </a:r>
                      <a:endParaRPr lang="en-US"/>
                    </a:p>
                    <a:p>
                      <a:pPr lvl="0" algn="l">
                        <a:lnSpc>
                          <a:spcPct val="100000"/>
                        </a:lnSpc>
                        <a:spcBef>
                          <a:spcPts val="0"/>
                        </a:spcBef>
                        <a:spcAft>
                          <a:spcPts val="0"/>
                        </a:spcAft>
                        <a:buNone/>
                      </a:pPr>
                      <a:r>
                        <a:rPr lang="en-US" sz="1200" b="0" i="0" u="none" strike="noStrike" noProof="0" dirty="0">
                          <a:solidFill>
                            <a:srgbClr val="374151"/>
                          </a:solidFill>
                          <a:latin typeface="Calibri"/>
                        </a:rPr>
                        <a:t>b. </a:t>
                      </a:r>
                      <a:r>
                        <a:rPr lang="en-US" sz="1200" b="1" i="0" u="none" strike="noStrike" noProof="0" dirty="0">
                          <a:latin typeface="Calibri"/>
                        </a:rPr>
                        <a:t>Privacy Concerns:</a:t>
                      </a:r>
                      <a:r>
                        <a:rPr lang="en-US" sz="1200" b="0" i="0" u="none" strike="noStrike" noProof="0" dirty="0">
                          <a:solidFill>
                            <a:srgbClr val="374151"/>
                          </a:solidFill>
                          <a:latin typeface="Calibri"/>
                        </a:rPr>
                        <a:t> Speech-to-text integration raises privacy issues as the technology involves capturing and processing spoken words. Users may be concerned about the storage and security of their voice data, requiring robust privacy measures to address these apprehensions.</a:t>
                      </a:r>
                      <a:endParaRPr lang="en-US"/>
                    </a:p>
                    <a:p>
                      <a:pPr lvl="0" algn="l">
                        <a:lnSpc>
                          <a:spcPct val="100000"/>
                        </a:lnSpc>
                        <a:spcBef>
                          <a:spcPts val="0"/>
                        </a:spcBef>
                        <a:spcAft>
                          <a:spcPts val="0"/>
                        </a:spcAft>
                        <a:buNone/>
                      </a:pPr>
                      <a:r>
                        <a:rPr lang="en-US" sz="1200" b="0" i="0" u="none" strike="noStrike" noProof="0" dirty="0">
                          <a:solidFill>
                            <a:srgbClr val="374151"/>
                          </a:solidFill>
                          <a:latin typeface="Calibri"/>
                        </a:rPr>
                        <a:t>c. </a:t>
                      </a:r>
                      <a:r>
                        <a:rPr lang="en-US" sz="1200" b="1" i="0" u="none" strike="noStrike" noProof="0" dirty="0">
                          <a:latin typeface="Calibri"/>
                        </a:rPr>
                        <a:t>Resource Intensiveness:</a:t>
                      </a:r>
                      <a:r>
                        <a:rPr lang="en-US" sz="1200" b="0" i="0" u="none" strike="noStrike" noProof="0" dirty="0">
                          <a:solidFill>
                            <a:srgbClr val="374151"/>
                          </a:solidFill>
                          <a:latin typeface="Calibri"/>
                        </a:rPr>
                        <a:t> Some advanced speech recognition algorithms demand significant computational resources, potentially affecting the performance of chatbots on devices with limited processing capabilities. This could lead to slower response times and increased system requirements.</a:t>
                      </a:r>
                      <a:endParaRPr lang="en-US" dirty="0"/>
                    </a:p>
                    <a:p>
                      <a:pPr lvl="0">
                        <a:buNone/>
                      </a:pPr>
                      <a:endParaRPr lang="en-US" dirty="0"/>
                    </a:p>
                  </a:txBody>
                  <a:tcPr/>
                </a:tc>
                <a:extLst>
                  <a:ext uri="{0D108BD9-81ED-4DB2-BD59-A6C34878D82A}">
                    <a16:rowId xmlns:a16="http://schemas.microsoft.com/office/drawing/2014/main" val="333271026"/>
                  </a:ext>
                </a:extLst>
              </a:tr>
            </a:tbl>
          </a:graphicData>
        </a:graphic>
      </p:graphicFrame>
    </p:spTree>
    <p:extLst>
      <p:ext uri="{BB962C8B-B14F-4D97-AF65-F5344CB8AC3E}">
        <p14:creationId xmlns:p14="http://schemas.microsoft.com/office/powerpoint/2010/main" val="262873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83E7E-DDFA-0F22-DC24-CDE133CC72F1}"/>
              </a:ext>
            </a:extLst>
          </p:cNvPr>
          <p:cNvSpPr>
            <a:spLocks noGrp="1"/>
          </p:cNvSpPr>
          <p:nvPr>
            <p:ph idx="1"/>
          </p:nvPr>
        </p:nvSpPr>
        <p:spPr>
          <a:xfrm>
            <a:off x="838200" y="1825625"/>
            <a:ext cx="4894470" cy="4737859"/>
          </a:xfrm>
        </p:spPr>
        <p:txBody>
          <a:bodyPr vert="horz" lIns="91440" tIns="45720" rIns="91440" bIns="45720" rtlCol="0" anchor="t">
            <a:normAutofit fontScale="92500" lnSpcReduction="10000"/>
          </a:bodyPr>
          <a:lstStyle/>
          <a:p>
            <a:pPr>
              <a:buNone/>
            </a:pPr>
            <a:r>
              <a:rPr lang="en-US" sz="1400" b="1" dirty="0">
                <a:ea typeface="+mn-lt"/>
                <a:cs typeface="+mn-lt"/>
              </a:rPr>
              <a:t>Limited Contextual Understanding:</a:t>
            </a:r>
            <a:endParaRPr lang="en-US" sz="1400">
              <a:cs typeface="Calibri"/>
            </a:endParaRPr>
          </a:p>
          <a:p>
            <a:pPr>
              <a:buFont typeface="Arial"/>
              <a:buChar char="•"/>
            </a:pPr>
            <a:r>
              <a:rPr lang="en-US" sz="1400" dirty="0">
                <a:solidFill>
                  <a:srgbClr val="374151"/>
                </a:solidFill>
                <a:ea typeface="+mn-lt"/>
                <a:cs typeface="+mn-lt"/>
              </a:rPr>
              <a:t>AIML chatbots struggle with contextual comprehension.</a:t>
            </a:r>
            <a:endParaRPr lang="en-US" sz="1400">
              <a:cs typeface="Calibri"/>
            </a:endParaRPr>
          </a:p>
          <a:p>
            <a:pPr>
              <a:buFont typeface="Arial"/>
              <a:buChar char="•"/>
            </a:pPr>
            <a:r>
              <a:rPr lang="en-US" sz="1400" dirty="0">
                <a:solidFill>
                  <a:srgbClr val="374151"/>
                </a:solidFill>
                <a:ea typeface="+mn-lt"/>
                <a:cs typeface="+mn-lt"/>
              </a:rPr>
              <a:t>Lack advanced mechanisms for nuanced conversations.</a:t>
            </a:r>
            <a:endParaRPr lang="en-US" sz="1400">
              <a:cs typeface="Calibri"/>
            </a:endParaRPr>
          </a:p>
          <a:p>
            <a:pPr>
              <a:buNone/>
            </a:pPr>
            <a:r>
              <a:rPr lang="en-US" sz="1400" b="1" dirty="0">
                <a:ea typeface="+mn-lt"/>
                <a:cs typeface="+mn-lt"/>
              </a:rPr>
              <a:t>Lack of Sequential Memory:</a:t>
            </a:r>
            <a:endParaRPr lang="en-US" sz="1400">
              <a:cs typeface="Calibri"/>
            </a:endParaRPr>
          </a:p>
          <a:p>
            <a:pPr>
              <a:buFont typeface="Arial"/>
              <a:buChar char="•"/>
            </a:pPr>
            <a:r>
              <a:rPr lang="en-US" sz="1400" dirty="0">
                <a:solidFill>
                  <a:srgbClr val="374151"/>
                </a:solidFill>
                <a:ea typeface="+mn-lt"/>
                <a:cs typeface="+mn-lt"/>
              </a:rPr>
              <a:t>AIML lacks sequential memory, hindering coherent understanding.</a:t>
            </a:r>
            <a:endParaRPr lang="en-US" sz="1400">
              <a:cs typeface="Calibri"/>
            </a:endParaRPr>
          </a:p>
          <a:p>
            <a:pPr>
              <a:buNone/>
            </a:pPr>
            <a:r>
              <a:rPr lang="en-US" sz="1400" b="1" dirty="0">
                <a:ea typeface="+mn-lt"/>
                <a:cs typeface="+mn-lt"/>
              </a:rPr>
              <a:t>Dynamic Adaptability and Learning:</a:t>
            </a:r>
            <a:endParaRPr lang="en-US" sz="1400">
              <a:cs typeface="Calibri"/>
            </a:endParaRPr>
          </a:p>
          <a:p>
            <a:pPr>
              <a:buFont typeface="Arial"/>
              <a:buChar char="•"/>
            </a:pPr>
            <a:r>
              <a:rPr lang="en-US" sz="1400" dirty="0">
                <a:solidFill>
                  <a:srgbClr val="374151"/>
                </a:solidFill>
                <a:ea typeface="+mn-lt"/>
                <a:cs typeface="+mn-lt"/>
              </a:rPr>
              <a:t>AIML's rule-based nature limits adaptability.</a:t>
            </a:r>
            <a:endParaRPr lang="en-US" sz="1400">
              <a:cs typeface="Calibri"/>
            </a:endParaRPr>
          </a:p>
          <a:p>
            <a:pPr>
              <a:buFont typeface="Arial"/>
              <a:buChar char="•"/>
            </a:pPr>
            <a:r>
              <a:rPr lang="en-US" sz="1400" dirty="0">
                <a:solidFill>
                  <a:srgbClr val="374151"/>
                </a:solidFill>
                <a:ea typeface="+mn-lt"/>
                <a:cs typeface="+mn-lt"/>
              </a:rPr>
              <a:t>Lack of real-time learning for evolving user preferences</a:t>
            </a:r>
            <a:endParaRPr lang="en-US" sz="1400">
              <a:cs typeface="Calibri"/>
            </a:endParaRPr>
          </a:p>
          <a:p>
            <a:pPr>
              <a:buNone/>
            </a:pPr>
            <a:r>
              <a:rPr lang="en-US" sz="1400" b="1" dirty="0">
                <a:ea typeface="+mn-lt"/>
                <a:cs typeface="+mn-lt"/>
              </a:rPr>
              <a:t>Limited Contextual Understanding:</a:t>
            </a:r>
            <a:endParaRPr lang="en-US" sz="1400" dirty="0">
              <a:cs typeface="Calibri"/>
            </a:endParaRPr>
          </a:p>
          <a:p>
            <a:pPr>
              <a:buFont typeface="Arial"/>
              <a:buChar char="•"/>
            </a:pPr>
            <a:r>
              <a:rPr lang="en-US" sz="1400" dirty="0">
                <a:solidFill>
                  <a:srgbClr val="374151"/>
                </a:solidFill>
                <a:ea typeface="+mn-lt"/>
                <a:cs typeface="+mn-lt"/>
              </a:rPr>
              <a:t>AIML struggles with dynamic human conversations.</a:t>
            </a:r>
            <a:endParaRPr lang="en-US" sz="1400" dirty="0">
              <a:solidFill>
                <a:srgbClr val="374151"/>
              </a:solidFill>
              <a:cs typeface="Calibri"/>
            </a:endParaRPr>
          </a:p>
          <a:p>
            <a:pPr>
              <a:buNone/>
            </a:pPr>
            <a:r>
              <a:rPr lang="en-US" sz="1400" b="1" dirty="0">
                <a:solidFill>
                  <a:srgbClr val="374151"/>
                </a:solidFill>
                <a:ea typeface="+mn-lt"/>
                <a:cs typeface="+mn-lt"/>
              </a:rPr>
              <a:t>Handling Ambiguity and Uncertainty:</a:t>
            </a:r>
            <a:endParaRPr lang="en-US" sz="1400">
              <a:cs typeface="Calibri"/>
            </a:endParaRPr>
          </a:p>
          <a:p>
            <a:pPr>
              <a:buFont typeface="Arial"/>
              <a:buChar char="•"/>
            </a:pPr>
            <a:r>
              <a:rPr lang="en-US" sz="1400" dirty="0">
                <a:solidFill>
                  <a:srgbClr val="374151"/>
                </a:solidFill>
                <a:ea typeface="+mn-lt"/>
                <a:cs typeface="+mn-lt"/>
              </a:rPr>
              <a:t>AIML systems face challenges with ambiguous queries.</a:t>
            </a:r>
            <a:endParaRPr lang="en-US" sz="1400">
              <a:cs typeface="Calibri"/>
            </a:endParaRPr>
          </a:p>
          <a:p>
            <a:pPr>
              <a:buFont typeface="Arial"/>
              <a:buChar char="•"/>
            </a:pPr>
            <a:r>
              <a:rPr lang="en-US" sz="1400" dirty="0">
                <a:solidFill>
                  <a:srgbClr val="374151"/>
                </a:solidFill>
                <a:ea typeface="+mn-lt"/>
                <a:cs typeface="+mn-lt"/>
              </a:rPr>
              <a:t>Need for solutions like probabilistic models for robust responses.</a:t>
            </a:r>
            <a:endParaRPr lang="en-US" sz="1400">
              <a:cs typeface="Calibri"/>
            </a:endParaRPr>
          </a:p>
          <a:p>
            <a:pPr marL="0" indent="0">
              <a:buFont typeface="Arial"/>
              <a:buNone/>
            </a:pPr>
            <a:endParaRPr lang="en-US" sz="1400" dirty="0">
              <a:solidFill>
                <a:srgbClr val="374151"/>
              </a:solidFill>
              <a:cs typeface="Calibri"/>
            </a:endParaRPr>
          </a:p>
          <a:p>
            <a:pPr marL="0" indent="0">
              <a:buNone/>
            </a:pPr>
            <a:br>
              <a:rPr lang="en-US" dirty="0"/>
            </a:br>
            <a:endParaRPr lang="en-US" sz="1400">
              <a:cs typeface="Calibri"/>
            </a:endParaRPr>
          </a:p>
        </p:txBody>
      </p:sp>
      <p:sp>
        <p:nvSpPr>
          <p:cNvPr id="5" name="Title 1">
            <a:extLst>
              <a:ext uri="{FF2B5EF4-FFF2-40B4-BE49-F238E27FC236}">
                <a16:creationId xmlns:a16="http://schemas.microsoft.com/office/drawing/2014/main" id="{ED90328A-0FAE-0AAA-456A-F1678A851420}"/>
              </a:ext>
            </a:extLst>
          </p:cNvPr>
          <p:cNvSpPr>
            <a:spLocks noGrp="1"/>
          </p:cNvSpPr>
          <p:nvPr/>
        </p:nvSpPr>
        <p:spPr>
          <a:xfrm>
            <a:off x="760205" y="3920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Research Gaps Identified</a:t>
            </a:r>
          </a:p>
        </p:txBody>
      </p:sp>
      <p:sp>
        <p:nvSpPr>
          <p:cNvPr id="6" name="TextBox 5">
            <a:extLst>
              <a:ext uri="{FF2B5EF4-FFF2-40B4-BE49-F238E27FC236}">
                <a16:creationId xmlns:a16="http://schemas.microsoft.com/office/drawing/2014/main" id="{6DF0E863-FCB6-726E-E858-8617A1C34CF2}"/>
              </a:ext>
            </a:extLst>
          </p:cNvPr>
          <p:cNvSpPr txBox="1"/>
          <p:nvPr/>
        </p:nvSpPr>
        <p:spPr>
          <a:xfrm>
            <a:off x="6515652" y="1800087"/>
            <a:ext cx="4936434"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ea typeface="+mn-lt"/>
                <a:cs typeface="+mn-lt"/>
              </a:rPr>
              <a:t>Ambiguity in User Queries:</a:t>
            </a:r>
            <a:endParaRPr lang="en-US" sz="1300">
              <a:cs typeface="Calibri"/>
            </a:endParaRPr>
          </a:p>
          <a:p>
            <a:pPr marL="285750" indent="-285750">
              <a:buFont typeface="Arial"/>
              <a:buChar char="•"/>
            </a:pPr>
            <a:r>
              <a:rPr lang="en-US" sz="1300" dirty="0">
                <a:solidFill>
                  <a:srgbClr val="374151"/>
                </a:solidFill>
                <a:ea typeface="+mn-lt"/>
                <a:cs typeface="+mn-lt"/>
              </a:rPr>
              <a:t>AIML-based chatbots struggle with ambiguous user input.</a:t>
            </a:r>
            <a:endParaRPr lang="en-US" sz="1300">
              <a:cs typeface="Calibri"/>
            </a:endParaRPr>
          </a:p>
          <a:p>
            <a:endParaRPr lang="en-US" sz="1300" dirty="0">
              <a:solidFill>
                <a:srgbClr val="374151"/>
              </a:solidFill>
              <a:ea typeface="+mn-lt"/>
              <a:cs typeface="+mn-lt"/>
            </a:endParaRPr>
          </a:p>
          <a:p>
            <a:r>
              <a:rPr lang="en-US" sz="1300" b="1" dirty="0">
                <a:ea typeface="+mn-lt"/>
                <a:cs typeface="+mn-lt"/>
              </a:rPr>
              <a:t>Multilingual Competence:</a:t>
            </a:r>
            <a:endParaRPr lang="en-US" sz="1300">
              <a:cs typeface="Calibri"/>
            </a:endParaRPr>
          </a:p>
          <a:p>
            <a:pPr marL="285750" indent="-285750">
              <a:buFont typeface="Arial"/>
              <a:buChar char="•"/>
            </a:pPr>
            <a:r>
              <a:rPr lang="en-US" sz="1300" dirty="0">
                <a:solidFill>
                  <a:srgbClr val="374151"/>
                </a:solidFill>
                <a:ea typeface="+mn-lt"/>
                <a:cs typeface="+mn-lt"/>
              </a:rPr>
              <a:t>AIML-based chatbots face hurdles in handling multiple languages.</a:t>
            </a:r>
            <a:endParaRPr lang="en-US" sz="1300">
              <a:cs typeface="Calibri"/>
            </a:endParaRPr>
          </a:p>
          <a:p>
            <a:pPr marL="285750" indent="-285750">
              <a:buFont typeface="Arial"/>
              <a:buChar char="•"/>
            </a:pPr>
            <a:r>
              <a:rPr lang="en-US" sz="1300" dirty="0">
                <a:solidFill>
                  <a:srgbClr val="374151"/>
                </a:solidFill>
                <a:ea typeface="+mn-lt"/>
                <a:cs typeface="+mn-lt"/>
              </a:rPr>
              <a:t>Requires enhanced multilingual capabilities for global applicability.</a:t>
            </a:r>
            <a:endParaRPr lang="en-US" sz="1300">
              <a:cs typeface="Calibri"/>
            </a:endParaRPr>
          </a:p>
          <a:p>
            <a:endParaRPr lang="en-US" sz="1300" dirty="0">
              <a:solidFill>
                <a:srgbClr val="374151"/>
              </a:solidFill>
              <a:ea typeface="+mn-lt"/>
              <a:cs typeface="+mn-lt"/>
            </a:endParaRPr>
          </a:p>
          <a:p>
            <a:r>
              <a:rPr lang="en-US" sz="1300" b="1" dirty="0">
                <a:ea typeface="+mn-lt"/>
                <a:cs typeface="+mn-lt"/>
              </a:rPr>
              <a:t>Language-Specific Rule Limitations:</a:t>
            </a:r>
            <a:endParaRPr lang="en-US" sz="1300">
              <a:cs typeface="Calibri"/>
            </a:endParaRPr>
          </a:p>
          <a:p>
            <a:pPr marL="285750" indent="-285750">
              <a:buFont typeface="Arial"/>
              <a:buChar char="•"/>
            </a:pPr>
            <a:r>
              <a:rPr lang="en-US" sz="1300" dirty="0">
                <a:ea typeface="+mn-lt"/>
                <a:cs typeface="+mn-lt"/>
              </a:rPr>
              <a:t>AIML rules designed for specific languages.</a:t>
            </a:r>
            <a:endParaRPr lang="en-US" sz="1300">
              <a:cs typeface="Calibri"/>
            </a:endParaRPr>
          </a:p>
          <a:p>
            <a:pPr marL="285750" indent="-285750">
              <a:buFont typeface="Arial"/>
              <a:buChar char="•"/>
            </a:pPr>
            <a:r>
              <a:rPr lang="en-US" sz="1300" dirty="0">
                <a:ea typeface="+mn-lt"/>
                <a:cs typeface="+mn-lt"/>
              </a:rPr>
              <a:t>Struggles with variations, impacting responses in diverse languages.</a:t>
            </a:r>
            <a:endParaRPr lang="en-US" sz="1300">
              <a:cs typeface="Calibri"/>
            </a:endParaRPr>
          </a:p>
          <a:p>
            <a:br>
              <a:rPr lang="en-US" dirty="0"/>
            </a:br>
            <a:endParaRPr lang="en-US" dirty="0"/>
          </a:p>
          <a:p>
            <a:pPr algn="l"/>
            <a:endParaRPr lang="en-US" dirty="0">
              <a:cs typeface="Calibri"/>
            </a:endParaRPr>
          </a:p>
          <a:p>
            <a:endParaRPr lang="en-US" dirty="0">
              <a:cs typeface="Calibri"/>
            </a:endParaRPr>
          </a:p>
        </p:txBody>
      </p:sp>
    </p:spTree>
    <p:extLst>
      <p:ext uri="{BB962C8B-B14F-4D97-AF65-F5344CB8AC3E}">
        <p14:creationId xmlns:p14="http://schemas.microsoft.com/office/powerpoint/2010/main" val="290949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825625"/>
            <a:ext cx="10515600" cy="3609288"/>
          </a:xfrm>
        </p:spPr>
        <p:txBody>
          <a:bodyPr vert="horz" lIns="91440" tIns="45720" rIns="91440" bIns="45720" rtlCol="0" anchor="t">
            <a:normAutofit/>
          </a:bodyPr>
          <a:lstStyle/>
          <a:p>
            <a:pPr marL="0" indent="0">
              <a:lnSpc>
                <a:spcPct val="110000"/>
              </a:lnSpc>
              <a:buNone/>
            </a:pPr>
            <a:r>
              <a:rPr lang="en-GB" sz="1400" dirty="0">
                <a:ea typeface="+mn-lt"/>
                <a:cs typeface="+mn-lt"/>
              </a:rPr>
              <a:t>The proposed methodology in our paper involves the use of cutting-edge technologies to create a chatbot system that is both sophisticated and user-centric. We employ a symphony of sophisticated Natural Language Processing (NLP) techniques, including rule-based frameworks, machine learning paradigms, and neural networks, to create a chatbot that can seamlessly navigate the nuances of global conversations. </a:t>
            </a:r>
            <a:endParaRPr lang="en-US" sz="1400">
              <a:ea typeface="+mn-lt"/>
              <a:cs typeface="+mn-lt"/>
            </a:endParaRPr>
          </a:p>
          <a:p>
            <a:pPr marL="0" indent="0">
              <a:lnSpc>
                <a:spcPct val="110000"/>
              </a:lnSpc>
              <a:buNone/>
            </a:pPr>
            <a:r>
              <a:rPr lang="en-GB" sz="1400" dirty="0">
                <a:ea typeface="+mn-lt"/>
                <a:cs typeface="+mn-lt"/>
              </a:rPr>
              <a:t>Our approach is designed to be malleable, allowing the chatbot to </a:t>
            </a:r>
            <a:r>
              <a:rPr lang="en-GB" sz="1400" err="1">
                <a:ea typeface="+mn-lt"/>
                <a:cs typeface="+mn-lt"/>
              </a:rPr>
              <a:t>mold</a:t>
            </a:r>
            <a:r>
              <a:rPr lang="en-GB" sz="1400" dirty="0">
                <a:ea typeface="+mn-lt"/>
                <a:cs typeface="+mn-lt"/>
              </a:rPr>
              <a:t> itself to the unique requirements of different user groups. Administrators of group chats can customize the chatbot's responses, features, and settings to resonate with the objectives and preferences of the group. This ensures that the chatbot is not merely a static entity but an ever-evolving instrument, reflective of the precise desires of its users. </a:t>
            </a:r>
            <a:endParaRPr lang="en-US" sz="1400">
              <a:ea typeface="+mn-lt"/>
              <a:cs typeface="+mn-lt"/>
            </a:endParaRPr>
          </a:p>
          <a:p>
            <a:pPr marL="0" indent="0">
              <a:lnSpc>
                <a:spcPct val="110000"/>
              </a:lnSpc>
              <a:buNone/>
            </a:pPr>
            <a:r>
              <a:rPr lang="en-GB" sz="1400" dirty="0">
                <a:ea typeface="+mn-lt"/>
                <a:cs typeface="+mn-lt"/>
              </a:rPr>
              <a:t>In addition to its technological prowess, our chatbot system is designed to be inclusive and accessible. We have integrated cutting-edge speech recognition technology, which proficiently translates spoken words into text and accommodates a spectrum of accents and speech patterns. </a:t>
            </a:r>
            <a:endParaRPr lang="en-US" sz="1400">
              <a:ea typeface="+mn-lt"/>
              <a:cs typeface="+mn-lt"/>
            </a:endParaRPr>
          </a:p>
          <a:p>
            <a:pPr marL="0" indent="0">
              <a:lnSpc>
                <a:spcPct val="110000"/>
              </a:lnSpc>
              <a:buNone/>
            </a:pPr>
            <a:r>
              <a:rPr lang="en-GB" sz="1400" dirty="0">
                <a:ea typeface="+mn-lt"/>
                <a:cs typeface="+mn-lt"/>
              </a:rPr>
              <a:t>The system also interfaces seamlessly with screen readers and offers customizable options to ensure effortless engagement, particularly for individuals with disabilities. Overall, our proposed methodology reflects a meticulous orchestration where technological prowess, linguistic finesse, and user-centricity converge to create an unparalleled system. It stands as a testament to innovation, adaptability, and the relentless pursuit of excellence in the realm of digital conversation.</a:t>
            </a:r>
            <a:endParaRPr lang="en-US" sz="1400">
              <a:ea typeface="+mn-lt"/>
              <a:cs typeface="+mn-lt"/>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825625"/>
            <a:ext cx="8605079" cy="4351338"/>
          </a:xfrm>
        </p:spPr>
        <p:txBody>
          <a:bodyPr vert="horz" lIns="91440" tIns="45720" rIns="91440" bIns="45720" rtlCol="0" anchor="t">
            <a:normAutofit/>
          </a:bodyPr>
          <a:lstStyle/>
          <a:p>
            <a:pPr>
              <a:buNone/>
            </a:pPr>
            <a:r>
              <a:rPr lang="en-US" sz="1600" dirty="0">
                <a:ea typeface="+mn-lt"/>
                <a:cs typeface="+mn-lt"/>
              </a:rPr>
              <a:t>The objectives outlined in your paper include: </a:t>
            </a:r>
          </a:p>
          <a:p>
            <a:pPr>
              <a:buNone/>
            </a:pPr>
            <a:r>
              <a:rPr lang="en-US" sz="1600" dirty="0">
                <a:ea typeface="+mn-lt"/>
                <a:cs typeface="+mn-lt"/>
              </a:rPr>
              <a:t>1. Creating a chatbot system that seamlessly navigates the nuances of global conversations through the use of cutting-edge Natural Language Processing (NLP) techniques </a:t>
            </a:r>
            <a:r>
              <a:rPr lang="en-US" sz="1600" dirty="0">
                <a:solidFill>
                  <a:srgbClr val="FFFFFF"/>
                </a:solidFill>
                <a:ea typeface="+mn-lt"/>
                <a:cs typeface="+mn-lt"/>
              </a:rPr>
              <a:t>1</a:t>
            </a:r>
            <a:r>
              <a:rPr lang="en-US" sz="1600" dirty="0">
                <a:ea typeface="+mn-lt"/>
                <a:cs typeface="+mn-lt"/>
              </a:rPr>
              <a:t>.</a:t>
            </a:r>
          </a:p>
          <a:p>
            <a:pPr>
              <a:buNone/>
            </a:pPr>
            <a:r>
              <a:rPr lang="en-US" sz="1600" dirty="0">
                <a:ea typeface="+mn-lt"/>
                <a:cs typeface="+mn-lt"/>
              </a:rPr>
              <a:t> 2. Designing a malleable chatbot that can adapt to the unique requirements of different user groups, allowing administrators to customize its responses, features, and settings </a:t>
            </a:r>
            <a:r>
              <a:rPr lang="en-US" sz="1600" dirty="0">
                <a:solidFill>
                  <a:srgbClr val="FFFFFF"/>
                </a:solidFill>
                <a:ea typeface="+mn-lt"/>
                <a:cs typeface="+mn-lt"/>
              </a:rPr>
              <a:t>5</a:t>
            </a:r>
            <a:r>
              <a:rPr lang="en-US" sz="1600" dirty="0">
                <a:ea typeface="+mn-lt"/>
                <a:cs typeface="+mn-lt"/>
              </a:rPr>
              <a:t>. </a:t>
            </a:r>
          </a:p>
          <a:p>
            <a:pPr>
              <a:buNone/>
            </a:pPr>
            <a:r>
              <a:rPr lang="en-US" sz="1600" dirty="0">
                <a:ea typeface="+mn-lt"/>
                <a:cs typeface="+mn-lt"/>
              </a:rPr>
              <a:t>3. Ensuring inclusivity and accessibility by integrating speech recognition technology, accommodating a spectrum of accents and speech patterns, and providing customizable options for individuals with disabilities </a:t>
            </a:r>
            <a:r>
              <a:rPr lang="en-US" sz="1600" dirty="0">
                <a:solidFill>
                  <a:srgbClr val="FFFFFF"/>
                </a:solidFill>
                <a:ea typeface="+mn-lt"/>
                <a:cs typeface="+mn-lt"/>
              </a:rPr>
              <a:t>2</a:t>
            </a:r>
            <a:r>
              <a:rPr lang="en-US" sz="1600" dirty="0">
                <a:ea typeface="+mn-lt"/>
                <a:cs typeface="+mn-lt"/>
              </a:rPr>
              <a:t>. </a:t>
            </a:r>
          </a:p>
          <a:p>
            <a:pPr>
              <a:buNone/>
            </a:pPr>
            <a:r>
              <a:rPr lang="en-US" sz="1600" dirty="0">
                <a:ea typeface="+mn-lt"/>
                <a:cs typeface="+mn-lt"/>
              </a:rPr>
              <a:t>4. Establishing a chatbot system that reflects a meticulous orchestration of technological prowess, linguistic finesse, and user-centricity, serving as a testament to innovation, adaptability, and excellence in the realm of digital conversation .</a:t>
            </a:r>
            <a:endParaRPr lang="en-US" sz="1600" dirty="0">
              <a:cs typeface="Calibri"/>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72</TotalTime>
  <Words>74</Words>
  <Application>Microsoft Office PowerPoint</Application>
  <PresentationFormat>Widescreen</PresentationFormat>
  <Paragraphs>25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Presidency University 45 Yrs</vt:lpstr>
      <vt:lpstr>CHATBOT USING ARTIFICIAL INTELLIGENCE MARKUP LANGUAGE</vt:lpstr>
      <vt:lpstr>Introduction</vt:lpstr>
      <vt:lpstr>PowerPoint Presentation</vt:lpstr>
      <vt:lpstr>PowerPoint Presentation</vt:lpstr>
      <vt:lpstr>PowerPoint Presentation</vt:lpstr>
      <vt:lpstr>PowerPoint Presentation</vt:lpstr>
      <vt:lpstr>PowerPoint Presentation</vt:lpstr>
      <vt:lpstr>Proposed Methodology</vt:lpstr>
      <vt:lpstr>Objectives</vt:lpstr>
      <vt:lpstr>System Design &amp; Implementation</vt:lpstr>
      <vt:lpstr>PowerPoint Presentation</vt:lpstr>
      <vt:lpstr>PowerPoint Presentation</vt:lpstr>
      <vt:lpstr>Timeline of Project</vt:lpstr>
      <vt:lpstr>Outcomes / Results Obtained</vt:lpstr>
      <vt:lpstr>Conclusion</vt:lpstr>
      <vt:lpstr>References</vt:lpstr>
      <vt:lpstr>Publication Details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Sanjeev P Kaulgud-Asst. Prof-CSE</cp:lastModifiedBy>
  <cp:revision>544</cp:revision>
  <dcterms:created xsi:type="dcterms:W3CDTF">2023-03-16T03:26:27Z</dcterms:created>
  <dcterms:modified xsi:type="dcterms:W3CDTF">2024-01-09T19:51:30Z</dcterms:modified>
</cp:coreProperties>
</file>