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0" r:id="rId5"/>
    <p:sldId id="258" r:id="rId6"/>
    <p:sldId id="279" r:id="rId7"/>
    <p:sldId id="280" r:id="rId8"/>
    <p:sldId id="259" r:id="rId9"/>
    <p:sldId id="264" r:id="rId10"/>
    <p:sldId id="276" r:id="rId11"/>
    <p:sldId id="275" r:id="rId12"/>
    <p:sldId id="265" r:id="rId13"/>
    <p:sldId id="262" r:id="rId14"/>
    <p:sldId id="278" r:id="rId15"/>
    <p:sldId id="267" r:id="rId16"/>
    <p:sldId id="263" r:id="rId17"/>
    <p:sldId id="268" r:id="rId18"/>
    <p:sldId id="266" r:id="rId19"/>
    <p:sldId id="277" r:id="rId20"/>
    <p:sldId id="269" r:id="rId21"/>
    <p:sldId id="270" r:id="rId22"/>
    <p:sldId id="273" r:id="rId23"/>
    <p:sldId id="271" r:id="rId24"/>
    <p:sldId id="274" r:id="rId25"/>
    <p:sldId id="27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3D73-312B-4B46-ADED-303040ADE1ED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FCFA5FE-D938-4266-B853-8840BC8BF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977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3D73-312B-4B46-ADED-303040ADE1ED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FA5FE-D938-4266-B853-8840BC8BFB0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142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3D73-312B-4B46-ADED-303040ADE1ED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FA5FE-D938-4266-B853-8840BC8BF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10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3D73-312B-4B46-ADED-303040ADE1ED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FA5FE-D938-4266-B853-8840BC8BFB0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239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3D73-312B-4B46-ADED-303040ADE1ED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FA5FE-D938-4266-B853-8840BC8BF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314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3D73-312B-4B46-ADED-303040ADE1ED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FA5FE-D938-4266-B853-8840BC8BFB0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87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3D73-312B-4B46-ADED-303040ADE1ED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FA5FE-D938-4266-B853-8840BC8BFB0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267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3D73-312B-4B46-ADED-303040ADE1ED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FA5FE-D938-4266-B853-8840BC8BFB0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763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3D73-312B-4B46-ADED-303040ADE1ED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FA5FE-D938-4266-B853-8840BC8BF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40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3D73-312B-4B46-ADED-303040ADE1ED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FA5FE-D938-4266-B853-8840BC8BF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884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D8A3D73-312B-4B46-ADED-303040ADE1ED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FA5FE-D938-4266-B853-8840BC8BFB0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460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A3D73-312B-4B46-ADED-303040ADE1ED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FCFA5FE-D938-4266-B853-8840BC8BF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2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9">
            <a:extLst>
              <a:ext uri="{FF2B5EF4-FFF2-40B4-BE49-F238E27FC236}">
                <a16:creationId xmlns:a16="http://schemas.microsoft.com/office/drawing/2014/main" id="{8BC298DB-2D5C-40A1-9A78-6B4A12198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35C2355B-7CE9-4192-9142-A41CA0A0C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7B67AD-CA25-4F02-BDCE-4067F0149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5200" y="967167"/>
            <a:ext cx="4151306" cy="2374516"/>
          </a:xfrm>
        </p:spPr>
        <p:txBody>
          <a:bodyPr>
            <a:normAutofit/>
          </a:bodyPr>
          <a:lstStyle/>
          <a:p>
            <a:r>
              <a:rPr lang="en-US" sz="4800" dirty="0"/>
              <a:t>HTML,XML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E4268-98BE-45F3-A7C6-703452A347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9647" y="3529159"/>
            <a:ext cx="4162489" cy="1606576"/>
          </a:xfrm>
        </p:spPr>
        <p:txBody>
          <a:bodyPr>
            <a:normAutofit/>
          </a:bodyPr>
          <a:lstStyle/>
          <a:p>
            <a:r>
              <a:rPr lang="en-US" sz="1600" b="1" dirty="0"/>
              <a:t>Santhosh </a:t>
            </a:r>
            <a:r>
              <a:rPr lang="en-US" sz="1600" b="1" dirty="0" err="1"/>
              <a:t>bj</a:t>
            </a:r>
            <a:endParaRPr lang="en-US" sz="1600" b="1" dirty="0"/>
          </a:p>
          <a:p>
            <a:r>
              <a:rPr lang="en-US" sz="1600" b="1" dirty="0"/>
              <a:t>For any queries please drop a mail to santhoshkumarbj@gmail.com</a:t>
            </a:r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4870AE84-4354-3F67-2FBD-544B30806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9869" y="805583"/>
            <a:ext cx="4660762" cy="4660762"/>
          </a:xfrm>
          <a:prstGeom prst="rect">
            <a:avLst/>
          </a:prstGeom>
        </p:spPr>
      </p:pic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06D05ED8-39E4-42F8-92CB-704C2BD0D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9647" y="3526496"/>
            <a:ext cx="414993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1" name="Picture 15">
            <a:extLst>
              <a:ext uri="{FF2B5EF4-FFF2-40B4-BE49-F238E27FC236}">
                <a16:creationId xmlns:a16="http://schemas.microsoft.com/office/drawing/2014/main" id="{45CE2E7C-6AA3-4710-825D-4CDDF788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7">
            <a:extLst>
              <a:ext uri="{FF2B5EF4-FFF2-40B4-BE49-F238E27FC236}">
                <a16:creationId xmlns:a16="http://schemas.microsoft.com/office/drawing/2014/main" id="{3256C6C3-0EDC-4651-AB37-9F26CFAA6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673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954AB-E092-7481-FB86-5A94BC673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E58261-68AD-0CEA-E6D2-9880C0D57C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335902"/>
            <a:ext cx="9603275" cy="5495731"/>
          </a:xfrm>
        </p:spPr>
      </p:pic>
    </p:spTree>
    <p:extLst>
      <p:ext uri="{BB962C8B-B14F-4D97-AF65-F5344CB8AC3E}">
        <p14:creationId xmlns:p14="http://schemas.microsoft.com/office/powerpoint/2010/main" val="2656493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9164F-F9BF-3094-1861-FA3F5CA28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What does the web server do?&#10;">
            <a:extLst>
              <a:ext uri="{FF2B5EF4-FFF2-40B4-BE49-F238E27FC236}">
                <a16:creationId xmlns:a16="http://schemas.microsoft.com/office/drawing/2014/main" id="{A3C70039-3EE7-1BDD-E619-3F356E3222A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3132"/>
            <a:ext cx="9603275" cy="554238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5422CD-3153-E1DA-3BDB-5BF408779EE4}"/>
              </a:ext>
            </a:extLst>
          </p:cNvPr>
          <p:cNvSpPr txBox="1"/>
          <p:nvPr/>
        </p:nvSpPr>
        <p:spPr>
          <a:xfrm>
            <a:off x="4343400" y="5857875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E5BB1B-F787-84A9-D315-CEDA6D021A69}"/>
              </a:ext>
            </a:extLst>
          </p:cNvPr>
          <p:cNvSpPr txBox="1"/>
          <p:nvPr/>
        </p:nvSpPr>
        <p:spPr>
          <a:xfrm>
            <a:off x="4219628" y="5555991"/>
            <a:ext cx="406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does a web browser do ? </a:t>
            </a:r>
          </a:p>
        </p:txBody>
      </p:sp>
    </p:spTree>
    <p:extLst>
      <p:ext uri="{BB962C8B-B14F-4D97-AF65-F5344CB8AC3E}">
        <p14:creationId xmlns:p14="http://schemas.microsoft.com/office/powerpoint/2010/main" val="3764265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B9FD8-DF4A-4BD2-AA29-E47BD88A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URL, URI and 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A2C27-E973-4F3A-945D-C790D2CD1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Uniform Resource Name, Uniform Resource Identifier, Uniform Resource Locator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URL is subset of URI. URI identifies the resource and URL identifies location.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057F6F-8914-46E9-8F5C-9D5995B7E6B0}"/>
              </a:ext>
            </a:extLst>
          </p:cNvPr>
          <p:cNvSpPr/>
          <p:nvPr/>
        </p:nvSpPr>
        <p:spPr>
          <a:xfrm>
            <a:off x="1451579" y="2603863"/>
            <a:ext cx="5419738" cy="23513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=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URI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049205-24B7-44BC-8774-0F3D5FE1CDD3}"/>
              </a:ext>
            </a:extLst>
          </p:cNvPr>
          <p:cNvSpPr/>
          <p:nvPr/>
        </p:nvSpPr>
        <p:spPr>
          <a:xfrm>
            <a:off x="1702801" y="3100251"/>
            <a:ext cx="1933303" cy="11669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URN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C4DF8C-E490-4A5D-B88D-DFEE122BCB7A}"/>
              </a:ext>
            </a:extLst>
          </p:cNvPr>
          <p:cNvSpPr/>
          <p:nvPr/>
        </p:nvSpPr>
        <p:spPr>
          <a:xfrm>
            <a:off x="4668070" y="3100251"/>
            <a:ext cx="1933303" cy="11669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URL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AE2559-2524-4BF1-A94E-AF5106991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006" y="2558227"/>
            <a:ext cx="4453481" cy="244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714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45FED-EFF6-49C4-BC63-67B44A36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A0FEE-94B4-4271-AD47-71D636A88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Page Title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/title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 First Heading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 first paragraph.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b="0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092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0A9AA-4DB6-2A03-DC50-F4A6153D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9EE4B-40FC-7CF7-32A2-B39345A14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32AB2C-B98E-D582-E774-8DA3D3969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0"/>
            <a:ext cx="9603275" cy="605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197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E1EA6-E3CD-4C6D-8647-5C255B9EF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,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A5F05-2500-4F4F-9E8E-F4372BF9F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HTML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element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everything from the start tag to the end tag:</a:t>
            </a:r>
          </a:p>
          <a:p>
            <a:pPr algn="l"/>
            <a:r>
              <a:rPr lang="en-US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Verdana" panose="020B0604030504040204" pitchFamily="34" charset="0"/>
              </a:rPr>
              <a:t>h1</a:t>
            </a:r>
            <a:r>
              <a:rPr lang="en-US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My First Heading</a:t>
            </a:r>
            <a:r>
              <a:rPr lang="en-US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Verdana" panose="020B0604030504040204" pitchFamily="34" charset="0"/>
              </a:rPr>
              <a:t>/h1</a:t>
            </a:r>
            <a:r>
              <a:rPr lang="en-US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&gt;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All HTML elements can have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attributes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Attributes provide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additional information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about elements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Attributes are always specified in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start tag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Attributes usually come in name/value pairs like: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name="value“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&lt;a&gt; tag defines a hyperlink.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href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attribute specifies the URL of the page the link goes to: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="https://www.w3schools.com"&gt;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Visit W3Schools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504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6CFEF-0FB7-4682-BA74-371090754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8723C-0BA3-493C-923D-81BA4B46D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&lt;!DOCTYPE html&gt; declaration defines that this document is an HTML5 document</a:t>
            </a:r>
          </a:p>
          <a:p>
            <a:r>
              <a:rPr lang="en-US" dirty="0"/>
              <a:t>The &lt;html&gt; element is the root element of an HTML page</a:t>
            </a:r>
          </a:p>
          <a:p>
            <a:r>
              <a:rPr lang="en-US" dirty="0"/>
              <a:t>The &lt;head&gt; element contains meta information about the HTML page</a:t>
            </a:r>
          </a:p>
          <a:p>
            <a:r>
              <a:rPr lang="en-US" dirty="0"/>
              <a:t>The &lt;title&gt; element specifies a title for the HTML page (which is shown in the browser's title bar or in the page's tab)</a:t>
            </a:r>
          </a:p>
          <a:p>
            <a:r>
              <a:rPr lang="en-US" dirty="0"/>
              <a:t>The &lt;body&gt; element defines the document's body, and is a container for all the visible contents, such as headings, paragraphs, images, hyperlinks, tables, lists, etc.</a:t>
            </a:r>
          </a:p>
          <a:p>
            <a:r>
              <a:rPr lang="en-US" dirty="0"/>
              <a:t>The &lt;h1&gt; element defines a large heading</a:t>
            </a:r>
          </a:p>
          <a:p>
            <a:r>
              <a:rPr lang="en-US" dirty="0"/>
              <a:t>The &lt;p&gt; element defines a paragraph</a:t>
            </a:r>
          </a:p>
        </p:txBody>
      </p:sp>
    </p:spTree>
    <p:extLst>
      <p:ext uri="{BB962C8B-B14F-4D97-AF65-F5344CB8AC3E}">
        <p14:creationId xmlns:p14="http://schemas.microsoft.com/office/powerpoint/2010/main" val="1332495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19085-5181-48DC-BFDB-E44161D5F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85936-22EF-4DD5-AE5C-C7ABEDEFD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1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tagname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1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1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i="1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background-color:powderblue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;"&gt;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color:blue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;"&gt;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heading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font-family:verdana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;"&gt;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heading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="font-size:300%;"&gt;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heading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text-align:center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;"&gt;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Centered Heading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142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0BDC5-EC3A-458A-BAAD-0D21C3271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A56F5-D0CB-4AA4-8FDF-37AED66FE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  <a:p>
            <a:r>
              <a:rPr lang="en-US" dirty="0"/>
              <a:t>&lt;b&gt; - Bold text</a:t>
            </a:r>
          </a:p>
          <a:p>
            <a:r>
              <a:rPr lang="en-US" dirty="0"/>
              <a:t>&lt;strong&gt; - Important text</a:t>
            </a:r>
          </a:p>
          <a:p>
            <a:r>
              <a:rPr lang="en-US" dirty="0"/>
              <a:t>&lt;</a:t>
            </a:r>
            <a:r>
              <a:rPr lang="en-US" dirty="0" err="1"/>
              <a:t>i</a:t>
            </a:r>
            <a:r>
              <a:rPr lang="en-US" dirty="0"/>
              <a:t>&gt; - Italic text</a:t>
            </a:r>
          </a:p>
          <a:p>
            <a:r>
              <a:rPr lang="en-US" dirty="0"/>
              <a:t>&lt;</a:t>
            </a:r>
            <a:r>
              <a:rPr lang="en-US" dirty="0" err="1"/>
              <a:t>em</a:t>
            </a:r>
            <a:r>
              <a:rPr lang="en-US" dirty="0"/>
              <a:t>&gt; - Emphasized text</a:t>
            </a:r>
          </a:p>
          <a:p>
            <a:r>
              <a:rPr lang="en-US" dirty="0"/>
              <a:t>&lt;mark&gt; - Marked text</a:t>
            </a:r>
          </a:p>
          <a:p>
            <a:r>
              <a:rPr lang="en-US" dirty="0"/>
              <a:t>&lt;small&gt; - Smaller text</a:t>
            </a:r>
          </a:p>
          <a:p>
            <a:r>
              <a:rPr lang="en-US" dirty="0"/>
              <a:t>&lt;del&gt; - Deleted text</a:t>
            </a:r>
          </a:p>
          <a:p>
            <a:r>
              <a:rPr lang="en-US" dirty="0"/>
              <a:t>&lt;ins&gt; - Inserted text</a:t>
            </a:r>
          </a:p>
          <a:p>
            <a:r>
              <a:rPr lang="en-US" dirty="0"/>
              <a:t>&lt;sub&gt; - Subscript text</a:t>
            </a:r>
          </a:p>
          <a:p>
            <a:r>
              <a:rPr lang="en-US" dirty="0"/>
              <a:t>&lt;sup&gt; - Superscript text</a:t>
            </a:r>
          </a:p>
        </p:txBody>
      </p:sp>
    </p:spTree>
    <p:extLst>
      <p:ext uri="{BB962C8B-B14F-4D97-AF65-F5344CB8AC3E}">
        <p14:creationId xmlns:p14="http://schemas.microsoft.com/office/powerpoint/2010/main" val="2994182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A7346-87F7-812C-2183-273D0FF30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9C4AB2-356C-10FD-0180-475A9AB63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0"/>
            <a:ext cx="9603275" cy="6120882"/>
          </a:xfrm>
        </p:spPr>
      </p:pic>
    </p:spTree>
    <p:extLst>
      <p:ext uri="{BB962C8B-B14F-4D97-AF65-F5344CB8AC3E}">
        <p14:creationId xmlns:p14="http://schemas.microsoft.com/office/powerpoint/2010/main" val="2555732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30278-804A-46BD-8ADF-29CD63E4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Markup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E8E2C-12CF-415A-985E-70A2B868C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XML is derivative of SGML (Standard Generalized Markup Language -1986) but with lesser complexity.</a:t>
            </a:r>
          </a:p>
          <a:p>
            <a:r>
              <a:rPr lang="en-US" dirty="0"/>
              <a:t>SGML – Derived from GML – 1970</a:t>
            </a:r>
          </a:p>
          <a:p>
            <a:r>
              <a:rPr lang="en-US" dirty="0"/>
              <a:t>SGML inspired the invention of Web. </a:t>
            </a:r>
          </a:p>
          <a:p>
            <a:r>
              <a:rPr lang="en-US" dirty="0"/>
              <a:t>Tim Berners-Lee, a British scientist, invented the World Wide Web (WWW) in 1989, while working at CERN.(</a:t>
            </a:r>
            <a:r>
              <a:rPr lang="fr-FR" b="0" i="0" dirty="0">
                <a:solidFill>
                  <a:srgbClr val="040C28"/>
                </a:solidFill>
                <a:effectLst/>
                <a:latin typeface="Google Sans"/>
              </a:rPr>
              <a:t>Conseil Européen pour la Recherche Nucléaire – </a:t>
            </a:r>
            <a:r>
              <a:rPr lang="fr-FR" b="0" i="0" dirty="0" err="1">
                <a:solidFill>
                  <a:srgbClr val="040C28"/>
                </a:solidFill>
                <a:effectLst/>
                <a:latin typeface="Google Sans"/>
              </a:rPr>
              <a:t>Europen</a:t>
            </a:r>
            <a:r>
              <a:rPr lang="fr-FR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fr-FR" b="0" i="0" dirty="0" err="1">
                <a:solidFill>
                  <a:srgbClr val="040C28"/>
                </a:solidFill>
                <a:effectLst/>
                <a:latin typeface="Google Sans"/>
              </a:rPr>
              <a:t>Laboratory</a:t>
            </a:r>
            <a:r>
              <a:rPr lang="fr-FR" b="0" i="0" dirty="0">
                <a:solidFill>
                  <a:srgbClr val="040C28"/>
                </a:solidFill>
                <a:effectLst/>
                <a:latin typeface="Google Sans"/>
              </a:rPr>
              <a:t> for </a:t>
            </a:r>
            <a:r>
              <a:rPr lang="fr-FR" b="0" i="0" dirty="0" err="1">
                <a:solidFill>
                  <a:srgbClr val="040C28"/>
                </a:solidFill>
                <a:effectLst/>
                <a:latin typeface="Google Sans"/>
              </a:rPr>
              <a:t>Particle</a:t>
            </a:r>
            <a:r>
              <a:rPr lang="fr-FR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fr-FR" b="0" i="0" dirty="0" err="1">
                <a:solidFill>
                  <a:srgbClr val="040C28"/>
                </a:solidFill>
                <a:effectLst/>
                <a:latin typeface="Google Sans"/>
              </a:rPr>
              <a:t>Physics</a:t>
            </a:r>
            <a:r>
              <a:rPr lang="fr-FR" b="0" i="0" dirty="0">
                <a:solidFill>
                  <a:srgbClr val="040C28"/>
                </a:solidFill>
                <a:effectLst/>
                <a:latin typeface="Google Sans"/>
              </a:rPr>
              <a:t>) </a:t>
            </a:r>
          </a:p>
          <a:p>
            <a:r>
              <a:rPr lang="fr-FR" b="0" i="0" dirty="0">
                <a:solidFill>
                  <a:srgbClr val="040C28"/>
                </a:solidFill>
                <a:effectLst/>
                <a:latin typeface="Google Sans"/>
              </a:rPr>
              <a:t>He </a:t>
            </a:r>
            <a:r>
              <a:rPr lang="fr-FR" b="0" i="0" dirty="0" err="1">
                <a:solidFill>
                  <a:srgbClr val="040C28"/>
                </a:solidFill>
                <a:effectLst/>
                <a:latin typeface="Google Sans"/>
              </a:rPr>
              <a:t>used</a:t>
            </a:r>
            <a:r>
              <a:rPr lang="fr-FR" b="0" i="0" dirty="0">
                <a:solidFill>
                  <a:srgbClr val="040C28"/>
                </a:solidFill>
                <a:effectLst/>
                <a:latin typeface="Google Sans"/>
              </a:rPr>
              <a:t> HTML as </a:t>
            </a:r>
            <a:r>
              <a:rPr lang="fr-FR" b="0" i="0" dirty="0" err="1">
                <a:solidFill>
                  <a:srgbClr val="040C28"/>
                </a:solidFill>
                <a:effectLst/>
                <a:latin typeface="Google Sans"/>
              </a:rPr>
              <a:t>publishing</a:t>
            </a:r>
            <a:r>
              <a:rPr lang="fr-FR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fr-FR" b="0" i="0" dirty="0" err="1">
                <a:solidFill>
                  <a:srgbClr val="040C28"/>
                </a:solidFill>
                <a:effectLst/>
                <a:latin typeface="Google Sans"/>
              </a:rPr>
              <a:t>language</a:t>
            </a:r>
            <a:r>
              <a:rPr lang="fr-FR" b="0" i="0" dirty="0">
                <a:solidFill>
                  <a:srgbClr val="040C28"/>
                </a:solidFill>
                <a:effectLst/>
                <a:latin typeface="Google Sans"/>
              </a:rPr>
              <a:t>. </a:t>
            </a:r>
          </a:p>
          <a:p>
            <a:r>
              <a:rPr lang="en-US" dirty="0"/>
              <a:t>XML (Extensible Markup Language)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273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1AB91-3CA9-4B6C-B578-8B5362859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EA943-4140-41B8-A86D-42706A783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XML was designed to store and transport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XML was designed to be self-descriptive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XML is a W3C Recommendation</a:t>
            </a:r>
          </a:p>
          <a:p>
            <a:r>
              <a:rPr lang="en-US" dirty="0"/>
              <a:t>&lt;Student&gt;</a:t>
            </a:r>
          </a:p>
          <a:p>
            <a:pPr marL="0" indent="0">
              <a:buNone/>
            </a:pPr>
            <a:r>
              <a:rPr lang="en-US" dirty="0"/>
              <a:t>        &lt;USN&gt;2BLCS001&lt;USN&gt;</a:t>
            </a:r>
          </a:p>
          <a:p>
            <a:pPr marL="0" indent="0">
              <a:buNone/>
            </a:pPr>
            <a:r>
              <a:rPr lang="en-US" dirty="0"/>
              <a:t>        &lt;Name&gt;Santhosh&lt;/Name&gt;</a:t>
            </a:r>
            <a:br>
              <a:rPr lang="en-US" dirty="0"/>
            </a:br>
            <a:r>
              <a:rPr lang="en-US" dirty="0"/>
              <a:t>&lt;/Student&gt;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many HTML applications, XML is used to store or transport data, while HTML is used to format and display the same data.</a:t>
            </a:r>
          </a:p>
          <a:p>
            <a:pPr algn="l"/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?xml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version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="1.0"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encoding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="UTF-8</a:t>
            </a:r>
            <a:r>
              <a:rPr lang="en-US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is prolog and optional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945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E0387-1B97-4B31-9CE9-9638702B2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 and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267B3-66C2-4819-A664-98B7ADA1E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: &lt;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h:table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xmlns:h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="http://www.w3.org/TR/html4/"&gt;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All HTML elements can be accessed through the 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DOM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="demo"&gt;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Heading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="button"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('demo').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= 'Hello World!'"&gt;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Click Me!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/button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41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CFAAD-7930-4EF3-B96E-CD0CF9C9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61140-1334-435D-8B66-A7760082D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XPath is a syntax for defining parts of an XML document</a:t>
            </a:r>
          </a:p>
          <a:p>
            <a:r>
              <a:rPr lang="en-US" dirty="0"/>
              <a:t>XPath uses path expressions to navigate in XML documents</a:t>
            </a:r>
          </a:p>
          <a:p>
            <a:r>
              <a:rPr lang="en-US" dirty="0"/>
              <a:t>XPath contains a library of standard functions</a:t>
            </a:r>
          </a:p>
          <a:p>
            <a:r>
              <a:rPr lang="en-US" dirty="0"/>
              <a:t>XPath is a major element in XSLT and in XQuery</a:t>
            </a:r>
          </a:p>
          <a:p>
            <a:r>
              <a:rPr lang="en-US" dirty="0"/>
              <a:t>XPath is a W3C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3922054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46685-11F9-4CE6-BADF-8DDAA62B5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XPath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ACB4F0-442C-4838-A965-EFEAE6010FE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48785" y="2016125"/>
          <a:ext cx="7408754" cy="3449639"/>
        </p:xfrm>
        <a:graphic>
          <a:graphicData uri="http://schemas.openxmlformats.org/drawingml/2006/table">
            <a:tbl>
              <a:tblPr/>
              <a:tblGrid>
                <a:gridCol w="3704377">
                  <a:extLst>
                    <a:ext uri="{9D8B030D-6E8A-4147-A177-3AD203B41FA5}">
                      <a16:colId xmlns:a16="http://schemas.microsoft.com/office/drawing/2014/main" val="20577398"/>
                    </a:ext>
                  </a:extLst>
                </a:gridCol>
                <a:gridCol w="3704377">
                  <a:extLst>
                    <a:ext uri="{9D8B030D-6E8A-4147-A177-3AD203B41FA5}">
                      <a16:colId xmlns:a16="http://schemas.microsoft.com/office/drawing/2014/main" val="3563490449"/>
                    </a:ext>
                  </a:extLst>
                </a:gridCol>
              </a:tblGrid>
              <a:tr h="431205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/bookstore/book[1]</a:t>
                      </a:r>
                    </a:p>
                  </a:txBody>
                  <a:tcPr marL="93740" marR="46870" marT="46870" marB="4687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Selects the first book element that is the child of the bookstore element</a:t>
                      </a:r>
                    </a:p>
                  </a:txBody>
                  <a:tcPr marL="46870" marR="46870" marT="46870" marB="4687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506726"/>
                  </a:ext>
                </a:extLst>
              </a:tr>
              <a:tr h="431205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/bookstore/book[last()]</a:t>
                      </a:r>
                    </a:p>
                  </a:txBody>
                  <a:tcPr marL="93740" marR="46870" marT="46870" marB="4687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Selects the last book element that is the child of the bookstore element</a:t>
                      </a:r>
                    </a:p>
                  </a:txBody>
                  <a:tcPr marL="46870" marR="46870" marT="46870" marB="4687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8276"/>
                  </a:ext>
                </a:extLst>
              </a:tr>
              <a:tr h="431205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/bookstore/book[last()-1]</a:t>
                      </a:r>
                    </a:p>
                  </a:txBody>
                  <a:tcPr marL="93740" marR="46870" marT="46870" marB="4687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Selects the last but one book element that is the child of the bookstore element</a:t>
                      </a:r>
                    </a:p>
                  </a:txBody>
                  <a:tcPr marL="46870" marR="46870" marT="46870" marB="4687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51992"/>
                  </a:ext>
                </a:extLst>
              </a:tr>
              <a:tr h="431205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/bookstore/book[position()&lt;3]</a:t>
                      </a:r>
                    </a:p>
                  </a:txBody>
                  <a:tcPr marL="93740" marR="46870" marT="46870" marB="4687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Selects the first two book elements that are children of the bookstore element</a:t>
                      </a:r>
                    </a:p>
                  </a:txBody>
                  <a:tcPr marL="46870" marR="46870" marT="46870" marB="4687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607965"/>
                  </a:ext>
                </a:extLst>
              </a:tr>
              <a:tr h="262472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//title[@lang]</a:t>
                      </a:r>
                    </a:p>
                  </a:txBody>
                  <a:tcPr marL="93740" marR="46870" marT="46870" marB="4687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Selects all the title elements that have an attribute named lang</a:t>
                      </a:r>
                    </a:p>
                  </a:txBody>
                  <a:tcPr marL="46870" marR="46870" marT="46870" marB="4687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764893"/>
                  </a:ext>
                </a:extLst>
              </a:tr>
              <a:tr h="431205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//title[@lang='en']</a:t>
                      </a:r>
                    </a:p>
                  </a:txBody>
                  <a:tcPr marL="93740" marR="46870" marT="46870" marB="4687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Selects all the title elements that have a "lang" attribute with a value of "en"</a:t>
                      </a:r>
                    </a:p>
                  </a:txBody>
                  <a:tcPr marL="46870" marR="46870" marT="46870" marB="4687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977792"/>
                  </a:ext>
                </a:extLst>
              </a:tr>
              <a:tr h="431205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/bookstore/book[price&gt;35.00]</a:t>
                      </a:r>
                    </a:p>
                  </a:txBody>
                  <a:tcPr marL="93740" marR="46870" marT="46870" marB="4687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Selects all the book elements of the bookstore element that have a price element with a value greater than 35.00</a:t>
                      </a:r>
                    </a:p>
                  </a:txBody>
                  <a:tcPr marL="46870" marR="46870" marT="46870" marB="4687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454868"/>
                  </a:ext>
                </a:extLst>
              </a:tr>
              <a:tr h="599937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/bookstore/book[price&gt;35.00]/title</a:t>
                      </a:r>
                    </a:p>
                  </a:txBody>
                  <a:tcPr marL="93740" marR="46870" marT="46870" marB="4687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Selects all the title elements of the book elements of the bookstore element that have a price element with a value greater than 35.00</a:t>
                      </a:r>
                    </a:p>
                  </a:txBody>
                  <a:tcPr marL="46870" marR="46870" marT="46870" marB="4687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82710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5133B509-980A-493D-BADC-F85A7821D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1700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E2064-52A0-48C6-AD17-222F61662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D1849-31CB-40F7-B527-DF2D6319D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XSLT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eXtensible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Stylesheet Language Transformations) is the recommended style sheet language for XML.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XSLT is far more sophisticated than CSS. With XSLT you can add/remove elements and attributes to or from the output file. You can also rearrange and sort elements, perform tests and make decisions about which elements to hide and display, and a lot more.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XSLT uses XPath to find information in an XML document.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Can use XSLT to transform XML into HTML, before it is displayed in a browser.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151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9863C-1865-4045-88F2-CFB5BCAFF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E9B18-9620-48E0-8B7C-7C682FD27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XML Schema describes the structure of an XML document, just like a DTD.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XML document with correct syntax is called "Well Formed".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XML document validated against an XML Schema is both "Well Formed" and "Valid".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135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9DF6D-6766-4090-928E-60BDE2D3A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Markup Language  vs Programing language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2685A-D7A1-4EE5-BA48-2667B42E5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Declarative language only talks about how the data should be presented. </a:t>
            </a:r>
          </a:p>
          <a:p>
            <a:r>
              <a:rPr lang="en-US" dirty="0"/>
              <a:t>Programing language talks about algorithm and logical steps.</a:t>
            </a:r>
          </a:p>
          <a:p>
            <a:r>
              <a:rPr lang="en-US" dirty="0"/>
              <a:t>HTML, XML are markup language.</a:t>
            </a:r>
          </a:p>
          <a:p>
            <a:r>
              <a:rPr lang="en-US" dirty="0"/>
              <a:t>C# , Java , C++ are programing languages.</a:t>
            </a:r>
          </a:p>
        </p:txBody>
      </p:sp>
    </p:spTree>
    <p:extLst>
      <p:ext uri="{BB962C8B-B14F-4D97-AF65-F5344CB8AC3E}">
        <p14:creationId xmlns:p14="http://schemas.microsoft.com/office/powerpoint/2010/main" val="1760525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B6922-6579-4621-84F5-C6DF5C4AC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C7D29-B60D-42E8-A5D6-778FEEDC1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/>
              <a:t>XHTML </a:t>
            </a:r>
          </a:p>
          <a:p>
            <a:r>
              <a:rPr lang="en-US" dirty="0"/>
              <a:t>HTML5</a:t>
            </a:r>
          </a:p>
          <a:p>
            <a:r>
              <a:rPr lang="en-US" dirty="0"/>
              <a:t>XML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199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2F9DD-A825-46AF-A302-1A8971BE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CC486-7773-4070-9422-51C3D4535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First version came in 1993. Though it was started in 1989</a:t>
            </a:r>
          </a:p>
          <a:p>
            <a:r>
              <a:rPr lang="en-US" dirty="0"/>
              <a:t>Till 2000 HTML 4.01 was widely used.</a:t>
            </a:r>
          </a:p>
          <a:p>
            <a:r>
              <a:rPr lang="en-US" dirty="0"/>
              <a:t>In 2000 another version of HTML was released known as XHTML which is rewrite of HTML as an XML Language. 	</a:t>
            </a:r>
          </a:p>
          <a:p>
            <a:r>
              <a:rPr lang="en-US" dirty="0"/>
              <a:t>After XHTML another version of HTML became popular which is HTML 5.</a:t>
            </a:r>
          </a:p>
          <a:p>
            <a:r>
              <a:rPr lang="en-US" dirty="0"/>
              <a:t>Drafted in 2007 and recommended in 2014.</a:t>
            </a:r>
          </a:p>
          <a:p>
            <a:r>
              <a:rPr lang="en-US" dirty="0"/>
              <a:t>Current proposed version of HTML is HTML 6. </a:t>
            </a:r>
          </a:p>
          <a:p>
            <a:r>
              <a:rPr lang="en-US" dirty="0"/>
              <a:t>WHATWG is taking care of HTML standards. (Web Hypertext Application Technology Working Group).</a:t>
            </a:r>
          </a:p>
          <a:p>
            <a:r>
              <a:rPr lang="en-US" dirty="0"/>
              <a:t>Earlier W3C – Worldwide web consortium used to take care of HTML standards.</a:t>
            </a:r>
          </a:p>
        </p:txBody>
      </p:sp>
    </p:spTree>
    <p:extLst>
      <p:ext uri="{BB962C8B-B14F-4D97-AF65-F5344CB8AC3E}">
        <p14:creationId xmlns:p14="http://schemas.microsoft.com/office/powerpoint/2010/main" val="2749286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E1158-33F1-468C-E11C-F6AC6AB62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3B9D6-41CA-AA0F-BA90-1F92568D2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06BC60-B890-0DA2-81DF-F38041094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27" y="0"/>
            <a:ext cx="11663265" cy="616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32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1944E-FE17-4A6C-C891-ADF62877C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B7E8-7411-DDF5-0057-B81591C23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E4DB29-99D4-2DEF-EE0D-5D6A67CD9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0"/>
            <a:ext cx="9603275" cy="605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93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597A9-9F3A-41B8-98EF-2A15B261D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(Hyper Text Markup Languages)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E9558-E107-4AAB-80ED-7107CF2B4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Markup language</a:t>
            </a:r>
          </a:p>
          <a:p>
            <a:r>
              <a:rPr lang="en-US" dirty="0"/>
              <a:t>Platform Independent</a:t>
            </a:r>
          </a:p>
          <a:p>
            <a:r>
              <a:rPr lang="en-US" dirty="0"/>
              <a:t>Provides tags to embed graphics, animation, links.</a:t>
            </a:r>
          </a:p>
          <a:p>
            <a:r>
              <a:rPr lang="en-US" dirty="0"/>
              <a:t>Create , Save and View a document or information in the browser.</a:t>
            </a:r>
          </a:p>
          <a:p>
            <a:r>
              <a:rPr lang="en-US" dirty="0"/>
              <a:t>Format a web page</a:t>
            </a:r>
          </a:p>
          <a:p>
            <a:r>
              <a:rPr lang="en-US" dirty="0"/>
              <a:t>Web browser understands HTML </a:t>
            </a:r>
          </a:p>
          <a:p>
            <a:r>
              <a:rPr lang="en-US" dirty="0"/>
              <a:t>Runs on presentation layer.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233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BB464-EDEB-420B-8680-AE8B29E0C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err="1"/>
              <a:t>browSer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8127F-9556-484A-809E-E888A3F0E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2425A"/>
                </a:solidFill>
                <a:effectLst/>
                <a:latin typeface="Inter"/>
              </a:rPr>
              <a:t>A web browser </a:t>
            </a:r>
            <a:r>
              <a:rPr lang="en-US" dirty="0">
                <a:solidFill>
                  <a:srgbClr val="42425A"/>
                </a:solidFill>
                <a:latin typeface="Inter"/>
              </a:rPr>
              <a:t>is an application which </a:t>
            </a:r>
            <a:r>
              <a:rPr lang="en-US" b="0" i="0" dirty="0">
                <a:solidFill>
                  <a:srgbClr val="42425A"/>
                </a:solidFill>
                <a:effectLst/>
                <a:latin typeface="Inter"/>
              </a:rPr>
              <a:t>takes you anywhere on the internet, letting you see text, images and video from anywhere in the world.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38FCE5-BF1F-4F8D-9804-11954485E944}"/>
              </a:ext>
            </a:extLst>
          </p:cNvPr>
          <p:cNvSpPr/>
          <p:nvPr/>
        </p:nvSpPr>
        <p:spPr>
          <a:xfrm>
            <a:off x="1889760" y="3091543"/>
            <a:ext cx="2299063" cy="13149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9AB582-560B-410D-86F3-5F919D4B9720}"/>
              </a:ext>
            </a:extLst>
          </p:cNvPr>
          <p:cNvSpPr/>
          <p:nvPr/>
        </p:nvSpPr>
        <p:spPr>
          <a:xfrm>
            <a:off x="6253216" y="3091543"/>
            <a:ext cx="2299063" cy="13149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Server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076891B-54CF-42C3-8442-76EB2FAFC71B}"/>
              </a:ext>
            </a:extLst>
          </p:cNvPr>
          <p:cNvCxnSpPr/>
          <p:nvPr/>
        </p:nvCxnSpPr>
        <p:spPr>
          <a:xfrm flipH="1">
            <a:off x="4197531" y="4032069"/>
            <a:ext cx="2055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9FFBF4-5967-4FD5-9FB7-82B9118701E3}"/>
              </a:ext>
            </a:extLst>
          </p:cNvPr>
          <p:cNvCxnSpPr/>
          <p:nvPr/>
        </p:nvCxnSpPr>
        <p:spPr>
          <a:xfrm>
            <a:off x="4188823" y="3429000"/>
            <a:ext cx="2064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332BF3C-C35B-498A-A872-08F3EDAC60C1}"/>
              </a:ext>
            </a:extLst>
          </p:cNvPr>
          <p:cNvSpPr/>
          <p:nvPr/>
        </p:nvSpPr>
        <p:spPr>
          <a:xfrm>
            <a:off x="2473234" y="3352800"/>
            <a:ext cx="984069" cy="418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100526812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2241</TotalTime>
  <Words>1350</Words>
  <Application>Microsoft Office PowerPoint</Application>
  <PresentationFormat>Widescreen</PresentationFormat>
  <Paragraphs>149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Consolas</vt:lpstr>
      <vt:lpstr>Gill Sans MT</vt:lpstr>
      <vt:lpstr>Google Sans</vt:lpstr>
      <vt:lpstr>Inter</vt:lpstr>
      <vt:lpstr>Verdana</vt:lpstr>
      <vt:lpstr>Gallery</vt:lpstr>
      <vt:lpstr>HTML,XML</vt:lpstr>
      <vt:lpstr>History of Markup languages</vt:lpstr>
      <vt:lpstr>Markup Language  vs Programing language  </vt:lpstr>
      <vt:lpstr>Agenda</vt:lpstr>
      <vt:lpstr>HTML history</vt:lpstr>
      <vt:lpstr>PowerPoint Presentation</vt:lpstr>
      <vt:lpstr>PowerPoint Presentation</vt:lpstr>
      <vt:lpstr>HTML (Hyper Text Markup Languages)</vt:lpstr>
      <vt:lpstr>Web browSer</vt:lpstr>
      <vt:lpstr>PowerPoint Presentation</vt:lpstr>
      <vt:lpstr>PowerPoint Presentation</vt:lpstr>
      <vt:lpstr>URL, URI and URN</vt:lpstr>
      <vt:lpstr>Html structure</vt:lpstr>
      <vt:lpstr>PowerPoint Presentation</vt:lpstr>
      <vt:lpstr>Elements , attributes</vt:lpstr>
      <vt:lpstr>Introduction to Tags</vt:lpstr>
      <vt:lpstr>HTML Styles</vt:lpstr>
      <vt:lpstr>Formatting</vt:lpstr>
      <vt:lpstr>PowerPoint Presentation</vt:lpstr>
      <vt:lpstr>XML introduction</vt:lpstr>
      <vt:lpstr>Namespace and DOM</vt:lpstr>
      <vt:lpstr>XPath</vt:lpstr>
      <vt:lpstr>XPath</vt:lpstr>
      <vt:lpstr>XSLT</vt:lpstr>
      <vt:lpstr>XML Schema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</dc:title>
  <dc:creator>Kumar BJ, Santhosh</dc:creator>
  <cp:lastModifiedBy>Kumar BJ, Santhosh</cp:lastModifiedBy>
  <cp:revision>29</cp:revision>
  <dcterms:created xsi:type="dcterms:W3CDTF">2023-03-10T08:13:55Z</dcterms:created>
  <dcterms:modified xsi:type="dcterms:W3CDTF">2023-03-29T08:33:51Z</dcterms:modified>
</cp:coreProperties>
</file>