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4" r:id="rId8"/>
    <p:sldId id="265" r:id="rId9"/>
    <p:sldId id="262" r:id="rId10"/>
    <p:sldId id="267" r:id="rId11"/>
    <p:sldId id="263" r:id="rId12"/>
    <p:sldId id="268" r:id="rId13"/>
    <p:sldId id="266" r:id="rId14"/>
    <p:sldId id="269" r:id="rId15"/>
    <p:sldId id="270" r:id="rId16"/>
    <p:sldId id="273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7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1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3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7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6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8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6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A3D73-312B-4B46-ADED-303040ADE1E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CFA5FE-D938-4266-B853-8840BC8BF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67AD-CA25-4F02-BDCE-4067F0149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HTML,XML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4268-98BE-45F3-A7C6-703452A34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b="1" dirty="0"/>
              <a:t>Santhosh </a:t>
            </a:r>
            <a:r>
              <a:rPr lang="en-US" sz="1600" b="1" dirty="0" err="1"/>
              <a:t>bj</a:t>
            </a:r>
            <a:endParaRPr lang="en-US" sz="1600" b="1" dirty="0"/>
          </a:p>
          <a:p>
            <a:r>
              <a:rPr lang="en-US" sz="1600" b="1" dirty="0"/>
              <a:t>For any queries please drop a mail to </a:t>
            </a:r>
            <a:r>
              <a:rPr lang="en-US" sz="1600" b="1" dirty="0" err="1"/>
              <a:t>santhoshkumarbj@</a:t>
            </a:r>
            <a:r>
              <a:rPr lang="en-US" sz="1600" b="1" err="1"/>
              <a:t>gmail</a:t>
            </a:r>
            <a:r>
              <a:rPr lang="en-US" sz="1600" b="1"/>
              <a:t>.com</a:t>
            </a:r>
            <a:endParaRPr lang="en-US" sz="1600" b="1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4870AE84-4354-3F67-2FBD-544B3080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1EA6-E3CD-4C6D-8647-5C255B9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,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5F05-2500-4F4F-9E8E-F4372BF9F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have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are always specified in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start tag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usually come in name/value pairs like: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name="value“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&lt;a&gt; tag defines a hyperlink.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attribute specifies the URL of the page the link goes to: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W3Schools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CFEF-0FB7-4682-BA74-3710907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723C-0BA3-493C-923D-81BA4B46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13324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9085-5181-48DC-BFDB-E44161D5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85936-22EF-4DD5-AE5C-C7ABEDEF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font-family:verdana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="font-size:300%;"&gt;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Centered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BDC5-EC3A-458A-BAAD-0D21C327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56F5-D0CB-4AA4-8FDF-37AED66F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&lt;b&gt; - Bold text</a:t>
            </a:r>
          </a:p>
          <a:p>
            <a:r>
              <a:rPr lang="en-US" dirty="0"/>
              <a:t>&lt;strong&gt; - Important text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 - Italic text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 - Emphasized text</a:t>
            </a:r>
          </a:p>
          <a:p>
            <a:r>
              <a:rPr lang="en-US" dirty="0"/>
              <a:t>&lt;mark&gt; - Marked text</a:t>
            </a:r>
          </a:p>
          <a:p>
            <a:r>
              <a:rPr lang="en-US" dirty="0"/>
              <a:t>&lt;small&gt; - Smaller text</a:t>
            </a:r>
          </a:p>
          <a:p>
            <a:r>
              <a:rPr lang="en-US" dirty="0"/>
              <a:t>&lt;del&gt; - Deleted text</a:t>
            </a:r>
          </a:p>
          <a:p>
            <a:r>
              <a:rPr lang="en-US" dirty="0"/>
              <a:t>&lt;ins&gt; - Inserted text</a:t>
            </a:r>
          </a:p>
          <a:p>
            <a:r>
              <a:rPr lang="en-US" dirty="0"/>
              <a:t>&lt;sub&gt; - Subscript text</a:t>
            </a:r>
          </a:p>
          <a:p>
            <a:r>
              <a:rPr lang="en-US" dirty="0"/>
              <a:t>&lt;sup&gt; - Superscript text</a:t>
            </a:r>
          </a:p>
        </p:txBody>
      </p:sp>
    </p:spTree>
    <p:extLst>
      <p:ext uri="{BB962C8B-B14F-4D97-AF65-F5344CB8AC3E}">
        <p14:creationId xmlns:p14="http://schemas.microsoft.com/office/powerpoint/2010/main" val="2994182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AB91-3CA9-4B6C-B578-8B536285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A943-4140-41B8-A86D-42706A78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store and transport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was designed to be self-descriptive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is a W3C Recommendation</a:t>
            </a:r>
          </a:p>
          <a:p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        &lt;USN&gt;2BLCS001&lt;USN&gt;</a:t>
            </a:r>
          </a:p>
          <a:p>
            <a:pPr marL="0" indent="0">
              <a:buNone/>
            </a:pPr>
            <a:r>
              <a:rPr lang="en-US" dirty="0"/>
              <a:t>        &lt;Name&gt;Santhosh&lt;/Name&gt;</a:t>
            </a:r>
            <a:br>
              <a:rPr lang="en-US" dirty="0"/>
            </a:br>
            <a:r>
              <a:rPr lang="en-US" dirty="0"/>
              <a:t>&lt;/Student&gt;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many HTML applications, XML is used to store or transport data, while HTML is used to format and display the same data.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is prolog and optional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4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0387-1B97-4B31-9CE9-9638702B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and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67B3-66C2-4819-A664-98B7ADA1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: 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h:table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="http://www.w3.org/TR/html4/"&gt;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HTML elements can be accessed through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DOM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="demo"&gt;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('demo').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= 'Hello World!'"&gt;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Me!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4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AAD-7930-4EF3-B96E-CD0CF9C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1140-1334-435D-8B66-A7760082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XPath is a syntax for defining parts of an XML document</a:t>
            </a:r>
          </a:p>
          <a:p>
            <a:r>
              <a:rPr lang="en-US" dirty="0"/>
              <a:t>XPath uses path expressions to navigate in XML documents</a:t>
            </a:r>
          </a:p>
          <a:p>
            <a:r>
              <a:rPr lang="en-US" dirty="0"/>
              <a:t>XPath contains a library of standard functions</a:t>
            </a:r>
          </a:p>
          <a:p>
            <a:r>
              <a:rPr lang="en-US" dirty="0"/>
              <a:t>XPath is a major element in XSLT and in XQuery</a:t>
            </a:r>
          </a:p>
          <a:p>
            <a:r>
              <a:rPr lang="en-US" dirty="0"/>
              <a:t>XPath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92205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6685-11F9-4CE6-BADF-8DDAA62B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ACB4F0-442C-4838-A965-EFEAE6010F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8785" y="2016125"/>
          <a:ext cx="7408754" cy="3449639"/>
        </p:xfrm>
        <a:graphic>
          <a:graphicData uri="http://schemas.openxmlformats.org/drawingml/2006/table">
            <a:tbl>
              <a:tblPr/>
              <a:tblGrid>
                <a:gridCol w="3704377">
                  <a:extLst>
                    <a:ext uri="{9D8B030D-6E8A-4147-A177-3AD203B41FA5}">
                      <a16:colId xmlns:a16="http://schemas.microsoft.com/office/drawing/2014/main" val="20577398"/>
                    </a:ext>
                  </a:extLst>
                </a:gridCol>
                <a:gridCol w="3704377">
                  <a:extLst>
                    <a:ext uri="{9D8B030D-6E8A-4147-A177-3AD203B41FA5}">
                      <a16:colId xmlns:a16="http://schemas.microsoft.com/office/drawing/2014/main" val="3563490449"/>
                    </a:ext>
                  </a:extLst>
                </a:gridCol>
              </a:tblGrid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/bookstore/book[1]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Selects the first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06726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/bookstore/book[last()]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last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8276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/bookstore/book[last()-1]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last but one book element that is the child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51992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/bookstore/book[position()&lt;3]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first two book elements that are children of the bookstore element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607965"/>
                  </a:ext>
                </a:extLst>
              </a:tr>
              <a:tr h="26247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//title[@lang]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title elements that have an attribute named lang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64893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//title[@lang='en']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title elements that have a "lang" attribute with a value of "en"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77792"/>
                  </a:ext>
                </a:extLst>
              </a:tr>
              <a:tr h="43120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/bookstore/book[price&gt;35.00]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54868"/>
                  </a:ext>
                </a:extLst>
              </a:tr>
              <a:tr h="599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/bookstore/book[price&gt;35.00]/title</a:t>
                      </a:r>
                    </a:p>
                  </a:txBody>
                  <a:tcPr marL="9374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46870" marR="46870" marT="46870" marB="4687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1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33B509-980A-493D-BADC-F85A7821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0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064-52A0-48C6-AD17-222F6166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1849-31CB-40F7-B527-DF2D6319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eXtensible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Stylesheet Language Transformations) is the recommended style sheet language for XML.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is far more sophisticated than CSS. With XSLT you can add/remove elements and attributes to or from the output file. You can also rearrange and sort elements, perform tests and make decisions about which elements to hide and display, and a lot more.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XSLT uses XPath to find information in an XML document.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use XSLT to transform XML into HTML, before it is displayed in a browser.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863C-1865-4045-88F2-CFB5BCA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9B18-9620-48E0-8B7C-7C682FD2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Schema describes the structure of an XML document, just like a DTD.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document with correct syntax is called "Well Formed".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XML document validated against an XML Schema is both "Well Formed" and "Valid".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3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0278-804A-46BD-8ADF-29CD63E4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Markup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8E2C-12CF-415A-985E-70A2B868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XML is derivative of SGML (Standard Generalized Markup Language -1986) but with lesser complexity.</a:t>
            </a:r>
          </a:p>
          <a:p>
            <a:r>
              <a:rPr lang="en-US" dirty="0"/>
              <a:t>SGML – Derived from GML – 1970</a:t>
            </a:r>
          </a:p>
          <a:p>
            <a:r>
              <a:rPr lang="en-US" dirty="0"/>
              <a:t>SGML inspired the invention of Web. </a:t>
            </a:r>
          </a:p>
          <a:p>
            <a:r>
              <a:rPr lang="en-US" dirty="0"/>
              <a:t>Tim Berners-Lee, a British scientist, invented the World Wide Web (WWW) in 1989, while working at CERN.(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Conseil Européen pour la Recherche Nucléaire –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Europen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Laboratory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for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Particle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Physics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) </a:t>
            </a:r>
          </a:p>
          <a:p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He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used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HTML as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publishing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language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. </a:t>
            </a:r>
          </a:p>
          <a:p>
            <a:r>
              <a:rPr lang="en-US" dirty="0"/>
              <a:t>XML (Extensible Markup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DF6D-6766-4090-928E-60BDE2D3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  vs Programing language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685A-D7A1-4EE5-BA48-2667B42E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language only talks about how the data should be presented. </a:t>
            </a:r>
          </a:p>
          <a:p>
            <a:r>
              <a:rPr lang="en-US" dirty="0"/>
              <a:t>Programing language talks about algorithm and logical steps.</a:t>
            </a:r>
          </a:p>
          <a:p>
            <a:r>
              <a:rPr lang="en-US" dirty="0"/>
              <a:t>HTML, XML are markup language.</a:t>
            </a:r>
          </a:p>
          <a:p>
            <a:r>
              <a:rPr lang="en-US" dirty="0"/>
              <a:t>C# , Java , C++ are programing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7605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6922-6579-4621-84F5-C6DF5C4A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7D29-B60D-42E8-A5D6-778FEEDC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XHTML 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F9DD-A825-46AF-A302-1A8971BE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C486-7773-4070-9422-51C3D453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version came in 1993. Though it was started in 1989</a:t>
            </a:r>
          </a:p>
          <a:p>
            <a:r>
              <a:rPr lang="en-US" dirty="0"/>
              <a:t>Till 2000 HTML 4.01 was widely used.</a:t>
            </a:r>
          </a:p>
          <a:p>
            <a:r>
              <a:rPr lang="en-US" dirty="0"/>
              <a:t>In 2000 another version of HTML was released known as XHTML which is rewrite of HTML as an XML Language. 	</a:t>
            </a:r>
          </a:p>
          <a:p>
            <a:r>
              <a:rPr lang="en-US" dirty="0"/>
              <a:t>After XHTML another version of HTML became popular which is HTML 5.</a:t>
            </a:r>
          </a:p>
          <a:p>
            <a:r>
              <a:rPr lang="en-US" dirty="0"/>
              <a:t>Drafted in 2007 and recommended in 2014.</a:t>
            </a:r>
          </a:p>
          <a:p>
            <a:r>
              <a:rPr lang="en-US" dirty="0"/>
              <a:t>Current proposed version of HTML is HTML 6. </a:t>
            </a:r>
          </a:p>
          <a:p>
            <a:r>
              <a:rPr lang="en-US" dirty="0"/>
              <a:t>WHATWG is taking care of HTML standards. (Web Hypertext Application Technology Working Group).</a:t>
            </a:r>
          </a:p>
          <a:p>
            <a:r>
              <a:rPr lang="en-US" dirty="0"/>
              <a:t>Earlier W3C – Worldwide web consortium used to take care of HTML standards.</a:t>
            </a:r>
          </a:p>
        </p:txBody>
      </p:sp>
    </p:spTree>
    <p:extLst>
      <p:ext uri="{BB962C8B-B14F-4D97-AF65-F5344CB8AC3E}">
        <p14:creationId xmlns:p14="http://schemas.microsoft.com/office/powerpoint/2010/main" val="274928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97A9-9F3A-41B8-98EF-2A15B261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Markup Languages)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9558-E107-4AAB-80ED-7107CF2B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Markup language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Provides tags to embed graphics, animation, links.</a:t>
            </a:r>
          </a:p>
          <a:p>
            <a:r>
              <a:rPr lang="en-US" dirty="0"/>
              <a:t>Create , Save and View a document or information in the browser.</a:t>
            </a:r>
          </a:p>
          <a:p>
            <a:r>
              <a:rPr lang="en-US" dirty="0"/>
              <a:t>Format a web page</a:t>
            </a:r>
          </a:p>
          <a:p>
            <a:r>
              <a:rPr lang="en-US" dirty="0"/>
              <a:t>Web browser understands HTML </a:t>
            </a:r>
          </a:p>
          <a:p>
            <a:r>
              <a:rPr lang="en-US" dirty="0"/>
              <a:t>Runs on presentation layer.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3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464-EDEB-420B-8680-AE8B29E0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browSer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127F-9556-484A-809E-E888A3F0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25A"/>
                </a:solidFill>
                <a:effectLst/>
                <a:latin typeface="Inter"/>
              </a:rPr>
              <a:t>A web browser </a:t>
            </a:r>
            <a:r>
              <a:rPr lang="en-US" dirty="0">
                <a:solidFill>
                  <a:srgbClr val="42425A"/>
                </a:solidFill>
                <a:latin typeface="Inter"/>
              </a:rPr>
              <a:t>is an application which </a:t>
            </a:r>
            <a:r>
              <a:rPr lang="en-US" b="0" i="0" dirty="0">
                <a:solidFill>
                  <a:srgbClr val="42425A"/>
                </a:solidFill>
                <a:effectLst/>
                <a:latin typeface="Inter"/>
              </a:rPr>
              <a:t>takes you anywhere on the internet, letting you see text, images and video from anywhere in the world.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38FCE5-BF1F-4F8D-9804-11954485E944}"/>
              </a:ext>
            </a:extLst>
          </p:cNvPr>
          <p:cNvSpPr/>
          <p:nvPr/>
        </p:nvSpPr>
        <p:spPr>
          <a:xfrm>
            <a:off x="1889760" y="3091543"/>
            <a:ext cx="2299063" cy="13149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AB582-560B-410D-86F3-5F919D4B9720}"/>
              </a:ext>
            </a:extLst>
          </p:cNvPr>
          <p:cNvSpPr/>
          <p:nvPr/>
        </p:nvSpPr>
        <p:spPr>
          <a:xfrm>
            <a:off x="6253216" y="3091543"/>
            <a:ext cx="2299063" cy="13149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76891B-54CF-42C3-8442-76EB2FAFC71B}"/>
              </a:ext>
            </a:extLst>
          </p:cNvPr>
          <p:cNvCxnSpPr/>
          <p:nvPr/>
        </p:nvCxnSpPr>
        <p:spPr>
          <a:xfrm flipH="1">
            <a:off x="4197531" y="4032069"/>
            <a:ext cx="2055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FFBF4-5967-4FD5-9FB7-82B9118701E3}"/>
              </a:ext>
            </a:extLst>
          </p:cNvPr>
          <p:cNvCxnSpPr/>
          <p:nvPr/>
        </p:nvCxnSpPr>
        <p:spPr>
          <a:xfrm>
            <a:off x="4188823" y="3429000"/>
            <a:ext cx="206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2BF3C-C35B-498A-A872-08F3EDAC60C1}"/>
              </a:ext>
            </a:extLst>
          </p:cNvPr>
          <p:cNvSpPr/>
          <p:nvPr/>
        </p:nvSpPr>
        <p:spPr>
          <a:xfrm>
            <a:off x="2473234" y="3352800"/>
            <a:ext cx="984069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00526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9FD8-DF4A-4BD2-AA29-E47BD88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URL, URI and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2C27-E973-4F3A-945D-C790D2CD1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Resource Name, Uniform Resource Identifier, Uniform Resource Locator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URL is subset of URI. URI identifies the resource and URL identifies location.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57F6F-8914-46E9-8F5C-9D5995B7E6B0}"/>
              </a:ext>
            </a:extLst>
          </p:cNvPr>
          <p:cNvSpPr/>
          <p:nvPr/>
        </p:nvSpPr>
        <p:spPr>
          <a:xfrm>
            <a:off x="1451579" y="2603863"/>
            <a:ext cx="5419738" cy="2351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=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URI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49205-24B7-44BC-8774-0F3D5FE1CDD3}"/>
              </a:ext>
            </a:extLst>
          </p:cNvPr>
          <p:cNvSpPr/>
          <p:nvPr/>
        </p:nvSpPr>
        <p:spPr>
          <a:xfrm>
            <a:off x="1702801" y="3100251"/>
            <a:ext cx="1933303" cy="116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4DF8C-E490-4A5D-B88D-DFEE122BCB7A}"/>
              </a:ext>
            </a:extLst>
          </p:cNvPr>
          <p:cNvSpPr/>
          <p:nvPr/>
        </p:nvSpPr>
        <p:spPr>
          <a:xfrm>
            <a:off x="4668070" y="3100251"/>
            <a:ext cx="1933303" cy="116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AE2559-2524-4BF1-A94E-AF510699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06" y="2558227"/>
            <a:ext cx="4453481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5FED-EFF6-49C4-BC63-67B44A3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0FEE-94B4-4271-AD47-71D636A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9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973</TotalTime>
  <Words>1343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Gill Sans MT</vt:lpstr>
      <vt:lpstr>Google Sans</vt:lpstr>
      <vt:lpstr>Inter</vt:lpstr>
      <vt:lpstr>Verdana</vt:lpstr>
      <vt:lpstr>Gallery</vt:lpstr>
      <vt:lpstr>HTML,XML</vt:lpstr>
      <vt:lpstr>History of Markup languages</vt:lpstr>
      <vt:lpstr>Markup Language  vs Programing language  </vt:lpstr>
      <vt:lpstr>Agenda</vt:lpstr>
      <vt:lpstr>HTML history</vt:lpstr>
      <vt:lpstr>HTML (Hyper Text Markup Languages)</vt:lpstr>
      <vt:lpstr>Web browSer</vt:lpstr>
      <vt:lpstr>URL, URI and URN</vt:lpstr>
      <vt:lpstr>Html structure</vt:lpstr>
      <vt:lpstr>Elements , attributes</vt:lpstr>
      <vt:lpstr>Introduction to Tags</vt:lpstr>
      <vt:lpstr>HTML Styles</vt:lpstr>
      <vt:lpstr>Formatting</vt:lpstr>
      <vt:lpstr>XML introduction</vt:lpstr>
      <vt:lpstr>Namespace and DOM</vt:lpstr>
      <vt:lpstr>XPath</vt:lpstr>
      <vt:lpstr>XPath</vt:lpstr>
      <vt:lpstr>XSLT</vt:lpstr>
      <vt:lpstr>XML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Kumar BJ, Santhosh</dc:creator>
  <cp:lastModifiedBy>Kumar BJ, Santhosh</cp:lastModifiedBy>
  <cp:revision>23</cp:revision>
  <dcterms:created xsi:type="dcterms:W3CDTF">2023-03-10T08:13:55Z</dcterms:created>
  <dcterms:modified xsi:type="dcterms:W3CDTF">2023-03-13T07:36:30Z</dcterms:modified>
</cp:coreProperties>
</file>