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90361E-75AB-47CD-BC4E-7BFF64812977}"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165197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0361E-75AB-47CD-BC4E-7BFF64812977}"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401666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0361E-75AB-47CD-BC4E-7BFF64812977}"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413198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0361E-75AB-47CD-BC4E-7BFF64812977}"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23663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0361E-75AB-47CD-BC4E-7BFF64812977}"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68605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90361E-75AB-47CD-BC4E-7BFF64812977}"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29040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90361E-75AB-47CD-BC4E-7BFF64812977}" type="datetimeFigureOut">
              <a:rPr lang="en-IN" smtClean="0"/>
              <a:t>03-05-2020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54596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90361E-75AB-47CD-BC4E-7BFF64812977}" type="datetimeFigureOut">
              <a:rPr lang="en-IN" smtClean="0"/>
              <a:t>03-05-2020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369455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0361E-75AB-47CD-BC4E-7BFF64812977}" type="datetimeFigureOut">
              <a:rPr lang="en-IN" smtClean="0"/>
              <a:t>03-05-2020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56362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90361E-75AB-47CD-BC4E-7BFF64812977}"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71033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90361E-75AB-47CD-BC4E-7BFF64812977}"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73B51-9443-475C-A10C-69704B01BBE7}" type="slidenum">
              <a:rPr lang="en-IN" smtClean="0"/>
              <a:t>‹#›</a:t>
            </a:fld>
            <a:endParaRPr lang="en-IN"/>
          </a:p>
        </p:txBody>
      </p:sp>
    </p:spTree>
    <p:extLst>
      <p:ext uri="{BB962C8B-B14F-4D97-AF65-F5344CB8AC3E}">
        <p14:creationId xmlns:p14="http://schemas.microsoft.com/office/powerpoint/2010/main" val="263730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0361E-75AB-47CD-BC4E-7BFF64812977}" type="datetimeFigureOut">
              <a:rPr lang="en-IN" smtClean="0"/>
              <a:t>03-05-2020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73B51-9443-475C-A10C-69704B01BBE7}" type="slidenum">
              <a:rPr lang="en-IN" smtClean="0"/>
              <a:t>‹#›</a:t>
            </a:fld>
            <a:endParaRPr lang="en-IN"/>
          </a:p>
        </p:txBody>
      </p:sp>
    </p:spTree>
    <p:extLst>
      <p:ext uri="{BB962C8B-B14F-4D97-AF65-F5344CB8AC3E}">
        <p14:creationId xmlns:p14="http://schemas.microsoft.com/office/powerpoint/2010/main" val="14749307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A0A57F-08D9-4AA6-81F1-2602E12D15D3}"/>
              </a:ext>
            </a:extLst>
          </p:cNvPr>
          <p:cNvPicPr>
            <a:picLocks noChangeAspect="1"/>
          </p:cNvPicPr>
          <p:nvPr/>
        </p:nvPicPr>
        <p:blipFill>
          <a:blip r:embed="rId2"/>
          <a:stretch>
            <a:fillRect/>
          </a:stretch>
        </p:blipFill>
        <p:spPr>
          <a:xfrm>
            <a:off x="1444487" y="2753138"/>
            <a:ext cx="1351722" cy="1351722"/>
          </a:xfrm>
          <a:prstGeom prst="rect">
            <a:avLst/>
          </a:prstGeom>
        </p:spPr>
      </p:pic>
      <p:pic>
        <p:nvPicPr>
          <p:cNvPr id="5" name="Picture 4">
            <a:extLst>
              <a:ext uri="{FF2B5EF4-FFF2-40B4-BE49-F238E27FC236}">
                <a16:creationId xmlns:a16="http://schemas.microsoft.com/office/drawing/2014/main" id="{A841353D-D1EF-4161-B095-644D5975E333}"/>
              </a:ext>
            </a:extLst>
          </p:cNvPr>
          <p:cNvPicPr>
            <a:picLocks noChangeAspect="1"/>
          </p:cNvPicPr>
          <p:nvPr/>
        </p:nvPicPr>
        <p:blipFill>
          <a:blip r:embed="rId3"/>
          <a:stretch>
            <a:fillRect/>
          </a:stretch>
        </p:blipFill>
        <p:spPr>
          <a:xfrm>
            <a:off x="4375081" y="2433430"/>
            <a:ext cx="3441838" cy="1991139"/>
          </a:xfrm>
          <a:prstGeom prst="rect">
            <a:avLst/>
          </a:prstGeom>
        </p:spPr>
      </p:pic>
      <p:sp>
        <p:nvSpPr>
          <p:cNvPr id="6" name="TextBox 5">
            <a:extLst>
              <a:ext uri="{FF2B5EF4-FFF2-40B4-BE49-F238E27FC236}">
                <a16:creationId xmlns:a16="http://schemas.microsoft.com/office/drawing/2014/main" id="{A9D1CAA6-4812-4FB2-B12B-DC0967AC1B0C}"/>
              </a:ext>
            </a:extLst>
          </p:cNvPr>
          <p:cNvSpPr txBox="1"/>
          <p:nvPr/>
        </p:nvSpPr>
        <p:spPr>
          <a:xfrm>
            <a:off x="324679" y="4996622"/>
            <a:ext cx="11542642" cy="707886"/>
          </a:xfrm>
          <a:prstGeom prst="rect">
            <a:avLst/>
          </a:prstGeom>
          <a:noFill/>
        </p:spPr>
        <p:txBody>
          <a:bodyPr wrap="square" rtlCol="0">
            <a:spAutoFit/>
          </a:bodyPr>
          <a:lstStyle/>
          <a:p>
            <a:r>
              <a:rPr lang="en-IN" sz="4000" b="1" dirty="0">
                <a:latin typeface="Garamond" panose="02020404030301010803" pitchFamily="18" charset="0"/>
              </a:rPr>
              <a:t>Battle of the Neighbourhoods: New York vs Toronto</a:t>
            </a:r>
          </a:p>
        </p:txBody>
      </p:sp>
      <p:sp>
        <p:nvSpPr>
          <p:cNvPr id="7" name="TextBox 6">
            <a:extLst>
              <a:ext uri="{FF2B5EF4-FFF2-40B4-BE49-F238E27FC236}">
                <a16:creationId xmlns:a16="http://schemas.microsoft.com/office/drawing/2014/main" id="{31093984-48D3-4365-8824-FB767C0982ED}"/>
              </a:ext>
            </a:extLst>
          </p:cNvPr>
          <p:cNvSpPr txBox="1"/>
          <p:nvPr/>
        </p:nvSpPr>
        <p:spPr>
          <a:xfrm>
            <a:off x="3130826" y="4529484"/>
            <a:ext cx="5930348" cy="461665"/>
          </a:xfrm>
          <a:prstGeom prst="rect">
            <a:avLst/>
          </a:prstGeom>
          <a:noFill/>
        </p:spPr>
        <p:txBody>
          <a:bodyPr wrap="square" rtlCol="0">
            <a:spAutoFit/>
          </a:bodyPr>
          <a:lstStyle/>
          <a:p>
            <a:r>
              <a:rPr lang="en-IN" sz="2400" b="1" dirty="0">
                <a:latin typeface="Garamond" panose="02020404030301010803" pitchFamily="18" charset="0"/>
              </a:rPr>
              <a:t>IBM Applied Data Science Capstone Project</a:t>
            </a:r>
          </a:p>
        </p:txBody>
      </p:sp>
      <p:pic>
        <p:nvPicPr>
          <p:cNvPr id="8" name="Picture 7">
            <a:extLst>
              <a:ext uri="{FF2B5EF4-FFF2-40B4-BE49-F238E27FC236}">
                <a16:creationId xmlns:a16="http://schemas.microsoft.com/office/drawing/2014/main" id="{D7A3720A-D183-49F1-A555-30785F09F61B}"/>
              </a:ext>
            </a:extLst>
          </p:cNvPr>
          <p:cNvPicPr>
            <a:picLocks noChangeAspect="1"/>
          </p:cNvPicPr>
          <p:nvPr/>
        </p:nvPicPr>
        <p:blipFill>
          <a:blip r:embed="rId2"/>
          <a:stretch>
            <a:fillRect/>
          </a:stretch>
        </p:blipFill>
        <p:spPr>
          <a:xfrm>
            <a:off x="9395791" y="2753138"/>
            <a:ext cx="1351722" cy="1351722"/>
          </a:xfrm>
          <a:prstGeom prst="rect">
            <a:avLst/>
          </a:prstGeom>
        </p:spPr>
      </p:pic>
      <p:pic>
        <p:nvPicPr>
          <p:cNvPr id="9" name="Picture 8">
            <a:extLst>
              <a:ext uri="{FF2B5EF4-FFF2-40B4-BE49-F238E27FC236}">
                <a16:creationId xmlns:a16="http://schemas.microsoft.com/office/drawing/2014/main" id="{56119010-AFF7-41A2-8FEC-66A09E5A96DE}"/>
              </a:ext>
            </a:extLst>
          </p:cNvPr>
          <p:cNvPicPr>
            <a:picLocks noChangeAspect="1"/>
          </p:cNvPicPr>
          <p:nvPr/>
        </p:nvPicPr>
        <p:blipFill>
          <a:blip r:embed="rId2"/>
          <a:stretch>
            <a:fillRect/>
          </a:stretch>
        </p:blipFill>
        <p:spPr>
          <a:xfrm>
            <a:off x="5420139" y="373822"/>
            <a:ext cx="1351722" cy="1351722"/>
          </a:xfrm>
          <a:prstGeom prst="rect">
            <a:avLst/>
          </a:prstGeom>
        </p:spPr>
      </p:pic>
      <p:sp>
        <p:nvSpPr>
          <p:cNvPr id="10" name="TextBox 9">
            <a:extLst>
              <a:ext uri="{FF2B5EF4-FFF2-40B4-BE49-F238E27FC236}">
                <a16:creationId xmlns:a16="http://schemas.microsoft.com/office/drawing/2014/main" id="{AFA08AF2-9A3F-450C-BAD0-81C13B3D841D}"/>
              </a:ext>
            </a:extLst>
          </p:cNvPr>
          <p:cNvSpPr txBox="1"/>
          <p:nvPr/>
        </p:nvSpPr>
        <p:spPr>
          <a:xfrm>
            <a:off x="4485861" y="5888384"/>
            <a:ext cx="3220278" cy="400110"/>
          </a:xfrm>
          <a:prstGeom prst="rect">
            <a:avLst/>
          </a:prstGeom>
          <a:noFill/>
        </p:spPr>
        <p:txBody>
          <a:bodyPr wrap="square" rtlCol="0">
            <a:spAutoFit/>
          </a:bodyPr>
          <a:lstStyle/>
          <a:p>
            <a:r>
              <a:rPr lang="en-IN" sz="2000" b="1" dirty="0">
                <a:latin typeface="Garamond" panose="02020404030301010803" pitchFamily="18" charset="0"/>
              </a:rPr>
              <a:t>By – Sankalp Manoj Gosawi</a:t>
            </a:r>
          </a:p>
        </p:txBody>
      </p:sp>
    </p:spTree>
    <p:extLst>
      <p:ext uri="{BB962C8B-B14F-4D97-AF65-F5344CB8AC3E}">
        <p14:creationId xmlns:p14="http://schemas.microsoft.com/office/powerpoint/2010/main" val="273684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a:bodyPr>
          <a:lstStyle/>
          <a:p>
            <a:r>
              <a:rPr lang="en-IN" b="1" dirty="0">
                <a:latin typeface="Garamond" panose="02020404030301010803" pitchFamily="18" charset="0"/>
              </a:rPr>
              <a:t>Conclusion</a:t>
            </a:r>
          </a:p>
        </p:txBody>
      </p:sp>
      <p:sp>
        <p:nvSpPr>
          <p:cNvPr id="9" name="Content Placeholder 2">
            <a:extLst>
              <a:ext uri="{FF2B5EF4-FFF2-40B4-BE49-F238E27FC236}">
                <a16:creationId xmlns:a16="http://schemas.microsoft.com/office/drawing/2014/main" id="{3C0E8DBE-1BE0-445E-85CD-134754D49AED}"/>
              </a:ext>
            </a:extLst>
          </p:cNvPr>
          <p:cNvSpPr>
            <a:spLocks noGrp="1"/>
          </p:cNvSpPr>
          <p:nvPr>
            <p:ph idx="1"/>
          </p:nvPr>
        </p:nvSpPr>
        <p:spPr>
          <a:xfrm>
            <a:off x="424069" y="1094303"/>
            <a:ext cx="11343861" cy="4643887"/>
          </a:xfrm>
        </p:spPr>
        <p:txBody>
          <a:bodyPr>
            <a:normAutofit fontScale="92500" lnSpcReduction="10000"/>
          </a:bodyPr>
          <a:lstStyle/>
          <a:p>
            <a:pPr marL="285750" indent="-285750">
              <a:lnSpc>
                <a:spcPct val="107000"/>
              </a:lnSpc>
              <a:spcAft>
                <a:spcPts val="800"/>
              </a:spcAft>
            </a:pPr>
            <a:r>
              <a:rPr lang="en-US" sz="2600" dirty="0">
                <a:latin typeface="Garamond" panose="02020404030301010803" pitchFamily="18"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pPr>
            <a:r>
              <a:rPr lang="en-US" sz="2600" dirty="0">
                <a:latin typeface="Garamond" panose="02020404030301010803" pitchFamily="18"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pPr>
            <a:r>
              <a:rPr lang="en-US" sz="2600" dirty="0">
                <a:latin typeface="Garamond" panose="02020404030301010803" pitchFamily="18"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pPr>
            <a:r>
              <a:rPr lang="en-US" sz="2600" dirty="0">
                <a:latin typeface="Garamond" panose="02020404030301010803" pitchFamily="18" charset="0"/>
                <a:ea typeface="Calibri" panose="020F0502020204030204" pitchFamily="34" charset="0"/>
              </a:rPr>
              <a:t>We can sum everything, and convert to a neighborhood recommendation APP.</a:t>
            </a:r>
          </a:p>
          <a:p>
            <a:endParaRPr lang="en-IN" dirty="0"/>
          </a:p>
        </p:txBody>
      </p:sp>
    </p:spTree>
    <p:extLst>
      <p:ext uri="{BB962C8B-B14F-4D97-AF65-F5344CB8AC3E}">
        <p14:creationId xmlns:p14="http://schemas.microsoft.com/office/powerpoint/2010/main" val="267435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FBD447-3477-480A-8142-17C818DC0878}"/>
              </a:ext>
            </a:extLst>
          </p:cNvPr>
          <p:cNvSpPr txBox="1"/>
          <p:nvPr/>
        </p:nvSpPr>
        <p:spPr>
          <a:xfrm>
            <a:off x="4088295" y="2921168"/>
            <a:ext cx="4015409" cy="1015663"/>
          </a:xfrm>
          <a:prstGeom prst="rect">
            <a:avLst/>
          </a:prstGeom>
          <a:noFill/>
        </p:spPr>
        <p:txBody>
          <a:bodyPr wrap="square" rtlCol="0">
            <a:spAutoFit/>
          </a:bodyPr>
          <a:lstStyle/>
          <a:p>
            <a:r>
              <a:rPr lang="en-IN" sz="6000" b="1" dirty="0">
                <a:latin typeface="Garamond" panose="02020404030301010803" pitchFamily="18" charset="0"/>
              </a:rPr>
              <a:t>Thank You!</a:t>
            </a:r>
          </a:p>
        </p:txBody>
      </p:sp>
    </p:spTree>
    <p:extLst>
      <p:ext uri="{BB962C8B-B14F-4D97-AF65-F5344CB8AC3E}">
        <p14:creationId xmlns:p14="http://schemas.microsoft.com/office/powerpoint/2010/main" val="251468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0" y="0"/>
            <a:ext cx="2223052" cy="721553"/>
          </a:xfrm>
        </p:spPr>
        <p:txBody>
          <a:bodyPr/>
          <a:lstStyle/>
          <a:p>
            <a:r>
              <a:rPr lang="en-IN" b="1" dirty="0">
                <a:latin typeface="Garamond" panose="02020404030301010803" pitchFamily="18" charset="0"/>
              </a:rPr>
              <a:t>Scenario</a:t>
            </a:r>
          </a:p>
        </p:txBody>
      </p:sp>
      <p:sp>
        <p:nvSpPr>
          <p:cNvPr id="3" name="Content Placeholder 2">
            <a:extLst>
              <a:ext uri="{FF2B5EF4-FFF2-40B4-BE49-F238E27FC236}">
                <a16:creationId xmlns:a16="http://schemas.microsoft.com/office/drawing/2014/main" id="{2447D3AF-5B46-4EAA-8949-AF926FD0157F}"/>
              </a:ext>
            </a:extLst>
          </p:cNvPr>
          <p:cNvSpPr>
            <a:spLocks noGrp="1"/>
          </p:cNvSpPr>
          <p:nvPr>
            <p:ph idx="1"/>
          </p:nvPr>
        </p:nvSpPr>
        <p:spPr>
          <a:xfrm>
            <a:off x="424069" y="1094305"/>
            <a:ext cx="11343861" cy="3212652"/>
          </a:xfrm>
        </p:spPr>
        <p:txBody>
          <a:bodyPr/>
          <a:lstStyle/>
          <a:p>
            <a:pPr marL="457200" indent="-457200" algn="just"/>
            <a:r>
              <a:rPr lang="en-US" sz="2400" dirty="0">
                <a:latin typeface="Garamond" panose="02020404030301010803" pitchFamily="18" charset="0"/>
              </a:rPr>
              <a:t>Suppose, a person has been living in East York, Toronto for 15 sweet years of his/her life. </a:t>
            </a:r>
          </a:p>
          <a:p>
            <a:pPr marL="457200" indent="-457200" algn="just"/>
            <a:r>
              <a:rPr lang="en-US" sz="2400" dirty="0">
                <a:latin typeface="Garamond" panose="02020404030301010803" pitchFamily="18" charset="0"/>
              </a:rPr>
              <a:t>Now he has to leave East York and relocate to Manhattan, New York for a change in his job location or some other event. </a:t>
            </a:r>
          </a:p>
          <a:p>
            <a:pPr marL="457200" indent="-457200" algn="just"/>
            <a:r>
              <a:rPr lang="en-US" sz="2400" dirty="0">
                <a:latin typeface="Garamond" panose="02020404030301010803" pitchFamily="18" charset="0"/>
              </a:rPr>
              <a:t>Now, he has been used to a particular lifestyle for a longtime. He may like to go to Mexican restaurants for breakfast, maybe he loves to visit some kind of park on  weekends </a:t>
            </a:r>
          </a:p>
          <a:p>
            <a:pPr marL="457200" indent="-457200" algn="just"/>
            <a:r>
              <a:rPr lang="en-US" sz="2400" dirty="0">
                <a:latin typeface="Garamond" panose="02020404030301010803" pitchFamily="18" charset="0"/>
              </a:rPr>
              <a:t>Now, he would more like to choose a neighborhood in Manhattan which has all the amenities he was used to in a close proximity. </a:t>
            </a:r>
          </a:p>
          <a:p>
            <a:endParaRPr lang="en-IN" dirty="0"/>
          </a:p>
        </p:txBody>
      </p:sp>
    </p:spTree>
    <p:extLst>
      <p:ext uri="{BB962C8B-B14F-4D97-AF65-F5344CB8AC3E}">
        <p14:creationId xmlns:p14="http://schemas.microsoft.com/office/powerpoint/2010/main" val="424134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1" y="0"/>
            <a:ext cx="2239617" cy="721553"/>
          </a:xfrm>
        </p:spPr>
        <p:txBody>
          <a:bodyPr>
            <a:normAutofit fontScale="90000"/>
          </a:bodyPr>
          <a:lstStyle/>
          <a:p>
            <a:r>
              <a:rPr lang="en-IN" b="1" dirty="0">
                <a:latin typeface="Garamond" panose="02020404030301010803" pitchFamily="18" charset="0"/>
              </a:rPr>
              <a:t>Objective</a:t>
            </a:r>
          </a:p>
        </p:txBody>
      </p:sp>
      <p:sp>
        <p:nvSpPr>
          <p:cNvPr id="3" name="Content Placeholder 2">
            <a:extLst>
              <a:ext uri="{FF2B5EF4-FFF2-40B4-BE49-F238E27FC236}">
                <a16:creationId xmlns:a16="http://schemas.microsoft.com/office/drawing/2014/main" id="{2447D3AF-5B46-4EAA-8949-AF926FD0157F}"/>
              </a:ext>
            </a:extLst>
          </p:cNvPr>
          <p:cNvSpPr>
            <a:spLocks noGrp="1"/>
          </p:cNvSpPr>
          <p:nvPr>
            <p:ph idx="1"/>
          </p:nvPr>
        </p:nvSpPr>
        <p:spPr>
          <a:xfrm>
            <a:off x="424069" y="1094305"/>
            <a:ext cx="11343861" cy="3212652"/>
          </a:xfrm>
        </p:spPr>
        <p:txBody>
          <a:bodyPr/>
          <a:lstStyle/>
          <a:p>
            <a:pPr marL="285750" indent="-285750"/>
            <a:r>
              <a:rPr lang="en-US" sz="2400" dirty="0">
                <a:latin typeface="Garamond" panose="02020404030301010803" pitchFamily="18" charset="0"/>
              </a:rPr>
              <a:t>Applying k-mean clustering algorithm to cluster the neighborhood based on their similarities in different amenities and venues. </a:t>
            </a:r>
          </a:p>
          <a:p>
            <a:pPr marL="285750" indent="-285750"/>
            <a:endParaRPr lang="en-US" sz="2400" dirty="0">
              <a:latin typeface="Garamond" panose="02020404030301010803" pitchFamily="18" charset="0"/>
              <a:ea typeface="Calibri" panose="020F0502020204030204" pitchFamily="34" charset="0"/>
            </a:endParaRPr>
          </a:p>
          <a:p>
            <a:pPr marL="285750" indent="-285750"/>
            <a:r>
              <a:rPr lang="en-US" sz="2400" dirty="0">
                <a:latin typeface="Garamond" panose="02020404030301010803" pitchFamily="18" charset="0"/>
                <a:ea typeface="Calibri" panose="020F0502020204030204" pitchFamily="34" charset="0"/>
              </a:rPr>
              <a:t>For defining success we will try to figure out the optimal cluster size by doing some exploratory data analysis on different clusters and trying to observe their similarities.</a:t>
            </a:r>
          </a:p>
          <a:p>
            <a:endParaRPr lang="en-IN" dirty="0"/>
          </a:p>
        </p:txBody>
      </p:sp>
    </p:spTree>
    <p:extLst>
      <p:ext uri="{BB962C8B-B14F-4D97-AF65-F5344CB8AC3E}">
        <p14:creationId xmlns:p14="http://schemas.microsoft.com/office/powerpoint/2010/main" val="240037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1" y="0"/>
            <a:ext cx="2266123" cy="721553"/>
          </a:xfrm>
        </p:spPr>
        <p:txBody>
          <a:bodyPr>
            <a:normAutofit fontScale="90000"/>
          </a:bodyPr>
          <a:lstStyle/>
          <a:p>
            <a:r>
              <a:rPr lang="en-IN" b="1" dirty="0">
                <a:latin typeface="Garamond" panose="02020404030301010803" pitchFamily="18" charset="0"/>
              </a:rPr>
              <a:t>Workflow</a:t>
            </a:r>
          </a:p>
        </p:txBody>
      </p:sp>
      <p:pic>
        <p:nvPicPr>
          <p:cNvPr id="4" name="Picture 3">
            <a:extLst>
              <a:ext uri="{FF2B5EF4-FFF2-40B4-BE49-F238E27FC236}">
                <a16:creationId xmlns:a16="http://schemas.microsoft.com/office/drawing/2014/main" id="{1D907089-F3D7-48D5-A482-19B1FFD5032D}"/>
              </a:ext>
            </a:extLst>
          </p:cNvPr>
          <p:cNvPicPr>
            <a:picLocks noChangeAspect="1"/>
          </p:cNvPicPr>
          <p:nvPr/>
        </p:nvPicPr>
        <p:blipFill>
          <a:blip r:embed="rId2"/>
          <a:stretch>
            <a:fillRect/>
          </a:stretch>
        </p:blipFill>
        <p:spPr>
          <a:xfrm>
            <a:off x="3540073" y="721553"/>
            <a:ext cx="5111854" cy="4987995"/>
          </a:xfrm>
          <a:prstGeom prst="rect">
            <a:avLst/>
          </a:prstGeom>
        </p:spPr>
      </p:pic>
      <p:sp>
        <p:nvSpPr>
          <p:cNvPr id="5" name="Rectangle 4">
            <a:extLst>
              <a:ext uri="{FF2B5EF4-FFF2-40B4-BE49-F238E27FC236}">
                <a16:creationId xmlns:a16="http://schemas.microsoft.com/office/drawing/2014/main" id="{17567C64-8275-4694-A999-E57C6427BF2F}"/>
              </a:ext>
            </a:extLst>
          </p:cNvPr>
          <p:cNvSpPr/>
          <p:nvPr/>
        </p:nvSpPr>
        <p:spPr>
          <a:xfrm>
            <a:off x="2754795" y="5905614"/>
            <a:ext cx="6682409" cy="461665"/>
          </a:xfrm>
          <a:prstGeom prst="rect">
            <a:avLst/>
          </a:prstGeom>
        </p:spPr>
        <p:txBody>
          <a:bodyPr wrap="square">
            <a:spAutoFit/>
          </a:bodyPr>
          <a:lstStyle/>
          <a:p>
            <a:r>
              <a:rPr lang="en-US" sz="2400" dirty="0">
                <a:latin typeface="Garamond" panose="02020404030301010803" pitchFamily="18" charset="0"/>
              </a:rPr>
              <a:t>Figure 1. Neighborhood segmentation work flow chart</a:t>
            </a:r>
          </a:p>
        </p:txBody>
      </p:sp>
    </p:spTree>
    <p:extLst>
      <p:ext uri="{BB962C8B-B14F-4D97-AF65-F5344CB8AC3E}">
        <p14:creationId xmlns:p14="http://schemas.microsoft.com/office/powerpoint/2010/main" val="27836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fontScale="90000"/>
          </a:bodyPr>
          <a:lstStyle/>
          <a:p>
            <a:r>
              <a:rPr lang="en-IN" b="1" dirty="0">
                <a:latin typeface="Garamond" panose="02020404030301010803" pitchFamily="18" charset="0"/>
              </a:rPr>
              <a:t>Selecting Principal Components</a:t>
            </a:r>
          </a:p>
        </p:txBody>
      </p:sp>
      <p:pic>
        <p:nvPicPr>
          <p:cNvPr id="8" name="Picture 7">
            <a:extLst>
              <a:ext uri="{FF2B5EF4-FFF2-40B4-BE49-F238E27FC236}">
                <a16:creationId xmlns:a16="http://schemas.microsoft.com/office/drawing/2014/main" id="{87B19B66-FF10-451C-9A25-80F198D54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43" y="1277129"/>
            <a:ext cx="5106113" cy="3667637"/>
          </a:xfrm>
          <a:prstGeom prst="rect">
            <a:avLst/>
          </a:prstGeom>
        </p:spPr>
      </p:pic>
      <p:sp>
        <p:nvSpPr>
          <p:cNvPr id="9" name="Rectangle 8">
            <a:extLst>
              <a:ext uri="{FF2B5EF4-FFF2-40B4-BE49-F238E27FC236}">
                <a16:creationId xmlns:a16="http://schemas.microsoft.com/office/drawing/2014/main" id="{B655E8F4-AC87-4234-B603-ABF3C3FB4B09}"/>
              </a:ext>
            </a:extLst>
          </p:cNvPr>
          <p:cNvSpPr/>
          <p:nvPr/>
        </p:nvSpPr>
        <p:spPr>
          <a:xfrm>
            <a:off x="3542942" y="5350038"/>
            <a:ext cx="5106113" cy="461665"/>
          </a:xfrm>
          <a:prstGeom prst="rect">
            <a:avLst/>
          </a:prstGeom>
        </p:spPr>
        <p:txBody>
          <a:bodyPr wrap="square">
            <a:spAutoFit/>
          </a:bodyPr>
          <a:lstStyle/>
          <a:p>
            <a:r>
              <a:rPr lang="en-US" sz="2400" dirty="0">
                <a:latin typeface="Garamond" panose="02020404030301010803" pitchFamily="18" charset="0"/>
              </a:rPr>
              <a:t>Figure 2. Selecting Principal Components</a:t>
            </a:r>
          </a:p>
        </p:txBody>
      </p:sp>
    </p:spTree>
    <p:extLst>
      <p:ext uri="{BB962C8B-B14F-4D97-AF65-F5344CB8AC3E}">
        <p14:creationId xmlns:p14="http://schemas.microsoft.com/office/powerpoint/2010/main" val="110933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a:bodyPr>
          <a:lstStyle/>
          <a:p>
            <a:r>
              <a:rPr lang="en-IN" b="1" dirty="0">
                <a:latin typeface="Garamond" panose="02020404030301010803" pitchFamily="18" charset="0"/>
              </a:rPr>
              <a:t>Silhouette Score</a:t>
            </a:r>
          </a:p>
        </p:txBody>
      </p:sp>
      <p:pic>
        <p:nvPicPr>
          <p:cNvPr id="5" name="Picture 4">
            <a:extLst>
              <a:ext uri="{FF2B5EF4-FFF2-40B4-BE49-F238E27FC236}">
                <a16:creationId xmlns:a16="http://schemas.microsoft.com/office/drawing/2014/main" id="{174C3865-33A6-4DB2-9FAA-EDB334540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301" y="1248462"/>
            <a:ext cx="4939397" cy="3725579"/>
          </a:xfrm>
          <a:prstGeom prst="rect">
            <a:avLst/>
          </a:prstGeom>
        </p:spPr>
      </p:pic>
      <p:sp>
        <p:nvSpPr>
          <p:cNvPr id="6" name="Rectangle 5">
            <a:extLst>
              <a:ext uri="{FF2B5EF4-FFF2-40B4-BE49-F238E27FC236}">
                <a16:creationId xmlns:a16="http://schemas.microsoft.com/office/drawing/2014/main" id="{19D922A8-7439-446D-972C-DAB3BC709173}"/>
              </a:ext>
            </a:extLst>
          </p:cNvPr>
          <p:cNvSpPr/>
          <p:nvPr/>
        </p:nvSpPr>
        <p:spPr>
          <a:xfrm>
            <a:off x="2320785" y="5378705"/>
            <a:ext cx="7550428" cy="461665"/>
          </a:xfrm>
          <a:prstGeom prst="rect">
            <a:avLst/>
          </a:prstGeom>
        </p:spPr>
        <p:txBody>
          <a:bodyPr wrap="square">
            <a:spAutoFit/>
          </a:bodyPr>
          <a:lstStyle/>
          <a:p>
            <a:r>
              <a:rPr lang="en-US" sz="2400" dirty="0">
                <a:latin typeface="Garamond" panose="02020404030301010803" pitchFamily="18" charset="0"/>
              </a:rPr>
              <a:t>Figure 3. Silhouette Score confirms optimal Cluster Number 5</a:t>
            </a:r>
          </a:p>
        </p:txBody>
      </p:sp>
    </p:spTree>
    <p:extLst>
      <p:ext uri="{BB962C8B-B14F-4D97-AF65-F5344CB8AC3E}">
        <p14:creationId xmlns:p14="http://schemas.microsoft.com/office/powerpoint/2010/main" val="43559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a:bodyPr>
          <a:lstStyle/>
          <a:p>
            <a:r>
              <a:rPr lang="en-IN" b="1" dirty="0">
                <a:latin typeface="Garamond" panose="02020404030301010803" pitchFamily="18" charset="0"/>
              </a:rPr>
              <a:t>Elbow Method</a:t>
            </a:r>
          </a:p>
        </p:txBody>
      </p:sp>
      <p:pic>
        <p:nvPicPr>
          <p:cNvPr id="7" name="Picture 6">
            <a:extLst>
              <a:ext uri="{FF2B5EF4-FFF2-40B4-BE49-F238E27FC236}">
                <a16:creationId xmlns:a16="http://schemas.microsoft.com/office/drawing/2014/main" id="{E913C7B1-7BA0-40AE-A8D7-C97E84D62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434" y="1017630"/>
            <a:ext cx="5367130" cy="3966815"/>
          </a:xfrm>
          <a:prstGeom prst="rect">
            <a:avLst/>
          </a:prstGeom>
        </p:spPr>
      </p:pic>
      <p:sp>
        <p:nvSpPr>
          <p:cNvPr id="8" name="Rectangle 7">
            <a:extLst>
              <a:ext uri="{FF2B5EF4-FFF2-40B4-BE49-F238E27FC236}">
                <a16:creationId xmlns:a16="http://schemas.microsoft.com/office/drawing/2014/main" id="{2ECC2FB0-67A3-4011-B606-4CC4E25A0262}"/>
              </a:ext>
            </a:extLst>
          </p:cNvPr>
          <p:cNvSpPr/>
          <p:nvPr/>
        </p:nvSpPr>
        <p:spPr>
          <a:xfrm>
            <a:off x="2623929" y="5289935"/>
            <a:ext cx="6944140" cy="461665"/>
          </a:xfrm>
          <a:prstGeom prst="rect">
            <a:avLst/>
          </a:prstGeom>
        </p:spPr>
        <p:txBody>
          <a:bodyPr wrap="square">
            <a:spAutoFit/>
          </a:bodyPr>
          <a:lstStyle/>
          <a:p>
            <a:r>
              <a:rPr lang="en-US" sz="2400" dirty="0">
                <a:latin typeface="Garamond" panose="02020404030301010803" pitchFamily="18" charset="0"/>
              </a:rPr>
              <a:t>Figure 4. Elbow found at k =5 (K is number of Clusters)</a:t>
            </a:r>
          </a:p>
        </p:txBody>
      </p:sp>
    </p:spTree>
    <p:extLst>
      <p:ext uri="{BB962C8B-B14F-4D97-AF65-F5344CB8AC3E}">
        <p14:creationId xmlns:p14="http://schemas.microsoft.com/office/powerpoint/2010/main" val="24739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a:bodyPr>
          <a:lstStyle/>
          <a:p>
            <a:r>
              <a:rPr lang="en-IN" b="1" dirty="0">
                <a:latin typeface="Garamond" panose="02020404030301010803" pitchFamily="18" charset="0"/>
              </a:rPr>
              <a:t>Cluster Visualization</a:t>
            </a:r>
          </a:p>
        </p:txBody>
      </p:sp>
      <p:pic>
        <p:nvPicPr>
          <p:cNvPr id="9" name="Picture 8">
            <a:extLst>
              <a:ext uri="{FF2B5EF4-FFF2-40B4-BE49-F238E27FC236}">
                <a16:creationId xmlns:a16="http://schemas.microsoft.com/office/drawing/2014/main" id="{629EB47D-1236-4349-BC19-249B2F92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94" y="1625214"/>
            <a:ext cx="3946185" cy="2624213"/>
          </a:xfrm>
          <a:prstGeom prst="rect">
            <a:avLst/>
          </a:prstGeom>
        </p:spPr>
      </p:pic>
      <p:pic>
        <p:nvPicPr>
          <p:cNvPr id="10" name="Picture 9">
            <a:extLst>
              <a:ext uri="{FF2B5EF4-FFF2-40B4-BE49-F238E27FC236}">
                <a16:creationId xmlns:a16="http://schemas.microsoft.com/office/drawing/2014/main" id="{F6064B24-BF03-4AA5-96DA-ABFE02396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21" y="1625213"/>
            <a:ext cx="3946185" cy="2624213"/>
          </a:xfrm>
          <a:prstGeom prst="rect">
            <a:avLst/>
          </a:prstGeom>
        </p:spPr>
      </p:pic>
      <p:sp>
        <p:nvSpPr>
          <p:cNvPr id="11" name="Rectangle 10">
            <a:extLst>
              <a:ext uri="{FF2B5EF4-FFF2-40B4-BE49-F238E27FC236}">
                <a16:creationId xmlns:a16="http://schemas.microsoft.com/office/drawing/2014/main" id="{C4524943-E25D-411F-A8E6-0776D302C850}"/>
              </a:ext>
            </a:extLst>
          </p:cNvPr>
          <p:cNvSpPr/>
          <p:nvPr/>
        </p:nvSpPr>
        <p:spPr>
          <a:xfrm>
            <a:off x="1759689" y="4385642"/>
            <a:ext cx="2281394" cy="461665"/>
          </a:xfrm>
          <a:prstGeom prst="rect">
            <a:avLst/>
          </a:prstGeom>
        </p:spPr>
        <p:txBody>
          <a:bodyPr wrap="none">
            <a:spAutoFit/>
          </a:bodyPr>
          <a:lstStyle/>
          <a:p>
            <a:r>
              <a:rPr lang="en-US" sz="2400" dirty="0">
                <a:latin typeface="Garamond" panose="02020404030301010803" pitchFamily="18" charset="0"/>
              </a:rPr>
              <a:t>Before Clustering</a:t>
            </a:r>
          </a:p>
        </p:txBody>
      </p:sp>
      <p:sp>
        <p:nvSpPr>
          <p:cNvPr id="12" name="Rectangle 11">
            <a:extLst>
              <a:ext uri="{FF2B5EF4-FFF2-40B4-BE49-F238E27FC236}">
                <a16:creationId xmlns:a16="http://schemas.microsoft.com/office/drawing/2014/main" id="{4FD0014E-E800-4B55-819B-E51369CA9932}"/>
              </a:ext>
            </a:extLst>
          </p:cNvPr>
          <p:cNvSpPr/>
          <p:nvPr/>
        </p:nvSpPr>
        <p:spPr>
          <a:xfrm>
            <a:off x="8239081" y="4385642"/>
            <a:ext cx="2105063" cy="461665"/>
          </a:xfrm>
          <a:prstGeom prst="rect">
            <a:avLst/>
          </a:prstGeom>
        </p:spPr>
        <p:txBody>
          <a:bodyPr wrap="none">
            <a:spAutoFit/>
          </a:bodyPr>
          <a:lstStyle/>
          <a:p>
            <a:r>
              <a:rPr lang="en-US" sz="2400" dirty="0">
                <a:latin typeface="Garamond" panose="02020404030301010803" pitchFamily="18" charset="0"/>
              </a:rPr>
              <a:t>After Clustering</a:t>
            </a:r>
          </a:p>
        </p:txBody>
      </p:sp>
      <p:sp>
        <p:nvSpPr>
          <p:cNvPr id="14" name="Rectangle 13">
            <a:extLst>
              <a:ext uri="{FF2B5EF4-FFF2-40B4-BE49-F238E27FC236}">
                <a16:creationId xmlns:a16="http://schemas.microsoft.com/office/drawing/2014/main" id="{838F9481-49F1-43EB-AB72-BD78B1553887}"/>
              </a:ext>
            </a:extLst>
          </p:cNvPr>
          <p:cNvSpPr/>
          <p:nvPr/>
        </p:nvSpPr>
        <p:spPr>
          <a:xfrm>
            <a:off x="2411183" y="5670108"/>
            <a:ext cx="7369634" cy="461665"/>
          </a:xfrm>
          <a:prstGeom prst="rect">
            <a:avLst/>
          </a:prstGeom>
        </p:spPr>
        <p:txBody>
          <a:bodyPr wrap="square">
            <a:spAutoFit/>
          </a:bodyPr>
          <a:lstStyle/>
          <a:p>
            <a:r>
              <a:rPr lang="en-US" sz="2400" dirty="0">
                <a:latin typeface="Garamond" panose="02020404030301010803" pitchFamily="18" charset="0"/>
              </a:rPr>
              <a:t>Figure 5. New York Zip codes with the assigned cluster label </a:t>
            </a:r>
          </a:p>
        </p:txBody>
      </p:sp>
    </p:spTree>
    <p:extLst>
      <p:ext uri="{BB962C8B-B14F-4D97-AF65-F5344CB8AC3E}">
        <p14:creationId xmlns:p14="http://schemas.microsoft.com/office/powerpoint/2010/main" val="146075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1BF2-3F3E-4F9F-827D-9E2721DBE539}"/>
              </a:ext>
            </a:extLst>
          </p:cNvPr>
          <p:cNvSpPr>
            <a:spLocks noGrp="1"/>
          </p:cNvSpPr>
          <p:nvPr>
            <p:ph type="title"/>
          </p:nvPr>
        </p:nvSpPr>
        <p:spPr>
          <a:xfrm>
            <a:off x="-2" y="0"/>
            <a:ext cx="7169427" cy="721553"/>
          </a:xfrm>
        </p:spPr>
        <p:txBody>
          <a:bodyPr>
            <a:normAutofit/>
          </a:bodyPr>
          <a:lstStyle/>
          <a:p>
            <a:r>
              <a:rPr lang="en-IN" b="1" dirty="0">
                <a:latin typeface="Garamond" panose="02020404030301010803" pitchFamily="18" charset="0"/>
              </a:rPr>
              <a:t>Cluster Visualization</a:t>
            </a:r>
          </a:p>
        </p:txBody>
      </p:sp>
      <p:sp>
        <p:nvSpPr>
          <p:cNvPr id="11" name="Rectangle 10">
            <a:extLst>
              <a:ext uri="{FF2B5EF4-FFF2-40B4-BE49-F238E27FC236}">
                <a16:creationId xmlns:a16="http://schemas.microsoft.com/office/drawing/2014/main" id="{C4524943-E25D-411F-A8E6-0776D302C850}"/>
              </a:ext>
            </a:extLst>
          </p:cNvPr>
          <p:cNvSpPr/>
          <p:nvPr/>
        </p:nvSpPr>
        <p:spPr>
          <a:xfrm>
            <a:off x="1759689" y="4385642"/>
            <a:ext cx="2281394" cy="461665"/>
          </a:xfrm>
          <a:prstGeom prst="rect">
            <a:avLst/>
          </a:prstGeom>
        </p:spPr>
        <p:txBody>
          <a:bodyPr wrap="none">
            <a:spAutoFit/>
          </a:bodyPr>
          <a:lstStyle/>
          <a:p>
            <a:r>
              <a:rPr lang="en-US" sz="2400" dirty="0">
                <a:latin typeface="Garamond" panose="02020404030301010803" pitchFamily="18" charset="0"/>
              </a:rPr>
              <a:t>Before Clustering</a:t>
            </a:r>
          </a:p>
        </p:txBody>
      </p:sp>
      <p:sp>
        <p:nvSpPr>
          <p:cNvPr id="12" name="Rectangle 11">
            <a:extLst>
              <a:ext uri="{FF2B5EF4-FFF2-40B4-BE49-F238E27FC236}">
                <a16:creationId xmlns:a16="http://schemas.microsoft.com/office/drawing/2014/main" id="{4FD0014E-E800-4B55-819B-E51369CA9932}"/>
              </a:ext>
            </a:extLst>
          </p:cNvPr>
          <p:cNvSpPr/>
          <p:nvPr/>
        </p:nvSpPr>
        <p:spPr>
          <a:xfrm>
            <a:off x="8239081" y="4385642"/>
            <a:ext cx="2105063" cy="461665"/>
          </a:xfrm>
          <a:prstGeom prst="rect">
            <a:avLst/>
          </a:prstGeom>
        </p:spPr>
        <p:txBody>
          <a:bodyPr wrap="none">
            <a:spAutoFit/>
          </a:bodyPr>
          <a:lstStyle/>
          <a:p>
            <a:r>
              <a:rPr lang="en-US" sz="2400" dirty="0">
                <a:latin typeface="Garamond" panose="02020404030301010803" pitchFamily="18" charset="0"/>
              </a:rPr>
              <a:t>After Clustering</a:t>
            </a:r>
          </a:p>
        </p:txBody>
      </p:sp>
      <p:sp>
        <p:nvSpPr>
          <p:cNvPr id="14" name="Rectangle 13">
            <a:extLst>
              <a:ext uri="{FF2B5EF4-FFF2-40B4-BE49-F238E27FC236}">
                <a16:creationId xmlns:a16="http://schemas.microsoft.com/office/drawing/2014/main" id="{838F9481-49F1-43EB-AB72-BD78B1553887}"/>
              </a:ext>
            </a:extLst>
          </p:cNvPr>
          <p:cNvSpPr/>
          <p:nvPr/>
        </p:nvSpPr>
        <p:spPr>
          <a:xfrm>
            <a:off x="2411183" y="5670108"/>
            <a:ext cx="7369634" cy="461665"/>
          </a:xfrm>
          <a:prstGeom prst="rect">
            <a:avLst/>
          </a:prstGeom>
        </p:spPr>
        <p:txBody>
          <a:bodyPr wrap="square">
            <a:spAutoFit/>
          </a:bodyPr>
          <a:lstStyle/>
          <a:p>
            <a:r>
              <a:rPr lang="en-US" sz="2400" dirty="0">
                <a:latin typeface="Garamond" panose="02020404030301010803" pitchFamily="18" charset="0"/>
              </a:rPr>
              <a:t>Figure 5. Toronto Zip codes with the assigned cluster label </a:t>
            </a:r>
          </a:p>
        </p:txBody>
      </p:sp>
      <p:pic>
        <p:nvPicPr>
          <p:cNvPr id="8" name="Picture 7">
            <a:extLst>
              <a:ext uri="{FF2B5EF4-FFF2-40B4-BE49-F238E27FC236}">
                <a16:creationId xmlns:a16="http://schemas.microsoft.com/office/drawing/2014/main" id="{CD107C95-2970-47F1-A698-B5C240E9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93" y="1625212"/>
            <a:ext cx="3946185" cy="2624213"/>
          </a:xfrm>
          <a:prstGeom prst="rect">
            <a:avLst/>
          </a:prstGeom>
        </p:spPr>
      </p:pic>
      <p:pic>
        <p:nvPicPr>
          <p:cNvPr id="13" name="Picture 12">
            <a:extLst>
              <a:ext uri="{FF2B5EF4-FFF2-40B4-BE49-F238E27FC236}">
                <a16:creationId xmlns:a16="http://schemas.microsoft.com/office/drawing/2014/main" id="{E792B071-DF95-4166-896E-D19A6CD8D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19" y="1625213"/>
            <a:ext cx="3946185" cy="2624213"/>
          </a:xfrm>
          <a:prstGeom prst="rect">
            <a:avLst/>
          </a:prstGeom>
        </p:spPr>
      </p:pic>
    </p:spTree>
    <p:extLst>
      <p:ext uri="{BB962C8B-B14F-4D97-AF65-F5344CB8AC3E}">
        <p14:creationId xmlns:p14="http://schemas.microsoft.com/office/powerpoint/2010/main" val="29842261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401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Garamond</vt:lpstr>
      <vt:lpstr>Office Theme</vt:lpstr>
      <vt:lpstr>PowerPoint Presentation</vt:lpstr>
      <vt:lpstr>Scenario</vt:lpstr>
      <vt:lpstr>Objective</vt:lpstr>
      <vt:lpstr>Workflow</vt:lpstr>
      <vt:lpstr>Selecting Principal Components</vt:lpstr>
      <vt:lpstr>Silhouette Score</vt:lpstr>
      <vt:lpstr>Elbow Method</vt:lpstr>
      <vt:lpstr>Cluster Visualization</vt:lpstr>
      <vt:lpstr>Cluster Visualization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Gosawi</dc:creator>
  <cp:lastModifiedBy>Sankalp Gosawi</cp:lastModifiedBy>
  <cp:revision>5</cp:revision>
  <dcterms:created xsi:type="dcterms:W3CDTF">2020-05-02T21:21:53Z</dcterms:created>
  <dcterms:modified xsi:type="dcterms:W3CDTF">2020-05-02T22:04:02Z</dcterms:modified>
</cp:coreProperties>
</file>