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6DD0B4-19FE-4D0F-8070-0B2225557890}" type="datetimeFigureOut">
              <a:rPr lang="en-IN" smtClean="0"/>
              <a:t>25-11-2022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BF32A2-4A62-44F5-8EF7-334860531205}" type="slidenum">
              <a:rPr lang="en-IN" smtClean="0"/>
              <a:t>‹#›</a:t>
            </a:fld>
            <a:endParaRPr lang="en-IN"/>
          </a:p>
        </p:txBody>
      </p:sp>
    </p:spTree>
    <p:extLst>
      <p:ext uri="{BB962C8B-B14F-4D97-AF65-F5344CB8AC3E}">
        <p14:creationId xmlns:p14="http://schemas.microsoft.com/office/powerpoint/2010/main" val="1947633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9BF32A2-4A62-44F5-8EF7-334860531205}" type="slidenum">
              <a:rPr lang="en-IN" smtClean="0"/>
              <a:t>16</a:t>
            </a:fld>
            <a:endParaRPr lang="en-IN"/>
          </a:p>
        </p:txBody>
      </p:sp>
    </p:spTree>
    <p:extLst>
      <p:ext uri="{BB962C8B-B14F-4D97-AF65-F5344CB8AC3E}">
        <p14:creationId xmlns:p14="http://schemas.microsoft.com/office/powerpoint/2010/main" val="2043508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3FBACCE-F6DA-4CA2-BFE4-A148E0346746}"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224024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FBACCE-F6DA-4CA2-BFE4-A148E0346746}"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394174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FBACCE-F6DA-4CA2-BFE4-A148E0346746}"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3116756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FBACCE-F6DA-4CA2-BFE4-A148E0346746}"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6369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FBACCE-F6DA-4CA2-BFE4-A148E0346746}"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40899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3FBACCE-F6DA-4CA2-BFE4-A148E0346746}"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3592585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3FBACCE-F6DA-4CA2-BFE4-A148E0346746}" type="datetimeFigureOut">
              <a:rPr lang="en-IN" smtClean="0"/>
              <a:t>25-11-2022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271545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3FBACCE-F6DA-4CA2-BFE4-A148E0346746}" type="datetimeFigureOut">
              <a:rPr lang="en-IN" smtClean="0"/>
              <a:t>25-11-2022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2983254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BACCE-F6DA-4CA2-BFE4-A148E0346746}" type="datetimeFigureOut">
              <a:rPr lang="en-IN" smtClean="0"/>
              <a:t>25-11-2022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157057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BACCE-F6DA-4CA2-BFE4-A148E0346746}"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273394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BACCE-F6DA-4CA2-BFE4-A148E0346746}"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1043620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BACCE-F6DA-4CA2-BFE4-A148E0346746}" type="datetimeFigureOut">
              <a:rPr lang="en-IN" smtClean="0"/>
              <a:t>25-11-2022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42042-E6B9-4FBA-9A07-A4DE1D20F6A2}" type="slidenum">
              <a:rPr lang="en-IN" smtClean="0"/>
              <a:t>‹#›</a:t>
            </a:fld>
            <a:endParaRPr lang="en-IN"/>
          </a:p>
        </p:txBody>
      </p:sp>
    </p:spTree>
    <p:extLst>
      <p:ext uri="{BB962C8B-B14F-4D97-AF65-F5344CB8AC3E}">
        <p14:creationId xmlns:p14="http://schemas.microsoft.com/office/powerpoint/2010/main" val="2932425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7376864" cy="2711152"/>
          </a:xfrm>
        </p:spPr>
        <p:txBody>
          <a:bodyPr>
            <a:normAutofit fontScale="92500" lnSpcReduction="20000"/>
          </a:bodyPr>
          <a:lstStyle/>
          <a:p>
            <a:r>
              <a:rPr lang="en-IN" dirty="0" smtClean="0"/>
              <a:t>                      </a:t>
            </a:r>
          </a:p>
          <a:p>
            <a:endParaRPr lang="en-IN" dirty="0"/>
          </a:p>
          <a:p>
            <a:pPr algn="r"/>
            <a:r>
              <a:rPr lang="en-IN" sz="2800" dirty="0">
                <a:solidFill>
                  <a:schemeClr val="tx1">
                    <a:lumMod val="95000"/>
                    <a:lumOff val="5000"/>
                  </a:schemeClr>
                </a:solidFill>
              </a:rPr>
              <a:t>A </a:t>
            </a:r>
            <a:r>
              <a:rPr lang="en-IN" sz="2800" dirty="0" smtClean="0">
                <a:solidFill>
                  <a:schemeClr val="tx1">
                    <a:lumMod val="95000"/>
                    <a:lumOff val="5000"/>
                  </a:schemeClr>
                </a:solidFill>
              </a:rPr>
              <a:t>presentation on </a:t>
            </a:r>
            <a:r>
              <a:rPr lang="en-IN" sz="2800" dirty="0">
                <a:solidFill>
                  <a:schemeClr val="tx1">
                    <a:lumMod val="95000"/>
                    <a:lumOff val="5000"/>
                  </a:schemeClr>
                </a:solidFill>
              </a:rPr>
              <a:t>Spam Email classification </a:t>
            </a:r>
          </a:p>
          <a:p>
            <a:pPr algn="r"/>
            <a:r>
              <a:rPr lang="en-IN" sz="2800" dirty="0">
                <a:solidFill>
                  <a:schemeClr val="tx1">
                    <a:lumMod val="95000"/>
                    <a:lumOff val="5000"/>
                  </a:schemeClr>
                </a:solidFill>
              </a:rPr>
              <a:t>Submitted by:</a:t>
            </a:r>
          </a:p>
          <a:p>
            <a:pPr algn="r"/>
            <a:r>
              <a:rPr lang="en-IN" sz="2800" dirty="0">
                <a:solidFill>
                  <a:schemeClr val="tx1">
                    <a:lumMod val="95000"/>
                    <a:lumOff val="5000"/>
                  </a:schemeClr>
                </a:solidFill>
              </a:rPr>
              <a:t>Sankalp Mahapatra</a:t>
            </a:r>
          </a:p>
          <a:p>
            <a:pPr algn="r"/>
            <a:r>
              <a:rPr lang="en-IN" sz="2800" dirty="0">
                <a:solidFill>
                  <a:schemeClr val="tx1">
                    <a:lumMod val="95000"/>
                    <a:lumOff val="5000"/>
                  </a:schemeClr>
                </a:solidFill>
              </a:rPr>
              <a:t>Internship-29</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71400"/>
            <a:ext cx="2929890" cy="21336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39552" y="1124744"/>
            <a:ext cx="7992888" cy="3600400"/>
          </a:xfrm>
          <a:prstGeom prst="rect">
            <a:avLst/>
          </a:prstGeom>
          <a:noFill/>
          <a:ln>
            <a:noFill/>
          </a:ln>
        </p:spPr>
      </p:pic>
    </p:spTree>
    <p:extLst>
      <p:ext uri="{BB962C8B-B14F-4D97-AF65-F5344CB8AC3E}">
        <p14:creationId xmlns:p14="http://schemas.microsoft.com/office/powerpoint/2010/main" val="218733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51520" y="260648"/>
            <a:ext cx="8424936" cy="4176464"/>
          </a:xfrm>
          <a:prstGeom prst="rect">
            <a:avLst/>
          </a:prstGeom>
        </p:spPr>
      </p:pic>
    </p:spTree>
    <p:extLst>
      <p:ext uri="{BB962C8B-B14F-4D97-AF65-F5344CB8AC3E}">
        <p14:creationId xmlns:p14="http://schemas.microsoft.com/office/powerpoint/2010/main" val="3732154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67544" y="332656"/>
            <a:ext cx="8280920" cy="5112568"/>
          </a:xfrm>
          <a:prstGeom prst="rect">
            <a:avLst/>
          </a:prstGeom>
        </p:spPr>
      </p:pic>
    </p:spTree>
    <p:extLst>
      <p:ext uri="{BB962C8B-B14F-4D97-AF65-F5344CB8AC3E}">
        <p14:creationId xmlns:p14="http://schemas.microsoft.com/office/powerpoint/2010/main" val="3576861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57200" y="1052736"/>
            <a:ext cx="8363272" cy="5256584"/>
          </a:xfrm>
          <a:prstGeom prst="rect">
            <a:avLst/>
          </a:prstGeom>
        </p:spPr>
      </p:pic>
    </p:spTree>
    <p:extLst>
      <p:ext uri="{BB962C8B-B14F-4D97-AF65-F5344CB8AC3E}">
        <p14:creationId xmlns:p14="http://schemas.microsoft.com/office/powerpoint/2010/main" val="3103562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23528" y="620688"/>
            <a:ext cx="8208912" cy="4896544"/>
          </a:xfrm>
          <a:prstGeom prst="rect">
            <a:avLst/>
          </a:prstGeom>
        </p:spPr>
      </p:pic>
    </p:spTree>
    <p:extLst>
      <p:ext uri="{BB962C8B-B14F-4D97-AF65-F5344CB8AC3E}">
        <p14:creationId xmlns:p14="http://schemas.microsoft.com/office/powerpoint/2010/main" val="2742682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580679" y="692696"/>
            <a:ext cx="7951761" cy="5433467"/>
          </a:xfrm>
          <a:prstGeom prst="rect">
            <a:avLst/>
          </a:prstGeom>
        </p:spPr>
      </p:pic>
    </p:spTree>
    <p:extLst>
      <p:ext uri="{BB962C8B-B14F-4D97-AF65-F5344CB8AC3E}">
        <p14:creationId xmlns:p14="http://schemas.microsoft.com/office/powerpoint/2010/main" val="1315935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681652" y="980728"/>
            <a:ext cx="7922795" cy="4639015"/>
          </a:xfrm>
          <a:prstGeom prst="rect">
            <a:avLst/>
          </a:prstGeom>
        </p:spPr>
      </p:pic>
    </p:spTree>
    <p:extLst>
      <p:ext uri="{BB962C8B-B14F-4D97-AF65-F5344CB8AC3E}">
        <p14:creationId xmlns:p14="http://schemas.microsoft.com/office/powerpoint/2010/main" val="3355664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3"/>
          <a:stretch>
            <a:fillRect/>
          </a:stretch>
        </p:blipFill>
        <p:spPr>
          <a:xfrm>
            <a:off x="467544" y="188640"/>
            <a:ext cx="8229600" cy="5430589"/>
          </a:xfrm>
          <a:prstGeom prst="rect">
            <a:avLst/>
          </a:prstGeom>
        </p:spPr>
      </p:pic>
    </p:spTree>
    <p:extLst>
      <p:ext uri="{BB962C8B-B14F-4D97-AF65-F5344CB8AC3E}">
        <p14:creationId xmlns:p14="http://schemas.microsoft.com/office/powerpoint/2010/main" val="207937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683568" y="332656"/>
            <a:ext cx="7920880" cy="5400600"/>
          </a:xfrm>
          <a:prstGeom prst="rect">
            <a:avLst/>
          </a:prstGeom>
        </p:spPr>
      </p:pic>
    </p:spTree>
    <p:extLst>
      <p:ext uri="{BB962C8B-B14F-4D97-AF65-F5344CB8AC3E}">
        <p14:creationId xmlns:p14="http://schemas.microsoft.com/office/powerpoint/2010/main" val="3674813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57200" y="893183"/>
            <a:ext cx="8229600" cy="4889071"/>
          </a:xfrm>
          <a:prstGeom prst="rect">
            <a:avLst/>
          </a:prstGeom>
        </p:spPr>
      </p:pic>
    </p:spTree>
    <p:extLst>
      <p:ext uri="{BB962C8B-B14F-4D97-AF65-F5344CB8AC3E}">
        <p14:creationId xmlns:p14="http://schemas.microsoft.com/office/powerpoint/2010/main" val="3212036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754555" y="692696"/>
            <a:ext cx="7634890" cy="5433467"/>
          </a:xfrm>
          <a:prstGeom prst="rect">
            <a:avLst/>
          </a:prstGeom>
        </p:spPr>
      </p:pic>
    </p:spTree>
    <p:extLst>
      <p:ext uri="{BB962C8B-B14F-4D97-AF65-F5344CB8AC3E}">
        <p14:creationId xmlns:p14="http://schemas.microsoft.com/office/powerpoint/2010/main" val="42330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lnSpcReduction="10000"/>
          </a:bodyPr>
          <a:lstStyle/>
          <a:p>
            <a:pPr marL="0" indent="0">
              <a:buNone/>
            </a:pPr>
            <a:r>
              <a:rPr lang="en-IN" b="1" u="sng" dirty="0" smtClean="0"/>
              <a:t>TABLE OF CONTENTS</a:t>
            </a:r>
          </a:p>
          <a:p>
            <a:r>
              <a:rPr lang="en-IN" b="1" dirty="0" smtClean="0"/>
              <a:t>INTRODUCTION </a:t>
            </a:r>
          </a:p>
          <a:p>
            <a:pPr marL="0" indent="0">
              <a:buNone/>
            </a:pPr>
            <a:r>
              <a:rPr lang="en-IN" b="1" dirty="0" smtClean="0"/>
              <a:t>    Business Problem Framing</a:t>
            </a:r>
          </a:p>
          <a:p>
            <a:pPr marL="0" indent="0">
              <a:buNone/>
            </a:pPr>
            <a:r>
              <a:rPr lang="en-IN" sz="2800" b="1" dirty="0" smtClean="0"/>
              <a:t>    CONCEPTUAL </a:t>
            </a:r>
            <a:r>
              <a:rPr lang="en-IN" sz="2800" b="1" dirty="0"/>
              <a:t>BACKGROUND OF THE DOMAIN </a:t>
            </a:r>
            <a:r>
              <a:rPr lang="en-IN" sz="2800" b="1" dirty="0" smtClean="0"/>
              <a:t>         PROBLEM</a:t>
            </a:r>
          </a:p>
          <a:p>
            <a:r>
              <a:rPr lang="en-IN" sz="2800" b="1" dirty="0"/>
              <a:t> </a:t>
            </a:r>
            <a:r>
              <a:rPr lang="en-US" sz="3000" b="1" dirty="0" smtClean="0"/>
              <a:t>Motivation for the Problem undertaken</a:t>
            </a:r>
            <a:endParaRPr lang="en-IN" sz="3000" b="1" dirty="0" smtClean="0"/>
          </a:p>
          <a:p>
            <a:r>
              <a:rPr lang="en-IN" sz="3000" b="1" dirty="0" smtClean="0"/>
              <a:t>Exploratory Data Analysis (EDA) </a:t>
            </a:r>
          </a:p>
          <a:p>
            <a:r>
              <a:rPr lang="en-US" sz="3000" b="1" dirty="0" smtClean="0"/>
              <a:t>Data Visualization</a:t>
            </a:r>
            <a:endParaRPr lang="en-IN" sz="3000" dirty="0" smtClean="0"/>
          </a:p>
          <a:p>
            <a:r>
              <a:rPr lang="en-IN" sz="3000" b="1" dirty="0" smtClean="0"/>
              <a:t>Model/s Development and Evaluation </a:t>
            </a:r>
          </a:p>
          <a:p>
            <a:r>
              <a:rPr lang="en-US" sz="3000" b="1" dirty="0" err="1" smtClean="0"/>
              <a:t>Hyperparameter</a:t>
            </a:r>
            <a:r>
              <a:rPr lang="en-US" sz="3000" b="1" dirty="0" smtClean="0"/>
              <a:t> tuning using </a:t>
            </a:r>
            <a:r>
              <a:rPr lang="en-US" sz="3000" b="1" dirty="0" err="1" smtClean="0"/>
              <a:t>GridSearchCV</a:t>
            </a:r>
            <a:endParaRPr lang="en-IN" sz="3000" b="1" dirty="0" smtClean="0"/>
          </a:p>
          <a:p>
            <a:r>
              <a:rPr lang="en-IN" sz="3000" b="1" dirty="0" smtClean="0"/>
              <a:t>Conclusion </a:t>
            </a:r>
            <a:endParaRPr lang="en-IN" sz="3000" dirty="0" smtClean="0"/>
          </a:p>
        </p:txBody>
      </p:sp>
    </p:spTree>
    <p:extLst>
      <p:ext uri="{BB962C8B-B14F-4D97-AF65-F5344CB8AC3E}">
        <p14:creationId xmlns:p14="http://schemas.microsoft.com/office/powerpoint/2010/main" val="4117068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a:t/>
            </a:r>
            <a:br>
              <a:rPr lang="en-IN" b="1" dirty="0"/>
            </a:br>
            <a:r>
              <a:rPr lang="en-IN" b="1" dirty="0" smtClean="0"/>
              <a:t/>
            </a:r>
            <a:br>
              <a:rPr lang="en-IN" b="1" dirty="0" smtClean="0"/>
            </a:br>
            <a:r>
              <a:rPr lang="en-IN" b="1" dirty="0" smtClean="0"/>
              <a:t>Model/s Development and Evaluation</a:t>
            </a:r>
            <a:br>
              <a:rPr lang="en-IN" b="1" dirty="0" smtClean="0"/>
            </a:br>
            <a:r>
              <a:rPr lang="en-IN" b="1" dirty="0" smtClean="0"/>
              <a:t/>
            </a:r>
            <a:br>
              <a:rPr lang="en-IN" b="1" dirty="0" smtClean="0"/>
            </a:br>
            <a:r>
              <a:rPr lang="en-IN" b="1" dirty="0" smtClean="0"/>
              <a:t/>
            </a:r>
            <a:br>
              <a:rPr lang="en-IN" b="1" dirty="0" smtClean="0"/>
            </a:br>
            <a:endParaRPr lang="en-IN" dirty="0"/>
          </a:p>
        </p:txBody>
      </p:sp>
      <p:sp>
        <p:nvSpPr>
          <p:cNvPr id="5" name="Content Placeholder 4"/>
          <p:cNvSpPr>
            <a:spLocks noGrp="1"/>
          </p:cNvSpPr>
          <p:nvPr>
            <p:ph idx="1"/>
          </p:nvPr>
        </p:nvSpPr>
        <p:spPr/>
        <p:txBody>
          <a:bodyPr/>
          <a:lstStyle/>
          <a:p>
            <a:r>
              <a:rPr lang="en-IN" sz="2400" dirty="0" smtClean="0"/>
              <a:t>I have used 13 classification algorithms. First, I have created 13 different classification algorithms and are appended in the variable models. Then, ran a for loop which contained the accuracy of the models along with different evaluation metrics.</a:t>
            </a:r>
          </a:p>
          <a:p>
            <a:endParaRPr lang="en-IN" dirty="0" smtClean="0"/>
          </a:p>
          <a:p>
            <a:endParaRPr lang="en-IN" dirty="0"/>
          </a:p>
        </p:txBody>
      </p:sp>
    </p:spTree>
    <p:extLst>
      <p:ext uri="{BB962C8B-B14F-4D97-AF65-F5344CB8AC3E}">
        <p14:creationId xmlns:p14="http://schemas.microsoft.com/office/powerpoint/2010/main" val="501672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4" name="Content Placeholder 3"/>
          <p:cNvPicPr>
            <a:picLocks/>
          </p:cNvPicPr>
          <p:nvPr/>
        </p:nvPicPr>
        <p:blipFill>
          <a:blip r:embed="rId2"/>
          <a:stretch>
            <a:fillRect/>
          </a:stretch>
        </p:blipFill>
        <p:spPr>
          <a:xfrm>
            <a:off x="396347" y="692696"/>
            <a:ext cx="8208912" cy="4896544"/>
          </a:xfrm>
          <a:prstGeom prst="rect">
            <a:avLst/>
          </a:prstGeom>
        </p:spPr>
      </p:pic>
    </p:spTree>
    <p:extLst>
      <p:ext uri="{BB962C8B-B14F-4D97-AF65-F5344CB8AC3E}">
        <p14:creationId xmlns:p14="http://schemas.microsoft.com/office/powerpoint/2010/main" val="1524426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5496" y="260648"/>
            <a:ext cx="7560840" cy="2808312"/>
          </a:xfrm>
          <a:prstGeom prst="rect">
            <a:avLst/>
          </a:prstGeom>
        </p:spPr>
      </p:pic>
      <p:pic>
        <p:nvPicPr>
          <p:cNvPr id="5" name="Picture 4"/>
          <p:cNvPicPr/>
          <p:nvPr/>
        </p:nvPicPr>
        <p:blipFill>
          <a:blip r:embed="rId3"/>
          <a:stretch>
            <a:fillRect/>
          </a:stretch>
        </p:blipFill>
        <p:spPr>
          <a:xfrm>
            <a:off x="107504" y="3178088"/>
            <a:ext cx="7488832" cy="3096344"/>
          </a:xfrm>
          <a:prstGeom prst="rect">
            <a:avLst/>
          </a:prstGeom>
        </p:spPr>
      </p:pic>
    </p:spTree>
    <p:extLst>
      <p:ext uri="{BB962C8B-B14F-4D97-AF65-F5344CB8AC3E}">
        <p14:creationId xmlns:p14="http://schemas.microsoft.com/office/powerpoint/2010/main" val="1361269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23528" y="116632"/>
            <a:ext cx="7271590" cy="3744416"/>
          </a:xfrm>
          <a:prstGeom prst="rect">
            <a:avLst/>
          </a:prstGeom>
        </p:spPr>
      </p:pic>
      <p:pic>
        <p:nvPicPr>
          <p:cNvPr id="5" name="Picture 4"/>
          <p:cNvPicPr/>
          <p:nvPr/>
        </p:nvPicPr>
        <p:blipFill>
          <a:blip r:embed="rId3"/>
          <a:stretch>
            <a:fillRect/>
          </a:stretch>
        </p:blipFill>
        <p:spPr>
          <a:xfrm>
            <a:off x="334684" y="4293096"/>
            <a:ext cx="6768752" cy="1512168"/>
          </a:xfrm>
          <a:prstGeom prst="rect">
            <a:avLst/>
          </a:prstGeom>
        </p:spPr>
      </p:pic>
    </p:spTree>
    <p:extLst>
      <p:ext uri="{BB962C8B-B14F-4D97-AF65-F5344CB8AC3E}">
        <p14:creationId xmlns:p14="http://schemas.microsoft.com/office/powerpoint/2010/main" val="887209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0" y="404664"/>
            <a:ext cx="8229600" cy="4036741"/>
          </a:xfrm>
          <a:prstGeom prst="rect">
            <a:avLst/>
          </a:prstGeom>
        </p:spPr>
      </p:pic>
    </p:spTree>
    <p:extLst>
      <p:ext uri="{BB962C8B-B14F-4D97-AF65-F5344CB8AC3E}">
        <p14:creationId xmlns:p14="http://schemas.microsoft.com/office/powerpoint/2010/main" val="1582733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endParaRPr lang="en-IN" dirty="0"/>
          </a:p>
        </p:txBody>
      </p:sp>
      <p:sp>
        <p:nvSpPr>
          <p:cNvPr id="3" name="Content Placeholder 2"/>
          <p:cNvSpPr>
            <a:spLocks noGrp="1"/>
          </p:cNvSpPr>
          <p:nvPr>
            <p:ph idx="1"/>
          </p:nvPr>
        </p:nvSpPr>
        <p:spPr/>
        <p:txBody>
          <a:bodyPr>
            <a:normAutofit fontScale="85000" lnSpcReduction="20000"/>
          </a:bodyPr>
          <a:lstStyle/>
          <a:p>
            <a:r>
              <a:rPr lang="en-IN" dirty="0"/>
              <a:t>From the whole evaluation we found out that the spam emails can be classified and can be stopped doing harm to the users. </a:t>
            </a:r>
            <a:endParaRPr lang="en-IN" dirty="0" smtClean="0"/>
          </a:p>
          <a:p>
            <a:pPr marL="0" indent="0">
              <a:buNone/>
            </a:pPr>
            <a:endParaRPr lang="en-IN" dirty="0"/>
          </a:p>
          <a:p>
            <a:r>
              <a:rPr lang="en-IN" dirty="0"/>
              <a:t>I found visualisation a very useful technique to infer insights from dataset. </a:t>
            </a:r>
            <a:endParaRPr lang="en-IN" dirty="0" smtClean="0"/>
          </a:p>
          <a:p>
            <a:pPr marL="0" indent="0">
              <a:buNone/>
            </a:pPr>
            <a:endParaRPr lang="en-IN" dirty="0"/>
          </a:p>
          <a:p>
            <a:r>
              <a:rPr lang="en-IN" dirty="0" smtClean="0"/>
              <a:t>We </a:t>
            </a:r>
            <a:r>
              <a:rPr lang="en-IN" dirty="0"/>
              <a:t>are able to classify the emails as spam or non-spam. With high number of emails lots if people using the system it will be difficult to handle all possible mails as our project deals with only limited amount of corpus </a:t>
            </a:r>
          </a:p>
          <a:p>
            <a:endParaRPr lang="en-IN" dirty="0"/>
          </a:p>
        </p:txBody>
      </p:sp>
    </p:spTree>
    <p:extLst>
      <p:ext uri="{BB962C8B-B14F-4D97-AF65-F5344CB8AC3E}">
        <p14:creationId xmlns:p14="http://schemas.microsoft.com/office/powerpoint/2010/main" val="452274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IN" sz="4800" b="1" dirty="0">
                <a:latin typeface="+mn-lt"/>
              </a:rPr>
              <a:t>Business Problem Framing</a:t>
            </a:r>
            <a:r>
              <a:rPr lang="en-IN" sz="1050" dirty="0"/>
              <a:t/>
            </a:r>
            <a:br>
              <a:rPr lang="en-IN" sz="1050" dirty="0"/>
            </a:br>
            <a:endParaRPr lang="en-IN" dirty="0"/>
          </a:p>
        </p:txBody>
      </p:sp>
      <p:sp>
        <p:nvSpPr>
          <p:cNvPr id="3" name="Content Placeholder 2"/>
          <p:cNvSpPr>
            <a:spLocks noGrp="1"/>
          </p:cNvSpPr>
          <p:nvPr>
            <p:ph idx="1"/>
          </p:nvPr>
        </p:nvSpPr>
        <p:spPr/>
        <p:txBody>
          <a:bodyPr>
            <a:normAutofit/>
          </a:bodyPr>
          <a:lstStyle/>
          <a:p>
            <a:r>
              <a:rPr lang="en-IN" sz="2000" dirty="0"/>
              <a:t>You were recently hired in a Start-up Company and was asked to build a system to identify spam emails. We will explore and understand the process of classifying Emails as Spam or Not Spam by build Machine Learning and NPL model to detect the HAM and SPAM mails. The model will detect the unsolicited and unwanted emails and thus we can prevent them from creeping into user’s inbox and therefore, increase the user Experience. </a:t>
            </a:r>
          </a:p>
          <a:p>
            <a:endParaRPr lang="en-IN" dirty="0"/>
          </a:p>
        </p:txBody>
      </p:sp>
    </p:spTree>
    <p:extLst>
      <p:ext uri="{BB962C8B-B14F-4D97-AF65-F5344CB8AC3E}">
        <p14:creationId xmlns:p14="http://schemas.microsoft.com/office/powerpoint/2010/main" val="218399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CONCEPTUAL BACKGROUND OF THE DOMAIN PROBLEM</a:t>
            </a:r>
            <a:endParaRPr lang="en-IN" dirty="0"/>
          </a:p>
        </p:txBody>
      </p:sp>
      <p:sp>
        <p:nvSpPr>
          <p:cNvPr id="3" name="Content Placeholder 2"/>
          <p:cNvSpPr>
            <a:spLocks noGrp="1"/>
          </p:cNvSpPr>
          <p:nvPr>
            <p:ph idx="1"/>
          </p:nvPr>
        </p:nvSpPr>
        <p:spPr/>
        <p:txBody>
          <a:bodyPr>
            <a:normAutofit fontScale="62500" lnSpcReduction="20000"/>
          </a:bodyPr>
          <a:lstStyle/>
          <a:p>
            <a:r>
              <a:rPr lang="en-IN" dirty="0"/>
              <a:t>As we know how a machine translates language, or how voice assistants respond to questions, or how mail gets automatically classified into spam or not spam, all these tasks are done through Natural Language Processing (NLP), which processes text into useful insights that can be applied to future data. In the field of artificial intelligence, NLP is one of the most complex areas of research due to the fact that text data is contextual. It needs modification to make it machine-interpretable and requires multiple stages of processing for feature extraction. </a:t>
            </a:r>
            <a:endParaRPr lang="en-IN" dirty="0" smtClean="0"/>
          </a:p>
          <a:p>
            <a:pPr marL="0" indent="0">
              <a:buNone/>
            </a:pPr>
            <a:endParaRPr lang="en-IN" dirty="0"/>
          </a:p>
          <a:p>
            <a:r>
              <a:rPr lang="en-IN" dirty="0"/>
              <a:t>Classification problems can be broadly split into two categories: binary classification problems, and multi-class classification problems. Binary classification means there are only two possible label classes, e.g. a patient’s condition is cancerous or it isn’t, or a financial transaction is fraudulent or it is not. Multi-class classification refers to cases where there are more than two label classes. An example of this is classifying the sentiment of a movie review into positive, negative, or neutral. </a:t>
            </a:r>
          </a:p>
          <a:p>
            <a:endParaRPr lang="en-IN" dirty="0"/>
          </a:p>
        </p:txBody>
      </p:sp>
    </p:spTree>
    <p:extLst>
      <p:ext uri="{BB962C8B-B14F-4D97-AF65-F5344CB8AC3E}">
        <p14:creationId xmlns:p14="http://schemas.microsoft.com/office/powerpoint/2010/main" val="2080604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6" y="508518"/>
            <a:ext cx="8229600" cy="4525963"/>
          </a:xfrm>
        </p:spPr>
        <p:txBody>
          <a:bodyPr/>
          <a:lstStyle/>
          <a:p>
            <a:r>
              <a:rPr lang="en-IN" sz="2000" dirty="0"/>
              <a:t>There are many types of NLP problems, and one of the most common types is the classification of strings. Examples of this include the classification of movies/news articles into different genres and the automated classification of emails into a spam or not spam. We shall be looking into this last example in more detail for this project.</a:t>
            </a:r>
          </a:p>
          <a:p>
            <a:endParaRPr lang="en-IN" dirty="0"/>
          </a:p>
        </p:txBody>
      </p:sp>
    </p:spTree>
    <p:extLst>
      <p:ext uri="{BB962C8B-B14F-4D97-AF65-F5344CB8AC3E}">
        <p14:creationId xmlns:p14="http://schemas.microsoft.com/office/powerpoint/2010/main" val="167508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MOTIVATION </a:t>
            </a:r>
            <a:r>
              <a:rPr lang="en-IN" b="1" dirty="0"/>
              <a:t>FOR THE PROBLEM UNDERTAKEN</a:t>
            </a:r>
            <a:r>
              <a:rPr lang="en-IN" dirty="0"/>
              <a:t/>
            </a:r>
            <a:br>
              <a:rPr lang="en-IN" dirty="0"/>
            </a:br>
            <a:endParaRPr lang="en-IN" dirty="0"/>
          </a:p>
        </p:txBody>
      </p:sp>
      <p:sp>
        <p:nvSpPr>
          <p:cNvPr id="3" name="Content Placeholder 2"/>
          <p:cNvSpPr>
            <a:spLocks noGrp="1"/>
          </p:cNvSpPr>
          <p:nvPr>
            <p:ph idx="1"/>
          </p:nvPr>
        </p:nvSpPr>
        <p:spPr/>
        <p:txBody>
          <a:bodyPr/>
          <a:lstStyle/>
          <a:p>
            <a:r>
              <a:rPr lang="en-IN" sz="2000" dirty="0"/>
              <a:t>Motivation for this project has been undertaken because it is a project which is assigned to me during my internship at Flip </a:t>
            </a:r>
            <a:r>
              <a:rPr lang="en-IN" sz="2000" dirty="0" err="1"/>
              <a:t>Robo</a:t>
            </a:r>
            <a:r>
              <a:rPr lang="en-IN" sz="2000" dirty="0"/>
              <a:t> Technologies. This project will help Start-up companies to detect and filter the SPAM mails in their Email inbox and therefore, increase the user experience and save their server from unwanted mails, phishing mails or other viruses.</a:t>
            </a:r>
          </a:p>
          <a:p>
            <a:endParaRPr lang="en-IN" dirty="0"/>
          </a:p>
        </p:txBody>
      </p:sp>
    </p:spTree>
    <p:extLst>
      <p:ext uri="{BB962C8B-B14F-4D97-AF65-F5344CB8AC3E}">
        <p14:creationId xmlns:p14="http://schemas.microsoft.com/office/powerpoint/2010/main" val="3167879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Exploratory Data Analysis (EDA)</a:t>
            </a:r>
            <a:endParaRPr lang="en-IN" dirty="0"/>
          </a:p>
        </p:txBody>
      </p:sp>
      <p:sp>
        <p:nvSpPr>
          <p:cNvPr id="3" name="Content Placeholder 2"/>
          <p:cNvSpPr>
            <a:spLocks noGrp="1"/>
          </p:cNvSpPr>
          <p:nvPr>
            <p:ph idx="1"/>
          </p:nvPr>
        </p:nvSpPr>
        <p:spPr/>
        <p:txBody>
          <a:bodyPr>
            <a:normAutofit fontScale="62500" lnSpcReduction="20000"/>
          </a:bodyPr>
          <a:lstStyle/>
          <a:p>
            <a:pPr lvl="0" algn="just"/>
            <a:r>
              <a:rPr lang="en-IN" dirty="0" smtClean="0"/>
              <a:t>Importing necessary libraries and loading dataset as a data frame. </a:t>
            </a:r>
          </a:p>
          <a:p>
            <a:pPr marL="0" indent="0" algn="just">
              <a:buNone/>
            </a:pPr>
            <a:endParaRPr lang="en-IN" dirty="0" smtClean="0"/>
          </a:p>
          <a:p>
            <a:pPr lvl="0" algn="just"/>
            <a:r>
              <a:rPr lang="en-IN" dirty="0" smtClean="0"/>
              <a:t>Checked some statistical information like shape, number of unique values present, info, null values, value counts, duplicated values etc. </a:t>
            </a:r>
          </a:p>
          <a:p>
            <a:pPr marL="0" indent="0" algn="just">
              <a:buNone/>
            </a:pPr>
            <a:endParaRPr lang="en-IN" dirty="0" smtClean="0"/>
          </a:p>
          <a:p>
            <a:pPr lvl="0" algn="just"/>
            <a:r>
              <a:rPr lang="en-IN" dirty="0" smtClean="0"/>
              <a:t>Checked for null values and did not find any null values. And removed Id. </a:t>
            </a:r>
          </a:p>
          <a:p>
            <a:pPr marL="0" indent="0" algn="just">
              <a:buNone/>
            </a:pPr>
            <a:endParaRPr lang="en-IN" dirty="0" smtClean="0"/>
          </a:p>
          <a:p>
            <a:pPr lvl="0" algn="just"/>
            <a:r>
              <a:rPr lang="en-IN" dirty="0" smtClean="0"/>
              <a:t>Done feature engineering and created new columns </a:t>
            </a:r>
            <a:r>
              <a:rPr lang="en-IN" dirty="0" err="1" smtClean="0"/>
              <a:t>viz</a:t>
            </a:r>
            <a:r>
              <a:rPr lang="en-IN" dirty="0" smtClean="0"/>
              <a:t> label: which contain both good and bad comments which is the sum of all the labels, </a:t>
            </a:r>
            <a:r>
              <a:rPr lang="en-IN" dirty="0" err="1" smtClean="0"/>
              <a:t>comment_length</a:t>
            </a:r>
            <a:r>
              <a:rPr lang="en-IN" dirty="0" smtClean="0"/>
              <a:t>: which contains the length of comment text.</a:t>
            </a:r>
          </a:p>
          <a:p>
            <a:pPr marL="0" indent="0" algn="just">
              <a:buNone/>
            </a:pPr>
            <a:endParaRPr lang="en-IN" dirty="0" smtClean="0"/>
          </a:p>
          <a:p>
            <a:pPr lvl="0" algn="just"/>
            <a:r>
              <a:rPr lang="en-IN" dirty="0" smtClean="0"/>
              <a:t>Visualized each feature using </a:t>
            </a:r>
            <a:r>
              <a:rPr lang="en-IN" dirty="0" err="1" smtClean="0"/>
              <a:t>seaborn</a:t>
            </a:r>
            <a:r>
              <a:rPr lang="en-IN" dirty="0" smtClean="0"/>
              <a:t> and </a:t>
            </a:r>
            <a:r>
              <a:rPr lang="en-IN" dirty="0" err="1" smtClean="0"/>
              <a:t>matplotlib</a:t>
            </a:r>
            <a:r>
              <a:rPr lang="en-IN" dirty="0" smtClean="0"/>
              <a:t> libraries by plotting categorical plots like pie plot, count plot, distribution plot and </a:t>
            </a:r>
            <a:r>
              <a:rPr lang="en-IN" dirty="0" err="1" smtClean="0"/>
              <a:t>wordcloud</a:t>
            </a:r>
            <a:r>
              <a:rPr lang="en-IN" dirty="0" smtClean="0"/>
              <a:t> for each label. </a:t>
            </a:r>
          </a:p>
          <a:p>
            <a:endParaRPr lang="en-IN" dirty="0"/>
          </a:p>
        </p:txBody>
      </p:sp>
    </p:spTree>
    <p:extLst>
      <p:ext uri="{BB962C8B-B14F-4D97-AF65-F5344CB8AC3E}">
        <p14:creationId xmlns:p14="http://schemas.microsoft.com/office/powerpoint/2010/main" val="407044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pPr lvl="0" algn="just"/>
            <a:r>
              <a:rPr lang="en-IN" sz="2000" dirty="0" smtClean="0"/>
              <a:t>Done text pre-processing techniques like Removing Punctuations and other special characters, Splitting the comments into individual words, Removing Stop Words, Stemming and Lemmatization. </a:t>
            </a:r>
          </a:p>
          <a:p>
            <a:pPr marL="0" indent="0" algn="just">
              <a:buNone/>
            </a:pPr>
            <a:endParaRPr lang="en-IN" sz="2000" dirty="0" smtClean="0"/>
          </a:p>
          <a:p>
            <a:pPr lvl="0" algn="just"/>
            <a:r>
              <a:rPr lang="en-IN" sz="2000" dirty="0" smtClean="0"/>
              <a:t>Then created new column as </a:t>
            </a:r>
            <a:r>
              <a:rPr lang="en-IN" sz="2000" dirty="0" err="1" smtClean="0"/>
              <a:t>clean_length</a:t>
            </a:r>
            <a:r>
              <a:rPr lang="en-IN" sz="2000" dirty="0" smtClean="0"/>
              <a:t> after cleaning the data. All these steps were done on both train and test datasets. Checked correlation using </a:t>
            </a:r>
            <a:r>
              <a:rPr lang="en-IN" sz="2000" dirty="0" err="1" smtClean="0"/>
              <a:t>heatmap</a:t>
            </a:r>
            <a:r>
              <a:rPr lang="en-IN" sz="2000" dirty="0" smtClean="0"/>
              <a:t>. </a:t>
            </a:r>
          </a:p>
          <a:p>
            <a:pPr marL="0" indent="0" algn="just">
              <a:buNone/>
            </a:pPr>
            <a:endParaRPr lang="en-IN" sz="2000" dirty="0" smtClean="0"/>
          </a:p>
          <a:p>
            <a:pPr lvl="0" algn="just"/>
            <a:r>
              <a:rPr lang="en-IN" sz="2000" dirty="0" smtClean="0"/>
              <a:t>After getting a cleaned data used TF-IDF </a:t>
            </a:r>
            <a:r>
              <a:rPr lang="en-IN" sz="2000" dirty="0" err="1" smtClean="0"/>
              <a:t>vectorizer</a:t>
            </a:r>
            <a:r>
              <a:rPr lang="en-IN" sz="2000" dirty="0" smtClean="0"/>
              <a:t>.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 </a:t>
            </a:r>
          </a:p>
          <a:p>
            <a:pPr marL="0" indent="0" algn="just">
              <a:buNone/>
            </a:pPr>
            <a:r>
              <a:rPr lang="en-IN" dirty="0" smtClean="0"/>
              <a:t> </a:t>
            </a:r>
            <a:endParaRPr lang="en-IN" dirty="0"/>
          </a:p>
        </p:txBody>
      </p:sp>
    </p:spTree>
    <p:extLst>
      <p:ext uri="{BB962C8B-B14F-4D97-AF65-F5344CB8AC3E}">
        <p14:creationId xmlns:p14="http://schemas.microsoft.com/office/powerpoint/2010/main" val="1430245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Visualization</a:t>
            </a:r>
            <a:endParaRPr lang="en-IN" dirty="0"/>
          </a:p>
        </p:txBody>
      </p:sp>
      <p:sp>
        <p:nvSpPr>
          <p:cNvPr id="3" name="Content Placeholder 2"/>
          <p:cNvSpPr>
            <a:spLocks noGrp="1"/>
          </p:cNvSpPr>
          <p:nvPr>
            <p:ph idx="1"/>
          </p:nvPr>
        </p:nvSpPr>
        <p:spPr/>
        <p:txBody>
          <a:bodyPr>
            <a:normAutofit/>
          </a:bodyPr>
          <a:lstStyle/>
          <a:p>
            <a:pPr algn="just"/>
            <a:r>
              <a:rPr lang="en-IN" sz="2400" dirty="0" smtClean="0"/>
              <a:t>I used pandas profiling to get the over viewed visualization on the pre-processed data. </a:t>
            </a:r>
          </a:p>
          <a:p>
            <a:pPr marL="0" indent="0" algn="just">
              <a:buNone/>
            </a:pPr>
            <a:endParaRPr lang="en-IN" sz="2400" dirty="0" smtClean="0"/>
          </a:p>
          <a:p>
            <a:pPr algn="just"/>
            <a:r>
              <a:rPr lang="en-IN" sz="2400" dirty="0" smtClean="0"/>
              <a:t>Pandas is an open-source Python module with which we can do an exploratory data analysis to get detailed description of the features and it helps in visualizing and understanding the distribution of each variable.</a:t>
            </a:r>
          </a:p>
          <a:p>
            <a:pPr marL="0" indent="0" algn="just">
              <a:buNone/>
            </a:pPr>
            <a:endParaRPr lang="en-IN" sz="2400" dirty="0" smtClean="0"/>
          </a:p>
          <a:p>
            <a:pPr algn="just"/>
            <a:r>
              <a:rPr lang="en-IN" sz="2400" dirty="0" smtClean="0"/>
              <a:t> I have used </a:t>
            </a:r>
            <a:r>
              <a:rPr lang="en-IN" sz="2400" dirty="0" err="1" smtClean="0"/>
              <a:t>wordcloud</a:t>
            </a:r>
            <a:r>
              <a:rPr lang="en-IN" sz="2400" dirty="0" smtClean="0"/>
              <a:t> to get the sense of loud words in the labels.</a:t>
            </a:r>
          </a:p>
          <a:p>
            <a:endParaRPr lang="en-IN" dirty="0"/>
          </a:p>
        </p:txBody>
      </p:sp>
    </p:spTree>
    <p:extLst>
      <p:ext uri="{BB962C8B-B14F-4D97-AF65-F5344CB8AC3E}">
        <p14:creationId xmlns:p14="http://schemas.microsoft.com/office/powerpoint/2010/main" val="3646221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TotalTime>
  <Words>884</Words>
  <Application>Microsoft Office PowerPoint</Application>
  <PresentationFormat>On-screen Show (4:3)</PresentationFormat>
  <Paragraphs>56</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PowerPoint Presentation</vt:lpstr>
      <vt:lpstr>Business Problem Framing </vt:lpstr>
      <vt:lpstr>CONCEPTUAL BACKGROUND OF THE DOMAIN PROBLEM</vt:lpstr>
      <vt:lpstr>PowerPoint Presentation</vt:lpstr>
      <vt:lpstr> MOTIVATION FOR THE PROBLEM UNDERTAKEN </vt:lpstr>
      <vt:lpstr>Exploratory Data Analysis (EDA)</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Model/s Development and Evaluation   </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Sankalp Mahapatra</dc:creator>
  <cp:lastModifiedBy>Sankalp Mahapatra</cp:lastModifiedBy>
  <cp:revision>4</cp:revision>
  <dcterms:created xsi:type="dcterms:W3CDTF">2022-11-25T07:31:06Z</dcterms:created>
  <dcterms:modified xsi:type="dcterms:W3CDTF">2022-11-25T13:26:29Z</dcterms:modified>
</cp:coreProperties>
</file>