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60" r:id="rId24"/>
    <p:sldId id="261" r:id="rId25"/>
    <p:sldId id="273" r:id="rId26"/>
    <p:sldId id="299" r:id="rId27"/>
    <p:sldId id="300" r:id="rId28"/>
    <p:sldId id="301" r:id="rId29"/>
    <p:sldId id="302" r:id="rId30"/>
    <p:sldId id="303" r:id="rId31"/>
    <p:sldId id="274" r:id="rId32"/>
    <p:sldId id="275" r:id="rId33"/>
    <p:sldId id="276" r:id="rId34"/>
    <p:sldId id="277" r:id="rId35"/>
    <p:sldId id="278" r:id="rId36"/>
    <p:sldId id="304" r:id="rId37"/>
    <p:sldId id="305" r:id="rId38"/>
    <p:sldId id="306" r:id="rId39"/>
    <p:sldId id="307" r:id="rId40"/>
    <p:sldId id="308"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898" y="73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7F95480-72E9-4918-9CB7-F50B8D0F91E0}" type="datetimeFigureOut">
              <a:rPr lang="en-IN" smtClean="0"/>
              <a:t>01-10-2022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FF2D04-7D74-429B-97A0-1B676E4F0819}" type="slidenum">
              <a:rPr lang="en-IN" smtClean="0"/>
              <a:t>‹#›</a:t>
            </a:fld>
            <a:endParaRPr lang="en-IN"/>
          </a:p>
        </p:txBody>
      </p:sp>
    </p:spTree>
    <p:extLst>
      <p:ext uri="{BB962C8B-B14F-4D97-AF65-F5344CB8AC3E}">
        <p14:creationId xmlns:p14="http://schemas.microsoft.com/office/powerpoint/2010/main" val="1207344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7F95480-72E9-4918-9CB7-F50B8D0F91E0}" type="datetimeFigureOut">
              <a:rPr lang="en-IN" smtClean="0"/>
              <a:t>01-10-2022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FF2D04-7D74-429B-97A0-1B676E4F0819}" type="slidenum">
              <a:rPr lang="en-IN" smtClean="0"/>
              <a:t>‹#›</a:t>
            </a:fld>
            <a:endParaRPr lang="en-IN"/>
          </a:p>
        </p:txBody>
      </p:sp>
    </p:spTree>
    <p:extLst>
      <p:ext uri="{BB962C8B-B14F-4D97-AF65-F5344CB8AC3E}">
        <p14:creationId xmlns:p14="http://schemas.microsoft.com/office/powerpoint/2010/main" val="121452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7F95480-72E9-4918-9CB7-F50B8D0F91E0}" type="datetimeFigureOut">
              <a:rPr lang="en-IN" smtClean="0"/>
              <a:t>01-10-2022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FF2D04-7D74-429B-97A0-1B676E4F0819}" type="slidenum">
              <a:rPr lang="en-IN" smtClean="0"/>
              <a:t>‹#›</a:t>
            </a:fld>
            <a:endParaRPr lang="en-IN"/>
          </a:p>
        </p:txBody>
      </p:sp>
    </p:spTree>
    <p:extLst>
      <p:ext uri="{BB962C8B-B14F-4D97-AF65-F5344CB8AC3E}">
        <p14:creationId xmlns:p14="http://schemas.microsoft.com/office/powerpoint/2010/main" val="2461114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7F95480-72E9-4918-9CB7-F50B8D0F91E0}" type="datetimeFigureOut">
              <a:rPr lang="en-IN" smtClean="0"/>
              <a:t>01-10-2022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FF2D04-7D74-429B-97A0-1B676E4F0819}" type="slidenum">
              <a:rPr lang="en-IN" smtClean="0"/>
              <a:t>‹#›</a:t>
            </a:fld>
            <a:endParaRPr lang="en-IN"/>
          </a:p>
        </p:txBody>
      </p:sp>
    </p:spTree>
    <p:extLst>
      <p:ext uri="{BB962C8B-B14F-4D97-AF65-F5344CB8AC3E}">
        <p14:creationId xmlns:p14="http://schemas.microsoft.com/office/powerpoint/2010/main" val="812163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F95480-72E9-4918-9CB7-F50B8D0F91E0}" type="datetimeFigureOut">
              <a:rPr lang="en-IN" smtClean="0"/>
              <a:t>01-10-2022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FF2D04-7D74-429B-97A0-1B676E4F0819}" type="slidenum">
              <a:rPr lang="en-IN" smtClean="0"/>
              <a:t>‹#›</a:t>
            </a:fld>
            <a:endParaRPr lang="en-IN"/>
          </a:p>
        </p:txBody>
      </p:sp>
    </p:spTree>
    <p:extLst>
      <p:ext uri="{BB962C8B-B14F-4D97-AF65-F5344CB8AC3E}">
        <p14:creationId xmlns:p14="http://schemas.microsoft.com/office/powerpoint/2010/main" val="682174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7F95480-72E9-4918-9CB7-F50B8D0F91E0}" type="datetimeFigureOut">
              <a:rPr lang="en-IN" smtClean="0"/>
              <a:t>01-10-2022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FF2D04-7D74-429B-97A0-1B676E4F0819}" type="slidenum">
              <a:rPr lang="en-IN" smtClean="0"/>
              <a:t>‹#›</a:t>
            </a:fld>
            <a:endParaRPr lang="en-IN"/>
          </a:p>
        </p:txBody>
      </p:sp>
    </p:spTree>
    <p:extLst>
      <p:ext uri="{BB962C8B-B14F-4D97-AF65-F5344CB8AC3E}">
        <p14:creationId xmlns:p14="http://schemas.microsoft.com/office/powerpoint/2010/main" val="1924377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7F95480-72E9-4918-9CB7-F50B8D0F91E0}" type="datetimeFigureOut">
              <a:rPr lang="en-IN" smtClean="0"/>
              <a:t>01-10-2022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FF2D04-7D74-429B-97A0-1B676E4F0819}" type="slidenum">
              <a:rPr lang="en-IN" smtClean="0"/>
              <a:t>‹#›</a:t>
            </a:fld>
            <a:endParaRPr lang="en-IN"/>
          </a:p>
        </p:txBody>
      </p:sp>
    </p:spTree>
    <p:extLst>
      <p:ext uri="{BB962C8B-B14F-4D97-AF65-F5344CB8AC3E}">
        <p14:creationId xmlns:p14="http://schemas.microsoft.com/office/powerpoint/2010/main" val="956450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7F95480-72E9-4918-9CB7-F50B8D0F91E0}" type="datetimeFigureOut">
              <a:rPr lang="en-IN" smtClean="0"/>
              <a:t>01-10-2022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FF2D04-7D74-429B-97A0-1B676E4F0819}" type="slidenum">
              <a:rPr lang="en-IN" smtClean="0"/>
              <a:t>‹#›</a:t>
            </a:fld>
            <a:endParaRPr lang="en-IN"/>
          </a:p>
        </p:txBody>
      </p:sp>
    </p:spTree>
    <p:extLst>
      <p:ext uri="{BB962C8B-B14F-4D97-AF65-F5344CB8AC3E}">
        <p14:creationId xmlns:p14="http://schemas.microsoft.com/office/powerpoint/2010/main" val="208415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95480-72E9-4918-9CB7-F50B8D0F91E0}" type="datetimeFigureOut">
              <a:rPr lang="en-IN" smtClean="0"/>
              <a:t>01-10-2022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FF2D04-7D74-429B-97A0-1B676E4F0819}" type="slidenum">
              <a:rPr lang="en-IN" smtClean="0"/>
              <a:t>‹#›</a:t>
            </a:fld>
            <a:endParaRPr lang="en-IN"/>
          </a:p>
        </p:txBody>
      </p:sp>
    </p:spTree>
    <p:extLst>
      <p:ext uri="{BB962C8B-B14F-4D97-AF65-F5344CB8AC3E}">
        <p14:creationId xmlns:p14="http://schemas.microsoft.com/office/powerpoint/2010/main" val="263632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F95480-72E9-4918-9CB7-F50B8D0F91E0}" type="datetimeFigureOut">
              <a:rPr lang="en-IN" smtClean="0"/>
              <a:t>01-10-2022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FF2D04-7D74-429B-97A0-1B676E4F0819}" type="slidenum">
              <a:rPr lang="en-IN" smtClean="0"/>
              <a:t>‹#›</a:t>
            </a:fld>
            <a:endParaRPr lang="en-IN"/>
          </a:p>
        </p:txBody>
      </p:sp>
    </p:spTree>
    <p:extLst>
      <p:ext uri="{BB962C8B-B14F-4D97-AF65-F5344CB8AC3E}">
        <p14:creationId xmlns:p14="http://schemas.microsoft.com/office/powerpoint/2010/main" val="54198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F95480-72E9-4918-9CB7-F50B8D0F91E0}" type="datetimeFigureOut">
              <a:rPr lang="en-IN" smtClean="0"/>
              <a:t>01-10-2022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FF2D04-7D74-429B-97A0-1B676E4F0819}" type="slidenum">
              <a:rPr lang="en-IN" smtClean="0"/>
              <a:t>‹#›</a:t>
            </a:fld>
            <a:endParaRPr lang="en-IN"/>
          </a:p>
        </p:txBody>
      </p:sp>
    </p:spTree>
    <p:extLst>
      <p:ext uri="{BB962C8B-B14F-4D97-AF65-F5344CB8AC3E}">
        <p14:creationId xmlns:p14="http://schemas.microsoft.com/office/powerpoint/2010/main" val="149878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95480-72E9-4918-9CB7-F50B8D0F91E0}" type="datetimeFigureOut">
              <a:rPr lang="en-IN" smtClean="0"/>
              <a:t>01-10-2022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FF2D04-7D74-429B-97A0-1B676E4F0819}" type="slidenum">
              <a:rPr lang="en-IN" smtClean="0"/>
              <a:t>‹#›</a:t>
            </a:fld>
            <a:endParaRPr lang="en-IN"/>
          </a:p>
        </p:txBody>
      </p:sp>
    </p:spTree>
    <p:extLst>
      <p:ext uri="{BB962C8B-B14F-4D97-AF65-F5344CB8AC3E}">
        <p14:creationId xmlns:p14="http://schemas.microsoft.com/office/powerpoint/2010/main" val="3066212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lgn="r">
              <a:buNone/>
            </a:pPr>
            <a:r>
              <a:rPr lang="en-IN" sz="2200" dirty="0" smtClean="0"/>
              <a:t>                           Presented by</a:t>
            </a:r>
          </a:p>
          <a:p>
            <a:pPr marL="0" indent="0" algn="r">
              <a:buNone/>
            </a:pPr>
            <a:r>
              <a:rPr lang="en-IN" sz="2200" dirty="0" smtClean="0"/>
              <a:t>Sankalp Mahapatra</a:t>
            </a:r>
          </a:p>
          <a:p>
            <a:pPr marL="0" indent="0" algn="r">
              <a:buNone/>
            </a:pPr>
            <a:r>
              <a:rPr lang="en-IN" sz="2200" dirty="0" smtClean="0"/>
              <a:t>Internship 29</a:t>
            </a:r>
          </a:p>
          <a:p>
            <a:endParaRPr lang="en-IN" dirty="0"/>
          </a:p>
          <a:p>
            <a:endParaRPr lang="en-IN" dirty="0" smtClean="0"/>
          </a:p>
          <a:p>
            <a:endParaRPr lang="en-IN" dirty="0"/>
          </a:p>
          <a:p>
            <a:endParaRPr lang="en-IN" dirty="0" smtClean="0"/>
          </a:p>
          <a:p>
            <a:endParaRPr lang="en-IN" dirty="0"/>
          </a:p>
          <a:p>
            <a:endParaRPr lang="en-IN" dirty="0"/>
          </a:p>
        </p:txBody>
      </p:sp>
      <p:sp>
        <p:nvSpPr>
          <p:cNvPr id="5" name="Title 4"/>
          <p:cNvSpPr>
            <a:spLocks noGrp="1"/>
          </p:cNvSpPr>
          <p:nvPr>
            <p:ph type="title"/>
          </p:nvPr>
        </p:nvSpPr>
        <p:spPr/>
        <p:txBody>
          <a:bodyPr/>
          <a:lstStyle/>
          <a:p>
            <a:r>
              <a:rPr lang="en-IN" dirty="0" smtClean="0"/>
              <a:t>Flight Price Prediction project</a:t>
            </a:r>
            <a:endParaRPr lang="en-IN" dirty="0"/>
          </a:p>
        </p:txBody>
      </p:sp>
      <p:pic>
        <p:nvPicPr>
          <p:cNvPr id="6" name="Content Placeholder 3" descr="https://www.thetrip.com.au/wp-content/uploads/2020/12/flight-prices-set-to-be-dramatically-slashed.jp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79512" y="1268760"/>
            <a:ext cx="8712968" cy="3528392"/>
          </a:xfrm>
          <a:prstGeom prst="rect">
            <a:avLst/>
          </a:prstGeom>
          <a:noFill/>
          <a:ln>
            <a:noFill/>
          </a:ln>
        </p:spPr>
      </p:pic>
    </p:spTree>
    <p:extLst>
      <p:ext uri="{BB962C8B-B14F-4D97-AF65-F5344CB8AC3E}">
        <p14:creationId xmlns:p14="http://schemas.microsoft.com/office/powerpoint/2010/main" val="1062113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539552" y="764704"/>
            <a:ext cx="3960440" cy="3888432"/>
          </a:xfrm>
          <a:prstGeom prst="rect">
            <a:avLst/>
          </a:prstGeom>
        </p:spPr>
      </p:pic>
      <p:pic>
        <p:nvPicPr>
          <p:cNvPr id="5" name="Picture 4"/>
          <p:cNvPicPr/>
          <p:nvPr/>
        </p:nvPicPr>
        <p:blipFill>
          <a:blip r:embed="rId3"/>
          <a:stretch>
            <a:fillRect/>
          </a:stretch>
        </p:blipFill>
        <p:spPr>
          <a:xfrm>
            <a:off x="4499992" y="836712"/>
            <a:ext cx="4248472" cy="3888432"/>
          </a:xfrm>
          <a:prstGeom prst="rect">
            <a:avLst/>
          </a:prstGeom>
        </p:spPr>
      </p:pic>
    </p:spTree>
    <p:extLst>
      <p:ext uri="{BB962C8B-B14F-4D97-AF65-F5344CB8AC3E}">
        <p14:creationId xmlns:p14="http://schemas.microsoft.com/office/powerpoint/2010/main" val="1639723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259632" y="836712"/>
            <a:ext cx="6336704" cy="4392488"/>
          </a:xfrm>
          <a:prstGeom prst="rect">
            <a:avLst/>
          </a:prstGeom>
        </p:spPr>
      </p:pic>
    </p:spTree>
    <p:extLst>
      <p:ext uri="{BB962C8B-B14F-4D97-AF65-F5344CB8AC3E}">
        <p14:creationId xmlns:p14="http://schemas.microsoft.com/office/powerpoint/2010/main" val="456238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Observations from the count plots</a:t>
            </a:r>
            <a:br>
              <a:rPr lang="en-IN" dirty="0"/>
            </a:br>
            <a:endParaRPr lang="en-IN" dirty="0"/>
          </a:p>
        </p:txBody>
      </p:sp>
      <p:sp>
        <p:nvSpPr>
          <p:cNvPr id="3" name="Content Placeholder 2"/>
          <p:cNvSpPr>
            <a:spLocks noGrp="1"/>
          </p:cNvSpPr>
          <p:nvPr>
            <p:ph idx="1"/>
          </p:nvPr>
        </p:nvSpPr>
        <p:spPr/>
        <p:txBody>
          <a:bodyPr>
            <a:normAutofit/>
          </a:bodyPr>
          <a:lstStyle/>
          <a:p>
            <a:pPr lvl="0"/>
            <a:r>
              <a:rPr lang="en-IN" sz="1800" dirty="0"/>
              <a:t>Most of the flights providing free meals and only few flights are not providing any meals</a:t>
            </a:r>
            <a:r>
              <a:rPr lang="en-IN" sz="1800" dirty="0" smtClean="0"/>
              <a:t>.</a:t>
            </a:r>
          </a:p>
          <a:p>
            <a:pPr marL="0" lvl="0" indent="0">
              <a:buNone/>
            </a:pPr>
            <a:endParaRPr lang="en-IN" sz="1800" dirty="0"/>
          </a:p>
          <a:p>
            <a:pPr lvl="0"/>
            <a:r>
              <a:rPr lang="en-IN" sz="1800" dirty="0"/>
              <a:t>From the count plot we can observe more number of flights are from Mumbai, New Delhi, Jaipur, Kolkata and Bangalore. Only few flights are from Hyderabad</a:t>
            </a:r>
            <a:r>
              <a:rPr lang="en-IN" sz="1800" dirty="0" smtClean="0"/>
              <a:t>.</a:t>
            </a:r>
          </a:p>
          <a:p>
            <a:pPr marL="0" lvl="0" indent="0">
              <a:buNone/>
            </a:pPr>
            <a:endParaRPr lang="en-IN" sz="1800" dirty="0"/>
          </a:p>
          <a:p>
            <a:pPr lvl="0"/>
            <a:r>
              <a:rPr lang="en-IN" sz="1800" dirty="0"/>
              <a:t>More number of flights are heading towards </a:t>
            </a:r>
            <a:r>
              <a:rPr lang="en-IN" sz="1800" dirty="0" err="1"/>
              <a:t>Lucknow</a:t>
            </a:r>
            <a:r>
              <a:rPr lang="en-IN" sz="1800" dirty="0"/>
              <a:t>, New Delhi and Kolkata. Only few flights are travelling to Hyderabad.</a:t>
            </a:r>
          </a:p>
          <a:p>
            <a:endParaRPr lang="en-IN" sz="1800" dirty="0"/>
          </a:p>
        </p:txBody>
      </p:sp>
    </p:spTree>
    <p:extLst>
      <p:ext uri="{BB962C8B-B14F-4D97-AF65-F5344CB8AC3E}">
        <p14:creationId xmlns:p14="http://schemas.microsoft.com/office/powerpoint/2010/main" val="4036952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611560" y="332656"/>
            <a:ext cx="7776864" cy="3528392"/>
          </a:xfrm>
          <a:prstGeom prst="rect">
            <a:avLst/>
          </a:prstGeom>
        </p:spPr>
      </p:pic>
      <p:sp>
        <p:nvSpPr>
          <p:cNvPr id="5" name="Rectangle 4"/>
          <p:cNvSpPr/>
          <p:nvPr/>
        </p:nvSpPr>
        <p:spPr>
          <a:xfrm>
            <a:off x="467544" y="3861048"/>
            <a:ext cx="8352928" cy="1477328"/>
          </a:xfrm>
          <a:prstGeom prst="rect">
            <a:avLst/>
          </a:prstGeom>
        </p:spPr>
        <p:txBody>
          <a:bodyPr wrap="square">
            <a:spAutoFit/>
          </a:bodyPr>
          <a:lstStyle/>
          <a:p>
            <a:endParaRPr lang="en-IN" dirty="0" smtClean="0"/>
          </a:p>
          <a:p>
            <a:pPr marL="285750" indent="-285750" algn="just">
              <a:buFont typeface="Arial" pitchFamily="34" charset="0"/>
              <a:buChar char="•"/>
            </a:pPr>
            <a:r>
              <a:rPr lang="en-IN" dirty="0" smtClean="0"/>
              <a:t>The </a:t>
            </a:r>
            <a:r>
              <a:rPr lang="en-IN" dirty="0"/>
              <a:t>plot shows the region wise count of airlines which tells us that Jaipur source is not having </a:t>
            </a:r>
            <a:r>
              <a:rPr lang="en-IN" dirty="0" err="1"/>
              <a:t>Vistara</a:t>
            </a:r>
            <a:r>
              <a:rPr lang="en-IN" dirty="0"/>
              <a:t> flights and it has Air India flights in higher count compared to other sources. Other sources have Air India, </a:t>
            </a:r>
            <a:r>
              <a:rPr lang="en-IN" dirty="0" err="1"/>
              <a:t>Vistara</a:t>
            </a:r>
            <a:r>
              <a:rPr lang="en-IN" dirty="0"/>
              <a:t> and Indigo flights with higher count.</a:t>
            </a:r>
          </a:p>
        </p:txBody>
      </p:sp>
    </p:spTree>
    <p:extLst>
      <p:ext uri="{BB962C8B-B14F-4D97-AF65-F5344CB8AC3E}">
        <p14:creationId xmlns:p14="http://schemas.microsoft.com/office/powerpoint/2010/main" val="3895908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611560" y="548680"/>
            <a:ext cx="7848872" cy="4104456"/>
          </a:xfrm>
          <a:prstGeom prst="rect">
            <a:avLst/>
          </a:prstGeom>
        </p:spPr>
      </p:pic>
      <p:sp>
        <p:nvSpPr>
          <p:cNvPr id="5" name="Rectangle 4"/>
          <p:cNvSpPr/>
          <p:nvPr/>
        </p:nvSpPr>
        <p:spPr>
          <a:xfrm>
            <a:off x="395536" y="4581128"/>
            <a:ext cx="8568952" cy="1477328"/>
          </a:xfrm>
          <a:prstGeom prst="rect">
            <a:avLst/>
          </a:prstGeom>
        </p:spPr>
        <p:txBody>
          <a:bodyPr wrap="square">
            <a:spAutoFit/>
          </a:bodyPr>
          <a:lstStyle/>
          <a:p>
            <a:pPr marL="285750" indent="-285750">
              <a:buFont typeface="Arial" pitchFamily="34" charset="0"/>
              <a:buChar char="•"/>
            </a:pPr>
            <a:r>
              <a:rPr lang="en-IN" dirty="0"/>
              <a:t>All the airlines provides free meals during the journey having the duration below 11 hours</a:t>
            </a:r>
            <a:r>
              <a:rPr lang="en-IN" dirty="0" smtClean="0"/>
              <a:t>.</a:t>
            </a:r>
          </a:p>
          <a:p>
            <a:pPr marL="285750" indent="-285750">
              <a:buFont typeface="Arial" pitchFamily="34" charset="0"/>
              <a:buChar char="•"/>
            </a:pPr>
            <a:endParaRPr lang="en-IN" dirty="0"/>
          </a:p>
          <a:p>
            <a:r>
              <a:rPr lang="en-IN" dirty="0" smtClean="0"/>
              <a:t>now </a:t>
            </a:r>
            <a:r>
              <a:rPr lang="en-IN" dirty="0"/>
              <a:t>the data looks good and there is no missing values and Object values so we can start visualizing the type of distribution for each feature.</a:t>
            </a:r>
          </a:p>
        </p:txBody>
      </p:sp>
    </p:spTree>
    <p:extLst>
      <p:ext uri="{BB962C8B-B14F-4D97-AF65-F5344CB8AC3E}">
        <p14:creationId xmlns:p14="http://schemas.microsoft.com/office/powerpoint/2010/main" val="579327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Plotting </a:t>
            </a:r>
            <a:r>
              <a:rPr lang="en-IN" dirty="0" err="1" smtClean="0"/>
              <a:t>distplots</a:t>
            </a:r>
            <a:r>
              <a:rPr lang="en-IN" dirty="0" smtClean="0"/>
              <a:t> to find out about the distribution of the data</a:t>
            </a:r>
            <a:endParaRPr lang="en-IN" dirty="0"/>
          </a:p>
        </p:txBody>
      </p:sp>
      <p:pic>
        <p:nvPicPr>
          <p:cNvPr id="4" name="Content Placeholder 3"/>
          <p:cNvPicPr>
            <a:picLocks noGrp="1"/>
          </p:cNvPicPr>
          <p:nvPr>
            <p:ph idx="1"/>
          </p:nvPr>
        </p:nvPicPr>
        <p:blipFill>
          <a:blip r:embed="rId2"/>
          <a:stretch>
            <a:fillRect/>
          </a:stretch>
        </p:blipFill>
        <p:spPr>
          <a:xfrm>
            <a:off x="179512" y="1988840"/>
            <a:ext cx="8712968" cy="3960440"/>
          </a:xfrm>
          <a:prstGeom prst="rect">
            <a:avLst/>
          </a:prstGeom>
        </p:spPr>
      </p:pic>
    </p:spTree>
    <p:extLst>
      <p:ext uri="{BB962C8B-B14F-4D97-AF65-F5344CB8AC3E}">
        <p14:creationId xmlns:p14="http://schemas.microsoft.com/office/powerpoint/2010/main" val="2117281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23528" y="1124744"/>
            <a:ext cx="8424936" cy="4608512"/>
          </a:xfrm>
          <a:prstGeom prst="rect">
            <a:avLst/>
          </a:prstGeom>
        </p:spPr>
      </p:pic>
    </p:spTree>
    <p:extLst>
      <p:ext uri="{BB962C8B-B14F-4D97-AF65-F5344CB8AC3E}">
        <p14:creationId xmlns:p14="http://schemas.microsoft.com/office/powerpoint/2010/main" val="3619231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Observations from the </a:t>
            </a:r>
            <a:r>
              <a:rPr lang="en-IN" dirty="0" err="1"/>
              <a:t>distplots</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lvl="0"/>
            <a:r>
              <a:rPr lang="en-IN" sz="1800" dirty="0"/>
              <a:t>From the distribution plot we can observe the columns are somewhat distributed normally as they have no proper bell shape curve</a:t>
            </a:r>
            <a:r>
              <a:rPr lang="en-IN" sz="1800" dirty="0" smtClean="0"/>
              <a:t>.</a:t>
            </a:r>
          </a:p>
          <a:p>
            <a:pPr marL="0" lvl="0" indent="0">
              <a:buNone/>
            </a:pPr>
            <a:endParaRPr lang="en-IN" sz="1800" dirty="0"/>
          </a:p>
          <a:p>
            <a:pPr lvl="0"/>
            <a:r>
              <a:rPr lang="en-IN" sz="1800" dirty="0"/>
              <a:t>The columns like "Duration", "</a:t>
            </a:r>
            <a:r>
              <a:rPr lang="en-IN" sz="1800" dirty="0" err="1"/>
              <a:t>Number_of_stops</a:t>
            </a:r>
            <a:r>
              <a:rPr lang="en-IN" sz="1800" dirty="0"/>
              <a:t>" and "Price" are skewed to right as the mean value in these columns are much greater than the median(50</a:t>
            </a:r>
            <a:r>
              <a:rPr lang="en-IN" sz="1800" dirty="0" smtClean="0"/>
              <a:t>%).</a:t>
            </a:r>
          </a:p>
          <a:p>
            <a:pPr marL="0" lvl="0" indent="0">
              <a:buNone/>
            </a:pPr>
            <a:endParaRPr lang="en-IN" sz="1800" dirty="0"/>
          </a:p>
          <a:p>
            <a:pPr lvl="0"/>
            <a:r>
              <a:rPr lang="en-IN" sz="1800" dirty="0"/>
              <a:t>Also the data in the column </a:t>
            </a:r>
            <a:r>
              <a:rPr lang="en-IN" sz="1800" dirty="0" err="1"/>
              <a:t>Arrival_Hour</a:t>
            </a:r>
            <a:r>
              <a:rPr lang="en-IN" sz="1800" dirty="0"/>
              <a:t> skewed to left since the mean values is less than the median</a:t>
            </a:r>
            <a:r>
              <a:rPr lang="en-IN" sz="1800" dirty="0" smtClean="0"/>
              <a:t>.</a:t>
            </a:r>
          </a:p>
          <a:p>
            <a:pPr marL="0" lvl="0" indent="0">
              <a:buNone/>
            </a:pPr>
            <a:endParaRPr lang="en-IN" sz="1800" dirty="0"/>
          </a:p>
          <a:p>
            <a:pPr lvl="0"/>
            <a:r>
              <a:rPr lang="en-IN" sz="1800" dirty="0"/>
              <a:t>Since there is presence of </a:t>
            </a:r>
            <a:r>
              <a:rPr lang="en-IN" sz="1800" dirty="0" err="1"/>
              <a:t>skewness</a:t>
            </a:r>
            <a:r>
              <a:rPr lang="en-IN" sz="1800" dirty="0"/>
              <a:t> in the data, we need to remove </a:t>
            </a:r>
            <a:r>
              <a:rPr lang="en-IN" sz="1800" dirty="0" err="1"/>
              <a:t>skewness</a:t>
            </a:r>
            <a:r>
              <a:rPr lang="en-IN" sz="1800" dirty="0"/>
              <a:t> in the numerical columns to overcome with any kind of data biasness.</a:t>
            </a:r>
          </a:p>
          <a:p>
            <a:endParaRPr lang="en-IN" dirty="0"/>
          </a:p>
        </p:txBody>
      </p:sp>
    </p:spTree>
    <p:extLst>
      <p:ext uri="{BB962C8B-B14F-4D97-AF65-F5344CB8AC3E}">
        <p14:creationId xmlns:p14="http://schemas.microsoft.com/office/powerpoint/2010/main" val="1112201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Plotting box plots to find out Outliers</a:t>
            </a:r>
            <a:endParaRPr lang="en-IN" dirty="0"/>
          </a:p>
        </p:txBody>
      </p:sp>
      <p:pic>
        <p:nvPicPr>
          <p:cNvPr id="4" name="Content Placeholder 3"/>
          <p:cNvPicPr>
            <a:picLocks noGrp="1"/>
          </p:cNvPicPr>
          <p:nvPr>
            <p:ph idx="1"/>
          </p:nvPr>
        </p:nvPicPr>
        <p:blipFill>
          <a:blip r:embed="rId2"/>
          <a:stretch>
            <a:fillRect/>
          </a:stretch>
        </p:blipFill>
        <p:spPr>
          <a:xfrm>
            <a:off x="179512" y="1844824"/>
            <a:ext cx="8640960" cy="4248472"/>
          </a:xfrm>
          <a:prstGeom prst="rect">
            <a:avLst/>
          </a:prstGeom>
        </p:spPr>
      </p:pic>
    </p:spTree>
    <p:extLst>
      <p:ext uri="{BB962C8B-B14F-4D97-AF65-F5344CB8AC3E}">
        <p14:creationId xmlns:p14="http://schemas.microsoft.com/office/powerpoint/2010/main" val="2979799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467544" y="534670"/>
            <a:ext cx="8424936" cy="4910554"/>
          </a:xfrm>
          <a:prstGeom prst="rect">
            <a:avLst/>
          </a:prstGeom>
        </p:spPr>
      </p:pic>
    </p:spTree>
    <p:extLst>
      <p:ext uri="{BB962C8B-B14F-4D97-AF65-F5344CB8AC3E}">
        <p14:creationId xmlns:p14="http://schemas.microsoft.com/office/powerpoint/2010/main" val="1960028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TABLE OF CONTENTS</a:t>
            </a:r>
            <a:br>
              <a:rPr lang="en-IN" b="1" u="sng"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IN" b="1" dirty="0" smtClean="0"/>
              <a:t>INTRODUCTION </a:t>
            </a:r>
          </a:p>
          <a:p>
            <a:pPr marL="0" indent="0">
              <a:buNone/>
            </a:pPr>
            <a:r>
              <a:rPr lang="en-US" b="1" dirty="0" smtClean="0"/>
              <a:t>      </a:t>
            </a:r>
            <a:r>
              <a:rPr lang="en-IN" b="1" dirty="0" smtClean="0"/>
              <a:t>Business Problem Framing</a:t>
            </a:r>
          </a:p>
          <a:p>
            <a:pPr marL="0" indent="0">
              <a:buNone/>
            </a:pPr>
            <a:r>
              <a:rPr lang="en-US" b="1" dirty="0" smtClean="0"/>
              <a:t>      </a:t>
            </a:r>
            <a:r>
              <a:rPr lang="en-IN" b="1" dirty="0" smtClean="0"/>
              <a:t>Business goal</a:t>
            </a:r>
          </a:p>
          <a:p>
            <a:r>
              <a:rPr lang="en-US" b="1" dirty="0" smtClean="0"/>
              <a:t>Motivation for the Problem undertaken</a:t>
            </a:r>
            <a:endParaRPr lang="en-IN" b="1" dirty="0" smtClean="0"/>
          </a:p>
          <a:p>
            <a:r>
              <a:rPr lang="en-IN" b="1" dirty="0" smtClean="0"/>
              <a:t>Exploratory Data Analysis (EDA) </a:t>
            </a:r>
          </a:p>
          <a:p>
            <a:r>
              <a:rPr lang="en-US" b="1" dirty="0" smtClean="0"/>
              <a:t>Data Visualization</a:t>
            </a:r>
            <a:endParaRPr lang="en-IN" dirty="0" smtClean="0"/>
          </a:p>
          <a:p>
            <a:r>
              <a:rPr lang="en-IN" b="1" dirty="0" smtClean="0"/>
              <a:t>Model/s Development and Evaluation </a:t>
            </a:r>
          </a:p>
          <a:p>
            <a:r>
              <a:rPr lang="en-US" b="1" dirty="0" err="1" smtClean="0"/>
              <a:t>Hyperparameter</a:t>
            </a:r>
            <a:r>
              <a:rPr lang="en-US" b="1" dirty="0" smtClean="0"/>
              <a:t> tuning using </a:t>
            </a:r>
            <a:r>
              <a:rPr lang="en-US" b="1" dirty="0" err="1" smtClean="0"/>
              <a:t>GridSearchCV</a:t>
            </a:r>
            <a:endParaRPr lang="en-IN" b="1" dirty="0" smtClean="0"/>
          </a:p>
          <a:p>
            <a:r>
              <a:rPr lang="en-IN" b="1" dirty="0" smtClean="0"/>
              <a:t>Conclusion </a:t>
            </a:r>
            <a:endParaRPr lang="en-IN" dirty="0" smtClean="0"/>
          </a:p>
          <a:p>
            <a:endParaRPr lang="en-IN" dirty="0"/>
          </a:p>
        </p:txBody>
      </p:sp>
    </p:spTree>
    <p:extLst>
      <p:ext uri="{BB962C8B-B14F-4D97-AF65-F5344CB8AC3E}">
        <p14:creationId xmlns:p14="http://schemas.microsoft.com/office/powerpoint/2010/main" val="336931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Observations from the box plots</a:t>
            </a:r>
            <a:br>
              <a:rPr lang="en-IN" dirty="0"/>
            </a:br>
            <a:endParaRPr lang="en-IN" dirty="0"/>
          </a:p>
        </p:txBody>
      </p:sp>
      <p:sp>
        <p:nvSpPr>
          <p:cNvPr id="3" name="Content Placeholder 2"/>
          <p:cNvSpPr>
            <a:spLocks noGrp="1"/>
          </p:cNvSpPr>
          <p:nvPr>
            <p:ph idx="1"/>
          </p:nvPr>
        </p:nvSpPr>
        <p:spPr/>
        <p:txBody>
          <a:bodyPr>
            <a:normAutofit/>
          </a:bodyPr>
          <a:lstStyle/>
          <a:p>
            <a:pPr lvl="0" algn="just"/>
            <a:r>
              <a:rPr lang="en-IN" sz="1800" dirty="0"/>
              <a:t>The outliers present in </a:t>
            </a:r>
            <a:r>
              <a:rPr lang="en-IN" sz="1800" dirty="0" err="1"/>
              <a:t>Number_of_stops</a:t>
            </a:r>
            <a:r>
              <a:rPr lang="en-IN" sz="1800" dirty="0"/>
              <a:t> and "Price" columns</a:t>
            </a:r>
            <a:r>
              <a:rPr lang="en-IN" sz="1800" dirty="0" smtClean="0"/>
              <a:t>.</a:t>
            </a:r>
          </a:p>
          <a:p>
            <a:pPr marL="0" lvl="0" indent="0" algn="just">
              <a:buNone/>
            </a:pPr>
            <a:endParaRPr lang="en-IN" sz="1800" dirty="0"/>
          </a:p>
          <a:p>
            <a:pPr lvl="0" algn="just"/>
            <a:r>
              <a:rPr lang="en-IN" sz="1800" dirty="0"/>
              <a:t>Since Price is our target column and </a:t>
            </a:r>
            <a:r>
              <a:rPr lang="en-IN" sz="1800" dirty="0" err="1"/>
              <a:t>Number_of_stops</a:t>
            </a:r>
            <a:r>
              <a:rPr lang="en-IN" sz="1800" dirty="0"/>
              <a:t> is our categorical variable so no need to remove outliers in this columns. Finally there is no need to remove outliers in the dataset.</a:t>
            </a:r>
          </a:p>
          <a:p>
            <a:pPr algn="just"/>
            <a:endParaRPr lang="en-IN" sz="1800" dirty="0"/>
          </a:p>
        </p:txBody>
      </p:sp>
    </p:spTree>
    <p:extLst>
      <p:ext uri="{BB962C8B-B14F-4D97-AF65-F5344CB8AC3E}">
        <p14:creationId xmlns:p14="http://schemas.microsoft.com/office/powerpoint/2010/main" val="3060337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Plotting </a:t>
            </a:r>
            <a:r>
              <a:rPr lang="en-IN" dirty="0" err="1"/>
              <a:t>heatmap</a:t>
            </a:r>
            <a:r>
              <a:rPr lang="en-IN" dirty="0"/>
              <a:t> to find out the </a:t>
            </a:r>
            <a:r>
              <a:rPr lang="en-IN" dirty="0" err="1" smtClean="0"/>
              <a:t>multicolinearity</a:t>
            </a:r>
            <a:r>
              <a:rPr lang="en-IN" dirty="0"/>
              <a:t>.</a:t>
            </a:r>
            <a:br>
              <a:rPr lang="en-IN" dirty="0"/>
            </a:br>
            <a:endParaRPr lang="en-IN" dirty="0"/>
          </a:p>
        </p:txBody>
      </p:sp>
      <p:pic>
        <p:nvPicPr>
          <p:cNvPr id="5" name="Picture 4"/>
          <p:cNvPicPr/>
          <p:nvPr/>
        </p:nvPicPr>
        <p:blipFill>
          <a:blip r:embed="rId2"/>
          <a:stretch>
            <a:fillRect/>
          </a:stretch>
        </p:blipFill>
        <p:spPr>
          <a:xfrm>
            <a:off x="179512" y="1772816"/>
            <a:ext cx="8856984" cy="4608512"/>
          </a:xfrm>
          <a:prstGeom prst="rect">
            <a:avLst/>
          </a:prstGeom>
        </p:spPr>
      </p:pic>
    </p:spTree>
    <p:extLst>
      <p:ext uri="{BB962C8B-B14F-4D97-AF65-F5344CB8AC3E}">
        <p14:creationId xmlns:p14="http://schemas.microsoft.com/office/powerpoint/2010/main" val="1238030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Observation </a:t>
            </a:r>
            <a:r>
              <a:rPr lang="en-IN" dirty="0" smtClean="0"/>
              <a:t>from </a:t>
            </a:r>
            <a:r>
              <a:rPr lang="en-IN" dirty="0"/>
              <a:t>the </a:t>
            </a:r>
            <a:r>
              <a:rPr lang="en-IN" dirty="0" err="1"/>
              <a:t>heatmap</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lvl="0" algn="just"/>
            <a:r>
              <a:rPr lang="en-IN" sz="1800" dirty="0"/>
              <a:t>This heat map contains both positive and negative correlation</a:t>
            </a:r>
            <a:r>
              <a:rPr lang="en-IN" sz="1800" dirty="0" smtClean="0"/>
              <a:t>.</a:t>
            </a:r>
          </a:p>
          <a:p>
            <a:pPr marL="0" lvl="0" indent="0" algn="just">
              <a:buNone/>
            </a:pPr>
            <a:endParaRPr lang="en-IN" sz="1800" dirty="0"/>
          </a:p>
          <a:p>
            <a:pPr lvl="0" algn="just"/>
            <a:r>
              <a:rPr lang="en-IN" sz="1800" dirty="0"/>
              <a:t>The features </a:t>
            </a:r>
            <a:r>
              <a:rPr lang="en-IN" sz="1800" dirty="0" err="1"/>
              <a:t>Number_of_stops</a:t>
            </a:r>
            <a:r>
              <a:rPr lang="en-IN" sz="1800" dirty="0"/>
              <a:t>, Duration </a:t>
            </a:r>
            <a:r>
              <a:rPr lang="en-IN" sz="1800" dirty="0" err="1"/>
              <a:t>Arrival_Hour</a:t>
            </a:r>
            <a:r>
              <a:rPr lang="en-IN" sz="1800" dirty="0"/>
              <a:t> and Airline are highly positively correlated with the target column compared to other features</a:t>
            </a:r>
            <a:r>
              <a:rPr lang="en-IN" sz="1800" dirty="0" smtClean="0"/>
              <a:t>.</a:t>
            </a:r>
          </a:p>
          <a:p>
            <a:pPr marL="0" lvl="0" indent="0" algn="just">
              <a:buNone/>
            </a:pPr>
            <a:endParaRPr lang="en-IN" sz="1800" dirty="0"/>
          </a:p>
          <a:p>
            <a:pPr lvl="0" algn="just"/>
            <a:r>
              <a:rPr lang="en-IN" sz="1800" dirty="0"/>
              <a:t>The other features have very less correlation with the target column</a:t>
            </a:r>
            <a:r>
              <a:rPr lang="en-IN" sz="1800" dirty="0" smtClean="0"/>
              <a:t>.</a:t>
            </a:r>
          </a:p>
          <a:p>
            <a:pPr marL="0" lvl="0" indent="0" algn="just">
              <a:buNone/>
            </a:pPr>
            <a:endParaRPr lang="en-IN" sz="1800" dirty="0"/>
          </a:p>
          <a:p>
            <a:pPr lvl="0" algn="just"/>
            <a:r>
              <a:rPr lang="en-IN" sz="1800" dirty="0"/>
              <a:t>From the map we can also observe there is no </a:t>
            </a:r>
            <a:r>
              <a:rPr lang="en-IN" sz="1800" dirty="0" err="1"/>
              <a:t>multicollinearity</a:t>
            </a:r>
            <a:r>
              <a:rPr lang="en-IN" sz="1800" dirty="0"/>
              <a:t> issue exists.</a:t>
            </a:r>
          </a:p>
          <a:p>
            <a:pPr algn="just"/>
            <a:endParaRPr lang="en-IN" sz="1800" dirty="0"/>
          </a:p>
        </p:txBody>
      </p:sp>
    </p:spTree>
    <p:extLst>
      <p:ext uri="{BB962C8B-B14F-4D97-AF65-F5344CB8AC3E}">
        <p14:creationId xmlns:p14="http://schemas.microsoft.com/office/powerpoint/2010/main" val="973454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a:t/>
            </a:r>
            <a:br>
              <a:rPr lang="en-IN" dirty="0"/>
            </a:br>
            <a:r>
              <a:rPr lang="en-IN" dirty="0" smtClean="0"/>
              <a:t>Plotting </a:t>
            </a:r>
            <a:r>
              <a:rPr lang="en-IN" dirty="0" err="1"/>
              <a:t>Regplots</a:t>
            </a:r>
            <a:r>
              <a:rPr lang="en-IN" dirty="0"/>
              <a:t> to find out the relationship between the features and labels.</a:t>
            </a:r>
            <a:br>
              <a:rPr lang="en-IN" dirty="0"/>
            </a:br>
            <a:endParaRPr lang="en-IN" dirty="0"/>
          </a:p>
        </p:txBody>
      </p:sp>
      <p:pic>
        <p:nvPicPr>
          <p:cNvPr id="4" name="Picture 3"/>
          <p:cNvPicPr/>
          <p:nvPr/>
        </p:nvPicPr>
        <p:blipFill>
          <a:blip r:embed="rId2"/>
          <a:stretch>
            <a:fillRect/>
          </a:stretch>
        </p:blipFill>
        <p:spPr>
          <a:xfrm>
            <a:off x="323528" y="2204864"/>
            <a:ext cx="8784976" cy="4608512"/>
          </a:xfrm>
          <a:prstGeom prst="rect">
            <a:avLst/>
          </a:prstGeom>
        </p:spPr>
      </p:pic>
    </p:spTree>
    <p:extLst>
      <p:ext uri="{BB962C8B-B14F-4D97-AF65-F5344CB8AC3E}">
        <p14:creationId xmlns:p14="http://schemas.microsoft.com/office/powerpoint/2010/main" val="1027943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79512" y="620688"/>
            <a:ext cx="8784976" cy="4896544"/>
          </a:xfrm>
          <a:prstGeom prst="rect">
            <a:avLst/>
          </a:prstGeom>
        </p:spPr>
      </p:pic>
    </p:spTree>
    <p:extLst>
      <p:ext uri="{BB962C8B-B14F-4D97-AF65-F5344CB8AC3E}">
        <p14:creationId xmlns:p14="http://schemas.microsoft.com/office/powerpoint/2010/main" val="3624984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Observations </a:t>
            </a:r>
            <a:r>
              <a:rPr lang="en-IN" dirty="0"/>
              <a:t>from the </a:t>
            </a:r>
            <a:r>
              <a:rPr lang="en-IN" dirty="0" err="1"/>
              <a:t>regplot</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pPr lvl="0" algn="just"/>
            <a:r>
              <a:rPr lang="en-IN" sz="1800" dirty="0"/>
              <a:t>airlines have positive relation with ticket prices</a:t>
            </a:r>
            <a:r>
              <a:rPr lang="en-IN" sz="1800" dirty="0" smtClean="0"/>
              <a:t>.</a:t>
            </a:r>
          </a:p>
          <a:p>
            <a:pPr marL="0" lvl="0" indent="0" algn="just">
              <a:buNone/>
            </a:pPr>
            <a:endParaRPr lang="en-IN" sz="1800" dirty="0"/>
          </a:p>
          <a:p>
            <a:pPr lvl="0" algn="just"/>
            <a:r>
              <a:rPr lang="en-IN" sz="1800" dirty="0"/>
              <a:t>we can say as the stops shows </a:t>
            </a:r>
            <a:r>
              <a:rPr lang="en-IN" sz="1800" dirty="0" err="1"/>
              <a:t>anegative</a:t>
            </a:r>
            <a:r>
              <a:rPr lang="en-IN" sz="1800" dirty="0"/>
              <a:t> relationship with ticket price decreases</a:t>
            </a:r>
            <a:r>
              <a:rPr lang="en-IN" sz="1800" dirty="0" smtClean="0"/>
              <a:t>.</a:t>
            </a:r>
          </a:p>
          <a:p>
            <a:pPr marL="0" lvl="0" indent="0" algn="just">
              <a:buNone/>
            </a:pPr>
            <a:endParaRPr lang="en-IN" sz="1800" dirty="0"/>
          </a:p>
          <a:p>
            <a:pPr lvl="0" algn="just"/>
            <a:r>
              <a:rPr lang="en-IN" sz="1800" dirty="0"/>
              <a:t>Flight source has positive relationship with the </a:t>
            </a:r>
            <a:r>
              <a:rPr lang="en-IN" sz="1800" dirty="0" smtClean="0"/>
              <a:t>price.</a:t>
            </a:r>
          </a:p>
          <a:p>
            <a:pPr marL="0" lvl="0" indent="0" algn="just">
              <a:buNone/>
            </a:pPr>
            <a:endParaRPr lang="en-IN" sz="1800" dirty="0"/>
          </a:p>
          <a:p>
            <a:pPr lvl="0" algn="just"/>
            <a:r>
              <a:rPr lang="en-IN" sz="1800" dirty="0"/>
              <a:t>flights having Free meal facility have high ticket prices</a:t>
            </a:r>
            <a:r>
              <a:rPr lang="en-IN" sz="1800" dirty="0" smtClean="0"/>
              <a:t>.</a:t>
            </a:r>
          </a:p>
          <a:p>
            <a:pPr marL="0" lvl="0" indent="0" algn="just">
              <a:buNone/>
            </a:pPr>
            <a:endParaRPr lang="en-IN" sz="1800" dirty="0"/>
          </a:p>
          <a:p>
            <a:pPr lvl="0" algn="just"/>
            <a:r>
              <a:rPr lang="en-IN" sz="1800" dirty="0"/>
              <a:t>there is no significant difference between price and departure min</a:t>
            </a:r>
            <a:r>
              <a:rPr lang="en-IN" sz="1800" dirty="0" smtClean="0"/>
              <a:t>.</a:t>
            </a:r>
          </a:p>
          <a:p>
            <a:pPr marL="0" lvl="0" indent="0" algn="just">
              <a:buNone/>
            </a:pPr>
            <a:endParaRPr lang="en-IN" sz="1800" dirty="0"/>
          </a:p>
          <a:p>
            <a:pPr lvl="0" algn="just"/>
            <a:r>
              <a:rPr lang="en-IN" sz="1800" dirty="0"/>
              <a:t>we can </a:t>
            </a:r>
            <a:r>
              <a:rPr lang="en-IN" sz="1800" dirty="0" err="1"/>
              <a:t>conlude</a:t>
            </a:r>
            <a:r>
              <a:rPr lang="en-IN" sz="1800" dirty="0"/>
              <a:t> </a:t>
            </a:r>
            <a:r>
              <a:rPr lang="en-IN" sz="1800" dirty="0" err="1"/>
              <a:t>arival</a:t>
            </a:r>
            <a:r>
              <a:rPr lang="en-IN" sz="1800" dirty="0"/>
              <a:t> hour has some positive correlation with price</a:t>
            </a:r>
            <a:r>
              <a:rPr lang="en-IN" sz="1800" dirty="0" smtClean="0"/>
              <a:t>.</a:t>
            </a:r>
          </a:p>
          <a:p>
            <a:pPr marL="0" lvl="0" indent="0" algn="just">
              <a:buNone/>
            </a:pPr>
            <a:endParaRPr lang="en-IN" sz="1800" dirty="0"/>
          </a:p>
          <a:p>
            <a:pPr lvl="0" algn="just"/>
            <a:r>
              <a:rPr lang="en-IN" sz="1800" dirty="0"/>
              <a:t>We can say flight ticket prices are not much dependent on the </a:t>
            </a:r>
            <a:r>
              <a:rPr lang="en-IN" sz="1800" dirty="0" err="1"/>
              <a:t>Arrival_min</a:t>
            </a:r>
            <a:r>
              <a:rPr lang="en-IN" sz="1800" dirty="0" smtClean="0"/>
              <a:t>.</a:t>
            </a:r>
          </a:p>
          <a:p>
            <a:pPr marL="0" lvl="0" indent="0" algn="just">
              <a:buNone/>
            </a:pPr>
            <a:endParaRPr lang="en-IN" sz="1800" dirty="0"/>
          </a:p>
          <a:p>
            <a:pPr lvl="0" algn="just"/>
            <a:r>
              <a:rPr lang="en-IN" sz="1800" dirty="0"/>
              <a:t>we can observe some positive linear relation between Duration and Price.</a:t>
            </a:r>
          </a:p>
          <a:p>
            <a:endParaRPr lang="en-IN" sz="1800" dirty="0"/>
          </a:p>
        </p:txBody>
      </p:sp>
    </p:spTree>
    <p:extLst>
      <p:ext uri="{BB962C8B-B14F-4D97-AF65-F5344CB8AC3E}">
        <p14:creationId xmlns:p14="http://schemas.microsoft.com/office/powerpoint/2010/main" val="3551742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Model Development and Evaluation </a:t>
            </a:r>
            <a:br>
              <a:rPr lang="en-IN" b="1" dirty="0" smtClean="0"/>
            </a:br>
            <a:endParaRPr lang="en-IN" dirty="0"/>
          </a:p>
        </p:txBody>
      </p:sp>
      <p:sp>
        <p:nvSpPr>
          <p:cNvPr id="3" name="Content Placeholder 2"/>
          <p:cNvSpPr>
            <a:spLocks noGrp="1"/>
          </p:cNvSpPr>
          <p:nvPr>
            <p:ph idx="1"/>
          </p:nvPr>
        </p:nvSpPr>
        <p:spPr/>
        <p:txBody>
          <a:bodyPr/>
          <a:lstStyle/>
          <a:p>
            <a:r>
              <a:rPr lang="en-US" dirty="0" smtClean="0"/>
              <a:t>Importing the required libraries and declaring the models.</a:t>
            </a:r>
          </a:p>
          <a:p>
            <a:pPr marL="0" indent="0">
              <a:buNone/>
            </a:pPr>
            <a:endParaRPr lang="en-IN" dirty="0"/>
          </a:p>
        </p:txBody>
      </p:sp>
      <p:pic>
        <p:nvPicPr>
          <p:cNvPr id="4" name="Picture 3"/>
          <p:cNvPicPr/>
          <p:nvPr/>
        </p:nvPicPr>
        <p:blipFill>
          <a:blip r:embed="rId2"/>
          <a:stretch>
            <a:fillRect/>
          </a:stretch>
        </p:blipFill>
        <p:spPr>
          <a:xfrm>
            <a:off x="395536" y="2780928"/>
            <a:ext cx="8568952" cy="3456384"/>
          </a:xfrm>
          <a:prstGeom prst="rect">
            <a:avLst/>
          </a:prstGeom>
        </p:spPr>
      </p:pic>
    </p:spTree>
    <p:extLst>
      <p:ext uri="{BB962C8B-B14F-4D97-AF65-F5344CB8AC3E}">
        <p14:creationId xmlns:p14="http://schemas.microsoft.com/office/powerpoint/2010/main" val="4109708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Linear Regression Model</a:t>
            </a:r>
            <a:br>
              <a:rPr lang="en-IN" dirty="0"/>
            </a:br>
            <a:endParaRPr lang="en-IN" dirty="0"/>
          </a:p>
        </p:txBody>
      </p:sp>
      <p:pic>
        <p:nvPicPr>
          <p:cNvPr id="4" name="Content Placeholder 3"/>
          <p:cNvPicPr>
            <a:picLocks noGrp="1"/>
          </p:cNvPicPr>
          <p:nvPr>
            <p:ph idx="1"/>
          </p:nvPr>
        </p:nvPicPr>
        <p:blipFill>
          <a:blip r:embed="rId2"/>
          <a:stretch>
            <a:fillRect/>
          </a:stretch>
        </p:blipFill>
        <p:spPr>
          <a:xfrm>
            <a:off x="179512" y="1340768"/>
            <a:ext cx="8640960" cy="4176464"/>
          </a:xfrm>
          <a:prstGeom prst="rect">
            <a:avLst/>
          </a:prstGeom>
        </p:spPr>
      </p:pic>
    </p:spTree>
    <p:extLst>
      <p:ext uri="{BB962C8B-B14F-4D97-AF65-F5344CB8AC3E}">
        <p14:creationId xmlns:p14="http://schemas.microsoft.com/office/powerpoint/2010/main" val="754290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a:t>KNearestNeighbour</a:t>
            </a:r>
            <a:r>
              <a:rPr lang="en-IN" dirty="0"/>
              <a:t> </a:t>
            </a:r>
            <a:r>
              <a:rPr lang="en-IN" dirty="0" err="1"/>
              <a:t>Regressor</a:t>
            </a:r>
            <a:r>
              <a:rPr lang="en-IN" dirty="0"/>
              <a:t> Model</a:t>
            </a:r>
            <a:br>
              <a:rPr lang="en-IN" dirty="0"/>
            </a:br>
            <a:endParaRPr lang="en-IN" dirty="0"/>
          </a:p>
        </p:txBody>
      </p:sp>
      <p:pic>
        <p:nvPicPr>
          <p:cNvPr id="4" name="Content Placeholder 3"/>
          <p:cNvPicPr>
            <a:picLocks noGrp="1"/>
          </p:cNvPicPr>
          <p:nvPr>
            <p:ph idx="1"/>
          </p:nvPr>
        </p:nvPicPr>
        <p:blipFill>
          <a:blip r:embed="rId2"/>
          <a:stretch>
            <a:fillRect/>
          </a:stretch>
        </p:blipFill>
        <p:spPr>
          <a:xfrm>
            <a:off x="467544" y="1052736"/>
            <a:ext cx="8352928" cy="5328592"/>
          </a:xfrm>
          <a:prstGeom prst="rect">
            <a:avLst/>
          </a:prstGeom>
        </p:spPr>
      </p:pic>
    </p:spTree>
    <p:extLst>
      <p:ext uri="{BB962C8B-B14F-4D97-AF65-F5344CB8AC3E}">
        <p14:creationId xmlns:p14="http://schemas.microsoft.com/office/powerpoint/2010/main" val="2786013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SVR Model</a:t>
            </a:r>
            <a:br>
              <a:rPr lang="en-IN" dirty="0"/>
            </a:br>
            <a:endParaRPr lang="en-IN" dirty="0"/>
          </a:p>
        </p:txBody>
      </p:sp>
      <p:pic>
        <p:nvPicPr>
          <p:cNvPr id="4" name="Content Placeholder 3"/>
          <p:cNvPicPr>
            <a:picLocks noGrp="1"/>
          </p:cNvPicPr>
          <p:nvPr>
            <p:ph idx="1"/>
          </p:nvPr>
        </p:nvPicPr>
        <p:blipFill>
          <a:blip r:embed="rId2"/>
          <a:stretch>
            <a:fillRect/>
          </a:stretch>
        </p:blipFill>
        <p:spPr>
          <a:xfrm>
            <a:off x="323528" y="1268760"/>
            <a:ext cx="8640960" cy="5184576"/>
          </a:xfrm>
          <a:prstGeom prst="rect">
            <a:avLst/>
          </a:prstGeom>
        </p:spPr>
      </p:pic>
    </p:spTree>
    <p:extLst>
      <p:ext uri="{BB962C8B-B14F-4D97-AF65-F5344CB8AC3E}">
        <p14:creationId xmlns:p14="http://schemas.microsoft.com/office/powerpoint/2010/main" val="1053088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a:t>
            </a:r>
            <a:endParaRPr lang="en-IN" dirty="0"/>
          </a:p>
        </p:txBody>
      </p:sp>
      <p:sp>
        <p:nvSpPr>
          <p:cNvPr id="3" name="Content Placeholder 2"/>
          <p:cNvSpPr>
            <a:spLocks noGrp="1"/>
          </p:cNvSpPr>
          <p:nvPr>
            <p:ph idx="1"/>
          </p:nvPr>
        </p:nvSpPr>
        <p:spPr/>
        <p:txBody>
          <a:bodyPr>
            <a:normAutofit fontScale="92500"/>
          </a:bodyPr>
          <a:lstStyle/>
          <a:p>
            <a:pPr algn="just"/>
            <a:r>
              <a:rPr lang="en-IN" sz="1900" dirty="0"/>
              <a:t>Flight ticket prices can be something hard to guess, today we might see a price, check out the price of the same flight tomorrow, it will be a different story. We might have often heard travellers saying that flight ticket prices are so unpredictable. </a:t>
            </a:r>
          </a:p>
          <a:p>
            <a:pPr algn="just"/>
            <a:r>
              <a:rPr lang="en-IN" sz="1900" dirty="0"/>
              <a:t>Anyone who has booked a flight ticket knows how unexpectedly the prices vary. The cheapest available ticket on a given flight gets more and less expensive over time. This usually happens as an attempt to maximize revenue based on –</a:t>
            </a:r>
          </a:p>
          <a:p>
            <a:pPr algn="just"/>
            <a:r>
              <a:rPr lang="en-IN" sz="1900" dirty="0"/>
              <a:t>1. Time of purchase patterns (making sure last-minute purchases are expensive). </a:t>
            </a:r>
          </a:p>
          <a:p>
            <a:pPr algn="just"/>
            <a:r>
              <a:rPr lang="en-IN" sz="1900" dirty="0"/>
              <a:t>2. Keeping the flight as full as they want it (raising prices on a flight which is filling up in order to reduce sales and hold back inventory for those expensive last-minute expensive purchases). </a:t>
            </a:r>
          </a:p>
          <a:p>
            <a:pPr algn="just"/>
            <a:r>
              <a:rPr lang="en-IN" sz="1900" dirty="0"/>
              <a:t>Here we are trying to help the buyers to understand the price of the flight tickets by deploying machine learning models. These models would help the sellers/buyers to understand the flight ticket prices in market and accordingly they would be able to book their tickets.</a:t>
            </a:r>
          </a:p>
          <a:p>
            <a:endParaRPr lang="en-IN" dirty="0"/>
          </a:p>
        </p:txBody>
      </p:sp>
    </p:spTree>
    <p:extLst>
      <p:ext uri="{BB962C8B-B14F-4D97-AF65-F5344CB8AC3E}">
        <p14:creationId xmlns:p14="http://schemas.microsoft.com/office/powerpoint/2010/main" val="2610751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RandomForest</a:t>
            </a:r>
            <a:r>
              <a:rPr lang="en-IN" dirty="0" smtClean="0"/>
              <a:t> </a:t>
            </a:r>
            <a:r>
              <a:rPr lang="en-IN" dirty="0" err="1" smtClean="0"/>
              <a:t>Regressor</a:t>
            </a:r>
            <a:r>
              <a:rPr lang="en-IN" dirty="0" smtClean="0"/>
              <a:t> </a:t>
            </a:r>
            <a:r>
              <a:rPr lang="en-IN" dirty="0"/>
              <a:t>Model</a:t>
            </a:r>
            <a:br>
              <a:rPr lang="en-IN" dirty="0"/>
            </a:br>
            <a:endParaRPr lang="en-IN" dirty="0"/>
          </a:p>
        </p:txBody>
      </p:sp>
      <p:pic>
        <p:nvPicPr>
          <p:cNvPr id="4" name="Content Placeholder 3"/>
          <p:cNvPicPr>
            <a:picLocks noGrp="1"/>
          </p:cNvPicPr>
          <p:nvPr>
            <p:ph idx="1"/>
          </p:nvPr>
        </p:nvPicPr>
        <p:blipFill>
          <a:blip r:embed="rId2"/>
          <a:stretch>
            <a:fillRect/>
          </a:stretch>
        </p:blipFill>
        <p:spPr>
          <a:xfrm>
            <a:off x="539552" y="1412776"/>
            <a:ext cx="8280920" cy="4752528"/>
          </a:xfrm>
          <a:prstGeom prst="rect">
            <a:avLst/>
          </a:prstGeom>
        </p:spPr>
      </p:pic>
    </p:spTree>
    <p:extLst>
      <p:ext uri="{BB962C8B-B14F-4D97-AF65-F5344CB8AC3E}">
        <p14:creationId xmlns:p14="http://schemas.microsoft.com/office/powerpoint/2010/main" val="997785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Decision Tree </a:t>
            </a:r>
            <a:r>
              <a:rPr lang="en-IN" dirty="0" err="1"/>
              <a:t>Regressor</a:t>
            </a:r>
            <a:r>
              <a:rPr lang="en-IN" dirty="0"/>
              <a:t/>
            </a:r>
            <a:br>
              <a:rPr lang="en-IN" dirty="0"/>
            </a:br>
            <a:endParaRPr lang="en-IN" dirty="0"/>
          </a:p>
        </p:txBody>
      </p:sp>
      <p:pic>
        <p:nvPicPr>
          <p:cNvPr id="4" name="Content Placeholder 3"/>
          <p:cNvPicPr>
            <a:picLocks noGrp="1"/>
          </p:cNvPicPr>
          <p:nvPr>
            <p:ph idx="1"/>
          </p:nvPr>
        </p:nvPicPr>
        <p:blipFill>
          <a:blip r:embed="rId2"/>
          <a:stretch>
            <a:fillRect/>
          </a:stretch>
        </p:blipFill>
        <p:spPr>
          <a:xfrm>
            <a:off x="611560" y="1412776"/>
            <a:ext cx="8424936" cy="5112568"/>
          </a:xfrm>
          <a:prstGeom prst="rect">
            <a:avLst/>
          </a:prstGeom>
        </p:spPr>
      </p:pic>
    </p:spTree>
    <p:extLst>
      <p:ext uri="{BB962C8B-B14F-4D97-AF65-F5344CB8AC3E}">
        <p14:creationId xmlns:p14="http://schemas.microsoft.com/office/powerpoint/2010/main" val="4094931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Bagging </a:t>
            </a:r>
            <a:r>
              <a:rPr lang="en-IN" dirty="0" err="1"/>
              <a:t>Regressor</a:t>
            </a:r>
            <a:r>
              <a:rPr lang="en-IN" dirty="0"/>
              <a:t/>
            </a:r>
            <a:br>
              <a:rPr lang="en-IN" dirty="0"/>
            </a:br>
            <a:endParaRPr lang="en-IN" dirty="0"/>
          </a:p>
        </p:txBody>
      </p:sp>
      <p:pic>
        <p:nvPicPr>
          <p:cNvPr id="4" name="Content Placeholder 3"/>
          <p:cNvPicPr>
            <a:picLocks noGrp="1"/>
          </p:cNvPicPr>
          <p:nvPr>
            <p:ph idx="1"/>
          </p:nvPr>
        </p:nvPicPr>
        <p:blipFill>
          <a:blip r:embed="rId2"/>
          <a:stretch>
            <a:fillRect/>
          </a:stretch>
        </p:blipFill>
        <p:spPr>
          <a:xfrm>
            <a:off x="251520" y="1124744"/>
            <a:ext cx="8640960" cy="5112568"/>
          </a:xfrm>
          <a:prstGeom prst="rect">
            <a:avLst/>
          </a:prstGeom>
        </p:spPr>
      </p:pic>
    </p:spTree>
    <p:extLst>
      <p:ext uri="{BB962C8B-B14F-4D97-AF65-F5344CB8AC3E}">
        <p14:creationId xmlns:p14="http://schemas.microsoft.com/office/powerpoint/2010/main" val="15255500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Cross-Validation Scores for all the Models</a:t>
            </a:r>
            <a:endParaRPr lang="en-IN" dirty="0"/>
          </a:p>
        </p:txBody>
      </p:sp>
      <p:pic>
        <p:nvPicPr>
          <p:cNvPr id="4" name="Content Placeholder 3"/>
          <p:cNvPicPr>
            <a:picLocks noGrp="1"/>
          </p:cNvPicPr>
          <p:nvPr>
            <p:ph idx="1"/>
          </p:nvPr>
        </p:nvPicPr>
        <p:blipFill>
          <a:blip r:embed="rId2"/>
          <a:stretch>
            <a:fillRect/>
          </a:stretch>
        </p:blipFill>
        <p:spPr>
          <a:xfrm>
            <a:off x="107504" y="1556792"/>
            <a:ext cx="8640960" cy="3600400"/>
          </a:xfrm>
          <a:prstGeom prst="rect">
            <a:avLst/>
          </a:prstGeom>
        </p:spPr>
      </p:pic>
    </p:spTree>
    <p:extLst>
      <p:ext uri="{BB962C8B-B14F-4D97-AF65-F5344CB8AC3E}">
        <p14:creationId xmlns:p14="http://schemas.microsoft.com/office/powerpoint/2010/main" val="2482266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Choosing the best Model(</a:t>
            </a:r>
            <a:r>
              <a:rPr lang="en-IN" dirty="0"/>
              <a:t>Model Selection</a:t>
            </a:r>
            <a:r>
              <a:rPr lang="en-US" dirty="0" smtClean="0"/>
              <a:t>)</a:t>
            </a:r>
            <a:endParaRPr lang="en-IN" dirty="0"/>
          </a:p>
        </p:txBody>
      </p:sp>
      <p:sp>
        <p:nvSpPr>
          <p:cNvPr id="3" name="Content Placeholder 2"/>
          <p:cNvSpPr>
            <a:spLocks noGrp="1"/>
          </p:cNvSpPr>
          <p:nvPr>
            <p:ph idx="1"/>
          </p:nvPr>
        </p:nvSpPr>
        <p:spPr/>
        <p:txBody>
          <a:bodyPr/>
          <a:lstStyle/>
          <a:p>
            <a:r>
              <a:rPr lang="en-IN" sz="1800" dirty="0"/>
              <a:t>After analysing all the models we have concluded that </a:t>
            </a:r>
            <a:r>
              <a:rPr lang="en-IN" sz="1800" dirty="0" err="1"/>
              <a:t>RandomForestRegressor</a:t>
            </a:r>
            <a:r>
              <a:rPr lang="en-IN" sz="1800" dirty="0"/>
              <a:t>() model gives the best R2 score and cross validation score. And based on the R2 score we have chosen </a:t>
            </a:r>
            <a:r>
              <a:rPr lang="en-IN" sz="1800" dirty="0" err="1"/>
              <a:t>RandomForestRegressor</a:t>
            </a:r>
            <a:r>
              <a:rPr lang="en-IN" sz="1800" dirty="0"/>
              <a:t>() as the best model. We will use </a:t>
            </a:r>
            <a:r>
              <a:rPr lang="en-IN" sz="1800" dirty="0" err="1"/>
              <a:t>RandomForestRegressor</a:t>
            </a:r>
            <a:r>
              <a:rPr lang="en-IN" sz="1800" dirty="0"/>
              <a:t>() model for further analysis.</a:t>
            </a:r>
          </a:p>
          <a:p>
            <a:endParaRPr lang="en-IN" dirty="0"/>
          </a:p>
        </p:txBody>
      </p:sp>
    </p:spTree>
    <p:extLst>
      <p:ext uri="{BB962C8B-B14F-4D97-AF65-F5344CB8AC3E}">
        <p14:creationId xmlns:p14="http://schemas.microsoft.com/office/powerpoint/2010/main" val="1192979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sz="4000" dirty="0" err="1" smtClean="0"/>
              <a:t>Hyperparameter</a:t>
            </a:r>
            <a:r>
              <a:rPr lang="en-IN" sz="4000" dirty="0" smtClean="0"/>
              <a:t> Tuning of </a:t>
            </a:r>
            <a:r>
              <a:rPr lang="en-IN" sz="4000" dirty="0" err="1" smtClean="0"/>
              <a:t>RandomForestRegressor</a:t>
            </a:r>
            <a:r>
              <a:rPr lang="en-IN" sz="4000" dirty="0" smtClean="0"/>
              <a:t>() model using </a:t>
            </a:r>
            <a:r>
              <a:rPr lang="en-IN" sz="4000" dirty="0" err="1" smtClean="0"/>
              <a:t>GridSearchCV</a:t>
            </a:r>
            <a:r>
              <a:rPr lang="en-IN" sz="4000" dirty="0" smtClean="0"/>
              <a:t/>
            </a:r>
            <a:br>
              <a:rPr lang="en-IN" sz="4000" dirty="0" smtClean="0"/>
            </a:br>
            <a:endParaRPr lang="en-IN" sz="4000" dirty="0"/>
          </a:p>
        </p:txBody>
      </p:sp>
      <p:pic>
        <p:nvPicPr>
          <p:cNvPr id="4" name="Picture 3"/>
          <p:cNvPicPr/>
          <p:nvPr/>
        </p:nvPicPr>
        <p:blipFill>
          <a:blip r:embed="rId2"/>
          <a:stretch>
            <a:fillRect/>
          </a:stretch>
        </p:blipFill>
        <p:spPr>
          <a:xfrm>
            <a:off x="251520" y="1882518"/>
            <a:ext cx="8568952" cy="3706722"/>
          </a:xfrm>
          <a:prstGeom prst="rect">
            <a:avLst/>
          </a:prstGeom>
        </p:spPr>
      </p:pic>
    </p:spTree>
    <p:extLst>
      <p:ext uri="{BB962C8B-B14F-4D97-AF65-F5344CB8AC3E}">
        <p14:creationId xmlns:p14="http://schemas.microsoft.com/office/powerpoint/2010/main" val="3742921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568489" y="188640"/>
            <a:ext cx="6523791" cy="2448272"/>
          </a:xfrm>
          <a:prstGeom prst="rect">
            <a:avLst/>
          </a:prstGeom>
        </p:spPr>
      </p:pic>
      <p:pic>
        <p:nvPicPr>
          <p:cNvPr id="5" name="Picture 4"/>
          <p:cNvPicPr/>
          <p:nvPr/>
        </p:nvPicPr>
        <p:blipFill>
          <a:blip r:embed="rId3"/>
          <a:stretch>
            <a:fillRect/>
          </a:stretch>
        </p:blipFill>
        <p:spPr>
          <a:xfrm>
            <a:off x="755576" y="2852936"/>
            <a:ext cx="6336704" cy="2376264"/>
          </a:xfrm>
          <a:prstGeom prst="rect">
            <a:avLst/>
          </a:prstGeom>
        </p:spPr>
      </p:pic>
    </p:spTree>
    <p:extLst>
      <p:ext uri="{BB962C8B-B14F-4D97-AF65-F5344CB8AC3E}">
        <p14:creationId xmlns:p14="http://schemas.microsoft.com/office/powerpoint/2010/main" val="41938511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Conclusions</a:t>
            </a:r>
            <a:endParaRPr lang="en-IN" dirty="0"/>
          </a:p>
        </p:txBody>
      </p:sp>
      <p:sp>
        <p:nvSpPr>
          <p:cNvPr id="3" name="Content Placeholder 2"/>
          <p:cNvSpPr>
            <a:spLocks noGrp="1"/>
          </p:cNvSpPr>
          <p:nvPr>
            <p:ph idx="1"/>
          </p:nvPr>
        </p:nvSpPr>
        <p:spPr/>
        <p:txBody>
          <a:bodyPr>
            <a:normAutofit/>
          </a:bodyPr>
          <a:lstStyle/>
          <a:p>
            <a:r>
              <a:rPr lang="en-IN" sz="1800" dirty="0"/>
              <a:t>The case study aims to give an idea of applying Machine Learning algorithms to predict the price of the flight tickets. After the completion of this project, we got an insight of how to collect data, pre-processing the data, analyse the data, cleaning the data and building a model. </a:t>
            </a:r>
          </a:p>
          <a:p>
            <a:pPr marL="0" indent="0">
              <a:buNone/>
            </a:pPr>
            <a:endParaRPr lang="en-IN" sz="1800" dirty="0" smtClean="0"/>
          </a:p>
          <a:p>
            <a:pPr marL="0" indent="0">
              <a:buNone/>
            </a:pPr>
            <a:endParaRPr lang="en-IN" sz="1800" dirty="0"/>
          </a:p>
          <a:p>
            <a:r>
              <a:rPr lang="en-IN" sz="1800" dirty="0"/>
              <a:t>In this study, we have used multiple machine learning models to predict the flight ticket price. We have gone through the data analysis by performing feature engineering, finding the relation between features and label through visualizations. And got the important feature and we used these features to predict the car price by building ML models. Performed hyper parameter tuning on the best model and the best model’s R2 score has not increased from 71%. We have also got good prediction results of ticket price.</a:t>
            </a:r>
          </a:p>
          <a:p>
            <a:endParaRPr lang="en-IN" dirty="0"/>
          </a:p>
        </p:txBody>
      </p:sp>
    </p:spTree>
    <p:extLst>
      <p:ext uri="{BB962C8B-B14F-4D97-AF65-F5344CB8AC3E}">
        <p14:creationId xmlns:p14="http://schemas.microsoft.com/office/powerpoint/2010/main" val="4075131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Limitations </a:t>
            </a:r>
            <a:r>
              <a:rPr lang="en-IN" b="1" dirty="0"/>
              <a:t>of this work and scope for future work </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IN" sz="1800" b="1" dirty="0"/>
              <a:t>Limitations: </a:t>
            </a:r>
            <a:r>
              <a:rPr lang="en-IN" sz="1800" dirty="0"/>
              <a:t>The main limitation of this study is the low number of records that have been used. In the dataset our data is not properly distributed in some of the columns many of the values in the columns are having string values which I had taken care. Due to some reasons our models may not make the right patterns and the performance of the model also reduces. So that issues need to be taken care. </a:t>
            </a:r>
          </a:p>
          <a:p>
            <a:pPr marL="0" indent="0">
              <a:buNone/>
            </a:pPr>
            <a:endParaRPr lang="en-IN" sz="1800" dirty="0"/>
          </a:p>
          <a:p>
            <a:r>
              <a:rPr lang="en-IN" sz="1800" b="1" dirty="0"/>
              <a:t>Future work: </a:t>
            </a:r>
            <a:r>
              <a:rPr lang="en-IN" sz="1800" dirty="0"/>
              <a:t>The greatest shortcoming of this work is the shortage of data. Anyone wishing to expand upon it should seek alternative sources of historical data manually over a period of time. Additionally, a more varied set of flights should be explored, since it is entirely plausible that airlines vary their pricing strategy according to the characteristics of the flight (for example, fares for regional flights out of small airports may behave differently than the major, well flown routes we considered here). Finally, it would be interesting to compare our system's accuracy against that of the commercial systems available today (preferably over a period of time).</a:t>
            </a:r>
          </a:p>
          <a:p>
            <a:endParaRPr lang="en-IN" sz="1800" dirty="0"/>
          </a:p>
        </p:txBody>
      </p:sp>
    </p:spTree>
    <p:extLst>
      <p:ext uri="{BB962C8B-B14F-4D97-AF65-F5344CB8AC3E}">
        <p14:creationId xmlns:p14="http://schemas.microsoft.com/office/powerpoint/2010/main" val="3655740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508045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Business Problem Framing</a:t>
            </a:r>
            <a:br>
              <a:rPr lang="en-IN" b="1" dirty="0" smtClean="0"/>
            </a:br>
            <a:endParaRPr lang="en-IN" dirty="0"/>
          </a:p>
        </p:txBody>
      </p:sp>
      <p:sp>
        <p:nvSpPr>
          <p:cNvPr id="3" name="Content Placeholder 2"/>
          <p:cNvSpPr>
            <a:spLocks noGrp="1"/>
          </p:cNvSpPr>
          <p:nvPr>
            <p:ph idx="1"/>
          </p:nvPr>
        </p:nvSpPr>
        <p:spPr/>
        <p:txBody>
          <a:bodyPr>
            <a:normAutofit lnSpcReduction="10000"/>
          </a:bodyPr>
          <a:lstStyle/>
          <a:p>
            <a:r>
              <a:rPr lang="en-IN" sz="1800" dirty="0"/>
              <a:t>Airline industry is one of the most sophisticated in its use of dynamic pricing strategies to maximize revenue, based on proprietary algorithms and hidden variables. That is why the airline companies use complex algorithms to calculate the flight ticket prices. There are several different factors on which the price of the flight ticket depends. The seller has information about all the factors, but buyers are able to access limited information only which is not enough to predict the airfare prices. Considering the features such as departure time, arrival time and time of the day it will give the best time to buy the ticket. </a:t>
            </a:r>
            <a:endParaRPr lang="en-IN" sz="1800" dirty="0" smtClean="0"/>
          </a:p>
          <a:p>
            <a:endParaRPr lang="en-IN" sz="1800" dirty="0"/>
          </a:p>
          <a:p>
            <a:pPr marL="0" indent="0">
              <a:buNone/>
            </a:pPr>
            <a:endParaRPr lang="en-IN" sz="1800" dirty="0"/>
          </a:p>
          <a:p>
            <a:r>
              <a:rPr lang="en-IN" sz="1800" dirty="0"/>
              <a:t>Nowadays, the number of people using flights has increased significantly. 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 </a:t>
            </a:r>
          </a:p>
          <a:p>
            <a:endParaRPr lang="en-IN" dirty="0"/>
          </a:p>
        </p:txBody>
      </p:sp>
    </p:spTree>
    <p:extLst>
      <p:ext uri="{BB962C8B-B14F-4D97-AF65-F5344CB8AC3E}">
        <p14:creationId xmlns:p14="http://schemas.microsoft.com/office/powerpoint/2010/main" val="281304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816238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Business goal</a:t>
            </a:r>
            <a:endParaRPr lang="en-IN" dirty="0"/>
          </a:p>
        </p:txBody>
      </p:sp>
      <p:sp>
        <p:nvSpPr>
          <p:cNvPr id="3" name="Content Placeholder 2"/>
          <p:cNvSpPr>
            <a:spLocks noGrp="1"/>
          </p:cNvSpPr>
          <p:nvPr>
            <p:ph idx="1"/>
          </p:nvPr>
        </p:nvSpPr>
        <p:spPr/>
        <p:txBody>
          <a:bodyPr>
            <a:normAutofit/>
          </a:bodyPr>
          <a:lstStyle/>
          <a:p>
            <a:r>
              <a:rPr lang="en-IN" sz="1800" dirty="0"/>
              <a:t>The main aim of this project is to predict the price of flight tickets based on various features. The purpose of the paper is to study the factors which influence the fluctuations in the airfare prices and how they are related to the change in the prices. Then using this information, build a system that can help buyers whether to buy a ticket or not. So, we will deploy an Machine Learning model for flight ticket price prediction and analysis. This model will provide the approximate selling price for the flight tickets based on different features.</a:t>
            </a:r>
          </a:p>
          <a:p>
            <a:endParaRPr lang="en-IN" dirty="0"/>
          </a:p>
        </p:txBody>
      </p:sp>
    </p:spTree>
    <p:extLst>
      <p:ext uri="{BB962C8B-B14F-4D97-AF65-F5344CB8AC3E}">
        <p14:creationId xmlns:p14="http://schemas.microsoft.com/office/powerpoint/2010/main" val="75672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Motivation for the Problem Undertaken</a:t>
            </a:r>
            <a:r>
              <a:rPr lang="en-IN" b="1" dirty="0" smtClean="0"/>
              <a:t/>
            </a:r>
            <a:br>
              <a:rPr lang="en-IN" b="1" dirty="0" smtClean="0"/>
            </a:br>
            <a:endParaRPr lang="en-IN" dirty="0"/>
          </a:p>
        </p:txBody>
      </p:sp>
      <p:sp>
        <p:nvSpPr>
          <p:cNvPr id="3" name="Content Placeholder 2"/>
          <p:cNvSpPr>
            <a:spLocks noGrp="1"/>
          </p:cNvSpPr>
          <p:nvPr>
            <p:ph idx="1"/>
          </p:nvPr>
        </p:nvSpPr>
        <p:spPr/>
        <p:txBody>
          <a:bodyPr/>
          <a:lstStyle/>
          <a:p>
            <a:r>
              <a:rPr lang="en-IN" sz="1800" dirty="0"/>
              <a:t>Air travel is the fastest method of transport around, and can cut hours or days off of a trip. But we know how unexpectedly the prices vary. So, I was interested in Flight Fares Prediction listings to help individuals and find the right fares based on their needs. And also, to get hands on experience and to know that how the data scientist approaches and work in an industry end to end.</a:t>
            </a:r>
          </a:p>
          <a:p>
            <a:endParaRPr lang="en-IN" dirty="0"/>
          </a:p>
        </p:txBody>
      </p:sp>
    </p:spTree>
    <p:extLst>
      <p:ext uri="{BB962C8B-B14F-4D97-AF65-F5344CB8AC3E}">
        <p14:creationId xmlns:p14="http://schemas.microsoft.com/office/powerpoint/2010/main" val="411930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Exploratory Data Analysis (EDA) </a:t>
            </a:r>
            <a:br>
              <a:rPr lang="en-IN" b="1" dirty="0" smtClean="0"/>
            </a:br>
            <a:endParaRPr lang="en-IN" dirty="0"/>
          </a:p>
        </p:txBody>
      </p:sp>
      <p:sp>
        <p:nvSpPr>
          <p:cNvPr id="3" name="Content Placeholder 2"/>
          <p:cNvSpPr>
            <a:spLocks noGrp="1"/>
          </p:cNvSpPr>
          <p:nvPr>
            <p:ph idx="1"/>
          </p:nvPr>
        </p:nvSpPr>
        <p:spPr/>
        <p:txBody>
          <a:bodyPr>
            <a:noAutofit/>
          </a:bodyPr>
          <a:lstStyle/>
          <a:p>
            <a:pPr marL="0" indent="0" algn="just">
              <a:buNone/>
            </a:pPr>
            <a:r>
              <a:rPr lang="en-US" sz="1800" dirty="0" smtClean="0"/>
              <a:t>These are the different steps I have undertaken to perform the Exploratory Data Analysis:</a:t>
            </a:r>
          </a:p>
          <a:p>
            <a:pPr marL="0" indent="0" algn="just">
              <a:buNone/>
            </a:pPr>
            <a:endParaRPr lang="en-US" sz="1800" dirty="0" smtClean="0"/>
          </a:p>
          <a:p>
            <a:pPr lvl="0" algn="just"/>
            <a:r>
              <a:rPr lang="en-IN" sz="1800" dirty="0"/>
              <a:t>Importing necessary libraries and loading collected dataset as a data frame. </a:t>
            </a:r>
          </a:p>
          <a:p>
            <a:pPr lvl="0" algn="just"/>
            <a:r>
              <a:rPr lang="en-IN" sz="1800" dirty="0"/>
              <a:t>Checked some statistical information like shape, number of unique values present, info, unique (), data types, value count function etc. </a:t>
            </a:r>
          </a:p>
          <a:p>
            <a:pPr lvl="0" algn="just"/>
            <a:r>
              <a:rPr lang="en-IN" sz="1800" dirty="0"/>
              <a:t>Checked null values and found no missing values in the dataset. </a:t>
            </a:r>
          </a:p>
          <a:p>
            <a:pPr lvl="0" algn="just"/>
            <a:r>
              <a:rPr lang="en-IN" sz="1800" dirty="0"/>
              <a:t>Taking care of Timestamp variables by converting data types of “</a:t>
            </a:r>
            <a:r>
              <a:rPr lang="en-IN" sz="1800" dirty="0" err="1"/>
              <a:t>Departure_time</a:t>
            </a:r>
            <a:r>
              <a:rPr lang="en-IN" sz="1800" dirty="0"/>
              <a:t>” and “</a:t>
            </a:r>
            <a:r>
              <a:rPr lang="en-IN" sz="1800" dirty="0" err="1"/>
              <a:t>Time_of_arrival</a:t>
            </a:r>
            <a:r>
              <a:rPr lang="en-IN" sz="1800" dirty="0"/>
              <a:t>” from object data type into </a:t>
            </a:r>
            <a:r>
              <a:rPr lang="en-IN" sz="1800" dirty="0" err="1"/>
              <a:t>datetime</a:t>
            </a:r>
            <a:r>
              <a:rPr lang="en-IN" sz="1800" dirty="0"/>
              <a:t> data types. </a:t>
            </a:r>
          </a:p>
          <a:p>
            <a:pPr lvl="0" algn="just"/>
            <a:r>
              <a:rPr lang="en-IN" sz="1800" dirty="0"/>
              <a:t>Done feature engineering on some features as they had some irrelevant values like “,”, “:” and replaced them by empty space. </a:t>
            </a:r>
          </a:p>
          <a:p>
            <a:pPr algn="just"/>
            <a:r>
              <a:rPr lang="en-IN" sz="1800" dirty="0"/>
              <a:t>The column Duration had values in terms of minutes and hours. Duration means the time taken by the plane to reach the destination and it is the difference between the arrival time and Departure time. So, I have extracted proper duration time in terms of float data type from arrival and departure time columns. </a:t>
            </a:r>
          </a:p>
        </p:txBody>
      </p:sp>
    </p:spTree>
    <p:extLst>
      <p:ext uri="{BB962C8B-B14F-4D97-AF65-F5344CB8AC3E}">
        <p14:creationId xmlns:p14="http://schemas.microsoft.com/office/powerpoint/2010/main" val="1857246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92500" lnSpcReduction="20000"/>
          </a:bodyPr>
          <a:lstStyle/>
          <a:p>
            <a:pPr lvl="0" algn="just"/>
            <a:r>
              <a:rPr lang="en-IN" sz="1800" dirty="0"/>
              <a:t>Extracted </a:t>
            </a:r>
            <a:r>
              <a:rPr lang="en-IN" sz="1800" dirty="0" err="1"/>
              <a:t>Departure_Hour</a:t>
            </a:r>
            <a:r>
              <a:rPr lang="en-IN" sz="1800" dirty="0"/>
              <a:t>, </a:t>
            </a:r>
            <a:r>
              <a:rPr lang="en-IN" sz="1800" dirty="0" err="1"/>
              <a:t>Deparutre_Min</a:t>
            </a:r>
            <a:r>
              <a:rPr lang="en-IN" sz="1800" dirty="0"/>
              <a:t> and </a:t>
            </a:r>
            <a:r>
              <a:rPr lang="en-IN" sz="1800" dirty="0" err="1"/>
              <a:t>Arrival_Hour</a:t>
            </a:r>
            <a:r>
              <a:rPr lang="en-IN" sz="1800" dirty="0"/>
              <a:t>, </a:t>
            </a:r>
            <a:r>
              <a:rPr lang="en-IN" sz="1800" dirty="0" err="1"/>
              <a:t>Arrival_Min</a:t>
            </a:r>
            <a:r>
              <a:rPr lang="en-IN" sz="1800" dirty="0"/>
              <a:t> columns from </a:t>
            </a:r>
            <a:r>
              <a:rPr lang="en-IN" sz="1800" dirty="0" err="1"/>
              <a:t>Departure_time</a:t>
            </a:r>
            <a:r>
              <a:rPr lang="en-IN" sz="1800" dirty="0"/>
              <a:t> and </a:t>
            </a:r>
            <a:r>
              <a:rPr lang="en-IN" sz="1800" dirty="0" err="1"/>
              <a:t>Time_of_arrival</a:t>
            </a:r>
            <a:r>
              <a:rPr lang="en-IN" sz="1800" dirty="0"/>
              <a:t> columns and dropped these columns after extraction. </a:t>
            </a:r>
          </a:p>
          <a:p>
            <a:pPr lvl="0" algn="just"/>
            <a:r>
              <a:rPr lang="en-IN" sz="1800" dirty="0"/>
              <a:t>The target variable "price" should be continuous numeric data but due to some string values like “,” it was showing as object data type. So, I replaced this sign by empty space and converted into float data type. </a:t>
            </a:r>
          </a:p>
          <a:p>
            <a:pPr lvl="0" algn="just"/>
            <a:r>
              <a:rPr lang="en-IN" sz="1800" dirty="0"/>
              <a:t>From the value count function of </a:t>
            </a:r>
            <a:r>
              <a:rPr lang="en-IN" sz="1800" dirty="0" err="1"/>
              <a:t>Meal_availability</a:t>
            </a:r>
            <a:r>
              <a:rPr lang="en-IN" sz="1800" dirty="0"/>
              <a:t> we observed "</a:t>
            </a:r>
            <a:r>
              <a:rPr lang="en-IN" sz="1800" dirty="0" err="1"/>
              <a:t>eCash</a:t>
            </a:r>
            <a:r>
              <a:rPr lang="en-IN" sz="1800" dirty="0"/>
              <a:t> 250" entry which does not belong to meals so I have replaced it as "None" and grouped same categories. </a:t>
            </a:r>
          </a:p>
          <a:p>
            <a:pPr lvl="0" algn="just"/>
            <a:r>
              <a:rPr lang="en-IN" sz="1800" dirty="0"/>
              <a:t>From the value count function of </a:t>
            </a:r>
            <a:r>
              <a:rPr lang="en-IN" sz="1800" dirty="0" err="1"/>
              <a:t>Number_of_stops</a:t>
            </a:r>
            <a:r>
              <a:rPr lang="en-IN" sz="1800" dirty="0"/>
              <a:t> I found categorical data so replaced them with numeric data according to stops. </a:t>
            </a:r>
          </a:p>
          <a:p>
            <a:pPr lvl="0" algn="just"/>
            <a:r>
              <a:rPr lang="en-IN" sz="1800" dirty="0"/>
              <a:t>Checked statistical description of the data and separated categorical and numeric features. </a:t>
            </a:r>
          </a:p>
          <a:p>
            <a:pPr lvl="0" algn="just"/>
            <a:r>
              <a:rPr lang="en-IN" sz="1800" dirty="0"/>
              <a:t>Performed the visualizations using count plots ,</a:t>
            </a:r>
            <a:r>
              <a:rPr lang="en-IN" sz="1800" dirty="0" err="1"/>
              <a:t>heatmaps</a:t>
            </a:r>
            <a:r>
              <a:rPr lang="en-IN" sz="1800" dirty="0"/>
              <a:t>, </a:t>
            </a:r>
            <a:r>
              <a:rPr lang="en-IN" sz="1800" dirty="0" err="1"/>
              <a:t>stripplot</a:t>
            </a:r>
            <a:r>
              <a:rPr lang="en-IN" sz="1800" dirty="0"/>
              <a:t>, boxplots  and </a:t>
            </a:r>
            <a:r>
              <a:rPr lang="en-IN" sz="1800" dirty="0" err="1"/>
              <a:t>regplots</a:t>
            </a:r>
            <a:r>
              <a:rPr lang="en-IN" sz="1800" dirty="0"/>
              <a:t>. I have found out the relation between the features as well as the relation between the features and labels.</a:t>
            </a:r>
          </a:p>
          <a:p>
            <a:pPr lvl="0" algn="just"/>
            <a:r>
              <a:rPr lang="en-IN" sz="1800" dirty="0"/>
              <a:t>Identified outliers using box plots and found no outliers. </a:t>
            </a:r>
          </a:p>
          <a:p>
            <a:pPr lvl="0" algn="just"/>
            <a:r>
              <a:rPr lang="en-IN" sz="1800" dirty="0"/>
              <a:t>Encoded the columns having object data type using Label Encoder method. Used Pearson’s correlation coefficient to check the correlation between label and features. With the help of </a:t>
            </a:r>
            <a:r>
              <a:rPr lang="en-IN" sz="1800" dirty="0" err="1"/>
              <a:t>heatmap</a:t>
            </a:r>
            <a:r>
              <a:rPr lang="en-IN" sz="1800" dirty="0"/>
              <a:t> and correlation bar graph was able to understand the Feature </a:t>
            </a:r>
            <a:r>
              <a:rPr lang="en-IN" sz="1800" dirty="0" err="1"/>
              <a:t>vs</a:t>
            </a:r>
            <a:r>
              <a:rPr lang="en-IN" sz="1800" dirty="0"/>
              <a:t> Label relativity. </a:t>
            </a:r>
          </a:p>
          <a:p>
            <a:pPr lvl="0" algn="just"/>
            <a:r>
              <a:rPr lang="en-IN" sz="1800" dirty="0"/>
              <a:t>Separated feature and label data and feature scaling is performed using Standard </a:t>
            </a:r>
            <a:r>
              <a:rPr lang="en-IN" sz="1800" dirty="0" err="1"/>
              <a:t>Scaler</a:t>
            </a:r>
            <a:r>
              <a:rPr lang="en-IN" sz="1800" dirty="0"/>
              <a:t> method to avoid any kind of data biasness. </a:t>
            </a:r>
          </a:p>
          <a:p>
            <a:pPr marL="0" indent="0">
              <a:buNone/>
            </a:pPr>
            <a:endParaRPr lang="en-IN" sz="1800" dirty="0"/>
          </a:p>
        </p:txBody>
      </p:sp>
    </p:spTree>
    <p:extLst>
      <p:ext uri="{BB962C8B-B14F-4D97-AF65-F5344CB8AC3E}">
        <p14:creationId xmlns:p14="http://schemas.microsoft.com/office/powerpoint/2010/main" val="3602671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Visualization</a:t>
            </a:r>
            <a:endParaRPr lang="en-IN" dirty="0"/>
          </a:p>
        </p:txBody>
      </p:sp>
      <p:sp>
        <p:nvSpPr>
          <p:cNvPr id="3" name="Content Placeholder 2"/>
          <p:cNvSpPr>
            <a:spLocks noGrp="1"/>
          </p:cNvSpPr>
          <p:nvPr>
            <p:ph idx="1"/>
          </p:nvPr>
        </p:nvSpPr>
        <p:spPr>
          <a:xfrm>
            <a:off x="467544" y="1340768"/>
            <a:ext cx="8229600" cy="4525963"/>
          </a:xfrm>
        </p:spPr>
        <p:txBody>
          <a:bodyPr/>
          <a:lstStyle/>
          <a:p>
            <a:r>
              <a:rPr lang="en-IN" sz="1800" dirty="0"/>
              <a:t>I have analysed the data by plotting the relationship between the features and labels as well as the relationship among the features. I have also used box plots to find the outliers. I have count plots and distribution plot and used </a:t>
            </a:r>
            <a:r>
              <a:rPr lang="en-IN" sz="1800" dirty="0" err="1"/>
              <a:t>reg</a:t>
            </a:r>
            <a:r>
              <a:rPr lang="en-IN" sz="1800" dirty="0"/>
              <a:t> plots, scatter plots and </a:t>
            </a:r>
            <a:r>
              <a:rPr lang="en-IN" sz="1800" dirty="0" err="1"/>
              <a:t>heatmap</a:t>
            </a:r>
            <a:r>
              <a:rPr lang="en-IN" sz="1800" dirty="0"/>
              <a:t> plot. These plots have given good knowledge about the </a:t>
            </a:r>
            <a:r>
              <a:rPr lang="en-IN" sz="1800" dirty="0" err="1"/>
              <a:t>realtionships</a:t>
            </a:r>
            <a:r>
              <a:rPr lang="en-IN" sz="1800" dirty="0"/>
              <a:t>. </a:t>
            </a:r>
          </a:p>
          <a:p>
            <a:pPr marL="0" indent="0">
              <a:buNone/>
            </a:pPr>
            <a:endParaRPr lang="en-IN" dirty="0"/>
          </a:p>
        </p:txBody>
      </p:sp>
      <p:pic>
        <p:nvPicPr>
          <p:cNvPr id="4" name="Picture 3"/>
          <p:cNvPicPr/>
          <p:nvPr/>
        </p:nvPicPr>
        <p:blipFill>
          <a:blip r:embed="rId2"/>
          <a:stretch>
            <a:fillRect/>
          </a:stretch>
        </p:blipFill>
        <p:spPr>
          <a:xfrm>
            <a:off x="1346835" y="3140968"/>
            <a:ext cx="4953357" cy="3356992"/>
          </a:xfrm>
          <a:prstGeom prst="rect">
            <a:avLst/>
          </a:prstGeom>
        </p:spPr>
      </p:pic>
    </p:spTree>
    <p:extLst>
      <p:ext uri="{BB962C8B-B14F-4D97-AF65-F5344CB8AC3E}">
        <p14:creationId xmlns:p14="http://schemas.microsoft.com/office/powerpoint/2010/main" val="3599743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2022</Words>
  <Application>Microsoft Office PowerPoint</Application>
  <PresentationFormat>On-screen Show (4:3)</PresentationFormat>
  <Paragraphs>131</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Flight Price Prediction project</vt:lpstr>
      <vt:lpstr>TABLE OF CONTENTS </vt:lpstr>
      <vt:lpstr>INTRODUCTION</vt:lpstr>
      <vt:lpstr>Business Problem Framing </vt:lpstr>
      <vt:lpstr>Business goal</vt:lpstr>
      <vt:lpstr>Motivation for the Problem Undertaken </vt:lpstr>
      <vt:lpstr>Exploratory Data Analysis (EDA)  </vt:lpstr>
      <vt:lpstr>PowerPoint Presentation</vt:lpstr>
      <vt:lpstr>Data Visualization</vt:lpstr>
      <vt:lpstr>PowerPoint Presentation</vt:lpstr>
      <vt:lpstr>PowerPoint Presentation</vt:lpstr>
      <vt:lpstr>Observations from the count plots </vt:lpstr>
      <vt:lpstr>PowerPoint Presentation</vt:lpstr>
      <vt:lpstr>PowerPoint Presentation</vt:lpstr>
      <vt:lpstr>Plotting distplots to find out about the distribution of the data</vt:lpstr>
      <vt:lpstr>PowerPoint Presentation</vt:lpstr>
      <vt:lpstr>Observations from the distplots </vt:lpstr>
      <vt:lpstr>Plotting box plots to find out Outliers</vt:lpstr>
      <vt:lpstr>PowerPoint Presentation</vt:lpstr>
      <vt:lpstr>Observations from the box plots </vt:lpstr>
      <vt:lpstr> Plotting heatmap to find out the multicolinearity. </vt:lpstr>
      <vt:lpstr>Observation from the heatmap </vt:lpstr>
      <vt:lpstr>  Plotting Regplots to find out the relationship between the features and labels. </vt:lpstr>
      <vt:lpstr>PowerPoint Presentation</vt:lpstr>
      <vt:lpstr>Observations from the regplot </vt:lpstr>
      <vt:lpstr>Model Development and Evaluation  </vt:lpstr>
      <vt:lpstr>Linear Regression Model </vt:lpstr>
      <vt:lpstr>KNearestNeighbour Regressor Model </vt:lpstr>
      <vt:lpstr>SVR Model </vt:lpstr>
      <vt:lpstr>RandomForest Regressor Model </vt:lpstr>
      <vt:lpstr>Decision Tree Regressor </vt:lpstr>
      <vt:lpstr>Bagging Regressor </vt:lpstr>
      <vt:lpstr>Cross-Validation Scores for all the Models</vt:lpstr>
      <vt:lpstr>Choosing the best Model(Model Selection)</vt:lpstr>
      <vt:lpstr> Hyperparameter Tuning of RandomForestRegressor() model using GridSearchCV </vt:lpstr>
      <vt:lpstr>PowerPoint Presentation</vt:lpstr>
      <vt:lpstr>Conclusions</vt:lpstr>
      <vt:lpstr> Limitations of this work and scope for future work  </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Sankalp Mahapatra</dc:creator>
  <cp:lastModifiedBy>Sankalp Mahapatra</cp:lastModifiedBy>
  <cp:revision>4</cp:revision>
  <dcterms:created xsi:type="dcterms:W3CDTF">2022-09-30T18:52:32Z</dcterms:created>
  <dcterms:modified xsi:type="dcterms:W3CDTF">2022-09-30T19:32:48Z</dcterms:modified>
</cp:coreProperties>
</file>