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898" y="16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7FD86B-CA9D-4AE7-B42C-E2D93EE6BD5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118908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7FD86B-CA9D-4AE7-B42C-E2D93EE6BD5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133874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7FD86B-CA9D-4AE7-B42C-E2D93EE6BD5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384044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7FD86B-CA9D-4AE7-B42C-E2D93EE6BD5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256409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FD86B-CA9D-4AE7-B42C-E2D93EE6BD5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150378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7FD86B-CA9D-4AE7-B42C-E2D93EE6BD50}"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29273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7FD86B-CA9D-4AE7-B42C-E2D93EE6BD50}" type="datetimeFigureOut">
              <a:rPr lang="en-IN" smtClean="0"/>
              <a:t>02-09-2022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32819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7FD86B-CA9D-4AE7-B42C-E2D93EE6BD50}" type="datetimeFigureOut">
              <a:rPr lang="en-IN" smtClean="0"/>
              <a:t>02-09-2022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5379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FD86B-CA9D-4AE7-B42C-E2D93EE6BD50}" type="datetimeFigureOut">
              <a:rPr lang="en-IN" smtClean="0"/>
              <a:t>02-09-2022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12881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FD86B-CA9D-4AE7-B42C-E2D93EE6BD50}"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139638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FD86B-CA9D-4AE7-B42C-E2D93EE6BD50}"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B3BD3-2102-4EAA-BB98-4BC8A11D6565}" type="slidenum">
              <a:rPr lang="en-IN" smtClean="0"/>
              <a:t>‹#›</a:t>
            </a:fld>
            <a:endParaRPr lang="en-IN"/>
          </a:p>
        </p:txBody>
      </p:sp>
    </p:spTree>
    <p:extLst>
      <p:ext uri="{BB962C8B-B14F-4D97-AF65-F5344CB8AC3E}">
        <p14:creationId xmlns:p14="http://schemas.microsoft.com/office/powerpoint/2010/main" val="210309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FD86B-CA9D-4AE7-B42C-E2D93EE6BD50}" type="datetimeFigureOut">
              <a:rPr lang="en-IN" smtClean="0"/>
              <a:t>02-09-2022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B3BD3-2102-4EAA-BB98-4BC8A11D6565}" type="slidenum">
              <a:rPr lang="en-IN" smtClean="0"/>
              <a:t>‹#›</a:t>
            </a:fld>
            <a:endParaRPr lang="en-IN"/>
          </a:p>
        </p:txBody>
      </p:sp>
    </p:spTree>
    <p:extLst>
      <p:ext uri="{BB962C8B-B14F-4D97-AF65-F5344CB8AC3E}">
        <p14:creationId xmlns:p14="http://schemas.microsoft.com/office/powerpoint/2010/main" val="24335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29600" cy="4525963"/>
          </a:xfrm>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r">
              <a:buNone/>
            </a:pPr>
            <a:r>
              <a:rPr lang="en-IN" sz="2200" dirty="0" smtClean="0"/>
              <a:t>Presented by-</a:t>
            </a:r>
            <a:br>
              <a:rPr lang="en-IN" sz="2200" dirty="0" smtClean="0"/>
            </a:br>
            <a:r>
              <a:rPr lang="en-IN" sz="2200" dirty="0" smtClean="0"/>
              <a:t>                                                                Sankalp Mahapatra</a:t>
            </a:r>
            <a:br>
              <a:rPr lang="en-IN" sz="2200" dirty="0" smtClean="0"/>
            </a:br>
            <a:r>
              <a:rPr lang="en-IN" sz="2200" dirty="0" smtClean="0"/>
              <a:t>                                                     Internship-29</a:t>
            </a:r>
            <a:endParaRPr lang="en-IN" sz="2200" dirty="0"/>
          </a:p>
        </p:txBody>
      </p:sp>
      <p:pic>
        <p:nvPicPr>
          <p:cNvPr id="4" name="Picture 4" descr="https://www.nekretnine1.pro/sites/4069/upload/userfiles/1653467544_cijene-nekretnina-u-hrvatsko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36712"/>
            <a:ext cx="7025745" cy="41815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en-US" dirty="0" smtClean="0"/>
              <a:t>Housing Price Prediction Project</a:t>
            </a:r>
            <a:endParaRPr lang="en-IN" dirty="0"/>
          </a:p>
        </p:txBody>
      </p:sp>
    </p:spTree>
    <p:extLst>
      <p:ext uri="{BB962C8B-B14F-4D97-AF65-F5344CB8AC3E}">
        <p14:creationId xmlns:p14="http://schemas.microsoft.com/office/powerpoint/2010/main" val="393477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Visualization</a:t>
            </a:r>
            <a:r>
              <a:rPr lang="en-IN" dirty="0" smtClean="0"/>
              <a:t/>
            </a:r>
            <a:br>
              <a:rPr lang="en-IN" dirty="0" smtClean="0"/>
            </a:br>
            <a:endParaRPr lang="en-IN" dirty="0"/>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8064" y="3517277"/>
            <a:ext cx="3609085" cy="197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7" y="3517277"/>
            <a:ext cx="3753895" cy="187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5981" y="824365"/>
            <a:ext cx="4319850" cy="210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94" y="836712"/>
            <a:ext cx="373659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28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7495" y="2652926"/>
            <a:ext cx="4104456" cy="221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80928"/>
            <a:ext cx="4032448" cy="215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41288"/>
            <a:ext cx="3833887" cy="210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5" y="116632"/>
            <a:ext cx="3816424" cy="202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49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4008" y="3068960"/>
            <a:ext cx="4320480" cy="239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 y="3212976"/>
            <a:ext cx="4075172" cy="2390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476673"/>
            <a:ext cx="3960440" cy="221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476673"/>
            <a:ext cx="415631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35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3304" y="2605772"/>
            <a:ext cx="5677392" cy="251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45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from the Pie plots</a:t>
            </a:r>
            <a:endParaRPr lang="en-IN" dirty="0"/>
          </a:p>
        </p:txBody>
      </p:sp>
      <p:sp>
        <p:nvSpPr>
          <p:cNvPr id="3" name="Content Placeholder 2"/>
          <p:cNvSpPr>
            <a:spLocks noGrp="1"/>
          </p:cNvSpPr>
          <p:nvPr>
            <p:ph idx="1"/>
          </p:nvPr>
        </p:nvSpPr>
        <p:spPr/>
        <p:txBody>
          <a:bodyPr>
            <a:normAutofit/>
          </a:bodyPr>
          <a:lstStyle/>
          <a:p>
            <a:r>
              <a:rPr lang="en-US" sz="2000" dirty="0"/>
              <a:t>The count of road access to the property Paved is 1164 which covers around 99.66% of the property where Graved type has count 4 that is only 0.34%.</a:t>
            </a:r>
          </a:p>
          <a:p>
            <a:r>
              <a:rPr lang="en-US" sz="2000" dirty="0"/>
              <a:t>The count is high for the property having the shape regular.</a:t>
            </a:r>
          </a:p>
          <a:p>
            <a:r>
              <a:rPr lang="en-US" sz="2000" dirty="0"/>
              <a:t>The total number of flatness of the property for level is high which has 89.55%.</a:t>
            </a:r>
          </a:p>
          <a:p>
            <a:r>
              <a:rPr lang="en-US" sz="2000" dirty="0"/>
              <a:t>The slope of the property Gentle slope has very high count of 1105 </a:t>
            </a:r>
            <a:r>
              <a:rPr lang="en-US" sz="2000" dirty="0" err="1"/>
              <a:t>i.e</a:t>
            </a:r>
            <a:r>
              <a:rPr lang="en-US" sz="2000" dirty="0"/>
              <a:t>, 94.61%.</a:t>
            </a:r>
          </a:p>
          <a:p>
            <a:r>
              <a:rPr lang="en-US" sz="2000" dirty="0"/>
              <a:t>Around 60% of the houses does not have Masonry veneer type and 30% of the houses contains Brick Face type of Masonry veneer.</a:t>
            </a:r>
          </a:p>
          <a:p>
            <a:r>
              <a:rPr lang="en-US" sz="2000" dirty="0"/>
              <a:t>Around 61% of the houses evaluates typical/average quality of the material on the exterior, 34% of the houses have good quality of the material on the exterior. Only a few have excellent quality.</a:t>
            </a:r>
          </a:p>
          <a:p>
            <a:endParaRPr lang="en-IN" dirty="0"/>
          </a:p>
        </p:txBody>
      </p:sp>
    </p:spTree>
    <p:extLst>
      <p:ext uri="{BB962C8B-B14F-4D97-AF65-F5344CB8AC3E}">
        <p14:creationId xmlns:p14="http://schemas.microsoft.com/office/powerpoint/2010/main" val="97540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US" sz="2000" dirty="0" smtClean="0"/>
              <a:t>Most of the houses evaluates typical/average and good quality of height of the basement.</a:t>
            </a:r>
          </a:p>
          <a:p>
            <a:r>
              <a:rPr lang="en-US" sz="2000" dirty="0" smtClean="0"/>
              <a:t>Around 91% of the houses have typical/average condition of the basement.</a:t>
            </a:r>
          </a:p>
          <a:p>
            <a:r>
              <a:rPr lang="en-US" sz="2000" dirty="0" smtClean="0"/>
              <a:t>Around 67% of the houses does not contain any walkout or garden level walls.</a:t>
            </a:r>
          </a:p>
          <a:p>
            <a:r>
              <a:rPr lang="en-US" sz="2000" dirty="0" smtClean="0"/>
              <a:t>93.32% of the houses have central air conditioning.</a:t>
            </a:r>
          </a:p>
          <a:p>
            <a:r>
              <a:rPr lang="en-US" sz="2000" dirty="0" smtClean="0"/>
              <a:t>49% of the houses contains typical/average kitchen quality and 40% of the houses have good </a:t>
            </a:r>
            <a:r>
              <a:rPr lang="en-US" sz="2000" dirty="0" err="1" smtClean="0"/>
              <a:t>kutchen</a:t>
            </a:r>
            <a:r>
              <a:rPr lang="en-US" sz="2000" dirty="0" smtClean="0"/>
              <a:t> quality. The count for excellent kitchen quality is very low and is around 2%.</a:t>
            </a:r>
          </a:p>
          <a:p>
            <a:r>
              <a:rPr lang="en-US" sz="2000" dirty="0" smtClean="0"/>
              <a:t>47% Of the houses have unfinished garage interior, 29% rough finished and only 23% of the houses' interior garage has finished.</a:t>
            </a:r>
          </a:p>
          <a:p>
            <a:r>
              <a:rPr lang="en-US" sz="2000" dirty="0" smtClean="0"/>
              <a:t>91.70% of the houses contains the paved drive way.</a:t>
            </a:r>
          </a:p>
          <a:p>
            <a:endParaRPr lang="en-IN" dirty="0"/>
          </a:p>
        </p:txBody>
      </p:sp>
    </p:spTree>
    <p:extLst>
      <p:ext uri="{BB962C8B-B14F-4D97-AF65-F5344CB8AC3E}">
        <p14:creationId xmlns:p14="http://schemas.microsoft.com/office/powerpoint/2010/main" val="304074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4716" y="2636912"/>
            <a:ext cx="4682521" cy="239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 y="0"/>
            <a:ext cx="4306098" cy="227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4904"/>
            <a:ext cx="4182251" cy="295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4233"/>
            <a:ext cx="4680520" cy="244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82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92807"/>
            <a:ext cx="4604735" cy="26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924945"/>
            <a:ext cx="410092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5" y="14968"/>
            <a:ext cx="4104456" cy="231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341185"/>
            <a:ext cx="4320480" cy="214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704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7160" y="3356992"/>
            <a:ext cx="484923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650065"/>
            <a:ext cx="4008111" cy="301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7" y="-22760"/>
            <a:ext cx="4493241" cy="313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88640"/>
            <a:ext cx="4355976" cy="244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41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4130" y="3212976"/>
            <a:ext cx="4189870" cy="2319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20" y="3212976"/>
            <a:ext cx="4164165" cy="226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5" y="16577"/>
            <a:ext cx="4716526" cy="254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65" y="1"/>
            <a:ext cx="4181696" cy="2454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75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lnSpcReduction="10000"/>
          </a:bodyPr>
          <a:lstStyle/>
          <a:p>
            <a:pPr marL="0" indent="0">
              <a:buNone/>
            </a:pPr>
            <a:r>
              <a:rPr lang="en-IN" b="1" u="sng" dirty="0" smtClean="0"/>
              <a:t>TABLE OF CONTENTS</a:t>
            </a:r>
          </a:p>
          <a:p>
            <a:r>
              <a:rPr lang="en-IN" b="1" dirty="0"/>
              <a:t>INTRODUCTION </a:t>
            </a:r>
          </a:p>
          <a:p>
            <a:pPr marL="0" indent="0">
              <a:buNone/>
            </a:pPr>
            <a:r>
              <a:rPr lang="en-US" b="1" dirty="0" smtClean="0"/>
              <a:t>      </a:t>
            </a:r>
            <a:r>
              <a:rPr lang="en-IN" b="1" dirty="0"/>
              <a:t>Business Problem </a:t>
            </a:r>
            <a:r>
              <a:rPr lang="en-IN" b="1" dirty="0" smtClean="0"/>
              <a:t>Framing</a:t>
            </a:r>
            <a:endParaRPr lang="en-IN" b="1" dirty="0"/>
          </a:p>
          <a:p>
            <a:pPr marL="0" indent="0">
              <a:buNone/>
            </a:pPr>
            <a:r>
              <a:rPr lang="en-US" b="1" dirty="0" smtClean="0"/>
              <a:t>      </a:t>
            </a:r>
            <a:r>
              <a:rPr lang="en-IN" b="1" dirty="0" smtClean="0"/>
              <a:t>Business goal</a:t>
            </a:r>
          </a:p>
          <a:p>
            <a:r>
              <a:rPr lang="en-US" b="1" dirty="0" smtClean="0"/>
              <a:t>Motivation for the Problem undertaken</a:t>
            </a:r>
            <a:endParaRPr lang="en-IN" b="1" dirty="0" smtClean="0"/>
          </a:p>
          <a:p>
            <a:r>
              <a:rPr lang="en-IN" b="1" dirty="0" smtClean="0"/>
              <a:t>Exploratory Data Analysis (EDA) </a:t>
            </a:r>
          </a:p>
          <a:p>
            <a:r>
              <a:rPr lang="en-US" b="1" dirty="0" smtClean="0"/>
              <a:t>Data Visualization</a:t>
            </a:r>
            <a:endParaRPr lang="en-IN" dirty="0"/>
          </a:p>
          <a:p>
            <a:r>
              <a:rPr lang="en-IN" b="1" dirty="0"/>
              <a:t>Model/s Development and Evaluation </a:t>
            </a:r>
            <a:endParaRPr lang="en-IN" b="1" dirty="0" smtClean="0"/>
          </a:p>
          <a:p>
            <a:r>
              <a:rPr lang="en-US" b="1" dirty="0" err="1" smtClean="0"/>
              <a:t>Hyperparameter</a:t>
            </a:r>
            <a:r>
              <a:rPr lang="en-US" b="1" dirty="0" smtClean="0"/>
              <a:t> tuning using </a:t>
            </a:r>
            <a:r>
              <a:rPr lang="en-US" b="1" dirty="0" err="1" smtClean="0"/>
              <a:t>GridSearchCV</a:t>
            </a:r>
            <a:endParaRPr lang="en-IN" b="1" dirty="0" smtClean="0"/>
          </a:p>
          <a:p>
            <a:r>
              <a:rPr lang="en-IN" b="1" dirty="0" smtClean="0"/>
              <a:t>Conclusion </a:t>
            </a:r>
            <a:endParaRPr lang="en-IN" dirty="0" smtClean="0"/>
          </a:p>
          <a:p>
            <a:endParaRPr lang="en-IN" b="1" dirty="0" smtClean="0"/>
          </a:p>
          <a:p>
            <a:endParaRPr lang="en-IN" dirty="0" smtClean="0"/>
          </a:p>
        </p:txBody>
      </p:sp>
    </p:spTree>
    <p:extLst>
      <p:ext uri="{BB962C8B-B14F-4D97-AF65-F5344CB8AC3E}">
        <p14:creationId xmlns:p14="http://schemas.microsoft.com/office/powerpoint/2010/main" val="419286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6016" y="3428025"/>
            <a:ext cx="4196286" cy="237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573016"/>
            <a:ext cx="4320480" cy="263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60648"/>
            <a:ext cx="4536504" cy="254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32656"/>
            <a:ext cx="4032447" cy="25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179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from the count plots</a:t>
            </a:r>
            <a:endParaRPr lang="en-IN" dirty="0"/>
          </a:p>
        </p:txBody>
      </p:sp>
      <p:sp>
        <p:nvSpPr>
          <p:cNvPr id="3" name="Content Placeholder 2"/>
          <p:cNvSpPr>
            <a:spLocks noGrp="1"/>
          </p:cNvSpPr>
          <p:nvPr>
            <p:ph idx="1"/>
          </p:nvPr>
        </p:nvSpPr>
        <p:spPr/>
        <p:txBody>
          <a:bodyPr>
            <a:noAutofit/>
          </a:bodyPr>
          <a:lstStyle/>
          <a:p>
            <a:r>
              <a:rPr lang="en-US" sz="1800" dirty="0"/>
              <a:t>The houses having Residential Low Density zoning of the sale have high count and commercial zoning sale have very less count compared to others.</a:t>
            </a:r>
          </a:p>
          <a:p>
            <a:r>
              <a:rPr lang="en-US" sz="1800" dirty="0"/>
              <a:t>Inside lot </a:t>
            </a:r>
            <a:r>
              <a:rPr lang="en-US" sz="1800" dirty="0" err="1"/>
              <a:t>configiration</a:t>
            </a:r>
            <a:r>
              <a:rPr lang="en-US" sz="1800" dirty="0"/>
              <a:t> has high count and Frontage on 3 sides of property have very less count compared to others.</a:t>
            </a:r>
          </a:p>
          <a:p>
            <a:r>
              <a:rPr lang="en-US" sz="1800" dirty="0"/>
              <a:t>The count is high for the North Ames cities </a:t>
            </a:r>
            <a:r>
              <a:rPr lang="en-US" sz="1800" dirty="0" err="1"/>
              <a:t>floowed</a:t>
            </a:r>
            <a:r>
              <a:rPr lang="en-US" sz="1800" dirty="0"/>
              <a:t> by college creek and count is very low for Bluestem.</a:t>
            </a:r>
          </a:p>
          <a:p>
            <a:r>
              <a:rPr lang="en-US" sz="1800" dirty="0"/>
              <a:t>The count is high for the Normal proximity condition apart from this all the others have very less count.</a:t>
            </a:r>
          </a:p>
          <a:p>
            <a:r>
              <a:rPr lang="en-US" sz="1800" dirty="0"/>
              <a:t>Similar to condition1, in comdition2 also Normal proximity has very high count compared to others.</a:t>
            </a:r>
          </a:p>
          <a:p>
            <a:r>
              <a:rPr lang="en-US" sz="1800" dirty="0"/>
              <a:t>Single-family detached dwelling type has very high counts compared to other types have very less count.</a:t>
            </a:r>
          </a:p>
          <a:p>
            <a:r>
              <a:rPr lang="en-US" sz="1800" dirty="0"/>
              <a:t>1 story style of dwelling has high count followed by 2 story and others have very less count.</a:t>
            </a:r>
          </a:p>
          <a:p>
            <a:r>
              <a:rPr lang="en-US" sz="1800" dirty="0"/>
              <a:t>The flat type roof has high count and shed has very less count.</a:t>
            </a:r>
          </a:p>
          <a:p>
            <a:r>
              <a:rPr lang="en-US" sz="1800" dirty="0"/>
              <a:t>The roof material type Standard (Composite) Shingle has highest count and others have very less counts</a:t>
            </a:r>
            <a:r>
              <a:rPr lang="en-US" sz="1800" dirty="0" smtClean="0"/>
              <a:t>.</a:t>
            </a:r>
            <a:endParaRPr lang="en-US" sz="1800" dirty="0"/>
          </a:p>
        </p:txBody>
      </p:sp>
    </p:spTree>
    <p:extLst>
      <p:ext uri="{BB962C8B-B14F-4D97-AF65-F5344CB8AC3E}">
        <p14:creationId xmlns:p14="http://schemas.microsoft.com/office/powerpoint/2010/main" val="802219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r>
              <a:rPr lang="en-US" dirty="0" smtClean="0"/>
              <a:t>Most of the houses have Vinyl Siding exterior covering materials followed by hard board also Brick Common, Asphalt Shingles and Imitation Stucco have very count which means there are no more houses with these types.</a:t>
            </a:r>
          </a:p>
          <a:p>
            <a:r>
              <a:rPr lang="en-US" dirty="0" smtClean="0"/>
              <a:t>Similar to Exterior1st, here also most of the houses have Vinyl Siding exterior covering materials.</a:t>
            </a:r>
          </a:p>
          <a:p>
            <a:r>
              <a:rPr lang="en-US" dirty="0" smtClean="0"/>
              <a:t>The present condition of the material on the exterior for most of the houses are Average/Typical.</a:t>
            </a:r>
          </a:p>
          <a:p>
            <a:r>
              <a:rPr lang="en-US" dirty="0" smtClean="0"/>
              <a:t>Most of the houses have Cinder Block and Poured </a:t>
            </a:r>
            <a:r>
              <a:rPr lang="en-US" dirty="0" err="1" smtClean="0"/>
              <a:t>Contrete</a:t>
            </a:r>
            <a:r>
              <a:rPr lang="en-US" dirty="0" smtClean="0"/>
              <a:t> type of foundation.</a:t>
            </a:r>
          </a:p>
          <a:p>
            <a:r>
              <a:rPr lang="en-US" dirty="0" smtClean="0"/>
              <a:t>The count is high for the houses having unfinished basement area. Also some houses have Good Living Quarters.</a:t>
            </a:r>
          </a:p>
          <a:p>
            <a:r>
              <a:rPr lang="en-US" dirty="0" smtClean="0"/>
              <a:t>Similar to BsmtFinType1, here also the count is high for unfinished basements.</a:t>
            </a:r>
          </a:p>
          <a:p>
            <a:r>
              <a:rPr lang="en-US" dirty="0" smtClean="0"/>
              <a:t>Most of the houses have Gas forced warm air furnace heating type.</a:t>
            </a:r>
          </a:p>
          <a:p>
            <a:r>
              <a:rPr lang="en-US" dirty="0" smtClean="0"/>
              <a:t>Most of the houses have excellent heating quality and condition also some houses have typical/average </a:t>
            </a:r>
            <a:r>
              <a:rPr lang="en-US" dirty="0" err="1" smtClean="0"/>
              <a:t>HeatingQC</a:t>
            </a:r>
            <a:r>
              <a:rPr lang="en-US" dirty="0" smtClean="0"/>
              <a:t> and only 1% of the houses have poor heating quality and condition.</a:t>
            </a:r>
          </a:p>
        </p:txBody>
      </p:sp>
    </p:spTree>
    <p:extLst>
      <p:ext uri="{BB962C8B-B14F-4D97-AF65-F5344CB8AC3E}">
        <p14:creationId xmlns:p14="http://schemas.microsoft.com/office/powerpoint/2010/main" val="1783528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r>
              <a:rPr lang="en-US" dirty="0" smtClean="0"/>
              <a:t>The electrical system of the type Standard Circuit Breakers &amp; </a:t>
            </a:r>
            <a:r>
              <a:rPr lang="en-US" dirty="0" err="1" smtClean="0"/>
              <a:t>Romex</a:t>
            </a:r>
            <a:r>
              <a:rPr lang="en-US" dirty="0" smtClean="0"/>
              <a:t> has very high count which means most of the houses have this facility.</a:t>
            </a:r>
          </a:p>
          <a:p>
            <a:r>
              <a:rPr lang="en-US" dirty="0" smtClean="0"/>
              <a:t>The total number of home functionality of the property for typical functionality have high count compared to others.</a:t>
            </a:r>
          </a:p>
          <a:p>
            <a:r>
              <a:rPr lang="en-US" dirty="0" smtClean="0"/>
              <a:t>The houses with Masonry Fireplace in main level have good quality compared </a:t>
            </a:r>
            <a:r>
              <a:rPr lang="en-US" dirty="0" err="1" smtClean="0"/>
              <a:t>ot</a:t>
            </a:r>
            <a:r>
              <a:rPr lang="en-US" dirty="0" smtClean="0"/>
              <a:t> others.</a:t>
            </a:r>
          </a:p>
          <a:p>
            <a:r>
              <a:rPr lang="en-US" dirty="0" smtClean="0"/>
              <a:t>The garage location </a:t>
            </a:r>
            <a:r>
              <a:rPr lang="en-US" dirty="0" err="1" smtClean="0"/>
              <a:t>attachec</a:t>
            </a:r>
            <a:r>
              <a:rPr lang="en-US" dirty="0" smtClean="0"/>
              <a:t> to home has high count also the garage locations detached to home have moderate level of counts. Only few houses have car port and more than one type of garage.</a:t>
            </a:r>
          </a:p>
          <a:p>
            <a:r>
              <a:rPr lang="en-US" dirty="0" smtClean="0"/>
              <a:t>Houses with typical/average garage quality have high count compared to others.</a:t>
            </a:r>
          </a:p>
          <a:p>
            <a:r>
              <a:rPr lang="en-US" dirty="0" smtClean="0"/>
              <a:t>Houses with typical/average garage condition have high count compared to others.</a:t>
            </a:r>
          </a:p>
          <a:p>
            <a:r>
              <a:rPr lang="en-US" dirty="0" smtClean="0"/>
              <a:t>Warranty Deed type of sale has high count followed by Home just constructed and sold(new).</a:t>
            </a:r>
          </a:p>
          <a:p>
            <a:r>
              <a:rPr lang="en-US" dirty="0" smtClean="0"/>
              <a:t>Normal sale has high count also the home which was not completed when last assessed also has average sale condition.</a:t>
            </a:r>
          </a:p>
          <a:p>
            <a:endParaRPr lang="en-IN" dirty="0" smtClean="0"/>
          </a:p>
          <a:p>
            <a:endParaRPr lang="en-IN" dirty="0" smtClean="0"/>
          </a:p>
          <a:p>
            <a:endParaRPr lang="en-IN" dirty="0"/>
          </a:p>
        </p:txBody>
      </p:sp>
    </p:spTree>
    <p:extLst>
      <p:ext uri="{BB962C8B-B14F-4D97-AF65-F5344CB8AC3E}">
        <p14:creationId xmlns:p14="http://schemas.microsoft.com/office/powerpoint/2010/main" val="267907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Visualizing the data distribution of all features</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90476"/>
            <a:ext cx="8229600" cy="368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85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52737"/>
            <a:ext cx="8229600" cy="4195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337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08720"/>
            <a:ext cx="8229600" cy="467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3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24744"/>
            <a:ext cx="8229600" cy="410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16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a:t>
            </a:r>
            <a:r>
              <a:rPr lang="en-IN" dirty="0"/>
              <a:t>from the </a:t>
            </a:r>
            <a:r>
              <a:rPr lang="en-IN" dirty="0" err="1" smtClean="0"/>
              <a:t>distplots</a:t>
            </a:r>
            <a:r>
              <a:rPr lang="en-IN" dirty="0"/>
              <a:t>:</a:t>
            </a:r>
          </a:p>
        </p:txBody>
      </p:sp>
      <p:sp>
        <p:nvSpPr>
          <p:cNvPr id="3" name="Content Placeholder 2"/>
          <p:cNvSpPr>
            <a:spLocks noGrp="1"/>
          </p:cNvSpPr>
          <p:nvPr>
            <p:ph idx="1"/>
          </p:nvPr>
        </p:nvSpPr>
        <p:spPr/>
        <p:txBody>
          <a:bodyPr>
            <a:normAutofit/>
          </a:bodyPr>
          <a:lstStyle/>
          <a:p>
            <a:r>
              <a:rPr lang="en-US" sz="2000" dirty="0"/>
              <a:t>From the above distribution plot we can observe most of the columns are not normally distributed only some of the columns are almost distributed normally</a:t>
            </a:r>
            <a:r>
              <a:rPr lang="en-US" sz="2000" dirty="0" smtClean="0"/>
              <a:t>.</a:t>
            </a:r>
          </a:p>
          <a:p>
            <a:pPr marL="0" indent="0">
              <a:buNone/>
            </a:pPr>
            <a:endParaRPr lang="en-US" sz="2000" dirty="0"/>
          </a:p>
          <a:p>
            <a:r>
              <a:rPr lang="en-US" sz="2000" dirty="0"/>
              <a:t>Almost all the columns have </a:t>
            </a:r>
            <a:r>
              <a:rPr lang="en-US" sz="2000" dirty="0" err="1"/>
              <a:t>skewness</a:t>
            </a:r>
            <a:r>
              <a:rPr lang="en-US" sz="2000" dirty="0"/>
              <a:t> and are skewed to right. We need to remove this </a:t>
            </a:r>
            <a:r>
              <a:rPr lang="en-US" sz="2000" dirty="0" err="1"/>
              <a:t>skewness</a:t>
            </a:r>
            <a:r>
              <a:rPr lang="en-US" sz="2000" dirty="0"/>
              <a:t> before building our machine learning models.</a:t>
            </a:r>
          </a:p>
          <a:p>
            <a:endParaRPr lang="en-IN" dirty="0"/>
          </a:p>
        </p:txBody>
      </p:sp>
    </p:spTree>
    <p:extLst>
      <p:ext uri="{BB962C8B-B14F-4D97-AF65-F5344CB8AC3E}">
        <p14:creationId xmlns:p14="http://schemas.microsoft.com/office/powerpoint/2010/main" val="41543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Identifying the outliers by using Boxplots</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72816"/>
            <a:ext cx="8229600" cy="3723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67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dirty="0"/>
          </a:p>
        </p:txBody>
      </p:sp>
      <p:sp>
        <p:nvSpPr>
          <p:cNvPr id="3" name="Content Placeholder 2"/>
          <p:cNvSpPr>
            <a:spLocks noGrp="1"/>
          </p:cNvSpPr>
          <p:nvPr>
            <p:ph idx="1"/>
          </p:nvPr>
        </p:nvSpPr>
        <p:spPr/>
        <p:txBody>
          <a:bodyPr>
            <a:noAutofit/>
          </a:bodyPr>
          <a:lstStyle/>
          <a:p>
            <a:r>
              <a:rPr lang="en-US" sz="2000" dirty="0"/>
              <a:t>Thousands of houses are sold every day. There are some questions every buyer asks himself like: What is the actual price that this house deserves? Am I paying a fair price? Also Is it the location? Is it the overall quality of the house? Is it the size? Could it be sold at a good price in future? All these questions come in to our mind when we decide to purchase a house. </a:t>
            </a:r>
            <a:endParaRPr lang="en-US" sz="2000" dirty="0" smtClean="0"/>
          </a:p>
          <a:p>
            <a:pPr marL="0" indent="0">
              <a:buNone/>
            </a:pPr>
            <a:endParaRPr lang="en-US" sz="2000" dirty="0"/>
          </a:p>
          <a:p>
            <a:r>
              <a:rPr lang="en-US" sz="2000" dirty="0"/>
              <a:t>In this study, 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endParaRPr lang="en-IN" sz="2000" dirty="0"/>
          </a:p>
        </p:txBody>
      </p:sp>
    </p:spTree>
    <p:extLst>
      <p:ext uri="{BB962C8B-B14F-4D97-AF65-F5344CB8AC3E}">
        <p14:creationId xmlns:p14="http://schemas.microsoft.com/office/powerpoint/2010/main" val="1395261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68760"/>
            <a:ext cx="8229600" cy="382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757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68760"/>
            <a:ext cx="8229600" cy="415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98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68761"/>
            <a:ext cx="8229600" cy="40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428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a:t>
            </a:r>
            <a:r>
              <a:rPr lang="en-US" dirty="0" err="1" smtClean="0"/>
              <a:t>multicolinearity</a:t>
            </a:r>
            <a:r>
              <a:rPr lang="en-US" dirty="0" smtClean="0"/>
              <a:t> by using </a:t>
            </a:r>
            <a:r>
              <a:rPr lang="en-US" dirty="0" err="1" smtClean="0"/>
              <a:t>Heatmap</a:t>
            </a:r>
            <a:endParaRPr lang="en-IN"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4310" y="1600200"/>
            <a:ext cx="549537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649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the relationship between the features and the label</a:t>
            </a:r>
            <a:endParaRPr lang="en-IN"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59608"/>
            <a:ext cx="8229600" cy="360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787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Model Development and Evaluation </a:t>
            </a:r>
            <a:br>
              <a:rPr lang="en-IN" b="1" dirty="0" smtClean="0"/>
            </a:br>
            <a:endParaRPr lang="en-IN" dirty="0"/>
          </a:p>
        </p:txBody>
      </p:sp>
      <p:sp>
        <p:nvSpPr>
          <p:cNvPr id="3" name="Content Placeholder 2"/>
          <p:cNvSpPr>
            <a:spLocks noGrp="1"/>
          </p:cNvSpPr>
          <p:nvPr>
            <p:ph idx="1"/>
          </p:nvPr>
        </p:nvSpPr>
        <p:spPr/>
        <p:txBody>
          <a:bodyPr/>
          <a:lstStyle/>
          <a:p>
            <a:r>
              <a:rPr lang="en-US" dirty="0" smtClean="0"/>
              <a:t>Importing the required libraries and declaring the models.</a:t>
            </a:r>
          </a:p>
          <a:p>
            <a:endParaRPr lang="en-US" dirty="0" smtClean="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63" y="2996952"/>
            <a:ext cx="731520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069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LinearRegression</a:t>
            </a:r>
            <a:r>
              <a:rPr lang="en-US" dirty="0" smtClean="0"/>
              <a:t> Model</a:t>
            </a:r>
            <a:endParaRPr lang="en-IN"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736" y="1630328"/>
            <a:ext cx="6096528" cy="446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965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KNeighborsRegressor</a:t>
            </a:r>
            <a:r>
              <a:rPr lang="en-IN" dirty="0"/>
              <a:t> </a:t>
            </a:r>
            <a:r>
              <a:rPr lang="en-IN" dirty="0" smtClean="0"/>
              <a:t>Model</a:t>
            </a:r>
            <a:endParaRPr lang="en-IN"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2289" y="1600200"/>
            <a:ext cx="577942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093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SVR Model</a:t>
            </a:r>
            <a:endParaRPr lang="en-IN" dirty="0"/>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4650" y="1630328"/>
            <a:ext cx="6454699" cy="446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052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RandomForestRegressor</a:t>
            </a:r>
            <a:r>
              <a:rPr lang="en-IN" dirty="0"/>
              <a:t> </a:t>
            </a:r>
            <a:r>
              <a:rPr lang="en-IN" dirty="0" smtClean="0"/>
              <a:t>Model</a:t>
            </a:r>
            <a:endParaRPr lang="en-IN"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2305" y="1645569"/>
            <a:ext cx="6119390" cy="443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3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Business Problem Framing</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US" sz="2000" dirty="0"/>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2000" dirty="0" err="1"/>
              <a:t>modelling</a:t>
            </a:r>
            <a:r>
              <a:rPr lang="en-US" sz="2000" dirty="0"/>
              <a:t>, Market mix </a:t>
            </a:r>
            <a:r>
              <a:rPr lang="en-US" sz="2000" dirty="0" err="1"/>
              <a:t>modelling</a:t>
            </a:r>
            <a:r>
              <a:rPr lang="en-US" sz="2000" dirty="0"/>
              <a:t>, recommendation systems are some of the machine learning techniques used for achieving the business goals for housing companies. </a:t>
            </a:r>
            <a:endParaRPr lang="en-US" sz="2000" dirty="0" smtClean="0"/>
          </a:p>
          <a:p>
            <a:pPr marL="0" indent="0">
              <a:buNone/>
            </a:pPr>
            <a:endParaRPr lang="en-US" sz="2000" dirty="0"/>
          </a:p>
          <a:p>
            <a:r>
              <a:rPr lang="en-US" sz="2000" dirty="0"/>
              <a:t>The project endeavors to extensive data analysis and implementation of different machine learning techniques in python for having the best model with most important features of a house on insight of both business value and realistic perspective. </a:t>
            </a:r>
            <a:endParaRPr lang="en-IN" sz="2000" dirty="0"/>
          </a:p>
        </p:txBody>
      </p:sp>
    </p:spTree>
    <p:extLst>
      <p:ext uri="{BB962C8B-B14F-4D97-AF65-F5344CB8AC3E}">
        <p14:creationId xmlns:p14="http://schemas.microsoft.com/office/powerpoint/2010/main" val="2871857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DecisionTreeRegressor</a:t>
            </a:r>
            <a:r>
              <a:rPr lang="en-IN" dirty="0"/>
              <a:t> </a:t>
            </a:r>
            <a:r>
              <a:rPr lang="en-IN" dirty="0" smtClean="0"/>
              <a:t>Model</a:t>
            </a:r>
            <a:endParaRPr lang="en-IN" dirty="0"/>
          </a:p>
        </p:txBody>
      </p:sp>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6847" y="1600200"/>
            <a:ext cx="642952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522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Cross-Validation Scores for all the Models</a:t>
            </a:r>
            <a:endParaRPr lang="en-IN"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084" y="2156153"/>
            <a:ext cx="8199831" cy="341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438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best Model</a:t>
            </a:r>
            <a:endParaRPr lang="en-IN" dirty="0"/>
          </a:p>
        </p:txBody>
      </p:sp>
      <p:sp>
        <p:nvSpPr>
          <p:cNvPr id="3" name="Content Placeholder 2"/>
          <p:cNvSpPr>
            <a:spLocks noGrp="1"/>
          </p:cNvSpPr>
          <p:nvPr>
            <p:ph idx="1"/>
          </p:nvPr>
        </p:nvSpPr>
        <p:spPr/>
        <p:txBody>
          <a:bodyPr>
            <a:normAutofit/>
          </a:bodyPr>
          <a:lstStyle/>
          <a:p>
            <a:r>
              <a:rPr lang="en-US" sz="2000" dirty="0" smtClean="0"/>
              <a:t>After analyzing all the models we have concluded that </a:t>
            </a:r>
            <a:r>
              <a:rPr lang="en-US" sz="2000" dirty="0" err="1" smtClean="0"/>
              <a:t>RandomForestRegressor</a:t>
            </a:r>
            <a:r>
              <a:rPr lang="en-US" sz="2000" dirty="0" smtClean="0"/>
              <a:t>() model gives the best R2 score and cross validation score. And based on the R2 score we have chosen </a:t>
            </a:r>
            <a:r>
              <a:rPr lang="en-US" sz="2000" dirty="0" err="1" smtClean="0"/>
              <a:t>RandomForestRegressor</a:t>
            </a:r>
            <a:r>
              <a:rPr lang="en-US" sz="2000" dirty="0" smtClean="0"/>
              <a:t>() as the best model. We will use </a:t>
            </a:r>
            <a:r>
              <a:rPr lang="en-US" sz="2000" dirty="0" err="1" smtClean="0"/>
              <a:t>RandomForestRegressor</a:t>
            </a:r>
            <a:r>
              <a:rPr lang="en-US" sz="2000" dirty="0" smtClean="0"/>
              <a:t>() model for further analysis.</a:t>
            </a:r>
            <a:endParaRPr lang="en-IN" sz="2000" dirty="0"/>
          </a:p>
        </p:txBody>
      </p:sp>
    </p:spTree>
    <p:extLst>
      <p:ext uri="{BB962C8B-B14F-4D97-AF65-F5344CB8AC3E}">
        <p14:creationId xmlns:p14="http://schemas.microsoft.com/office/powerpoint/2010/main" val="1734089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210146"/>
          </a:xfrm>
        </p:spPr>
        <p:txBody>
          <a:bodyPr>
            <a:noAutofit/>
          </a:bodyPr>
          <a:lstStyle/>
          <a:p>
            <a:r>
              <a:rPr lang="en-IN" sz="2800" dirty="0" smtClean="0"/>
              <a:t> </a:t>
            </a:r>
            <a:r>
              <a:rPr lang="en-IN" sz="2800" dirty="0" err="1" smtClean="0"/>
              <a:t>Hyperparameter</a:t>
            </a:r>
            <a:r>
              <a:rPr lang="en-IN" sz="2800" dirty="0" smtClean="0"/>
              <a:t> Tuning of </a:t>
            </a:r>
            <a:r>
              <a:rPr lang="en-IN" sz="2800" dirty="0" err="1" smtClean="0"/>
              <a:t>RandomForestRegressor</a:t>
            </a:r>
            <a:r>
              <a:rPr lang="en-IN" sz="2800" dirty="0" smtClean="0"/>
              <a:t>() model using </a:t>
            </a:r>
            <a:r>
              <a:rPr lang="en-IN" sz="2800" dirty="0" err="1" smtClean="0"/>
              <a:t>GridSearchCV</a:t>
            </a:r>
            <a:endParaRPr lang="en-IN" sz="2800" dirty="0"/>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75461"/>
            <a:ext cx="8229600" cy="3175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544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a:p>
            <a:endParaRPr lang="en-US" dirty="0" smtClean="0"/>
          </a:p>
          <a:p>
            <a:endParaRPr lang="en-US" dirty="0"/>
          </a:p>
          <a:p>
            <a:endParaRPr lang="en-US" dirty="0" smtClean="0"/>
          </a:p>
          <a:p>
            <a:endParaRPr lang="en-US" dirty="0"/>
          </a:p>
          <a:p>
            <a:endParaRPr lang="en-US" dirty="0" smtClean="0"/>
          </a:p>
          <a:p>
            <a:r>
              <a:rPr lang="en-US" sz="1800" dirty="0" smtClean="0"/>
              <a:t>After using </a:t>
            </a:r>
            <a:r>
              <a:rPr lang="en-US" sz="1800" dirty="0" err="1" smtClean="0"/>
              <a:t>Hyperparameter</a:t>
            </a:r>
            <a:r>
              <a:rPr lang="en-US" sz="1800" dirty="0" smtClean="0"/>
              <a:t> tuning the accuracy score for </a:t>
            </a:r>
            <a:r>
              <a:rPr lang="en-US" sz="1800" dirty="0" err="1" smtClean="0"/>
              <a:t>RandomForestRegressor</a:t>
            </a:r>
            <a:r>
              <a:rPr lang="en-US" sz="1800" dirty="0" smtClean="0"/>
              <a:t> Model has increased. </a:t>
            </a:r>
            <a:endParaRPr lang="en-IN" sz="1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4624"/>
            <a:ext cx="6624736" cy="298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429000"/>
            <a:ext cx="6768752" cy="119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171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Conclusions</a:t>
            </a:r>
            <a:endParaRPr lang="en-IN" dirty="0"/>
          </a:p>
        </p:txBody>
      </p:sp>
      <p:sp>
        <p:nvSpPr>
          <p:cNvPr id="3" name="Content Placeholder 2"/>
          <p:cNvSpPr>
            <a:spLocks noGrp="1"/>
          </p:cNvSpPr>
          <p:nvPr>
            <p:ph idx="1"/>
          </p:nvPr>
        </p:nvSpPr>
        <p:spPr/>
        <p:txBody>
          <a:bodyPr>
            <a:normAutofit fontScale="62500" lnSpcReduction="20000"/>
          </a:bodyPr>
          <a:lstStyle/>
          <a:p>
            <a:r>
              <a:rPr lang="en-US" dirty="0"/>
              <a:t>The houses which have very excellent overall quality like material and finish of the house have high sale price. Also we have observed from the plot that as the overall quality of the house </a:t>
            </a:r>
            <a:r>
              <a:rPr lang="en-US" dirty="0" err="1"/>
              <a:t>increases,the</a:t>
            </a:r>
            <a:r>
              <a:rPr lang="en-US" dirty="0"/>
              <a:t> sale price also increases. That is there is good linear relation between </a:t>
            </a:r>
            <a:r>
              <a:rPr lang="en-US" dirty="0" err="1"/>
              <a:t>SalePrice</a:t>
            </a:r>
            <a:r>
              <a:rPr lang="en-US" dirty="0"/>
              <a:t> and </a:t>
            </a:r>
            <a:r>
              <a:rPr lang="en-US" dirty="0" err="1"/>
              <a:t>OverallQual</a:t>
            </a:r>
            <a:r>
              <a:rPr lang="en-US" dirty="0"/>
              <a:t>. So, if the seller builds the house according to these types of qualities that will increase the sale price of the house.</a:t>
            </a:r>
          </a:p>
          <a:p>
            <a:r>
              <a:rPr lang="en-US" dirty="0"/>
              <a:t>There is a linear relation between the </a:t>
            </a:r>
            <a:r>
              <a:rPr lang="en-US" dirty="0" err="1"/>
              <a:t>SalePrice</a:t>
            </a:r>
            <a:r>
              <a:rPr lang="en-US" dirty="0"/>
              <a:t> and 1stFlrSF. As we have seen as the 1st floor area increases, sales price also increases moderately. So, people like to live in the houses which have only 1-2 floors and the cost of the house also increases in this case.</a:t>
            </a:r>
          </a:p>
          <a:p>
            <a:r>
              <a:rPr lang="en-US" dirty="0"/>
              <a:t>Also, we have seen the positive linear relation between the </a:t>
            </a:r>
            <a:r>
              <a:rPr lang="en-US" dirty="0" err="1"/>
              <a:t>SalePrice</a:t>
            </a:r>
            <a:r>
              <a:rPr lang="en-US" dirty="0"/>
              <a:t> and </a:t>
            </a:r>
            <a:r>
              <a:rPr lang="en-US" dirty="0" err="1"/>
              <a:t>GarageArea</a:t>
            </a:r>
            <a:r>
              <a:rPr lang="en-US" dirty="0"/>
              <a:t>. As size of garage area increases, sale price also increases.</a:t>
            </a:r>
          </a:p>
          <a:p>
            <a:r>
              <a:rPr lang="en-US" dirty="0"/>
              <a:t>There is positive linear relation between sale price </a:t>
            </a:r>
            <a:r>
              <a:rPr lang="en-US" dirty="0" smtClean="0"/>
              <a:t>and </a:t>
            </a:r>
            <a:r>
              <a:rPr lang="en-US" dirty="0" err="1"/>
              <a:t>TotalBsmtSF</a:t>
            </a:r>
            <a:r>
              <a:rPr lang="en-US" dirty="0"/>
              <a:t>. As total basement area increases, sale price also increases.</a:t>
            </a:r>
          </a:p>
          <a:p>
            <a:r>
              <a:rPr lang="en-US" dirty="0" smtClean="0"/>
              <a:t>Using </a:t>
            </a:r>
            <a:r>
              <a:rPr lang="en-US" dirty="0"/>
              <a:t>the features which have some relation with target we have built many ML models also seen the increase in accuracy of the best model.</a:t>
            </a:r>
          </a:p>
          <a:p>
            <a:pPr marL="0" indent="0">
              <a:buNone/>
            </a:pPr>
            <a:endParaRPr lang="en-IN" dirty="0"/>
          </a:p>
        </p:txBody>
      </p:sp>
    </p:spTree>
    <p:extLst>
      <p:ext uri="{BB962C8B-B14F-4D97-AF65-F5344CB8AC3E}">
        <p14:creationId xmlns:p14="http://schemas.microsoft.com/office/powerpoint/2010/main" val="235383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Business goal</a:t>
            </a:r>
            <a:br>
              <a:rPr lang="en-IN" b="1" dirty="0" smtClean="0"/>
            </a:br>
            <a:endParaRPr lang="en-IN" dirty="0"/>
          </a:p>
        </p:txBody>
      </p:sp>
      <p:sp>
        <p:nvSpPr>
          <p:cNvPr id="3" name="Content Placeholder 2"/>
          <p:cNvSpPr>
            <a:spLocks noGrp="1"/>
          </p:cNvSpPr>
          <p:nvPr>
            <p:ph idx="1"/>
          </p:nvPr>
        </p:nvSpPr>
        <p:spPr/>
        <p:txBody>
          <a:bodyPr>
            <a:normAutofit/>
          </a:bodyPr>
          <a:lstStyle/>
          <a:p>
            <a:r>
              <a:rPr lang="en-US" sz="2000" dirty="0"/>
              <a:t>With the help of available independent variables, we need to model the price of the houses.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sz="2000" dirty="0"/>
          </a:p>
        </p:txBody>
      </p:sp>
    </p:spTree>
    <p:extLst>
      <p:ext uri="{BB962C8B-B14F-4D97-AF65-F5344CB8AC3E}">
        <p14:creationId xmlns:p14="http://schemas.microsoft.com/office/powerpoint/2010/main" val="43662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8229600" cy="1143000"/>
          </a:xfrm>
        </p:spPr>
        <p:txBody>
          <a:bodyPr>
            <a:normAutofit fontScale="90000"/>
          </a:bodyPr>
          <a:lstStyle/>
          <a:p>
            <a:r>
              <a:rPr lang="en-US" b="1" dirty="0" smtClean="0"/>
              <a:t/>
            </a:r>
            <a:br>
              <a:rPr lang="en-US" b="1" dirty="0" smtClean="0"/>
            </a:br>
            <a:r>
              <a:rPr lang="en-US" b="1" dirty="0" smtClean="0"/>
              <a:t>Motivation for the Problem</a:t>
            </a:r>
            <a:br>
              <a:rPr lang="en-US" b="1" dirty="0" smtClean="0"/>
            </a:br>
            <a:r>
              <a:rPr lang="en-US" b="1" dirty="0" smtClean="0"/>
              <a:t>undertaken</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r>
              <a:rPr lang="en-US" sz="2000" dirty="0"/>
              <a:t>House prices increase every year, so there is a need for a system to predict house prices in the future. House price prediction can help the developer determine the selling price of a house and can help the customer to arrange the right time to purchase a house. </a:t>
            </a:r>
            <a:endParaRPr lang="en-US" sz="2000" dirty="0" smtClean="0"/>
          </a:p>
          <a:p>
            <a:endParaRPr lang="en-US" sz="2000" dirty="0"/>
          </a:p>
          <a:p>
            <a:pPr marL="0" indent="0">
              <a:buNone/>
            </a:pPr>
            <a:endParaRPr lang="en-US" sz="2000" dirty="0"/>
          </a:p>
          <a:p>
            <a:r>
              <a:rPr lang="en-US" sz="2000" dirty="0"/>
              <a:t>The problem statement is related to the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p:txBody>
      </p:sp>
    </p:spTree>
    <p:extLst>
      <p:ext uri="{BB962C8B-B14F-4D97-AF65-F5344CB8AC3E}">
        <p14:creationId xmlns:p14="http://schemas.microsoft.com/office/powerpoint/2010/main" val="167907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The company is looking at prospective properties to buy houses to enter the market. It is required to build a model using Machine Learning in order to predict the actual value of the prospective properties and decide whether to invest in them or not. For this company wants to know: </a:t>
            </a:r>
          </a:p>
          <a:p>
            <a:pPr marL="0" indent="0">
              <a:buNone/>
            </a:pPr>
            <a:r>
              <a:rPr lang="en-US" sz="2000" dirty="0" smtClean="0"/>
              <a:t>            • Which variables are important to predict the price of house? </a:t>
            </a:r>
          </a:p>
          <a:p>
            <a:pPr marL="0" indent="0">
              <a:buNone/>
            </a:pPr>
            <a:r>
              <a:rPr lang="en-US" sz="2000" dirty="0" smtClean="0"/>
              <a:t>            • How do these variables describe the price of the house? </a:t>
            </a:r>
          </a:p>
          <a:p>
            <a:pPr marL="0" indent="0">
              <a:buNone/>
            </a:pPr>
            <a:endParaRPr lang="en-US" sz="2000" dirty="0" smtClean="0"/>
          </a:p>
          <a:p>
            <a:pPr marL="0" indent="0">
              <a:buNone/>
            </a:pPr>
            <a:endParaRPr lang="en-IN" sz="2000" dirty="0" smtClean="0"/>
          </a:p>
          <a:p>
            <a:r>
              <a:rPr lang="en-US" sz="2000" dirty="0" smtClean="0"/>
              <a:t>In this section, we evaluate widely used regression technologies like Linear Regression, regularization, bagging and boosting and many more ensemble techniques to predict the house sale price result. </a:t>
            </a:r>
            <a:endParaRPr lang="en-IN" sz="2000" dirty="0" smtClean="0"/>
          </a:p>
          <a:p>
            <a:pPr marL="0" indent="0">
              <a:buNone/>
            </a:pPr>
            <a:endParaRPr lang="en-IN" sz="2000" dirty="0"/>
          </a:p>
        </p:txBody>
      </p:sp>
    </p:spTree>
    <p:extLst>
      <p:ext uri="{BB962C8B-B14F-4D97-AF65-F5344CB8AC3E}">
        <p14:creationId xmlns:p14="http://schemas.microsoft.com/office/powerpoint/2010/main" val="76101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Exploratory Data Analysis (EDA) </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These are the different steps I have undertaken to perform the Exploratory Data Analysis:</a:t>
            </a:r>
          </a:p>
          <a:p>
            <a:endParaRPr lang="en-IN" sz="2000" dirty="0"/>
          </a:p>
          <a:p>
            <a:endParaRPr lang="en-IN" sz="2000" dirty="0"/>
          </a:p>
          <a:p>
            <a:r>
              <a:rPr lang="en-US" sz="2000" dirty="0"/>
              <a:t>Importing the necessary dependencies and libraries. </a:t>
            </a:r>
          </a:p>
          <a:p>
            <a:r>
              <a:rPr lang="en-US" sz="2000" dirty="0" smtClean="0"/>
              <a:t>Reading </a:t>
            </a:r>
            <a:r>
              <a:rPr lang="en-US" sz="2000" dirty="0"/>
              <a:t>the CSV file and converted into data frame. </a:t>
            </a:r>
          </a:p>
          <a:p>
            <a:r>
              <a:rPr lang="en-US" sz="2000" dirty="0" smtClean="0"/>
              <a:t>Checking </a:t>
            </a:r>
            <a:r>
              <a:rPr lang="en-US" sz="2000" dirty="0"/>
              <a:t>the data dimensions for the original dataset. </a:t>
            </a:r>
          </a:p>
          <a:p>
            <a:r>
              <a:rPr lang="en-US" sz="2000" dirty="0" smtClean="0"/>
              <a:t>Looking </a:t>
            </a:r>
            <a:r>
              <a:rPr lang="en-US" sz="2000" dirty="0"/>
              <a:t>for null values and accordingly fill the missing data. </a:t>
            </a:r>
          </a:p>
          <a:p>
            <a:r>
              <a:rPr lang="en-US" sz="2000" dirty="0" smtClean="0"/>
              <a:t>Checking </a:t>
            </a:r>
            <a:r>
              <a:rPr lang="en-US" sz="2000" dirty="0"/>
              <a:t>the summary of the dataset. </a:t>
            </a:r>
          </a:p>
          <a:p>
            <a:r>
              <a:rPr lang="en-IN" sz="2000" dirty="0" smtClean="0"/>
              <a:t>Checking </a:t>
            </a:r>
            <a:r>
              <a:rPr lang="en-IN" sz="2000" dirty="0"/>
              <a:t>unique </a:t>
            </a:r>
            <a:r>
              <a:rPr lang="en-IN" sz="2000" dirty="0" smtClean="0"/>
              <a:t>values</a:t>
            </a:r>
            <a:r>
              <a:rPr lang="en-IN" sz="2000" dirty="0"/>
              <a:t> </a:t>
            </a:r>
            <a:r>
              <a:rPr lang="en-IN" sz="2000" dirty="0" smtClean="0"/>
              <a:t>and plotting the value counts of each unique value of each column.</a:t>
            </a:r>
            <a:endParaRPr lang="en-IN" sz="2000" dirty="0"/>
          </a:p>
          <a:p>
            <a:r>
              <a:rPr lang="en-US" sz="2000" dirty="0" smtClean="0"/>
              <a:t>Checking </a:t>
            </a:r>
            <a:r>
              <a:rPr lang="en-US" sz="2000" dirty="0"/>
              <a:t>all the categorical columns in the dataset. </a:t>
            </a:r>
          </a:p>
          <a:p>
            <a:pPr marL="0" indent="0">
              <a:buNone/>
            </a:pPr>
            <a:endParaRPr lang="en-US" dirty="0"/>
          </a:p>
        </p:txBody>
      </p:sp>
    </p:spTree>
    <p:extLst>
      <p:ext uri="{BB962C8B-B14F-4D97-AF65-F5344CB8AC3E}">
        <p14:creationId xmlns:p14="http://schemas.microsoft.com/office/powerpoint/2010/main" val="88423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lnSpcReduction="10000"/>
          </a:bodyPr>
          <a:lstStyle/>
          <a:p>
            <a:r>
              <a:rPr lang="en-US" sz="2000" dirty="0" smtClean="0"/>
              <a:t>Visualizing the relation between the features and label and relation between the features i.e. finding </a:t>
            </a:r>
            <a:r>
              <a:rPr lang="en-US" sz="2000" dirty="0" err="1" smtClean="0"/>
              <a:t>multicolinearity</a:t>
            </a:r>
            <a:r>
              <a:rPr lang="en-US" sz="2000" dirty="0" smtClean="0"/>
              <a:t> by using </a:t>
            </a:r>
            <a:r>
              <a:rPr lang="en-US" sz="2000" dirty="0" err="1" smtClean="0"/>
              <a:t>matplotlib</a:t>
            </a:r>
            <a:r>
              <a:rPr lang="en-US" sz="2000" dirty="0" smtClean="0"/>
              <a:t> and </a:t>
            </a:r>
            <a:r>
              <a:rPr lang="en-US" sz="2000" dirty="0" err="1" smtClean="0"/>
              <a:t>seaborn</a:t>
            </a:r>
            <a:r>
              <a:rPr lang="en-US" sz="2000" dirty="0" smtClean="0"/>
              <a:t>. </a:t>
            </a:r>
          </a:p>
          <a:p>
            <a:pPr marL="0" indent="0">
              <a:buNone/>
            </a:pPr>
            <a:endParaRPr lang="en-US" sz="2000" dirty="0" smtClean="0"/>
          </a:p>
          <a:p>
            <a:r>
              <a:rPr lang="en-US" sz="2000" dirty="0" smtClean="0"/>
              <a:t>Performing encoding using the ordinal encoder on categorical features. </a:t>
            </a:r>
          </a:p>
          <a:p>
            <a:endParaRPr lang="en-US" sz="2000" dirty="0" smtClean="0"/>
          </a:p>
          <a:p>
            <a:r>
              <a:rPr lang="en-US" sz="2000" dirty="0" smtClean="0"/>
              <a:t>Checking for co-relation/multi-</a:t>
            </a:r>
            <a:r>
              <a:rPr lang="en-US" sz="2000" dirty="0" err="1" smtClean="0"/>
              <a:t>colinearity</a:t>
            </a:r>
            <a:r>
              <a:rPr lang="en-US" sz="2000" dirty="0" smtClean="0"/>
              <a:t> in a heat map.</a:t>
            </a:r>
          </a:p>
          <a:p>
            <a:endParaRPr lang="en-US" sz="2000" dirty="0" smtClean="0"/>
          </a:p>
          <a:p>
            <a:r>
              <a:rPr lang="en-US" sz="2000" dirty="0" smtClean="0"/>
              <a:t>Checking for Outliers/</a:t>
            </a:r>
            <a:r>
              <a:rPr lang="en-US" sz="2000" dirty="0" err="1" smtClean="0"/>
              <a:t>Skewness</a:t>
            </a:r>
            <a:r>
              <a:rPr lang="en-US" sz="2000" dirty="0" smtClean="0"/>
              <a:t> using box plot and distribution plot. </a:t>
            </a:r>
          </a:p>
          <a:p>
            <a:endParaRPr lang="en-US" sz="2000" dirty="0" smtClean="0"/>
          </a:p>
          <a:p>
            <a:r>
              <a:rPr lang="en-US" sz="2000" dirty="0" smtClean="0"/>
              <a:t>Checking how the data is distributed in all the features.</a:t>
            </a:r>
          </a:p>
          <a:p>
            <a:pPr marL="0" indent="0">
              <a:buNone/>
            </a:pPr>
            <a:endParaRPr lang="en-US" sz="2000" dirty="0" smtClean="0"/>
          </a:p>
          <a:p>
            <a:r>
              <a:rPr lang="en-US" sz="2000" dirty="0" smtClean="0"/>
              <a:t>Perform Scaling using Standard </a:t>
            </a:r>
            <a:r>
              <a:rPr lang="en-US" sz="2000" dirty="0" err="1" smtClean="0"/>
              <a:t>Scaler</a:t>
            </a:r>
            <a:r>
              <a:rPr lang="en-US" sz="2000" dirty="0" smtClean="0"/>
              <a:t> method. </a:t>
            </a:r>
          </a:p>
          <a:p>
            <a:pPr marL="0" indent="0">
              <a:buNone/>
            </a:pPr>
            <a:endParaRPr lang="en-US" sz="2000" dirty="0" smtClean="0"/>
          </a:p>
          <a:p>
            <a:r>
              <a:rPr lang="en-US" sz="2000" dirty="0" smtClean="0"/>
              <a:t>Used </a:t>
            </a:r>
            <a:r>
              <a:rPr lang="en-US" sz="2000" dirty="0" err="1" smtClean="0"/>
              <a:t>Vif</a:t>
            </a:r>
            <a:r>
              <a:rPr lang="en-US" sz="2000" dirty="0" smtClean="0"/>
              <a:t> to cross check if  </a:t>
            </a:r>
            <a:r>
              <a:rPr lang="en-US" sz="2000" dirty="0" err="1" smtClean="0"/>
              <a:t>Multicolinearity</a:t>
            </a:r>
            <a:r>
              <a:rPr lang="en-US" sz="2000" dirty="0" smtClean="0"/>
              <a:t> still exists in the dataset.</a:t>
            </a:r>
          </a:p>
          <a:p>
            <a:pPr marL="0" indent="0">
              <a:buNone/>
            </a:pPr>
            <a:endParaRPr lang="en-IN" dirty="0"/>
          </a:p>
        </p:txBody>
      </p:sp>
    </p:spTree>
    <p:extLst>
      <p:ext uri="{BB962C8B-B14F-4D97-AF65-F5344CB8AC3E}">
        <p14:creationId xmlns:p14="http://schemas.microsoft.com/office/powerpoint/2010/main" val="273507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1992</Words>
  <Application>Microsoft Office PowerPoint</Application>
  <PresentationFormat>On-screen Show (4:3)</PresentationFormat>
  <Paragraphs>138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Housing Price Prediction Project</vt:lpstr>
      <vt:lpstr>PowerPoint Presentation</vt:lpstr>
      <vt:lpstr>INTRODUCTION</vt:lpstr>
      <vt:lpstr>Business Problem Framing </vt:lpstr>
      <vt:lpstr>Business goal </vt:lpstr>
      <vt:lpstr> Motivation for the Problem undertaken </vt:lpstr>
      <vt:lpstr>PowerPoint Presentation</vt:lpstr>
      <vt:lpstr>Exploratory Data Analysis (EDA)  </vt:lpstr>
      <vt:lpstr>PowerPoint Presentation</vt:lpstr>
      <vt:lpstr>Data Visualization </vt:lpstr>
      <vt:lpstr>PowerPoint Presentation</vt:lpstr>
      <vt:lpstr>PowerPoint Presentation</vt:lpstr>
      <vt:lpstr>PowerPoint Presentation</vt:lpstr>
      <vt:lpstr>Observation from the Pie plots</vt:lpstr>
      <vt:lpstr>PowerPoint Presentation</vt:lpstr>
      <vt:lpstr>PowerPoint Presentation</vt:lpstr>
      <vt:lpstr>PowerPoint Presentation</vt:lpstr>
      <vt:lpstr>PowerPoint Presentation</vt:lpstr>
      <vt:lpstr>PowerPoint Presentation</vt:lpstr>
      <vt:lpstr>PowerPoint Presentation</vt:lpstr>
      <vt:lpstr>Observations from the count plots</vt:lpstr>
      <vt:lpstr>PowerPoint Presentation</vt:lpstr>
      <vt:lpstr>PowerPoint Presentation</vt:lpstr>
      <vt:lpstr>Visualizing the data distribution of all features</vt:lpstr>
      <vt:lpstr>PowerPoint Presentation</vt:lpstr>
      <vt:lpstr>PowerPoint Presentation</vt:lpstr>
      <vt:lpstr>PowerPoint Presentation</vt:lpstr>
      <vt:lpstr>Observations from the distplots:</vt:lpstr>
      <vt:lpstr>Identifying the outliers by using Boxplots</vt:lpstr>
      <vt:lpstr>PowerPoint Presentation</vt:lpstr>
      <vt:lpstr>PowerPoint Presentation</vt:lpstr>
      <vt:lpstr>PowerPoint Presentation</vt:lpstr>
      <vt:lpstr>Checking multicolinearity by using Heatmap</vt:lpstr>
      <vt:lpstr>Checking the relationship between the features and the label</vt:lpstr>
      <vt:lpstr>Model Development and Evaluation  </vt:lpstr>
      <vt:lpstr>LinearRegression Model</vt:lpstr>
      <vt:lpstr>KNeighborsRegressor Model</vt:lpstr>
      <vt:lpstr>SVR Model</vt:lpstr>
      <vt:lpstr>RandomForestRegressor Model</vt:lpstr>
      <vt:lpstr>DecisionTreeRegressor Model</vt:lpstr>
      <vt:lpstr>Cross-Validation Scores for all the Models</vt:lpstr>
      <vt:lpstr>Choosing the best Model</vt:lpstr>
      <vt:lpstr> Hyperparameter Tuning of RandomForestRegressor() model using GridSearchCV</vt:lpstr>
      <vt:lpstr>PowerPoint Presentation</vt:lpstr>
      <vt:lpstr> 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Sankalp Mahapatra</dc:creator>
  <cp:lastModifiedBy>Sankalp Mahapatra</cp:lastModifiedBy>
  <cp:revision>8</cp:revision>
  <dcterms:created xsi:type="dcterms:W3CDTF">2022-09-02T05:49:55Z</dcterms:created>
  <dcterms:modified xsi:type="dcterms:W3CDTF">2022-09-02T07:34:10Z</dcterms:modified>
</cp:coreProperties>
</file>