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82" r:id="rId12"/>
    <p:sldId id="283"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78EA9-DD91-4EEB-B45D-7F9599A8C4EC}" type="datetimeFigureOut">
              <a:rPr lang="en-IN" smtClean="0"/>
              <a:t>21-08-2022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97733-1F4C-4219-844E-7B4C27E42F2B}" type="slidenum">
              <a:rPr lang="en-IN" smtClean="0"/>
              <a:t>‹#›</a:t>
            </a:fld>
            <a:endParaRPr lang="en-IN"/>
          </a:p>
        </p:txBody>
      </p:sp>
    </p:spTree>
    <p:extLst>
      <p:ext uri="{BB962C8B-B14F-4D97-AF65-F5344CB8AC3E}">
        <p14:creationId xmlns:p14="http://schemas.microsoft.com/office/powerpoint/2010/main" val="1409972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B97733-1F4C-4219-844E-7B4C27E42F2B}" type="slidenum">
              <a:rPr lang="en-IN" smtClean="0"/>
              <a:t>1</a:t>
            </a:fld>
            <a:endParaRPr lang="en-IN"/>
          </a:p>
        </p:txBody>
      </p:sp>
    </p:spTree>
    <p:extLst>
      <p:ext uri="{BB962C8B-B14F-4D97-AF65-F5344CB8AC3E}">
        <p14:creationId xmlns:p14="http://schemas.microsoft.com/office/powerpoint/2010/main" val="154375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A496E3-32AA-4102-B06C-6D891031E7F0}"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43297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A496E3-32AA-4102-B06C-6D891031E7F0}"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79935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A496E3-32AA-4102-B06C-6D891031E7F0}"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427919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A496E3-32AA-4102-B06C-6D891031E7F0}"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231268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496E3-32AA-4102-B06C-6D891031E7F0}" type="datetimeFigureOut">
              <a:rPr lang="en-IN" smtClean="0"/>
              <a:t>21-08-2022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367108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A496E3-32AA-4102-B06C-6D891031E7F0}"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422793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A496E3-32AA-4102-B06C-6D891031E7F0}" type="datetimeFigureOut">
              <a:rPr lang="en-IN" smtClean="0"/>
              <a:t>21-08-2022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112019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A496E3-32AA-4102-B06C-6D891031E7F0}" type="datetimeFigureOut">
              <a:rPr lang="en-IN" smtClean="0"/>
              <a:t>21-08-2022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364697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496E3-32AA-4102-B06C-6D891031E7F0}" type="datetimeFigureOut">
              <a:rPr lang="en-IN" smtClean="0"/>
              <a:t>21-08-2022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165946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496E3-32AA-4102-B06C-6D891031E7F0}"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258622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496E3-32AA-4102-B06C-6D891031E7F0}" type="datetimeFigureOut">
              <a:rPr lang="en-IN" smtClean="0"/>
              <a:t>21-08-2022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8C17F5-5B3A-4819-8729-2BBFE62D1303}" type="slidenum">
              <a:rPr lang="en-IN" smtClean="0"/>
              <a:t>‹#›</a:t>
            </a:fld>
            <a:endParaRPr lang="en-IN"/>
          </a:p>
        </p:txBody>
      </p:sp>
    </p:spTree>
    <p:extLst>
      <p:ext uri="{BB962C8B-B14F-4D97-AF65-F5344CB8AC3E}">
        <p14:creationId xmlns:p14="http://schemas.microsoft.com/office/powerpoint/2010/main" val="70579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496E3-32AA-4102-B06C-6D891031E7F0}" type="datetimeFigureOut">
              <a:rPr lang="en-IN" smtClean="0"/>
              <a:t>21-08-2022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C17F5-5B3A-4819-8729-2BBFE62D1303}" type="slidenum">
              <a:rPr lang="en-IN" smtClean="0"/>
              <a:t>‹#›</a:t>
            </a:fld>
            <a:endParaRPr lang="en-IN"/>
          </a:p>
        </p:txBody>
      </p:sp>
    </p:spTree>
    <p:extLst>
      <p:ext uri="{BB962C8B-B14F-4D97-AF65-F5344CB8AC3E}">
        <p14:creationId xmlns:p14="http://schemas.microsoft.com/office/powerpoint/2010/main" val="3125566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etsuite.com/portal/resource/articles/business-strategy/maximize-profitability.shtml" TargetMode="External"/><Relationship Id="rId2" Type="http://schemas.openxmlformats.org/officeDocument/2006/relationships/hyperlink" Target="http://www.biakelsey.com/small-business-owners-shift-investment-from-customer-acquisition-to-customer-engagement-new-report-by-manta-and-biakelsey/" TargetMode="External"/><Relationship Id="rId1" Type="http://schemas.openxmlformats.org/officeDocument/2006/relationships/slideLayout" Target="../slideLayouts/slideLayout2.xml"/><Relationship Id="rId5" Type="http://schemas.openxmlformats.org/officeDocument/2006/relationships/hyperlink" Target="https://www.gallup.com/workplace/311870/customer-centricity.aspx" TargetMode="External"/><Relationship Id="rId4" Type="http://schemas.openxmlformats.org/officeDocument/2006/relationships/hyperlink" Target="https://media.bain.com/Images/BB_Prescription_cutting_cost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4632" cy="4250903"/>
          </a:xfrm>
        </p:spPr>
        <p:txBody>
          <a:bodyPr>
            <a:normAutofit/>
          </a:bodyPr>
          <a:lstStyle/>
          <a:p>
            <a:r>
              <a:rPr lang="en-US" dirty="0" smtClean="0"/>
              <a:t/>
            </a:r>
            <a:br>
              <a:rPr lang="en-US" dirty="0" smtClean="0"/>
            </a:br>
            <a:r>
              <a:rPr lang="en-IN" dirty="0"/>
              <a:t/>
            </a:r>
            <a:br>
              <a:rPr lang="en-IN" dirty="0"/>
            </a:br>
            <a:r>
              <a:rPr lang="en-IN" dirty="0" smtClean="0"/>
              <a:t/>
            </a:r>
            <a:br>
              <a:rPr lang="en-IN" dirty="0" smtClean="0"/>
            </a:br>
            <a:r>
              <a:rPr lang="en-IN" dirty="0"/>
              <a:t/>
            </a:r>
            <a:br>
              <a:rPr lang="en-IN" dirty="0"/>
            </a:br>
            <a:r>
              <a:rPr lang="en-IN" dirty="0" smtClean="0"/>
              <a:t>                             </a:t>
            </a:r>
            <a:r>
              <a:rPr lang="en-IN" sz="2400" dirty="0" smtClean="0"/>
              <a:t>Presented by-</a:t>
            </a:r>
            <a:br>
              <a:rPr lang="en-IN" sz="2400" dirty="0" smtClean="0"/>
            </a:br>
            <a:r>
              <a:rPr lang="en-IN" sz="2400" dirty="0" smtClean="0"/>
              <a:t>                                                                Sankalp Mahapatra</a:t>
            </a:r>
            <a:br>
              <a:rPr lang="en-IN" sz="2400" dirty="0" smtClean="0"/>
            </a:br>
            <a:r>
              <a:rPr lang="en-IN" sz="2400" dirty="0" smtClean="0"/>
              <a:t>                                                     Internship-29</a:t>
            </a:r>
            <a:endParaRPr lang="en-IN" sz="2400" dirty="0"/>
          </a:p>
        </p:txBody>
      </p:sp>
      <p:pic>
        <p:nvPicPr>
          <p:cNvPr id="4" name="Picture 3" descr="Customer Retention Strategies | IU Customer Care Center"/>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8640"/>
            <a:ext cx="8640960" cy="4752528"/>
          </a:xfrm>
          <a:prstGeom prst="rect">
            <a:avLst/>
          </a:prstGeom>
          <a:noFill/>
          <a:ln>
            <a:noFill/>
          </a:ln>
        </p:spPr>
      </p:pic>
    </p:spTree>
    <p:extLst>
      <p:ext uri="{BB962C8B-B14F-4D97-AF65-F5344CB8AC3E}">
        <p14:creationId xmlns:p14="http://schemas.microsoft.com/office/powerpoint/2010/main" val="3667525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5976664"/>
          </a:xfrm>
        </p:spPr>
        <p:txBody>
          <a:bodyPr>
            <a:normAutofit fontScale="70000" lnSpcReduction="20000"/>
          </a:bodyPr>
          <a:lstStyle/>
          <a:p>
            <a:pPr marL="0" indent="0">
              <a:buNone/>
            </a:pPr>
            <a:r>
              <a:rPr lang="en-IN" sz="4600" b="1" dirty="0"/>
              <a:t>When to Focus on Retention</a:t>
            </a:r>
          </a:p>
          <a:p>
            <a:r>
              <a:rPr lang="en-IN" sz="2600" dirty="0"/>
              <a:t>The maturity of your business will determine whether you need to focus on customer retention. For instance, if your company just launched, you should focus on customer acquisition, as there are no existing clients to retain. The focal point at that stage should be developing strategies that will cultivate your initial customer base. That’s because you’re not getting any sales or customers, making it a moot point in trying to retain them. Tactics can include creating co-branded content, content produced by your business and a non-competitor, or creating a paid ad campaign</a:t>
            </a:r>
            <a:r>
              <a:rPr lang="en-IN" sz="2600" dirty="0" smtClean="0"/>
              <a:t>.</a:t>
            </a:r>
          </a:p>
          <a:p>
            <a:endParaRPr lang="en-IN" sz="2600" dirty="0"/>
          </a:p>
          <a:p>
            <a:r>
              <a:rPr lang="en-IN" sz="2600" dirty="0"/>
              <a:t>But it doesn’t mean you can plant the seeds. Actions such as engaging with consumers and making the purchase process as frictionless as possible helps a business to gain traction. As this happens, there will be more data to look at what’s working—perhaps start tactics such as retention email campaigns or surveys. That way your business is working towards encouraging existing and past customers to make additional purchases</a:t>
            </a:r>
            <a:r>
              <a:rPr lang="en-IN" sz="2600" dirty="0" smtClean="0"/>
              <a:t>.</a:t>
            </a:r>
          </a:p>
          <a:p>
            <a:pPr marL="0" indent="0">
              <a:buNone/>
            </a:pPr>
            <a:endParaRPr lang="en-IN" sz="2600" dirty="0"/>
          </a:p>
          <a:p>
            <a:r>
              <a:rPr lang="en-IN" sz="2600" dirty="0"/>
              <a:t>Once you’re more established, you can incorporate more customer retention tactics—making it more of a priority than customer acquisition—as you start to generate more consistent sales. As your sales grow at a steady rate and you have a decent-sized customer base, you can shift more time and attention to your customer retention efforts. At this stage, things like loyalty or referral programs make sense, as you’ll have a steady (and hopefully loyal) customer base to draw from.</a:t>
            </a:r>
          </a:p>
          <a:p>
            <a:endParaRPr lang="en-IN" dirty="0"/>
          </a:p>
        </p:txBody>
      </p:sp>
    </p:spTree>
    <p:extLst>
      <p:ext uri="{BB962C8B-B14F-4D97-AF65-F5344CB8AC3E}">
        <p14:creationId xmlns:p14="http://schemas.microsoft.com/office/powerpoint/2010/main" val="1134367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424936" cy="6038131"/>
          </a:xfrm>
        </p:spPr>
        <p:txBody>
          <a:bodyPr>
            <a:normAutofit fontScale="25000" lnSpcReduction="20000"/>
          </a:bodyPr>
          <a:lstStyle/>
          <a:p>
            <a:pPr marL="0" indent="0">
              <a:buNone/>
            </a:pPr>
            <a:r>
              <a:rPr lang="en-IN" sz="5900" b="1" dirty="0"/>
              <a:t>5 Strategies to Improve Customer Retention</a:t>
            </a:r>
          </a:p>
          <a:p>
            <a:pPr marL="0" indent="0">
              <a:buNone/>
            </a:pPr>
            <a:r>
              <a:rPr lang="en-IN" sz="6400" dirty="0"/>
              <a:t>Here are some practical ideas for improving customer retention:</a:t>
            </a:r>
          </a:p>
          <a:p>
            <a:pPr lvl="0"/>
            <a:r>
              <a:rPr lang="en-IN" sz="6400" b="1" dirty="0"/>
              <a:t>Engage with customers:</a:t>
            </a:r>
            <a:r>
              <a:rPr lang="en-IN" sz="6400" dirty="0"/>
              <a:t> Look at your marketing channels and identify the best ways to engage with your clients. Do they respond best to social media, email marketing, online events or something else? Let customers weigh in on upcoming products and services, so they feel like they’re part of the brand</a:t>
            </a:r>
            <a:r>
              <a:rPr lang="en-IN" sz="6400" dirty="0" smtClean="0"/>
              <a:t>.</a:t>
            </a:r>
          </a:p>
          <a:p>
            <a:pPr lvl="0"/>
            <a:endParaRPr lang="en-IN" sz="6400" dirty="0"/>
          </a:p>
          <a:p>
            <a:pPr lvl="0"/>
            <a:r>
              <a:rPr lang="en-IN" sz="6400" b="1" dirty="0"/>
              <a:t>Reduce friction in the purchase process: </a:t>
            </a:r>
            <a:r>
              <a:rPr lang="en-IN" sz="6400" dirty="0"/>
              <a:t>The fewer obstacles or challenges customers face when purchasing your product or service, the better. When it comes </a:t>
            </a:r>
            <a:r>
              <a:rPr lang="en-IN" sz="6400" dirty="0" smtClean="0"/>
              <a:t>to e-commerce, </a:t>
            </a:r>
            <a:r>
              <a:rPr lang="en-IN" sz="6400" dirty="0"/>
              <a:t>fast page load times and a fast, simple checkout experience is critical. In a store, eliminate friction by making sure a staff member is always available to help a customer when they’re ready to check out</a:t>
            </a:r>
            <a:r>
              <a:rPr lang="en-IN" sz="6400" dirty="0" smtClean="0"/>
              <a:t>.</a:t>
            </a:r>
          </a:p>
          <a:p>
            <a:pPr lvl="0"/>
            <a:endParaRPr lang="en-IN" sz="6400" dirty="0"/>
          </a:p>
          <a:p>
            <a:pPr lvl="0"/>
            <a:r>
              <a:rPr lang="en-IN" sz="6400" b="1" dirty="0"/>
              <a:t>Improve customer support:</a:t>
            </a:r>
            <a:r>
              <a:rPr lang="en-IN" sz="6400" dirty="0"/>
              <a:t> Offer multiple ways for customers to reach you. This can include live chat on your website, a dedicated telephone number, email, social media and a comprehensive FAQ page online. Additionally, you want to ensure fast response rates. Training your staff well and measuring their performance with benchmarks will help you meet customer expectations for communication</a:t>
            </a:r>
            <a:r>
              <a:rPr lang="en-IN" sz="6400" dirty="0" smtClean="0"/>
              <a:t>.</a:t>
            </a:r>
          </a:p>
          <a:p>
            <a:pPr lvl="0"/>
            <a:endParaRPr lang="en-IN" sz="6400" dirty="0"/>
          </a:p>
          <a:p>
            <a:pPr lvl="0"/>
            <a:r>
              <a:rPr lang="en-IN" sz="6400" b="1" dirty="0"/>
              <a:t>Create a community: </a:t>
            </a:r>
            <a:r>
              <a:rPr lang="en-IN" sz="6400" dirty="0"/>
              <a:t>Having exclusive membership programs or forums where your company representatives and customers can interact with each other will help generate more brand loyalty and buzz. Other ideas include giving discount codes to loyal customers and creating referral programs that offer current clients an incentive</a:t>
            </a:r>
            <a:r>
              <a:rPr lang="en-IN" sz="6400" dirty="0" smtClean="0"/>
              <a:t>.</a:t>
            </a:r>
          </a:p>
          <a:p>
            <a:pPr lvl="0"/>
            <a:endParaRPr lang="en-IN" sz="6400" dirty="0"/>
          </a:p>
          <a:p>
            <a:pPr lvl="0"/>
            <a:r>
              <a:rPr lang="en-IN" sz="6400" b="1" dirty="0"/>
              <a:t>Start a loyalty program:</a:t>
            </a:r>
            <a:r>
              <a:rPr lang="en-IN" sz="6400" dirty="0"/>
              <a:t> Loyalty programs can be a great way to motivate existing customers to make additional purchases and at a higher frequency. Ensure that your loyalty program has rewards that existing customers would find valuable, like free products or significant discounts.</a:t>
            </a:r>
          </a:p>
          <a:p>
            <a:endParaRPr lang="en-IN" dirty="0"/>
          </a:p>
        </p:txBody>
      </p:sp>
    </p:spTree>
    <p:extLst>
      <p:ext uri="{BB962C8B-B14F-4D97-AF65-F5344CB8AC3E}">
        <p14:creationId xmlns:p14="http://schemas.microsoft.com/office/powerpoint/2010/main" val="1077751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of the Data</a:t>
            </a:r>
            <a:endParaRPr lang="en-IN" dirty="0"/>
          </a:p>
        </p:txBody>
      </p:sp>
      <p:sp>
        <p:nvSpPr>
          <p:cNvPr id="3" name="Content Placeholder 2"/>
          <p:cNvSpPr>
            <a:spLocks noGrp="1"/>
          </p:cNvSpPr>
          <p:nvPr>
            <p:ph idx="1"/>
          </p:nvPr>
        </p:nvSpPr>
        <p:spPr/>
        <p:txBody>
          <a:bodyPr>
            <a:normAutofit fontScale="92500" lnSpcReduction="10000"/>
          </a:bodyPr>
          <a:lstStyle/>
          <a:p>
            <a:r>
              <a:rPr lang="en-US" sz="2600" dirty="0" smtClean="0"/>
              <a:t>This </a:t>
            </a:r>
            <a:r>
              <a:rPr lang="en-US" sz="2600" dirty="0"/>
              <a:t>data is collected from the Indian online shoppers. Our Dataset consists of reviews and feedbacks of customers on 5 top Indian </a:t>
            </a:r>
            <a:r>
              <a:rPr lang="en-US" sz="2600" dirty="0" smtClean="0"/>
              <a:t>e commerce websites like </a:t>
            </a:r>
            <a:r>
              <a:rPr lang="en-US" sz="2600" dirty="0"/>
              <a:t>Amazon, </a:t>
            </a:r>
            <a:r>
              <a:rPr lang="en-US" sz="2600" dirty="0" err="1"/>
              <a:t>Flipkart</a:t>
            </a:r>
            <a:r>
              <a:rPr lang="en-US" sz="2600" dirty="0"/>
              <a:t>, </a:t>
            </a:r>
            <a:r>
              <a:rPr lang="en-US" sz="2600" dirty="0" err="1"/>
              <a:t>Snapdeal</a:t>
            </a:r>
            <a:r>
              <a:rPr lang="en-US" sz="2600" dirty="0"/>
              <a:t>, </a:t>
            </a:r>
            <a:r>
              <a:rPr lang="en-US" sz="2600" dirty="0" err="1"/>
              <a:t>Myntra</a:t>
            </a:r>
            <a:r>
              <a:rPr lang="en-US" sz="2600" dirty="0"/>
              <a:t> and </a:t>
            </a:r>
            <a:r>
              <a:rPr lang="en-US" sz="2600" dirty="0" err="1"/>
              <a:t>Paytm</a:t>
            </a:r>
            <a:r>
              <a:rPr lang="en-US" sz="2600" dirty="0"/>
              <a:t>. </a:t>
            </a:r>
            <a:endParaRPr lang="en-US" sz="2600" dirty="0" smtClean="0"/>
          </a:p>
          <a:p>
            <a:endParaRPr lang="en-US" sz="2600" dirty="0"/>
          </a:p>
          <a:p>
            <a:r>
              <a:rPr lang="en-US" sz="2600" dirty="0" smtClean="0"/>
              <a:t>Questions are formed </a:t>
            </a:r>
            <a:r>
              <a:rPr lang="en-US" sz="2600" dirty="0"/>
              <a:t>on the basis of brand strength, brand empathy or commitment, overall customer satisfaction and perceived value for money with intention to recommend</a:t>
            </a:r>
            <a:r>
              <a:rPr lang="en-US" sz="2600" dirty="0" smtClean="0"/>
              <a:t>.</a:t>
            </a:r>
          </a:p>
          <a:p>
            <a:pPr marL="0" indent="0">
              <a:buNone/>
            </a:pPr>
            <a:r>
              <a:rPr lang="en-US" sz="2600" dirty="0" smtClean="0"/>
              <a:t> </a:t>
            </a:r>
            <a:endParaRPr lang="en-US" sz="2600" dirty="0"/>
          </a:p>
          <a:p>
            <a:r>
              <a:rPr lang="en-US" sz="2600" dirty="0" smtClean="0"/>
              <a:t>Results </a:t>
            </a:r>
            <a:r>
              <a:rPr lang="en-US" sz="2600" dirty="0"/>
              <a:t>indicate the </a:t>
            </a:r>
            <a:r>
              <a:rPr lang="en-US" sz="2600" dirty="0" smtClean="0"/>
              <a:t>success </a:t>
            </a:r>
            <a:r>
              <a:rPr lang="en-US" sz="2600" dirty="0"/>
              <a:t>factors which are very much critical for customer satisfaction and retention </a:t>
            </a:r>
            <a:r>
              <a:rPr lang="en-US" sz="2600" dirty="0" smtClean="0"/>
              <a:t>in e commerce websites.</a:t>
            </a:r>
            <a:endParaRPr lang="en-US" sz="2600" dirty="0"/>
          </a:p>
          <a:p>
            <a:endParaRPr lang="en-IN" dirty="0"/>
          </a:p>
        </p:txBody>
      </p:sp>
    </p:spTree>
    <p:extLst>
      <p:ext uri="{BB962C8B-B14F-4D97-AF65-F5344CB8AC3E}">
        <p14:creationId xmlns:p14="http://schemas.microsoft.com/office/powerpoint/2010/main" val="1825284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548680"/>
            <a:ext cx="8229600" cy="5721499"/>
          </a:xfrm>
        </p:spPr>
        <p:txBody>
          <a:bodyPr>
            <a:normAutofit lnSpcReduction="10000"/>
          </a:bodyPr>
          <a:lstStyle/>
          <a:p>
            <a:pPr marL="0" indent="0">
              <a:buNone/>
            </a:pPr>
            <a:r>
              <a:rPr lang="en-IN" b="1" u="sng" dirty="0"/>
              <a:t>Exploratory Data Analysis (EDA</a:t>
            </a:r>
            <a:r>
              <a:rPr lang="en-IN" b="1" u="sng" dirty="0" smtClean="0"/>
              <a:t>)</a:t>
            </a:r>
          </a:p>
          <a:p>
            <a:r>
              <a:rPr lang="en-IN" sz="2000" dirty="0"/>
              <a:t>First I have imported all the libraries in </a:t>
            </a:r>
            <a:r>
              <a:rPr lang="en-IN" sz="2000" dirty="0" err="1"/>
              <a:t>jupyter</a:t>
            </a:r>
            <a:r>
              <a:rPr lang="en-IN" sz="2000" dirty="0"/>
              <a:t> notebook and then I have imported the data from the excel file</a:t>
            </a:r>
            <a:r>
              <a:rPr lang="en-IN" sz="2000" dirty="0" smtClean="0"/>
              <a:t>.</a:t>
            </a:r>
          </a:p>
          <a:p>
            <a:endParaRPr lang="en-IN" sz="2000" dirty="0"/>
          </a:p>
          <a:p>
            <a:r>
              <a:rPr lang="en-IN" sz="2000" dirty="0"/>
              <a:t>Then as the number of columns are more than 70 so all the columns are not visible after using head() method. So I have used </a:t>
            </a:r>
            <a:r>
              <a:rPr lang="en-IN" sz="2000" dirty="0" err="1"/>
              <a:t>set_options</a:t>
            </a:r>
            <a:r>
              <a:rPr lang="en-IN" sz="2000" dirty="0"/>
              <a:t>() method to display all the columns and rows</a:t>
            </a:r>
            <a:r>
              <a:rPr lang="en-IN" sz="2000" dirty="0" smtClean="0"/>
              <a:t>.</a:t>
            </a:r>
          </a:p>
          <a:p>
            <a:endParaRPr lang="en-IN" sz="2000" dirty="0" smtClean="0"/>
          </a:p>
          <a:p>
            <a:r>
              <a:rPr lang="en-IN" sz="2000" dirty="0"/>
              <a:t>Then I have printed the number of rows and number of columns using </a:t>
            </a:r>
            <a:r>
              <a:rPr lang="en-IN" sz="2000" dirty="0" err="1"/>
              <a:t>data.shape</a:t>
            </a:r>
            <a:r>
              <a:rPr lang="en-IN" sz="2000" dirty="0"/>
              <a:t>. and  after that I have checked for the null values</a:t>
            </a:r>
            <a:r>
              <a:rPr lang="en-IN" sz="2000" dirty="0" smtClean="0"/>
              <a:t>.</a:t>
            </a:r>
          </a:p>
          <a:p>
            <a:endParaRPr lang="en-IN" sz="2000" dirty="0" smtClean="0"/>
          </a:p>
          <a:p>
            <a:r>
              <a:rPr lang="en-IN" sz="2000" dirty="0"/>
              <a:t>To get a more clear view about the null values I have used </a:t>
            </a:r>
            <a:r>
              <a:rPr lang="en-IN" sz="2000" dirty="0" err="1"/>
              <a:t>heatmap</a:t>
            </a:r>
            <a:r>
              <a:rPr lang="en-IN" sz="2000" dirty="0"/>
              <a:t> plot</a:t>
            </a:r>
            <a:r>
              <a:rPr lang="en-IN" sz="2000" dirty="0" smtClean="0"/>
              <a:t>.</a:t>
            </a:r>
          </a:p>
          <a:p>
            <a:pPr marL="0" indent="0">
              <a:buNone/>
            </a:pPr>
            <a:endParaRPr lang="en-IN" sz="2000" dirty="0"/>
          </a:p>
          <a:p>
            <a:r>
              <a:rPr lang="en-IN" sz="2000" dirty="0"/>
              <a:t>I have found out that there was no null values present in the dataset</a:t>
            </a:r>
            <a:r>
              <a:rPr lang="en-IN" sz="2000" dirty="0" smtClean="0"/>
              <a:t>.</a:t>
            </a:r>
          </a:p>
          <a:p>
            <a:pPr marL="0" indent="0">
              <a:buNone/>
            </a:pPr>
            <a:endParaRPr lang="en-IN" sz="2000" dirty="0"/>
          </a:p>
          <a:p>
            <a:r>
              <a:rPr lang="en-IN" sz="2000" dirty="0"/>
              <a:t>Then I have printed the number of columns and I have observed that the column names were very big so I have renamed the columns.</a:t>
            </a:r>
          </a:p>
          <a:p>
            <a:endParaRPr lang="en-IN" sz="2000" dirty="0"/>
          </a:p>
          <a:p>
            <a:pPr marL="0" indent="0">
              <a:buNone/>
            </a:pPr>
            <a:endParaRPr lang="en-IN" dirty="0"/>
          </a:p>
          <a:p>
            <a:pPr marL="0" indent="0">
              <a:buNone/>
            </a:pPr>
            <a:endParaRPr lang="en-IN" b="1" u="sng" dirty="0" smtClean="0"/>
          </a:p>
          <a:p>
            <a:endParaRPr lang="en-IN" dirty="0"/>
          </a:p>
        </p:txBody>
      </p:sp>
    </p:spTree>
    <p:extLst>
      <p:ext uri="{BB962C8B-B14F-4D97-AF65-F5344CB8AC3E}">
        <p14:creationId xmlns:p14="http://schemas.microsoft.com/office/powerpoint/2010/main" val="2138046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IN" sz="2000" dirty="0"/>
              <a:t>After that I have checked for different types of data types present in the dataset and I have found out that there are 70 columns having object(string) </a:t>
            </a:r>
            <a:r>
              <a:rPr lang="en-IN" sz="2000" dirty="0" err="1"/>
              <a:t>datatype</a:t>
            </a:r>
            <a:r>
              <a:rPr lang="en-IN" sz="2000" dirty="0"/>
              <a:t> values. We need to change them into numerical values</a:t>
            </a:r>
            <a:r>
              <a:rPr lang="en-IN" sz="2000" dirty="0" smtClean="0"/>
              <a:t>.</a:t>
            </a:r>
          </a:p>
          <a:p>
            <a:pPr marL="0" indent="0">
              <a:buNone/>
            </a:pPr>
            <a:endParaRPr lang="en-IN" sz="2000" dirty="0" smtClean="0"/>
          </a:p>
          <a:p>
            <a:r>
              <a:rPr lang="en-IN" sz="2000" dirty="0" smtClean="0"/>
              <a:t>Then </a:t>
            </a:r>
            <a:r>
              <a:rPr lang="en-IN" sz="2000" dirty="0"/>
              <a:t>I have used describe() method to know about the statistics of the dataset. In this dataset only one column with continuous values is present</a:t>
            </a:r>
            <a:r>
              <a:rPr lang="en-IN" sz="2000" dirty="0" smtClean="0"/>
              <a:t>.</a:t>
            </a:r>
          </a:p>
          <a:p>
            <a:endParaRPr lang="en-IN" sz="2000" dirty="0"/>
          </a:p>
          <a:p>
            <a:r>
              <a:rPr lang="en-IN" sz="2000" dirty="0"/>
              <a:t>Then I have found out the number of unique values in each column</a:t>
            </a:r>
            <a:r>
              <a:rPr lang="en-IN" sz="2000" dirty="0" smtClean="0"/>
              <a:t>.</a:t>
            </a:r>
          </a:p>
          <a:p>
            <a:endParaRPr lang="en-IN" sz="2000" dirty="0"/>
          </a:p>
          <a:p>
            <a:r>
              <a:rPr lang="en-IN" sz="2000" dirty="0" smtClean="0"/>
              <a:t>After that I have find </a:t>
            </a:r>
            <a:r>
              <a:rPr lang="en-IN" sz="2000" dirty="0"/>
              <a:t>out the type of </a:t>
            </a:r>
            <a:r>
              <a:rPr lang="en-IN" sz="2000" dirty="0" err="1"/>
              <a:t>catagorical</a:t>
            </a:r>
            <a:r>
              <a:rPr lang="en-IN" sz="2000" dirty="0"/>
              <a:t> values in each column </a:t>
            </a:r>
            <a:r>
              <a:rPr lang="en-IN" sz="2000" dirty="0" smtClean="0"/>
              <a:t>for </a:t>
            </a:r>
            <a:r>
              <a:rPr lang="en-IN" sz="2000" dirty="0"/>
              <a:t>selecting the proper encoding technique</a:t>
            </a:r>
            <a:r>
              <a:rPr lang="en-IN" sz="2000" dirty="0" smtClean="0"/>
              <a:t>.</a:t>
            </a:r>
          </a:p>
          <a:p>
            <a:endParaRPr lang="en-IN" sz="2000" dirty="0" smtClean="0"/>
          </a:p>
          <a:p>
            <a:r>
              <a:rPr lang="en-IN" sz="2000" dirty="0"/>
              <a:t>Then I have removed the duplicate values in the above columns</a:t>
            </a:r>
            <a:r>
              <a:rPr lang="en-IN" sz="2000" dirty="0" smtClean="0"/>
              <a:t>.</a:t>
            </a:r>
          </a:p>
          <a:p>
            <a:endParaRPr lang="en-IN" sz="2000" dirty="0" smtClean="0"/>
          </a:p>
          <a:p>
            <a:r>
              <a:rPr lang="en-IN" sz="2000" dirty="0"/>
              <a:t>After that I have plot the value counts of all the categorical columns using </a:t>
            </a:r>
            <a:r>
              <a:rPr lang="en-IN" sz="2000" dirty="0" err="1"/>
              <a:t>countplot</a:t>
            </a:r>
            <a:r>
              <a:rPr lang="en-IN" sz="2000" dirty="0"/>
              <a:t>.</a:t>
            </a:r>
          </a:p>
          <a:p>
            <a:endParaRPr lang="en-IN" sz="2000" dirty="0"/>
          </a:p>
          <a:p>
            <a:endParaRPr lang="en-IN" dirty="0"/>
          </a:p>
          <a:p>
            <a:endParaRPr lang="en-IN" dirty="0"/>
          </a:p>
        </p:txBody>
      </p:sp>
    </p:spTree>
    <p:extLst>
      <p:ext uri="{BB962C8B-B14F-4D97-AF65-F5344CB8AC3E}">
        <p14:creationId xmlns:p14="http://schemas.microsoft.com/office/powerpoint/2010/main" val="480383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7504" y="260648"/>
            <a:ext cx="3744416" cy="3024336"/>
          </a:xfrm>
          <a:prstGeom prst="rect">
            <a:avLst/>
          </a:prstGeom>
        </p:spPr>
      </p:pic>
      <p:pic>
        <p:nvPicPr>
          <p:cNvPr id="5" name="Picture 4"/>
          <p:cNvPicPr/>
          <p:nvPr/>
        </p:nvPicPr>
        <p:blipFill>
          <a:blip r:embed="rId3"/>
          <a:stretch>
            <a:fillRect/>
          </a:stretch>
        </p:blipFill>
        <p:spPr>
          <a:xfrm>
            <a:off x="3923928" y="620688"/>
            <a:ext cx="4516423" cy="2736304"/>
          </a:xfrm>
          <a:prstGeom prst="rect">
            <a:avLst/>
          </a:prstGeom>
        </p:spPr>
      </p:pic>
      <p:pic>
        <p:nvPicPr>
          <p:cNvPr id="6" name="Picture 5"/>
          <p:cNvPicPr/>
          <p:nvPr/>
        </p:nvPicPr>
        <p:blipFill>
          <a:blip r:embed="rId4"/>
          <a:stretch>
            <a:fillRect/>
          </a:stretch>
        </p:blipFill>
        <p:spPr>
          <a:xfrm>
            <a:off x="539552" y="3717032"/>
            <a:ext cx="3168352" cy="2880320"/>
          </a:xfrm>
          <a:prstGeom prst="rect">
            <a:avLst/>
          </a:prstGeom>
        </p:spPr>
      </p:pic>
      <p:pic>
        <p:nvPicPr>
          <p:cNvPr id="7" name="Picture 6"/>
          <p:cNvPicPr/>
          <p:nvPr/>
        </p:nvPicPr>
        <p:blipFill>
          <a:blip r:embed="rId5"/>
          <a:stretch>
            <a:fillRect/>
          </a:stretch>
        </p:blipFill>
        <p:spPr>
          <a:xfrm>
            <a:off x="4633967" y="3861048"/>
            <a:ext cx="3096344" cy="2520280"/>
          </a:xfrm>
          <a:prstGeom prst="rect">
            <a:avLst/>
          </a:prstGeom>
        </p:spPr>
      </p:pic>
    </p:spTree>
    <p:extLst>
      <p:ext uri="{BB962C8B-B14F-4D97-AF65-F5344CB8AC3E}">
        <p14:creationId xmlns:p14="http://schemas.microsoft.com/office/powerpoint/2010/main" val="1116792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172" y="-63388"/>
            <a:ext cx="4584171" cy="3132348"/>
          </a:xfrm>
          <a:prstGeom prst="rect">
            <a:avLst/>
          </a:prstGeom>
        </p:spPr>
      </p:pic>
      <p:pic>
        <p:nvPicPr>
          <p:cNvPr id="5" name="Picture 4"/>
          <p:cNvPicPr/>
          <p:nvPr/>
        </p:nvPicPr>
        <p:blipFill>
          <a:blip r:embed="rId3"/>
          <a:stretch>
            <a:fillRect/>
          </a:stretch>
        </p:blipFill>
        <p:spPr>
          <a:xfrm>
            <a:off x="107504" y="3429000"/>
            <a:ext cx="4752528" cy="3240360"/>
          </a:xfrm>
          <a:prstGeom prst="rect">
            <a:avLst/>
          </a:prstGeom>
        </p:spPr>
      </p:pic>
      <p:pic>
        <p:nvPicPr>
          <p:cNvPr id="6" name="Picture 5"/>
          <p:cNvPicPr/>
          <p:nvPr/>
        </p:nvPicPr>
        <p:blipFill>
          <a:blip r:embed="rId4"/>
          <a:stretch>
            <a:fillRect/>
          </a:stretch>
        </p:blipFill>
        <p:spPr>
          <a:xfrm>
            <a:off x="5004048" y="3634740"/>
            <a:ext cx="4032448" cy="2962612"/>
          </a:xfrm>
          <a:prstGeom prst="rect">
            <a:avLst/>
          </a:prstGeom>
        </p:spPr>
      </p:pic>
      <p:pic>
        <p:nvPicPr>
          <p:cNvPr id="7" name="Picture 6"/>
          <p:cNvPicPr/>
          <p:nvPr/>
        </p:nvPicPr>
        <p:blipFill>
          <a:blip r:embed="rId5"/>
          <a:stretch>
            <a:fillRect/>
          </a:stretch>
        </p:blipFill>
        <p:spPr>
          <a:xfrm>
            <a:off x="4716016" y="188640"/>
            <a:ext cx="4248472" cy="2700705"/>
          </a:xfrm>
          <a:prstGeom prst="rect">
            <a:avLst/>
          </a:prstGeom>
        </p:spPr>
      </p:pic>
    </p:spTree>
    <p:extLst>
      <p:ext uri="{BB962C8B-B14F-4D97-AF65-F5344CB8AC3E}">
        <p14:creationId xmlns:p14="http://schemas.microsoft.com/office/powerpoint/2010/main" val="4231708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39552" y="10953"/>
            <a:ext cx="4392488" cy="2958674"/>
          </a:xfrm>
          <a:prstGeom prst="rect">
            <a:avLst/>
          </a:prstGeom>
        </p:spPr>
      </p:pic>
      <p:pic>
        <p:nvPicPr>
          <p:cNvPr id="5" name="Picture 4"/>
          <p:cNvPicPr/>
          <p:nvPr/>
        </p:nvPicPr>
        <p:blipFill>
          <a:blip r:embed="rId3"/>
          <a:stretch>
            <a:fillRect/>
          </a:stretch>
        </p:blipFill>
        <p:spPr>
          <a:xfrm>
            <a:off x="5292080" y="3140968"/>
            <a:ext cx="3384376" cy="3312368"/>
          </a:xfrm>
          <a:prstGeom prst="rect">
            <a:avLst/>
          </a:prstGeom>
        </p:spPr>
      </p:pic>
      <p:pic>
        <p:nvPicPr>
          <p:cNvPr id="6" name="Picture 5"/>
          <p:cNvPicPr/>
          <p:nvPr/>
        </p:nvPicPr>
        <p:blipFill>
          <a:blip r:embed="rId4"/>
          <a:stretch>
            <a:fillRect/>
          </a:stretch>
        </p:blipFill>
        <p:spPr>
          <a:xfrm>
            <a:off x="5292080" y="44624"/>
            <a:ext cx="3672408" cy="2925003"/>
          </a:xfrm>
          <a:prstGeom prst="rect">
            <a:avLst/>
          </a:prstGeom>
        </p:spPr>
      </p:pic>
      <p:pic>
        <p:nvPicPr>
          <p:cNvPr id="7" name="Picture 6"/>
          <p:cNvPicPr/>
          <p:nvPr/>
        </p:nvPicPr>
        <p:blipFill>
          <a:blip r:embed="rId5"/>
          <a:stretch>
            <a:fillRect/>
          </a:stretch>
        </p:blipFill>
        <p:spPr>
          <a:xfrm>
            <a:off x="89248" y="3635491"/>
            <a:ext cx="4932040" cy="3046652"/>
          </a:xfrm>
          <a:prstGeom prst="rect">
            <a:avLst/>
          </a:prstGeom>
        </p:spPr>
      </p:pic>
    </p:spTree>
    <p:extLst>
      <p:ext uri="{BB962C8B-B14F-4D97-AF65-F5344CB8AC3E}">
        <p14:creationId xmlns:p14="http://schemas.microsoft.com/office/powerpoint/2010/main" val="215974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795631" y="3105920"/>
            <a:ext cx="4039402" cy="3347416"/>
          </a:xfrm>
          <a:prstGeom prst="rect">
            <a:avLst/>
          </a:prstGeom>
        </p:spPr>
      </p:pic>
      <p:pic>
        <p:nvPicPr>
          <p:cNvPr id="5" name="Picture 4"/>
          <p:cNvPicPr/>
          <p:nvPr/>
        </p:nvPicPr>
        <p:blipFill>
          <a:blip r:embed="rId3"/>
          <a:stretch>
            <a:fillRect/>
          </a:stretch>
        </p:blipFill>
        <p:spPr>
          <a:xfrm>
            <a:off x="22718" y="3501008"/>
            <a:ext cx="4981330" cy="3016885"/>
          </a:xfrm>
          <a:prstGeom prst="rect">
            <a:avLst/>
          </a:prstGeom>
        </p:spPr>
      </p:pic>
      <p:pic>
        <p:nvPicPr>
          <p:cNvPr id="6" name="Picture 5"/>
          <p:cNvPicPr/>
          <p:nvPr/>
        </p:nvPicPr>
        <p:blipFill>
          <a:blip r:embed="rId4"/>
          <a:stretch>
            <a:fillRect/>
          </a:stretch>
        </p:blipFill>
        <p:spPr>
          <a:xfrm>
            <a:off x="4788024" y="0"/>
            <a:ext cx="4248472" cy="3105920"/>
          </a:xfrm>
          <a:prstGeom prst="rect">
            <a:avLst/>
          </a:prstGeom>
        </p:spPr>
      </p:pic>
      <p:pic>
        <p:nvPicPr>
          <p:cNvPr id="7" name="Picture 6"/>
          <p:cNvPicPr/>
          <p:nvPr/>
        </p:nvPicPr>
        <p:blipFill>
          <a:blip r:embed="rId5"/>
          <a:stretch>
            <a:fillRect/>
          </a:stretch>
        </p:blipFill>
        <p:spPr>
          <a:xfrm>
            <a:off x="22718" y="0"/>
            <a:ext cx="4981330" cy="3356991"/>
          </a:xfrm>
          <a:prstGeom prst="rect">
            <a:avLst/>
          </a:prstGeom>
        </p:spPr>
      </p:pic>
    </p:spTree>
    <p:extLst>
      <p:ext uri="{BB962C8B-B14F-4D97-AF65-F5344CB8AC3E}">
        <p14:creationId xmlns:p14="http://schemas.microsoft.com/office/powerpoint/2010/main" val="2127627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788024" y="3136752"/>
            <a:ext cx="4355975" cy="3440290"/>
          </a:xfrm>
          <a:prstGeom prst="rect">
            <a:avLst/>
          </a:prstGeom>
        </p:spPr>
      </p:pic>
      <p:pic>
        <p:nvPicPr>
          <p:cNvPr id="5" name="Picture 4"/>
          <p:cNvPicPr/>
          <p:nvPr/>
        </p:nvPicPr>
        <p:blipFill>
          <a:blip r:embed="rId3"/>
          <a:stretch>
            <a:fillRect/>
          </a:stretch>
        </p:blipFill>
        <p:spPr>
          <a:xfrm>
            <a:off x="109556" y="2996952"/>
            <a:ext cx="4447028" cy="3580090"/>
          </a:xfrm>
          <a:prstGeom prst="rect">
            <a:avLst/>
          </a:prstGeom>
        </p:spPr>
      </p:pic>
      <p:pic>
        <p:nvPicPr>
          <p:cNvPr id="6" name="Picture 5"/>
          <p:cNvPicPr/>
          <p:nvPr/>
        </p:nvPicPr>
        <p:blipFill>
          <a:blip r:embed="rId4"/>
          <a:stretch>
            <a:fillRect/>
          </a:stretch>
        </p:blipFill>
        <p:spPr>
          <a:xfrm>
            <a:off x="4788024" y="221324"/>
            <a:ext cx="4211960" cy="2847636"/>
          </a:xfrm>
          <a:prstGeom prst="rect">
            <a:avLst/>
          </a:prstGeom>
        </p:spPr>
      </p:pic>
      <p:pic>
        <p:nvPicPr>
          <p:cNvPr id="7" name="Picture 6"/>
          <p:cNvPicPr/>
          <p:nvPr/>
        </p:nvPicPr>
        <p:blipFill>
          <a:blip r:embed="rId5"/>
          <a:stretch>
            <a:fillRect/>
          </a:stretch>
        </p:blipFill>
        <p:spPr>
          <a:xfrm>
            <a:off x="27384" y="24341"/>
            <a:ext cx="4904656" cy="2972611"/>
          </a:xfrm>
          <a:prstGeom prst="rect">
            <a:avLst/>
          </a:prstGeom>
        </p:spPr>
      </p:pic>
    </p:spTree>
    <p:extLst>
      <p:ext uri="{BB962C8B-B14F-4D97-AF65-F5344CB8AC3E}">
        <p14:creationId xmlns:p14="http://schemas.microsoft.com/office/powerpoint/2010/main" val="1831254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r>
              <a:rPr lang="en-IN" b="1" u="sng" dirty="0"/>
              <a:t>TABLE OF CONTENTS</a:t>
            </a:r>
            <a:endParaRPr lang="en-IN" dirty="0"/>
          </a:p>
          <a:p>
            <a:r>
              <a:rPr lang="en-IN" b="1" dirty="0" smtClean="0"/>
              <a:t>Introduction </a:t>
            </a:r>
            <a:endParaRPr lang="en-IN" dirty="0"/>
          </a:p>
          <a:p>
            <a:r>
              <a:rPr lang="en-IN" b="1" dirty="0" smtClean="0"/>
              <a:t>Why </a:t>
            </a:r>
            <a:r>
              <a:rPr lang="en-IN" b="1" dirty="0"/>
              <a:t>is Customer retention important</a:t>
            </a:r>
            <a:endParaRPr lang="en-IN" dirty="0"/>
          </a:p>
          <a:p>
            <a:r>
              <a:rPr lang="en-IN" b="1" dirty="0" smtClean="0"/>
              <a:t>Problem </a:t>
            </a:r>
            <a:r>
              <a:rPr lang="en-IN" b="1" dirty="0"/>
              <a:t>Statement </a:t>
            </a:r>
            <a:endParaRPr lang="en-IN" dirty="0"/>
          </a:p>
          <a:p>
            <a:r>
              <a:rPr lang="en-IN" b="1" dirty="0" smtClean="0"/>
              <a:t>Motivation </a:t>
            </a:r>
            <a:r>
              <a:rPr lang="en-IN" b="1" dirty="0"/>
              <a:t>for the Problem Undertaken</a:t>
            </a:r>
            <a:endParaRPr lang="en-IN" dirty="0"/>
          </a:p>
          <a:p>
            <a:r>
              <a:rPr lang="en-IN" b="1" dirty="0" smtClean="0"/>
              <a:t>Exploratory </a:t>
            </a:r>
            <a:r>
              <a:rPr lang="en-IN" b="1" dirty="0"/>
              <a:t>Data Analysis (EDA) </a:t>
            </a:r>
            <a:endParaRPr lang="en-IN" dirty="0"/>
          </a:p>
          <a:p>
            <a:r>
              <a:rPr lang="en-IN" b="1" smtClean="0"/>
              <a:t>Conclusion </a:t>
            </a:r>
            <a:endParaRPr lang="en-IN" dirty="0"/>
          </a:p>
        </p:txBody>
      </p:sp>
    </p:spTree>
    <p:extLst>
      <p:ext uri="{BB962C8B-B14F-4D97-AF65-F5344CB8AC3E}">
        <p14:creationId xmlns:p14="http://schemas.microsoft.com/office/powerpoint/2010/main" val="81932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184105"/>
            <a:ext cx="4499992" cy="2736304"/>
          </a:xfrm>
          <a:prstGeom prst="rect">
            <a:avLst/>
          </a:prstGeom>
        </p:spPr>
      </p:pic>
      <p:pic>
        <p:nvPicPr>
          <p:cNvPr id="5" name="Picture 4"/>
          <p:cNvPicPr/>
          <p:nvPr/>
        </p:nvPicPr>
        <p:blipFill>
          <a:blip r:embed="rId3"/>
          <a:stretch>
            <a:fillRect/>
          </a:stretch>
        </p:blipFill>
        <p:spPr>
          <a:xfrm>
            <a:off x="179512" y="3717032"/>
            <a:ext cx="4536504" cy="2592288"/>
          </a:xfrm>
          <a:prstGeom prst="rect">
            <a:avLst/>
          </a:prstGeom>
        </p:spPr>
      </p:pic>
      <p:pic>
        <p:nvPicPr>
          <p:cNvPr id="6" name="Picture 5"/>
          <p:cNvPicPr/>
          <p:nvPr/>
        </p:nvPicPr>
        <p:blipFill>
          <a:blip r:embed="rId4"/>
          <a:stretch>
            <a:fillRect/>
          </a:stretch>
        </p:blipFill>
        <p:spPr>
          <a:xfrm>
            <a:off x="5004048" y="1"/>
            <a:ext cx="3816424" cy="2780928"/>
          </a:xfrm>
          <a:prstGeom prst="rect">
            <a:avLst/>
          </a:prstGeom>
        </p:spPr>
      </p:pic>
      <p:pic>
        <p:nvPicPr>
          <p:cNvPr id="7" name="Picture 6"/>
          <p:cNvPicPr/>
          <p:nvPr/>
        </p:nvPicPr>
        <p:blipFill>
          <a:blip r:embed="rId5"/>
          <a:stretch>
            <a:fillRect/>
          </a:stretch>
        </p:blipFill>
        <p:spPr>
          <a:xfrm>
            <a:off x="5112060" y="2924944"/>
            <a:ext cx="3924436" cy="3816424"/>
          </a:xfrm>
          <a:prstGeom prst="rect">
            <a:avLst/>
          </a:prstGeom>
        </p:spPr>
      </p:pic>
    </p:spTree>
    <p:extLst>
      <p:ext uri="{BB962C8B-B14F-4D97-AF65-F5344CB8AC3E}">
        <p14:creationId xmlns:p14="http://schemas.microsoft.com/office/powerpoint/2010/main" val="2644224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743171" y="3341487"/>
            <a:ext cx="4221317" cy="3258761"/>
          </a:xfrm>
          <a:prstGeom prst="rect">
            <a:avLst/>
          </a:prstGeom>
        </p:spPr>
      </p:pic>
      <p:pic>
        <p:nvPicPr>
          <p:cNvPr id="5" name="Picture 4"/>
          <p:cNvPicPr/>
          <p:nvPr/>
        </p:nvPicPr>
        <p:blipFill>
          <a:blip r:embed="rId3"/>
          <a:stretch>
            <a:fillRect/>
          </a:stretch>
        </p:blipFill>
        <p:spPr>
          <a:xfrm>
            <a:off x="74138" y="3717032"/>
            <a:ext cx="4034678" cy="2883216"/>
          </a:xfrm>
          <a:prstGeom prst="rect">
            <a:avLst/>
          </a:prstGeom>
        </p:spPr>
      </p:pic>
      <p:pic>
        <p:nvPicPr>
          <p:cNvPr id="6" name="Picture 5"/>
          <p:cNvPicPr/>
          <p:nvPr/>
        </p:nvPicPr>
        <p:blipFill>
          <a:blip r:embed="rId4"/>
          <a:stretch>
            <a:fillRect/>
          </a:stretch>
        </p:blipFill>
        <p:spPr>
          <a:xfrm>
            <a:off x="4644008" y="0"/>
            <a:ext cx="4532244" cy="3212976"/>
          </a:xfrm>
          <a:prstGeom prst="rect">
            <a:avLst/>
          </a:prstGeom>
        </p:spPr>
      </p:pic>
      <p:pic>
        <p:nvPicPr>
          <p:cNvPr id="7" name="Picture 6"/>
          <p:cNvPicPr/>
          <p:nvPr/>
        </p:nvPicPr>
        <p:blipFill>
          <a:blip r:embed="rId5"/>
          <a:stretch>
            <a:fillRect/>
          </a:stretch>
        </p:blipFill>
        <p:spPr>
          <a:xfrm>
            <a:off x="-29006" y="-25963"/>
            <a:ext cx="4240966" cy="3382955"/>
          </a:xfrm>
          <a:prstGeom prst="rect">
            <a:avLst/>
          </a:prstGeom>
        </p:spPr>
      </p:pic>
    </p:spTree>
    <p:extLst>
      <p:ext uri="{BB962C8B-B14F-4D97-AF65-F5344CB8AC3E}">
        <p14:creationId xmlns:p14="http://schemas.microsoft.com/office/powerpoint/2010/main" val="3068475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4932040" y="3356992"/>
            <a:ext cx="4032447" cy="3096344"/>
          </a:xfrm>
          <a:prstGeom prst="rect">
            <a:avLst/>
          </a:prstGeom>
        </p:spPr>
      </p:pic>
      <p:pic>
        <p:nvPicPr>
          <p:cNvPr id="6" name="Picture 5"/>
          <p:cNvPicPr/>
          <p:nvPr/>
        </p:nvPicPr>
        <p:blipFill>
          <a:blip r:embed="rId3"/>
          <a:stretch>
            <a:fillRect/>
          </a:stretch>
        </p:blipFill>
        <p:spPr>
          <a:xfrm>
            <a:off x="179512" y="3429000"/>
            <a:ext cx="4752528" cy="3096344"/>
          </a:xfrm>
          <a:prstGeom prst="rect">
            <a:avLst/>
          </a:prstGeom>
        </p:spPr>
      </p:pic>
      <p:pic>
        <p:nvPicPr>
          <p:cNvPr id="7" name="Picture 6"/>
          <p:cNvPicPr/>
          <p:nvPr/>
        </p:nvPicPr>
        <p:blipFill>
          <a:blip r:embed="rId4"/>
          <a:stretch>
            <a:fillRect/>
          </a:stretch>
        </p:blipFill>
        <p:spPr>
          <a:xfrm>
            <a:off x="4644008" y="87018"/>
            <a:ext cx="4382884" cy="2909934"/>
          </a:xfrm>
          <a:prstGeom prst="rect">
            <a:avLst/>
          </a:prstGeom>
        </p:spPr>
      </p:pic>
      <p:pic>
        <p:nvPicPr>
          <p:cNvPr id="8" name="Picture 7"/>
          <p:cNvPicPr/>
          <p:nvPr/>
        </p:nvPicPr>
        <p:blipFill>
          <a:blip r:embed="rId5"/>
          <a:stretch>
            <a:fillRect/>
          </a:stretch>
        </p:blipFill>
        <p:spPr>
          <a:xfrm>
            <a:off x="0" y="1"/>
            <a:ext cx="4860032" cy="2996951"/>
          </a:xfrm>
          <a:prstGeom prst="rect">
            <a:avLst/>
          </a:prstGeom>
        </p:spPr>
      </p:pic>
    </p:spTree>
    <p:extLst>
      <p:ext uri="{BB962C8B-B14F-4D97-AF65-F5344CB8AC3E}">
        <p14:creationId xmlns:p14="http://schemas.microsoft.com/office/powerpoint/2010/main" val="3655826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a:blip r:embed="rId2"/>
          <a:stretch>
            <a:fillRect/>
          </a:stretch>
        </p:blipFill>
        <p:spPr>
          <a:xfrm>
            <a:off x="179512" y="188640"/>
            <a:ext cx="4464496" cy="4968552"/>
          </a:xfrm>
          <a:prstGeom prst="rect">
            <a:avLst/>
          </a:prstGeom>
        </p:spPr>
      </p:pic>
      <p:pic>
        <p:nvPicPr>
          <p:cNvPr id="7" name="Picture 6"/>
          <p:cNvPicPr/>
          <p:nvPr/>
        </p:nvPicPr>
        <p:blipFill>
          <a:blip r:embed="rId3"/>
          <a:stretch>
            <a:fillRect/>
          </a:stretch>
        </p:blipFill>
        <p:spPr>
          <a:xfrm>
            <a:off x="4644008" y="0"/>
            <a:ext cx="4176464" cy="5013176"/>
          </a:xfrm>
          <a:prstGeom prst="rect">
            <a:avLst/>
          </a:prstGeom>
        </p:spPr>
      </p:pic>
    </p:spTree>
    <p:extLst>
      <p:ext uri="{BB962C8B-B14F-4D97-AF65-F5344CB8AC3E}">
        <p14:creationId xmlns:p14="http://schemas.microsoft.com/office/powerpoint/2010/main" val="3809074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99592" y="476672"/>
            <a:ext cx="7434019" cy="4824536"/>
          </a:xfrm>
          <a:prstGeom prst="rect">
            <a:avLst/>
          </a:prstGeom>
        </p:spPr>
      </p:pic>
    </p:spTree>
    <p:extLst>
      <p:ext uri="{BB962C8B-B14F-4D97-AF65-F5344CB8AC3E}">
        <p14:creationId xmlns:p14="http://schemas.microsoft.com/office/powerpoint/2010/main" val="3155470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from the </a:t>
            </a:r>
            <a:r>
              <a:rPr lang="en-US" dirty="0" err="1" smtClean="0"/>
              <a:t>Countplots</a:t>
            </a:r>
            <a:endParaRPr lang="en-IN" dirty="0"/>
          </a:p>
        </p:txBody>
      </p:sp>
      <p:sp>
        <p:nvSpPr>
          <p:cNvPr id="3" name="Content Placeholder 2"/>
          <p:cNvSpPr>
            <a:spLocks noGrp="1"/>
          </p:cNvSpPr>
          <p:nvPr>
            <p:ph idx="1"/>
          </p:nvPr>
        </p:nvSpPr>
        <p:spPr/>
        <p:txBody>
          <a:bodyPr>
            <a:normAutofit fontScale="92500" lnSpcReduction="10000"/>
          </a:bodyPr>
          <a:lstStyle/>
          <a:p>
            <a:pPr lvl="0"/>
            <a:r>
              <a:rPr lang="en-IN" sz="2000" dirty="0"/>
              <a:t>There were more female customers than male customers</a:t>
            </a:r>
            <a:r>
              <a:rPr lang="en-IN" sz="2000" dirty="0" smtClean="0"/>
              <a:t>.</a:t>
            </a:r>
          </a:p>
          <a:p>
            <a:pPr marL="0" lvl="0" indent="0">
              <a:buNone/>
            </a:pPr>
            <a:endParaRPr lang="en-IN" sz="2000" dirty="0"/>
          </a:p>
          <a:p>
            <a:pPr lvl="0"/>
            <a:r>
              <a:rPr lang="en-IN" sz="2000" dirty="0"/>
              <a:t>People in age group od 21 to 30 years are more active on e commerce sites</a:t>
            </a:r>
            <a:r>
              <a:rPr lang="en-IN" sz="2000" dirty="0" smtClean="0"/>
              <a:t>.</a:t>
            </a:r>
          </a:p>
          <a:p>
            <a:pPr lvl="0"/>
            <a:endParaRPr lang="en-IN" sz="2000" dirty="0"/>
          </a:p>
          <a:p>
            <a:pPr lvl="0"/>
            <a:r>
              <a:rPr lang="en-IN" sz="2000" dirty="0"/>
              <a:t>Most of the customers from the city Delhi, Greater Noida, Noida and Bangalore are used to shop </a:t>
            </a:r>
            <a:r>
              <a:rPr lang="en-IN" sz="2000" dirty="0" err="1"/>
              <a:t>onine</a:t>
            </a:r>
            <a:r>
              <a:rPr lang="en-IN" sz="2000" dirty="0"/>
              <a:t> and the shopping count is high in these cities</a:t>
            </a:r>
            <a:r>
              <a:rPr lang="en-IN" sz="2000" dirty="0" smtClean="0"/>
              <a:t>.</a:t>
            </a:r>
          </a:p>
          <a:p>
            <a:pPr lvl="0"/>
            <a:endParaRPr lang="en-IN" sz="2000" dirty="0"/>
          </a:p>
          <a:p>
            <a:pPr lvl="0"/>
            <a:r>
              <a:rPr lang="en-IN" sz="2000" dirty="0"/>
              <a:t>Most of the customers found shopping online for more than 4 years and the count is high for the same</a:t>
            </a:r>
            <a:r>
              <a:rPr lang="en-IN" sz="2000" dirty="0" smtClean="0"/>
              <a:t>.</a:t>
            </a:r>
          </a:p>
          <a:p>
            <a:pPr marL="0" lvl="0" indent="0">
              <a:buNone/>
            </a:pPr>
            <a:endParaRPr lang="en-IN" sz="2000" dirty="0"/>
          </a:p>
          <a:p>
            <a:pPr lvl="0"/>
            <a:r>
              <a:rPr lang="en-IN" sz="2000" dirty="0"/>
              <a:t>In last 1 year, most of the customers started purchasing online</a:t>
            </a:r>
            <a:r>
              <a:rPr lang="en-IN" sz="2000" dirty="0" smtClean="0"/>
              <a:t>.</a:t>
            </a:r>
          </a:p>
          <a:p>
            <a:pPr marL="0" lvl="0" indent="0">
              <a:buNone/>
            </a:pPr>
            <a:r>
              <a:rPr lang="en-IN" sz="2000" dirty="0" smtClean="0"/>
              <a:t> </a:t>
            </a:r>
            <a:endParaRPr lang="en-IN" sz="2000" dirty="0"/>
          </a:p>
          <a:p>
            <a:pPr lvl="0"/>
            <a:r>
              <a:rPr lang="en-IN" sz="2000" dirty="0"/>
              <a:t>Most of the customers used Smartphone device to access the online shopping. </a:t>
            </a:r>
          </a:p>
          <a:p>
            <a:pPr marL="0" indent="0">
              <a:buNone/>
            </a:pPr>
            <a:endParaRPr lang="en-IN" dirty="0"/>
          </a:p>
        </p:txBody>
      </p:sp>
    </p:spTree>
    <p:extLst>
      <p:ext uri="{BB962C8B-B14F-4D97-AF65-F5344CB8AC3E}">
        <p14:creationId xmlns:p14="http://schemas.microsoft.com/office/powerpoint/2010/main" val="2920179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62500" lnSpcReduction="20000"/>
          </a:bodyPr>
          <a:lstStyle/>
          <a:p>
            <a:pPr lvl="0"/>
            <a:r>
              <a:rPr lang="en-IN" dirty="0"/>
              <a:t>The count is high for others mobile screen size. </a:t>
            </a:r>
          </a:p>
          <a:p>
            <a:pPr lvl="0"/>
            <a:endParaRPr lang="en-IN" dirty="0"/>
          </a:p>
          <a:p>
            <a:pPr lvl="0"/>
            <a:r>
              <a:rPr lang="en-IN" dirty="0"/>
              <a:t>Most of the customers used Google chrome to access the website</a:t>
            </a:r>
            <a:r>
              <a:rPr lang="en-IN" dirty="0" smtClean="0"/>
              <a:t>.</a:t>
            </a:r>
          </a:p>
          <a:p>
            <a:pPr lvl="0"/>
            <a:endParaRPr lang="en-IN" dirty="0"/>
          </a:p>
          <a:p>
            <a:pPr lvl="0"/>
            <a:r>
              <a:rPr lang="en-IN" dirty="0"/>
              <a:t>Most of the customers used Search Engine and Via application to </a:t>
            </a:r>
            <a:r>
              <a:rPr lang="en-IN" dirty="0" smtClean="0"/>
              <a:t>reach </a:t>
            </a:r>
            <a:r>
              <a:rPr lang="en-IN" dirty="0"/>
              <a:t>the online retail store</a:t>
            </a:r>
            <a:r>
              <a:rPr lang="en-IN" dirty="0" smtClean="0"/>
              <a:t>.</a:t>
            </a:r>
          </a:p>
          <a:p>
            <a:pPr lvl="0"/>
            <a:endParaRPr lang="en-IN" dirty="0"/>
          </a:p>
          <a:p>
            <a:pPr lvl="0"/>
            <a:r>
              <a:rPr lang="en-IN" dirty="0"/>
              <a:t>Many customers took more than 15 </a:t>
            </a:r>
            <a:r>
              <a:rPr lang="en-IN" dirty="0" err="1"/>
              <a:t>mins</a:t>
            </a:r>
            <a:r>
              <a:rPr lang="en-IN" dirty="0"/>
              <a:t> before making the purchase decision. </a:t>
            </a:r>
            <a:endParaRPr lang="en-IN" dirty="0" smtClean="0"/>
          </a:p>
          <a:p>
            <a:pPr lvl="0"/>
            <a:endParaRPr lang="en-IN" dirty="0"/>
          </a:p>
          <a:p>
            <a:pPr lvl="0"/>
            <a:r>
              <a:rPr lang="en-IN" dirty="0"/>
              <a:t>Around 133 customers abandoned their bag due to some better alternative offer. </a:t>
            </a:r>
            <a:endParaRPr lang="en-IN" dirty="0" smtClean="0"/>
          </a:p>
          <a:p>
            <a:pPr lvl="0"/>
            <a:endParaRPr lang="en-IN" dirty="0"/>
          </a:p>
          <a:p>
            <a:pPr lvl="0"/>
            <a:r>
              <a:rPr lang="en-IN" dirty="0"/>
              <a:t>Around 77% of the customers agreed that the information on similar product to the one highlighted is important for product comparison</a:t>
            </a:r>
            <a:r>
              <a:rPr lang="en-IN" dirty="0" smtClean="0"/>
              <a:t>.</a:t>
            </a:r>
          </a:p>
          <a:p>
            <a:pPr lvl="0"/>
            <a:endParaRPr lang="en-IN" dirty="0"/>
          </a:p>
          <a:p>
            <a:pPr lvl="0"/>
            <a:r>
              <a:rPr lang="en-IN" dirty="0"/>
              <a:t>About 70% of the customers agreed that complete information on listed seller and </a:t>
            </a:r>
            <a:r>
              <a:rPr lang="en-IN" dirty="0" smtClean="0"/>
              <a:t>product </a:t>
            </a:r>
            <a:r>
              <a:rPr lang="en-IN" dirty="0"/>
              <a:t>being offered is important for purchase decision</a:t>
            </a:r>
            <a:r>
              <a:rPr lang="en-IN" dirty="0" smtClean="0"/>
              <a:t>.</a:t>
            </a:r>
          </a:p>
          <a:p>
            <a:pPr lvl="0"/>
            <a:endParaRPr lang="en-IN" dirty="0"/>
          </a:p>
          <a:p>
            <a:pPr marL="0" indent="0">
              <a:buNone/>
            </a:pPr>
            <a:endParaRPr lang="en-IN" dirty="0"/>
          </a:p>
        </p:txBody>
      </p:sp>
    </p:spTree>
    <p:extLst>
      <p:ext uri="{BB962C8B-B14F-4D97-AF65-F5344CB8AC3E}">
        <p14:creationId xmlns:p14="http://schemas.microsoft.com/office/powerpoint/2010/main" val="455152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29600" cy="6120680"/>
          </a:xfrm>
        </p:spPr>
        <p:txBody>
          <a:bodyPr>
            <a:normAutofit fontScale="92500" lnSpcReduction="10000"/>
          </a:bodyPr>
          <a:lstStyle/>
          <a:p>
            <a:pPr lvl="0"/>
            <a:r>
              <a:rPr lang="en-IN" sz="2200" dirty="0"/>
              <a:t>88.84% of the customers agreed that all relevant information on listed products must be stated clearly and only 11% of the customers disagreed with it</a:t>
            </a:r>
            <a:r>
              <a:rPr lang="en-IN" sz="2200" dirty="0" smtClean="0"/>
              <a:t>.</a:t>
            </a:r>
          </a:p>
          <a:p>
            <a:pPr lvl="0"/>
            <a:endParaRPr lang="en-IN" sz="2200" dirty="0"/>
          </a:p>
          <a:p>
            <a:pPr lvl="0"/>
            <a:r>
              <a:rPr lang="en-IN" sz="2200" dirty="0"/>
              <a:t>91% of the customers agreed that ease of navigation in website helps them more</a:t>
            </a:r>
            <a:r>
              <a:rPr lang="en-IN" sz="2200" dirty="0" smtClean="0"/>
              <a:t>.</a:t>
            </a:r>
          </a:p>
          <a:p>
            <a:pPr lvl="0"/>
            <a:endParaRPr lang="en-IN" sz="2200" dirty="0"/>
          </a:p>
          <a:p>
            <a:pPr lvl="0"/>
            <a:r>
              <a:rPr lang="en-IN" sz="2200" dirty="0"/>
              <a:t>Most of the customers agreed that they have no issues with the loading and processing speed</a:t>
            </a:r>
            <a:r>
              <a:rPr lang="en-IN" sz="2200" dirty="0" smtClean="0"/>
              <a:t>.</a:t>
            </a:r>
          </a:p>
          <a:p>
            <a:pPr lvl="0"/>
            <a:endParaRPr lang="en-IN" sz="2200" dirty="0"/>
          </a:p>
          <a:p>
            <a:pPr lvl="0"/>
            <a:r>
              <a:rPr lang="en-IN" sz="2200" dirty="0"/>
              <a:t>87% of the customers agreed with user friendly website interface. </a:t>
            </a:r>
            <a:endParaRPr lang="en-IN" sz="2200" dirty="0" smtClean="0"/>
          </a:p>
          <a:p>
            <a:pPr marL="0" lvl="0" indent="0">
              <a:buNone/>
            </a:pPr>
            <a:endParaRPr lang="en-IN" sz="2200" dirty="0"/>
          </a:p>
          <a:p>
            <a:pPr lvl="0"/>
            <a:r>
              <a:rPr lang="en-IN" sz="2200" dirty="0"/>
              <a:t>84% of the customers trusted that the online retail store will </a:t>
            </a:r>
            <a:r>
              <a:rPr lang="en-IN" sz="2200" dirty="0" err="1"/>
              <a:t>fulfill</a:t>
            </a:r>
            <a:r>
              <a:rPr lang="en-IN" sz="2200" dirty="0"/>
              <a:t> its part of the transaction at the stipulated time</a:t>
            </a:r>
            <a:r>
              <a:rPr lang="en-IN" sz="2200" dirty="0" smtClean="0"/>
              <a:t>.</a:t>
            </a:r>
          </a:p>
          <a:p>
            <a:pPr lvl="0"/>
            <a:endParaRPr lang="en-IN" sz="2200" dirty="0"/>
          </a:p>
          <a:p>
            <a:pPr lvl="0"/>
            <a:r>
              <a:rPr lang="en-IN" sz="2200" dirty="0"/>
              <a:t>83% of the customers agreed that shopping online is convenient and flexible and 12% of the customers are indifferent which means either they are agreed to this or disagreed and only 5% of the customers completely disagreed with it.</a:t>
            </a:r>
          </a:p>
          <a:p>
            <a:endParaRPr lang="en-IN" dirty="0"/>
          </a:p>
        </p:txBody>
      </p:sp>
    </p:spTree>
    <p:extLst>
      <p:ext uri="{BB962C8B-B14F-4D97-AF65-F5344CB8AC3E}">
        <p14:creationId xmlns:p14="http://schemas.microsoft.com/office/powerpoint/2010/main" val="269508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47500" lnSpcReduction="20000"/>
          </a:bodyPr>
          <a:lstStyle/>
          <a:p>
            <a:pPr lvl="0"/>
            <a:r>
              <a:rPr lang="en-IN" sz="4200" dirty="0"/>
              <a:t>Most of the customers agreed to offering a wide variety of listed product in several category and the count is high for the </a:t>
            </a:r>
            <a:r>
              <a:rPr lang="en-IN" sz="4200" dirty="0" smtClean="0"/>
              <a:t>same.</a:t>
            </a:r>
          </a:p>
          <a:p>
            <a:pPr lvl="0"/>
            <a:endParaRPr lang="en-IN" sz="4200" dirty="0"/>
          </a:p>
          <a:p>
            <a:pPr lvl="0"/>
            <a:r>
              <a:rPr lang="en-IN" sz="4200" dirty="0"/>
              <a:t>Around 86% of the customers would like to have provision of complete and relevant product information in the online shopping website</a:t>
            </a:r>
            <a:r>
              <a:rPr lang="en-IN" sz="4200" dirty="0" smtClean="0"/>
              <a:t>.</a:t>
            </a:r>
          </a:p>
          <a:p>
            <a:pPr lvl="0"/>
            <a:endParaRPr lang="en-IN" sz="4200" dirty="0"/>
          </a:p>
          <a:p>
            <a:pPr lvl="0"/>
            <a:r>
              <a:rPr lang="en-IN" sz="4200" dirty="0"/>
              <a:t>47% of the customers agreed that shopping on the website helps them fulfilling certain roles and 33% of the customers are in confusion whether to agree or disagree and only 20% of the customers disagrees with it</a:t>
            </a:r>
            <a:r>
              <a:rPr lang="en-IN" sz="4200" dirty="0" smtClean="0"/>
              <a:t>.</a:t>
            </a:r>
          </a:p>
          <a:p>
            <a:pPr lvl="0"/>
            <a:endParaRPr lang="en-IN" sz="4200" dirty="0"/>
          </a:p>
          <a:p>
            <a:pPr lvl="0"/>
            <a:r>
              <a:rPr lang="en-IN" sz="4200" dirty="0"/>
              <a:t>Most of the people shopped from Amazon.in, Flipkart.com, Paytm.com, Myntra.com, Snapdeal.com companies and they think that it is easy to use website or </a:t>
            </a:r>
            <a:r>
              <a:rPr lang="en-IN" sz="4200" dirty="0" err="1"/>
              <a:t>applicatiion</a:t>
            </a:r>
            <a:r>
              <a:rPr lang="en-IN" sz="4200" dirty="0"/>
              <a:t> in these companies</a:t>
            </a:r>
            <a:r>
              <a:rPr lang="en-IN" sz="4200" dirty="0" smtClean="0"/>
              <a:t>.</a:t>
            </a:r>
          </a:p>
          <a:p>
            <a:pPr lvl="0"/>
            <a:endParaRPr lang="en-IN" sz="4200" dirty="0"/>
          </a:p>
          <a:p>
            <a:pPr lvl="0"/>
            <a:r>
              <a:rPr lang="en-IN" sz="4200" dirty="0"/>
              <a:t>Amazon.in and Flipkart.com have high visual appealing web-page layout compared to others</a:t>
            </a:r>
            <a:r>
              <a:rPr lang="en-IN" sz="4200" dirty="0" smtClean="0"/>
              <a:t>.</a:t>
            </a:r>
          </a:p>
          <a:p>
            <a:pPr lvl="0"/>
            <a:endParaRPr lang="en-IN" sz="4200" dirty="0"/>
          </a:p>
          <a:p>
            <a:pPr lvl="0"/>
            <a:r>
              <a:rPr lang="en-IN" sz="4200" dirty="0"/>
              <a:t>48% of the customers says that amazon and </a:t>
            </a:r>
            <a:r>
              <a:rPr lang="en-IN" sz="4200" dirty="0" err="1"/>
              <a:t>flipkart</a:t>
            </a:r>
            <a:r>
              <a:rPr lang="en-IN" sz="4200" dirty="0"/>
              <a:t> shows wide variety of products in their shopping </a:t>
            </a:r>
            <a:r>
              <a:rPr lang="en-IN" sz="4200" dirty="0" err="1"/>
              <a:t>websited</a:t>
            </a:r>
            <a:r>
              <a:rPr lang="en-IN" sz="4200" dirty="0"/>
              <a:t> compared to other websites. </a:t>
            </a:r>
            <a:endParaRPr lang="en-IN" sz="4200" dirty="0" smtClean="0"/>
          </a:p>
          <a:p>
            <a:pPr marL="0" lvl="0" indent="0">
              <a:buNone/>
            </a:pPr>
            <a:endParaRPr lang="en-IN" sz="4200" dirty="0"/>
          </a:p>
          <a:p>
            <a:pPr marL="0" indent="0">
              <a:buNone/>
            </a:pPr>
            <a:endParaRPr lang="en-IN" dirty="0"/>
          </a:p>
        </p:txBody>
      </p:sp>
    </p:spTree>
    <p:extLst>
      <p:ext uri="{BB962C8B-B14F-4D97-AF65-F5344CB8AC3E}">
        <p14:creationId xmlns:p14="http://schemas.microsoft.com/office/powerpoint/2010/main" val="1466656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62500" lnSpcReduction="20000"/>
          </a:bodyPr>
          <a:lstStyle/>
          <a:p>
            <a:pPr lvl="0"/>
            <a:r>
              <a:rPr lang="en-IN" dirty="0"/>
              <a:t>37% of the customers liked amazon and </a:t>
            </a:r>
            <a:r>
              <a:rPr lang="en-IN" dirty="0" err="1"/>
              <a:t>flipkart</a:t>
            </a:r>
            <a:r>
              <a:rPr lang="en-IN" dirty="0"/>
              <a:t> in displaying complete and relevant information of the products</a:t>
            </a:r>
            <a:r>
              <a:rPr lang="en-IN" dirty="0" smtClean="0"/>
              <a:t>.</a:t>
            </a:r>
          </a:p>
          <a:p>
            <a:pPr lvl="0"/>
            <a:endParaRPr lang="en-IN" dirty="0"/>
          </a:p>
          <a:p>
            <a:pPr lvl="0"/>
            <a:r>
              <a:rPr lang="en-IN" dirty="0"/>
              <a:t>Around 51 customers says that Amazon.in is the fast loading website and application and they liked it. </a:t>
            </a:r>
            <a:endParaRPr lang="en-IN" dirty="0" smtClean="0"/>
          </a:p>
          <a:p>
            <a:pPr lvl="0"/>
            <a:endParaRPr lang="en-IN" dirty="0"/>
          </a:p>
          <a:p>
            <a:pPr lvl="0"/>
            <a:r>
              <a:rPr lang="en-IN" dirty="0"/>
              <a:t>The count is high for amazon followed by amazon and </a:t>
            </a:r>
            <a:r>
              <a:rPr lang="en-IN" dirty="0" err="1"/>
              <a:t>flipkart</a:t>
            </a:r>
            <a:r>
              <a:rPr lang="en-IN" dirty="0"/>
              <a:t> which means most of the customers liked the reliability of website or application in amazon and </a:t>
            </a:r>
            <a:r>
              <a:rPr lang="en-IN" dirty="0" err="1"/>
              <a:t>flipkart</a:t>
            </a:r>
            <a:r>
              <a:rPr lang="en-IN" dirty="0" smtClean="0"/>
              <a:t>.</a:t>
            </a:r>
          </a:p>
          <a:p>
            <a:pPr lvl="0"/>
            <a:endParaRPr lang="en-IN" dirty="0"/>
          </a:p>
          <a:p>
            <a:pPr lvl="0"/>
            <a:r>
              <a:rPr lang="en-IN" dirty="0"/>
              <a:t>Most of the customers likes Amazon's quickness to complete the purchase followed by </a:t>
            </a:r>
            <a:r>
              <a:rPr lang="en-IN" dirty="0" err="1"/>
              <a:t>Flipart's</a:t>
            </a:r>
            <a:r>
              <a:rPr lang="en-IN" dirty="0"/>
              <a:t> and only few of the customers likes </a:t>
            </a:r>
            <a:r>
              <a:rPr lang="en-IN" dirty="0" err="1"/>
              <a:t>Myntra</a:t>
            </a:r>
            <a:r>
              <a:rPr lang="en-IN" dirty="0"/>
              <a:t> website</a:t>
            </a:r>
            <a:r>
              <a:rPr lang="en-IN" dirty="0" smtClean="0"/>
              <a:t>.</a:t>
            </a:r>
          </a:p>
          <a:p>
            <a:pPr lvl="0"/>
            <a:endParaRPr lang="en-IN" dirty="0"/>
          </a:p>
          <a:p>
            <a:pPr lvl="0"/>
            <a:r>
              <a:rPr lang="en-IN" dirty="0"/>
              <a:t>In Amazon and </a:t>
            </a:r>
            <a:r>
              <a:rPr lang="en-IN" dirty="0" err="1"/>
              <a:t>flipkart</a:t>
            </a:r>
            <a:r>
              <a:rPr lang="en-IN" dirty="0"/>
              <a:t> websites there are several payment options available compared to the other shopping websites</a:t>
            </a:r>
            <a:r>
              <a:rPr lang="en-IN" dirty="0" smtClean="0"/>
              <a:t>.</a:t>
            </a:r>
          </a:p>
          <a:p>
            <a:pPr lvl="0"/>
            <a:endParaRPr lang="en-IN" dirty="0"/>
          </a:p>
          <a:p>
            <a:pPr lvl="0"/>
            <a:r>
              <a:rPr lang="en-IN" dirty="0"/>
              <a:t>Most of the customers liked Amazon's delivery speed</a:t>
            </a:r>
            <a:r>
              <a:rPr lang="en-IN" dirty="0" smtClean="0"/>
              <a:t>.</a:t>
            </a:r>
          </a:p>
          <a:p>
            <a:pPr marL="0" lvl="0" indent="0">
              <a:buNone/>
            </a:pPr>
            <a:endParaRPr lang="en-IN" dirty="0"/>
          </a:p>
          <a:p>
            <a:pPr lvl="0"/>
            <a:r>
              <a:rPr lang="en-IN" dirty="0"/>
              <a:t>Most of the customers trusts amazon followed by </a:t>
            </a:r>
            <a:r>
              <a:rPr lang="en-IN" dirty="0" err="1"/>
              <a:t>flipkart</a:t>
            </a:r>
            <a:r>
              <a:rPr lang="en-IN" dirty="0"/>
              <a:t> in terms of keeping the privacy of their data information</a:t>
            </a:r>
          </a:p>
          <a:p>
            <a:endParaRPr lang="en-IN" dirty="0"/>
          </a:p>
        </p:txBody>
      </p:sp>
    </p:spTree>
    <p:extLst>
      <p:ext uri="{BB962C8B-B14F-4D97-AF65-F5344CB8AC3E}">
        <p14:creationId xmlns:p14="http://schemas.microsoft.com/office/powerpoint/2010/main" val="544875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7500" lnSpcReduction="20000"/>
          </a:bodyPr>
          <a:lstStyle/>
          <a:p>
            <a:pPr marL="0" indent="0">
              <a:buNone/>
            </a:pPr>
            <a:r>
              <a:rPr lang="en-IN" b="1" u="sng" dirty="0"/>
              <a:t>INTRODUCTION</a:t>
            </a:r>
            <a:endParaRPr lang="en-IN" dirty="0"/>
          </a:p>
          <a:p>
            <a:r>
              <a:rPr lang="en-IN" sz="2900" dirty="0"/>
              <a:t>Customer retention is a business’s ability to keep existing customers and continue to generate revenue from them. Companies use different tactics to convert first-time buyers into repeat shoppers. In other words, customer retention allows a business to increase the profitability of an existing customer and maximize their lifetime value (LTV</a:t>
            </a:r>
            <a:r>
              <a:rPr lang="en-IN" sz="2900" dirty="0" smtClean="0"/>
              <a:t>).</a:t>
            </a:r>
          </a:p>
          <a:p>
            <a:endParaRPr lang="en-IN" sz="2900" dirty="0"/>
          </a:p>
          <a:p>
            <a:r>
              <a:rPr lang="en-IN" sz="2900" dirty="0"/>
              <a:t>Think of customer retention as a process where a business aims to convince existing customers to keep purchasing their products or services. Since a customer has already made a purchase, it’s different from lead generation, which is the effort involved in capturing contact information of businesses or individuals who are likely to buy a product or service</a:t>
            </a:r>
            <a:r>
              <a:rPr lang="en-IN" sz="2900" dirty="0" smtClean="0"/>
              <a:t>.</a:t>
            </a:r>
          </a:p>
          <a:p>
            <a:pPr marL="0" indent="0">
              <a:buNone/>
            </a:pPr>
            <a:endParaRPr lang="en-IN" sz="2900" dirty="0"/>
          </a:p>
          <a:p>
            <a:r>
              <a:rPr lang="en-IN" sz="2900" dirty="0"/>
              <a:t>Instead, customer retention is focused on existing customers. The goal is to increase repeat purchases by building customer loyalty through excellent customer service, product value and a distinct advantage over similar products or services.</a:t>
            </a:r>
          </a:p>
          <a:p>
            <a:endParaRPr lang="en-IN" dirty="0"/>
          </a:p>
        </p:txBody>
      </p:sp>
    </p:spTree>
    <p:extLst>
      <p:ext uri="{BB962C8B-B14F-4D97-AF65-F5344CB8AC3E}">
        <p14:creationId xmlns:p14="http://schemas.microsoft.com/office/powerpoint/2010/main" val="4069184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lnSpcReduction="10000"/>
          </a:bodyPr>
          <a:lstStyle/>
          <a:p>
            <a:pPr lvl="0"/>
            <a:r>
              <a:rPr lang="en-IN" sz="2000" dirty="0"/>
              <a:t>The count is high for the customers who </a:t>
            </a:r>
            <a:r>
              <a:rPr lang="en-IN" sz="2000" dirty="0" err="1"/>
              <a:t>belives</a:t>
            </a:r>
            <a:r>
              <a:rPr lang="en-IN" sz="2000" dirty="0"/>
              <a:t> that amazon website keeps their </a:t>
            </a:r>
            <a:r>
              <a:rPr lang="en-IN" sz="2000" dirty="0" err="1"/>
              <a:t>finanacial</a:t>
            </a:r>
            <a:r>
              <a:rPr lang="en-IN" sz="2000" dirty="0"/>
              <a:t> information secret. </a:t>
            </a:r>
            <a:endParaRPr lang="en-IN" sz="2000" dirty="0" smtClean="0"/>
          </a:p>
          <a:p>
            <a:pPr lvl="0"/>
            <a:endParaRPr lang="en-IN" sz="2000" dirty="0"/>
          </a:p>
          <a:p>
            <a:pPr lvl="0"/>
            <a:r>
              <a:rPr lang="en-IN" sz="2000" dirty="0"/>
              <a:t>Most of the customers believed that Amazon has perceived trustworthiness </a:t>
            </a:r>
            <a:r>
              <a:rPr lang="en-IN" sz="2000" dirty="0" err="1"/>
              <a:t>comapared</a:t>
            </a:r>
            <a:r>
              <a:rPr lang="en-IN" sz="2000" dirty="0"/>
              <a:t> to others. </a:t>
            </a:r>
            <a:endParaRPr lang="en-IN" sz="2000" dirty="0" smtClean="0"/>
          </a:p>
          <a:p>
            <a:pPr lvl="0"/>
            <a:endParaRPr lang="en-IN" sz="2000" dirty="0"/>
          </a:p>
          <a:p>
            <a:pPr lvl="0"/>
            <a:r>
              <a:rPr lang="en-IN" sz="2000" dirty="0"/>
              <a:t>Most of the customers like Amazon </a:t>
            </a:r>
            <a:r>
              <a:rPr lang="en-IN" sz="2000" dirty="0" err="1"/>
              <a:t>inerms</a:t>
            </a:r>
            <a:r>
              <a:rPr lang="en-IN" sz="2000" dirty="0"/>
              <a:t> of presence of online assistance through multi-channel followed by </a:t>
            </a:r>
            <a:r>
              <a:rPr lang="en-IN" sz="2000" dirty="0" err="1"/>
              <a:t>flipkart,Myntra</a:t>
            </a:r>
            <a:r>
              <a:rPr lang="en-IN" sz="2000" dirty="0"/>
              <a:t> and </a:t>
            </a:r>
            <a:r>
              <a:rPr lang="en-IN" sz="2000" dirty="0" err="1"/>
              <a:t>snapdeal</a:t>
            </a:r>
            <a:r>
              <a:rPr lang="en-IN" sz="2000" dirty="0" smtClean="0"/>
              <a:t>.</a:t>
            </a:r>
          </a:p>
          <a:p>
            <a:pPr lvl="0"/>
            <a:endParaRPr lang="en-IN" sz="2000" dirty="0"/>
          </a:p>
          <a:p>
            <a:pPr lvl="0"/>
            <a:r>
              <a:rPr lang="en-IN" sz="2000" dirty="0"/>
              <a:t>Most of the customers agreed that Amazon takes longer time to get logged them in</a:t>
            </a:r>
            <a:r>
              <a:rPr lang="en-IN" sz="2000" dirty="0" smtClean="0"/>
              <a:t>.</a:t>
            </a:r>
          </a:p>
          <a:p>
            <a:pPr lvl="0"/>
            <a:endParaRPr lang="en-IN" sz="2000" dirty="0"/>
          </a:p>
          <a:p>
            <a:pPr lvl="0"/>
            <a:r>
              <a:rPr lang="en-IN" sz="2000" dirty="0"/>
              <a:t>Customers believes that Amazon and </a:t>
            </a:r>
            <a:r>
              <a:rPr lang="en-IN" sz="2000" dirty="0" err="1"/>
              <a:t>flipkart</a:t>
            </a:r>
            <a:r>
              <a:rPr lang="en-IN" sz="2000" dirty="0"/>
              <a:t> takes longer time in display the graphics and photos in sales period</a:t>
            </a:r>
            <a:r>
              <a:rPr lang="en-IN" sz="2000" dirty="0" smtClean="0"/>
              <a:t>.</a:t>
            </a:r>
          </a:p>
          <a:p>
            <a:pPr marL="0" lvl="0" indent="0">
              <a:buNone/>
            </a:pPr>
            <a:endParaRPr lang="en-IN" sz="2000" dirty="0"/>
          </a:p>
          <a:p>
            <a:pPr lvl="0"/>
            <a:r>
              <a:rPr lang="en-IN" sz="2000" dirty="0"/>
              <a:t>Customers says that </a:t>
            </a:r>
            <a:r>
              <a:rPr lang="en-IN" sz="2000" dirty="0" err="1"/>
              <a:t>Myntra</a:t>
            </a:r>
            <a:r>
              <a:rPr lang="en-IN" sz="2000" dirty="0"/>
              <a:t> and </a:t>
            </a:r>
            <a:r>
              <a:rPr lang="en-IN" sz="2000" dirty="0" err="1"/>
              <a:t>paytm</a:t>
            </a:r>
            <a:r>
              <a:rPr lang="en-IN" sz="2000" dirty="0"/>
              <a:t> have late </a:t>
            </a:r>
            <a:r>
              <a:rPr lang="en-IN" sz="2000" dirty="0" smtClean="0"/>
              <a:t>declaration </a:t>
            </a:r>
            <a:r>
              <a:rPr lang="en-IN" sz="2000" dirty="0"/>
              <a:t>of price in promotion/sales period compared to others.</a:t>
            </a:r>
          </a:p>
          <a:p>
            <a:endParaRPr lang="en-IN" dirty="0"/>
          </a:p>
        </p:txBody>
      </p:sp>
    </p:spTree>
    <p:extLst>
      <p:ext uri="{BB962C8B-B14F-4D97-AF65-F5344CB8AC3E}">
        <p14:creationId xmlns:p14="http://schemas.microsoft.com/office/powerpoint/2010/main" val="2539835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62500" lnSpcReduction="20000"/>
          </a:bodyPr>
          <a:lstStyle/>
          <a:p>
            <a:pPr lvl="0"/>
            <a:r>
              <a:rPr lang="en-IN" dirty="0"/>
              <a:t>Also </a:t>
            </a:r>
            <a:r>
              <a:rPr lang="en-IN" dirty="0" err="1"/>
              <a:t>Myntra</a:t>
            </a:r>
            <a:r>
              <a:rPr lang="en-IN" dirty="0"/>
              <a:t> and </a:t>
            </a:r>
            <a:r>
              <a:rPr lang="en-IN" dirty="0" err="1"/>
              <a:t>paytm</a:t>
            </a:r>
            <a:r>
              <a:rPr lang="en-IN" dirty="0"/>
              <a:t> takes longer page loading time</a:t>
            </a:r>
            <a:r>
              <a:rPr lang="en-IN" dirty="0" smtClean="0"/>
              <a:t>.</a:t>
            </a:r>
          </a:p>
          <a:p>
            <a:pPr lvl="0"/>
            <a:endParaRPr lang="en-IN" dirty="0"/>
          </a:p>
          <a:p>
            <a:pPr lvl="0"/>
            <a:r>
              <a:rPr lang="en-IN" dirty="0"/>
              <a:t>Snapdeal.com has limited mode of payment on most products followed by Amazon.in</a:t>
            </a:r>
            <a:r>
              <a:rPr lang="en-IN" dirty="0" smtClean="0"/>
              <a:t>.</a:t>
            </a:r>
          </a:p>
          <a:p>
            <a:pPr lvl="0"/>
            <a:endParaRPr lang="en-IN" dirty="0"/>
          </a:p>
          <a:p>
            <a:pPr lvl="0"/>
            <a:r>
              <a:rPr lang="en-IN" dirty="0"/>
              <a:t>In terms of time taken in product delivery </a:t>
            </a:r>
            <a:r>
              <a:rPr lang="en-IN" dirty="0" err="1"/>
              <a:t>Paytm</a:t>
            </a:r>
            <a:r>
              <a:rPr lang="en-IN" dirty="0"/>
              <a:t> has highest count followed by Snapdeal.com</a:t>
            </a:r>
            <a:r>
              <a:rPr lang="en-IN" dirty="0" smtClean="0"/>
              <a:t>.</a:t>
            </a:r>
          </a:p>
          <a:p>
            <a:pPr lvl="0"/>
            <a:endParaRPr lang="en-IN" dirty="0"/>
          </a:p>
          <a:p>
            <a:pPr lvl="0"/>
            <a:r>
              <a:rPr lang="en-IN" dirty="0"/>
              <a:t>Most of the customers disliked change in website/Application design on amazon followed by </a:t>
            </a:r>
            <a:r>
              <a:rPr lang="en-IN" dirty="0" err="1"/>
              <a:t>paytm</a:t>
            </a:r>
            <a:r>
              <a:rPr lang="en-IN" dirty="0" smtClean="0"/>
              <a:t>.</a:t>
            </a:r>
          </a:p>
          <a:p>
            <a:pPr lvl="0"/>
            <a:endParaRPr lang="en-IN" dirty="0"/>
          </a:p>
          <a:p>
            <a:pPr lvl="0"/>
            <a:r>
              <a:rPr lang="en-IN" dirty="0"/>
              <a:t>Most of the customers disliked frequent disruption when moving from one page to another on amazon, </a:t>
            </a:r>
            <a:r>
              <a:rPr lang="en-IN" dirty="0" err="1"/>
              <a:t>Myntra</a:t>
            </a:r>
            <a:r>
              <a:rPr lang="en-IN" dirty="0"/>
              <a:t> and </a:t>
            </a:r>
            <a:r>
              <a:rPr lang="en-IN" dirty="0" err="1"/>
              <a:t>snapdeal</a:t>
            </a:r>
            <a:r>
              <a:rPr lang="en-IN" dirty="0" smtClean="0"/>
              <a:t>.</a:t>
            </a:r>
          </a:p>
          <a:p>
            <a:pPr lvl="0"/>
            <a:endParaRPr lang="en-IN" dirty="0"/>
          </a:p>
          <a:p>
            <a:pPr lvl="0"/>
            <a:r>
              <a:rPr lang="en-IN" dirty="0"/>
              <a:t>Most of the customers believes that Amazon and </a:t>
            </a:r>
            <a:r>
              <a:rPr lang="en-IN" dirty="0" err="1"/>
              <a:t>flipkart</a:t>
            </a:r>
            <a:r>
              <a:rPr lang="en-IN" dirty="0"/>
              <a:t> website are as efficient as before</a:t>
            </a:r>
            <a:r>
              <a:rPr lang="en-IN" dirty="0" smtClean="0"/>
              <a:t>.</a:t>
            </a:r>
          </a:p>
          <a:p>
            <a:pPr marL="0" lvl="0" indent="0">
              <a:buNone/>
            </a:pPr>
            <a:endParaRPr lang="en-IN" dirty="0"/>
          </a:p>
          <a:p>
            <a:pPr lvl="0"/>
            <a:r>
              <a:rPr lang="en-IN" dirty="0"/>
              <a:t>Most of the customers would like to recommend amazon to a friend.</a:t>
            </a:r>
          </a:p>
          <a:p>
            <a:endParaRPr lang="en-IN" dirty="0"/>
          </a:p>
        </p:txBody>
      </p:sp>
    </p:spTree>
    <p:extLst>
      <p:ext uri="{BB962C8B-B14F-4D97-AF65-F5344CB8AC3E}">
        <p14:creationId xmlns:p14="http://schemas.microsoft.com/office/powerpoint/2010/main" val="1869082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476672"/>
            <a:ext cx="8229600" cy="5865515"/>
          </a:xfrm>
        </p:spPr>
        <p:txBody>
          <a:bodyPr/>
          <a:lstStyle/>
          <a:p>
            <a:r>
              <a:rPr lang="en-IN" sz="2000" dirty="0"/>
              <a:t>I have also plotted some more plots to k now more about the dataset.</a:t>
            </a:r>
          </a:p>
          <a:p>
            <a:pPr marL="0" indent="0">
              <a:buNone/>
            </a:pP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6624736" cy="306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833248"/>
            <a:ext cx="5832648" cy="282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279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6633"/>
            <a:ext cx="4716016" cy="322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281554"/>
            <a:ext cx="5265697" cy="345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091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320" y="3356992"/>
            <a:ext cx="6036431" cy="321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07"/>
            <a:ext cx="5688632" cy="3104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4117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48"/>
            <a:ext cx="5508104" cy="313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9" y="3323277"/>
            <a:ext cx="5616623" cy="334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028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7" y="3629643"/>
            <a:ext cx="6588224" cy="322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6516216" cy="32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8387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294917"/>
            <a:ext cx="7074553" cy="356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88640"/>
            <a:ext cx="6120680" cy="310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445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IN" sz="2000" dirty="0"/>
              <a:t>I have converted the dataset into numerical and categorical columns. And then I have used </a:t>
            </a:r>
            <a:r>
              <a:rPr lang="en-IN" sz="2000" dirty="0" err="1"/>
              <a:t>LabelEncoder</a:t>
            </a:r>
            <a:r>
              <a:rPr lang="en-IN" sz="2000" dirty="0"/>
              <a:t> to encode the categorical columns</a:t>
            </a:r>
            <a:r>
              <a:rPr lang="en-IN" sz="2000" dirty="0" smtClean="0"/>
              <a:t>.</a:t>
            </a:r>
          </a:p>
          <a:p>
            <a:endParaRPr lang="en-US" sz="2000" dirty="0"/>
          </a:p>
          <a:p>
            <a:pPr marL="0" indent="0">
              <a:buNone/>
            </a:pPr>
            <a:endParaRPr lang="en-IN" sz="2000" dirty="0"/>
          </a:p>
          <a:p>
            <a:pPr marL="0" indent="0">
              <a:buNone/>
            </a:pPr>
            <a:r>
              <a:rPr lang="en-IN" sz="2000" dirty="0"/>
              <a:t>Then I have checked the distribution of the columns having continuous data.</a:t>
            </a: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20" y="1988840"/>
            <a:ext cx="6480720" cy="428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082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000" dirty="0"/>
              <a:t>The data was found to be normally distributed </a:t>
            </a:r>
            <a:r>
              <a:rPr lang="en-IN" sz="2000" dirty="0" smtClean="0"/>
              <a:t>in the </a:t>
            </a:r>
            <a:r>
              <a:rPr lang="en-IN" sz="2000" dirty="0" err="1"/>
              <a:t>Pin_code</a:t>
            </a:r>
            <a:r>
              <a:rPr lang="en-IN" sz="2000" dirty="0"/>
              <a:t> column and </a:t>
            </a:r>
            <a:r>
              <a:rPr lang="en-IN" sz="2000" dirty="0" smtClean="0"/>
              <a:t>I have  </a:t>
            </a:r>
            <a:r>
              <a:rPr lang="en-IN" sz="2000" dirty="0"/>
              <a:t>observe a little </a:t>
            </a:r>
            <a:r>
              <a:rPr lang="en-IN" sz="2000" dirty="0" err="1"/>
              <a:t>skewness</a:t>
            </a:r>
            <a:r>
              <a:rPr lang="en-IN" sz="2000" dirty="0"/>
              <a:t> in the right side. </a:t>
            </a:r>
            <a:r>
              <a:rPr lang="en-IN" sz="2000" dirty="0" smtClean="0"/>
              <a:t>So then I have find </a:t>
            </a:r>
            <a:r>
              <a:rPr lang="en-IN" sz="2000" dirty="0"/>
              <a:t>out </a:t>
            </a:r>
            <a:r>
              <a:rPr lang="en-IN" sz="2000" dirty="0" smtClean="0"/>
              <a:t>the </a:t>
            </a:r>
            <a:r>
              <a:rPr lang="en-IN" sz="2000" dirty="0"/>
              <a:t>outliers by using box plots</a:t>
            </a:r>
            <a:r>
              <a:rPr lang="en-IN" sz="2000" dirty="0" smtClean="0"/>
              <a:t>.</a:t>
            </a:r>
          </a:p>
          <a:p>
            <a:endParaRPr lang="en-US" sz="2000" dirty="0"/>
          </a:p>
          <a:p>
            <a:endParaRPr lang="en-IN"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smtClean="0"/>
          </a:p>
          <a:p>
            <a:endParaRPr lang="en-US" sz="2000" dirty="0"/>
          </a:p>
          <a:p>
            <a:r>
              <a:rPr lang="en-IN" sz="2000" dirty="0" err="1"/>
              <a:t>Pincode</a:t>
            </a:r>
            <a:r>
              <a:rPr lang="en-IN" sz="2000" dirty="0"/>
              <a:t> has some outliers </a:t>
            </a:r>
            <a:r>
              <a:rPr lang="en-IN" sz="2000" dirty="0" smtClean="0"/>
              <a:t>and I have </a:t>
            </a:r>
            <a:r>
              <a:rPr lang="en-IN" sz="2000" dirty="0"/>
              <a:t>removed the </a:t>
            </a:r>
            <a:r>
              <a:rPr lang="en-IN" sz="2000" dirty="0" smtClean="0"/>
              <a:t>outliers using IQR method, </a:t>
            </a:r>
            <a:r>
              <a:rPr lang="en-IN" sz="2000" dirty="0"/>
              <a:t>But for rest of the </a:t>
            </a:r>
            <a:r>
              <a:rPr lang="en-IN" sz="2000" dirty="0" err="1"/>
              <a:t>catagorical</a:t>
            </a:r>
            <a:r>
              <a:rPr lang="en-IN" sz="2000" dirty="0"/>
              <a:t> columns we have kept the outliers as it is.</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55967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139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lnSpcReduction="10000"/>
          </a:bodyPr>
          <a:lstStyle/>
          <a:p>
            <a:pPr marL="0" indent="0">
              <a:buNone/>
            </a:pPr>
            <a:r>
              <a:rPr lang="en-IN" b="1" u="sng" dirty="0"/>
              <a:t>Why is Customer retention important ?</a:t>
            </a:r>
            <a:endParaRPr lang="en-IN" dirty="0"/>
          </a:p>
          <a:p>
            <a:r>
              <a:rPr lang="en-IN" sz="2400" dirty="0"/>
              <a:t>Customers tend to move on for a myriad of reasons, which can include poor customer service, too much friction in the buying process and a lack of perceived value. This is why it’s a good idea to map out the customer journey to know where the leaks are. It’s also a best practice to solicit customer feedback and incorporate it into the company’s larger plans. </a:t>
            </a:r>
            <a:endParaRPr lang="en-IN" sz="2400" dirty="0" smtClean="0"/>
          </a:p>
          <a:p>
            <a:endParaRPr lang="en-IN" sz="2400" dirty="0"/>
          </a:p>
          <a:p>
            <a:r>
              <a:rPr lang="en-IN" sz="2400" dirty="0"/>
              <a:t>Customer retention is vital in driving repeat purchases and on-going value from your customer base. One oft-cited rule of thumb is that it costs five times as much to acquire a new customer as it does to retain an existing customer. Two of the most important factors in improving customer retention is understanding your customers’ satisfaction and loyalty. Businesses also need to understand any operations that may turn off potential and existing customers, </a:t>
            </a:r>
            <a:r>
              <a:rPr lang="en-IN" sz="2400" dirty="0" smtClean="0"/>
              <a:t>such as </a:t>
            </a:r>
            <a:r>
              <a:rPr lang="en-IN" sz="2400" dirty="0"/>
              <a:t>slow or poor customer service or a faulty product</a:t>
            </a:r>
            <a:r>
              <a:rPr lang="en-IN" dirty="0"/>
              <a:t>.</a:t>
            </a:r>
          </a:p>
          <a:p>
            <a:endParaRPr lang="en-IN" dirty="0"/>
          </a:p>
        </p:txBody>
      </p:sp>
    </p:spTree>
    <p:extLst>
      <p:ext uri="{BB962C8B-B14F-4D97-AF65-F5344CB8AC3E}">
        <p14:creationId xmlns:p14="http://schemas.microsoft.com/office/powerpoint/2010/main" val="415719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sz="2000" dirty="0"/>
              <a:t>Then I have checked for multi </a:t>
            </a:r>
            <a:r>
              <a:rPr lang="en-IN" sz="2000" dirty="0" err="1"/>
              <a:t>colinearity</a:t>
            </a:r>
            <a:r>
              <a:rPr lang="en-IN" sz="2000" dirty="0"/>
              <a:t> among the features. And then I have plotted a </a:t>
            </a:r>
            <a:r>
              <a:rPr lang="en-IN" sz="2000" dirty="0" err="1"/>
              <a:t>heatmap</a:t>
            </a:r>
            <a:r>
              <a:rPr lang="en-IN" sz="2000" dirty="0"/>
              <a:t> for finding out all the correlations among the features</a:t>
            </a:r>
            <a:r>
              <a:rPr lang="en-IN" sz="2000" dirty="0" smtClean="0"/>
              <a:t>.</a:t>
            </a:r>
          </a:p>
          <a:p>
            <a:pPr marL="0" indent="0">
              <a:buNone/>
            </a:pPr>
            <a:endParaRPr lang="en-IN" sz="2000" dirty="0"/>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54199"/>
            <a:ext cx="8739212" cy="409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371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IN" sz="2000" dirty="0" smtClean="0"/>
              <a:t>I have observed </a:t>
            </a:r>
            <a:r>
              <a:rPr lang="en-IN" sz="2000" dirty="0"/>
              <a:t>there are some features having very good </a:t>
            </a:r>
            <a:r>
              <a:rPr lang="en-IN" sz="2000" dirty="0" err="1"/>
              <a:t>colinearity</a:t>
            </a:r>
            <a:r>
              <a:rPr lang="en-IN" sz="2000" dirty="0"/>
              <a:t> among each other but this is not </a:t>
            </a:r>
            <a:r>
              <a:rPr lang="en-IN" sz="2000" dirty="0" smtClean="0"/>
              <a:t>good </a:t>
            </a:r>
            <a:r>
              <a:rPr lang="en-IN" sz="2000" dirty="0"/>
              <a:t>for the model. </a:t>
            </a:r>
            <a:r>
              <a:rPr lang="en-IN" sz="2000" dirty="0" smtClean="0"/>
              <a:t>So I have Find </a:t>
            </a:r>
            <a:r>
              <a:rPr lang="en-IN" sz="2000" dirty="0"/>
              <a:t>out the VIF(variance inflation factor) scores for each factor to find more about </a:t>
            </a:r>
            <a:r>
              <a:rPr lang="en-IN" sz="2000" dirty="0" err="1"/>
              <a:t>multicolinearity</a:t>
            </a:r>
            <a:r>
              <a:rPr lang="en-IN" sz="2000" dirty="0" smtClean="0"/>
              <a:t>.</a:t>
            </a:r>
          </a:p>
          <a:p>
            <a:endParaRPr lang="en-IN" sz="2000" dirty="0"/>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72" y="1844824"/>
            <a:ext cx="75898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006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IN" dirty="0"/>
          </a:p>
        </p:txBody>
      </p:sp>
      <p:sp>
        <p:nvSpPr>
          <p:cNvPr id="3" name="Content Placeholder 2"/>
          <p:cNvSpPr>
            <a:spLocks noGrp="1"/>
          </p:cNvSpPr>
          <p:nvPr>
            <p:ph idx="1"/>
          </p:nvPr>
        </p:nvSpPr>
        <p:spPr>
          <a:xfrm>
            <a:off x="457200" y="1268760"/>
            <a:ext cx="8229600" cy="4857403"/>
          </a:xfrm>
        </p:spPr>
        <p:txBody>
          <a:bodyPr>
            <a:normAutofit fontScale="25000" lnSpcReduction="20000"/>
          </a:bodyPr>
          <a:lstStyle/>
          <a:p>
            <a:pPr lvl="0"/>
            <a:r>
              <a:rPr lang="en-IN" sz="8000" dirty="0"/>
              <a:t>This study was performed to find out about the influencing factors towards online shopping from different e-commerce websites</a:t>
            </a:r>
            <a:r>
              <a:rPr lang="en-IN" sz="8000" dirty="0" smtClean="0"/>
              <a:t>.</a:t>
            </a:r>
          </a:p>
          <a:p>
            <a:pPr lvl="0"/>
            <a:endParaRPr lang="en-IN" sz="8000" dirty="0"/>
          </a:p>
          <a:p>
            <a:pPr lvl="0"/>
            <a:r>
              <a:rPr lang="en-IN" sz="8000" dirty="0"/>
              <a:t>In this customer retention project during the Exploratory Data Analysis(EDA), in data cleaning part I have replaced the duplicate values in different columns. I have found no null values. i have also renamed the columns as their original named were way too big. I have also encoded the </a:t>
            </a:r>
            <a:r>
              <a:rPr lang="en-IN" sz="8000" dirty="0" err="1"/>
              <a:t>catagorical</a:t>
            </a:r>
            <a:r>
              <a:rPr lang="en-IN" sz="8000" dirty="0"/>
              <a:t> values in all the columns by using label encoder. I have Visualized the data using count plot, box plot and </a:t>
            </a:r>
            <a:r>
              <a:rPr lang="en-IN" sz="8000" dirty="0" err="1"/>
              <a:t>dist</a:t>
            </a:r>
            <a:r>
              <a:rPr lang="en-IN" sz="8000" dirty="0"/>
              <a:t> </a:t>
            </a:r>
            <a:r>
              <a:rPr lang="en-IN" sz="8000" dirty="0" err="1"/>
              <a:t>plot.I</a:t>
            </a:r>
            <a:r>
              <a:rPr lang="en-IN" sz="8000" dirty="0"/>
              <a:t> have also Checked the statistics of the data for </a:t>
            </a:r>
            <a:r>
              <a:rPr lang="en-IN" sz="8000" dirty="0" err="1"/>
              <a:t>columnshaving</a:t>
            </a:r>
            <a:r>
              <a:rPr lang="en-IN" sz="8000" dirty="0"/>
              <a:t> </a:t>
            </a:r>
            <a:r>
              <a:rPr lang="en-IN" sz="8000" dirty="0" err="1"/>
              <a:t>continious</a:t>
            </a:r>
            <a:r>
              <a:rPr lang="en-IN" sz="8000" dirty="0"/>
              <a:t> values and also checked for </a:t>
            </a:r>
            <a:r>
              <a:rPr lang="en-IN" sz="8000" dirty="0" err="1"/>
              <a:t>skewness</a:t>
            </a:r>
            <a:r>
              <a:rPr lang="en-IN" sz="8000" dirty="0"/>
              <a:t>, outliers and correlation between the features. I have also removed the outliers by using IQR</a:t>
            </a:r>
            <a:r>
              <a:rPr lang="en-IN" sz="8000" dirty="0" smtClean="0"/>
              <a:t>.</a:t>
            </a:r>
          </a:p>
          <a:p>
            <a:pPr marL="0" lvl="0" indent="0">
              <a:buNone/>
            </a:pPr>
            <a:endParaRPr lang="en-IN" sz="8000" dirty="0"/>
          </a:p>
          <a:p>
            <a:pPr lvl="0"/>
            <a:r>
              <a:rPr lang="en-IN" sz="8000" dirty="0"/>
              <a:t>From the analysis it was observed that consumers purchasing decisions are dependent on various factors including both on the combination of both utilitarian value and hedonistic values. All these factors influence consumers to purchase products  online from e-commerce websites. According to consumers' opinions, "time saving" is the most important influencing factors for shopping online from e-commerce websites.</a:t>
            </a:r>
          </a:p>
          <a:p>
            <a:endParaRPr lang="en-IN" dirty="0"/>
          </a:p>
        </p:txBody>
      </p:sp>
    </p:spTree>
    <p:extLst>
      <p:ext uri="{BB962C8B-B14F-4D97-AF65-F5344CB8AC3E}">
        <p14:creationId xmlns:p14="http://schemas.microsoft.com/office/powerpoint/2010/main" val="1532820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lvl="0"/>
            <a:r>
              <a:rPr lang="en-IN" sz="2000" dirty="0"/>
              <a:t>Again "information availability", "open 24/7", "huge range of products/ brands", "reasonable prices", "various offers for online products", "easy ordering system", and "shopping fun" are other </a:t>
            </a:r>
            <a:r>
              <a:rPr lang="en-IN" sz="2000" dirty="0" err="1"/>
              <a:t>infuencing</a:t>
            </a:r>
            <a:r>
              <a:rPr lang="en-IN" sz="2000" dirty="0"/>
              <a:t> factors for shopping online. Also, "online payment system", "personal privacy or security issues", "delaying of delivery" and "lacks of personal customer service" are the main inhibitions of online shopping to the customers</a:t>
            </a:r>
            <a:r>
              <a:rPr lang="en-IN" sz="2000" dirty="0" smtClean="0"/>
              <a:t>.</a:t>
            </a:r>
          </a:p>
          <a:p>
            <a:pPr lvl="0"/>
            <a:endParaRPr lang="en-IN" sz="2000" dirty="0"/>
          </a:p>
          <a:p>
            <a:pPr lvl="0"/>
            <a:r>
              <a:rPr lang="en-IN" sz="2000" dirty="0"/>
              <a:t>After the Visualization of the data with proper visualization techniques I found out that Amazon is the best online store where the customers trust on buying products and it has positive impact on the customers. </a:t>
            </a:r>
            <a:endParaRPr lang="en-IN" sz="2000" dirty="0" smtClean="0"/>
          </a:p>
          <a:p>
            <a:pPr marL="0" lvl="0" indent="0">
              <a:buNone/>
            </a:pPr>
            <a:endParaRPr lang="en-IN" sz="2000" dirty="0"/>
          </a:p>
          <a:p>
            <a:pPr lvl="0"/>
            <a:r>
              <a:rPr lang="en-IN" sz="2000" dirty="0"/>
              <a:t>It was also concluded that online shopping is not trustworthy and reliable to some customers due to only online payment system and personal privacy. In addition, online security is a major concern for the consumer particularly in terms of fraud, privacy and hacking.</a:t>
            </a:r>
          </a:p>
          <a:p>
            <a:pPr marL="0" indent="0">
              <a:buNone/>
            </a:pPr>
            <a:endParaRPr lang="en-IN" dirty="0"/>
          </a:p>
        </p:txBody>
      </p:sp>
    </p:spTree>
    <p:extLst>
      <p:ext uri="{BB962C8B-B14F-4D97-AF65-F5344CB8AC3E}">
        <p14:creationId xmlns:p14="http://schemas.microsoft.com/office/powerpoint/2010/main" val="16685515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01789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IN" b="1" u="sng" dirty="0"/>
              <a:t>Problem Statement</a:t>
            </a:r>
            <a:endParaRPr lang="en-IN" dirty="0"/>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0" indent="0">
              <a:buNone/>
            </a:pPr>
            <a:endParaRPr lang="en-IN" dirty="0"/>
          </a:p>
        </p:txBody>
      </p:sp>
    </p:spTree>
    <p:extLst>
      <p:ext uri="{BB962C8B-B14F-4D97-AF65-F5344CB8AC3E}">
        <p14:creationId xmlns:p14="http://schemas.microsoft.com/office/powerpoint/2010/main" val="2109576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IN" sz="2000" b="1" dirty="0" smtClean="0"/>
              <a:t>Utilitarian value: </a:t>
            </a:r>
            <a:r>
              <a:rPr lang="en-IN" sz="2000" dirty="0" smtClean="0"/>
              <a:t>Utilitarian value is an objective value which provides some functional benefits to the consumers and helps consumers to accomplish practical tasks. </a:t>
            </a:r>
          </a:p>
          <a:p>
            <a:r>
              <a:rPr lang="en-IN" sz="2000" b="1" dirty="0"/>
              <a:t>Hedonistic value: </a:t>
            </a:r>
            <a:r>
              <a:rPr lang="en-IN" sz="2000" dirty="0"/>
              <a:t>Hedonistic value is subjective (Psychological) value which provides an experiential satisfaction. In other words, the immediate psychological gratification that comes from experiencing some activity or from consumption of a product</a:t>
            </a:r>
            <a:r>
              <a:rPr lang="en-IN" sz="2000" dirty="0" smtClean="0"/>
              <a:t>.</a:t>
            </a:r>
          </a:p>
          <a:p>
            <a:endParaRPr lang="en-IN" sz="2000" dirty="0"/>
          </a:p>
          <a:p>
            <a:endParaRPr lang="en-IN" dirty="0"/>
          </a:p>
        </p:txBody>
      </p:sp>
      <p:pic>
        <p:nvPicPr>
          <p:cNvPr id="4" name="Picture 3" descr="https://www.researchgate.net/profile/Vikas_Kumar146/publication/346412647/figure/fig1/AS:962618307145728@1606517497246/Proposed-customer-retention-model_W640.jpg"/>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23728"/>
            <a:ext cx="7156987" cy="3600400"/>
          </a:xfrm>
          <a:prstGeom prst="rect">
            <a:avLst/>
          </a:prstGeom>
          <a:noFill/>
          <a:ln>
            <a:noFill/>
          </a:ln>
        </p:spPr>
      </p:pic>
    </p:spTree>
    <p:extLst>
      <p:ext uri="{BB962C8B-B14F-4D97-AF65-F5344CB8AC3E}">
        <p14:creationId xmlns:p14="http://schemas.microsoft.com/office/powerpoint/2010/main" val="16657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000" dirty="0"/>
              <a:t>In the above diagram, we can see that the Repeat Purchase Intention (customer Retention) basically our Customer Retention strategy relies on Hedonic value and Utilitarian value. Also, we see that there are perceived risks affecting the purchase and re purchase intentions of our customers. The Hedonic value has 5 major parts such as gratification, role, best deal, social aspect and adventure feeling criterions. Where as in Utilitarian value we have product offerings, convenience,  product information and monetary savings.</a:t>
            </a:r>
          </a:p>
          <a:p>
            <a:endParaRPr lang="en-IN" dirty="0"/>
          </a:p>
        </p:txBody>
      </p:sp>
    </p:spTree>
    <p:extLst>
      <p:ext uri="{BB962C8B-B14F-4D97-AF65-F5344CB8AC3E}">
        <p14:creationId xmlns:p14="http://schemas.microsoft.com/office/powerpoint/2010/main" val="239277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IN" b="1" u="sng" dirty="0"/>
              <a:t>Motivation for the Problem Undertaken</a:t>
            </a:r>
            <a:endParaRPr lang="en-IN" dirty="0"/>
          </a:p>
          <a:p>
            <a:r>
              <a:rPr lang="en-IN" sz="2000" dirty="0"/>
              <a:t>Our main motivation for undertaking this project was to find out how many people are shopping from e commerce websites online. There are also local stores available in the market which people can directly visit and get the things of their need, but here we will find out how are the e-commerce giants like </a:t>
            </a:r>
            <a:r>
              <a:rPr lang="en-IN" sz="2000" dirty="0" err="1" smtClean="0"/>
              <a:t>flipkart</a:t>
            </a:r>
            <a:r>
              <a:rPr lang="en-IN" sz="2000" dirty="0"/>
              <a:t>, amazon, </a:t>
            </a:r>
            <a:r>
              <a:rPr lang="en-IN" sz="2000" dirty="0" err="1"/>
              <a:t>snapdeal</a:t>
            </a:r>
            <a:r>
              <a:rPr lang="en-IN" sz="2000" dirty="0"/>
              <a:t> </a:t>
            </a:r>
            <a:r>
              <a:rPr lang="en-IN" sz="2000" dirty="0" err="1"/>
              <a:t>etc</a:t>
            </a:r>
            <a:r>
              <a:rPr lang="en-IN" sz="2000" dirty="0"/>
              <a:t> are retaining the online traffic so that customers would buy things of their need from them . Here we are provided with a dataset which contains responses from different </a:t>
            </a:r>
            <a:r>
              <a:rPr lang="en-IN" sz="2400" dirty="0"/>
              <a:t>customers </a:t>
            </a:r>
            <a:r>
              <a:rPr lang="en-IN" sz="2000" dirty="0"/>
              <a:t>of e commerce websites  and their age , sex and some other information are also present.</a:t>
            </a:r>
          </a:p>
          <a:p>
            <a:endParaRPr lang="en-IN" dirty="0"/>
          </a:p>
        </p:txBody>
      </p:sp>
    </p:spTree>
    <p:extLst>
      <p:ext uri="{BB962C8B-B14F-4D97-AF65-F5344CB8AC3E}">
        <p14:creationId xmlns:p14="http://schemas.microsoft.com/office/powerpoint/2010/main" val="153517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55000" lnSpcReduction="20000"/>
          </a:bodyPr>
          <a:lstStyle/>
          <a:p>
            <a:pPr marL="0" indent="0">
              <a:buNone/>
            </a:pPr>
            <a:r>
              <a:rPr lang="en-IN" sz="5800" b="1" dirty="0"/>
              <a:t>Benefits of Customer Retention</a:t>
            </a:r>
            <a:endParaRPr lang="en-IN" sz="5800" dirty="0"/>
          </a:p>
          <a:p>
            <a:r>
              <a:rPr lang="en-IN" dirty="0"/>
              <a:t>The main benefit of customer retention is the ability to maximize the amount of money you can extract from each customer. There are also other benefits including the following</a:t>
            </a:r>
            <a:r>
              <a:rPr lang="en-IN" dirty="0" smtClean="0"/>
              <a:t>:</a:t>
            </a:r>
          </a:p>
          <a:p>
            <a:endParaRPr lang="en-IN" dirty="0"/>
          </a:p>
          <a:p>
            <a:pPr lvl="0"/>
            <a:r>
              <a:rPr lang="en-IN" b="1" dirty="0"/>
              <a:t>Increased profits:</a:t>
            </a:r>
            <a:r>
              <a:rPr lang="en-IN" dirty="0"/>
              <a:t> Many companies generate the majority of their revenue from existing customers—</a:t>
            </a:r>
            <a:r>
              <a:rPr lang="en-IN" u="sng" dirty="0">
                <a:hlinkClick r:id="rId2"/>
              </a:rPr>
              <a:t>61% of SMBs</a:t>
            </a:r>
            <a:r>
              <a:rPr lang="en-IN" dirty="0"/>
              <a:t> said this was the case, per a BIA/Kelsey report—so focusing on this part of your business should be the priority. It will not only increase your revenue, but also your </a:t>
            </a:r>
            <a:r>
              <a:rPr lang="en-IN" dirty="0">
                <a:hlinkClick r:id="rId3"/>
              </a:rPr>
              <a:t>business’s profitability</a:t>
            </a:r>
            <a:r>
              <a:rPr lang="en-IN" dirty="0" smtClean="0"/>
              <a:t>.</a:t>
            </a:r>
          </a:p>
          <a:p>
            <a:pPr lvl="0"/>
            <a:endParaRPr lang="en-IN" dirty="0"/>
          </a:p>
          <a:p>
            <a:pPr lvl="0"/>
            <a:r>
              <a:rPr lang="en-IN" b="1" dirty="0"/>
              <a:t>Lower costs:</a:t>
            </a:r>
            <a:r>
              <a:rPr lang="en-IN" dirty="0"/>
              <a:t> Retaining an existing customer is anywhere from</a:t>
            </a:r>
            <a:r>
              <a:rPr lang="en-IN" i="1" dirty="0"/>
              <a:t> 5-25 times cheaper</a:t>
            </a:r>
            <a:r>
              <a:rPr lang="en-IN" dirty="0"/>
              <a:t> than acquiring a new one, </a:t>
            </a:r>
            <a:r>
              <a:rPr lang="en-IN" u="sng" dirty="0">
                <a:hlinkClick r:id="rId4"/>
              </a:rPr>
              <a:t>according to Bain &amp; Company</a:t>
            </a:r>
            <a:r>
              <a:rPr lang="en-IN" dirty="0"/>
              <a:t>, so it’s a much more cost-effective strategy in the long run</a:t>
            </a:r>
            <a:r>
              <a:rPr lang="en-IN" dirty="0" smtClean="0"/>
              <a:t>.</a:t>
            </a:r>
          </a:p>
          <a:p>
            <a:pPr lvl="0"/>
            <a:endParaRPr lang="en-IN" dirty="0"/>
          </a:p>
          <a:p>
            <a:pPr lvl="0"/>
            <a:r>
              <a:rPr lang="en-IN" b="1" dirty="0"/>
              <a:t>Increased average order value (AOV):</a:t>
            </a:r>
            <a:r>
              <a:rPr lang="en-IN" dirty="0"/>
              <a:t> Repeat customers tend to spend more over time while increasing their average order value. That’s why just a 5% increase in retention rate can lead to profits growing 25-95%, per Bain &amp; Company. And loyal customers are 23% more likely to buy again than others, </a:t>
            </a:r>
            <a:r>
              <a:rPr lang="en-IN" u="sng" dirty="0">
                <a:hlinkClick r:id="rId5"/>
              </a:rPr>
              <a:t>according to a Gallup study</a:t>
            </a:r>
            <a:r>
              <a:rPr lang="en-IN" dirty="0" smtClean="0"/>
              <a:t>.</a:t>
            </a:r>
          </a:p>
          <a:p>
            <a:pPr lvl="0"/>
            <a:endParaRPr lang="en-IN" dirty="0"/>
          </a:p>
          <a:p>
            <a:pPr lvl="0"/>
            <a:r>
              <a:rPr lang="en-IN" b="1" dirty="0"/>
              <a:t>Acquire brand ambassadors:</a:t>
            </a:r>
            <a:r>
              <a:rPr lang="en-IN" dirty="0"/>
              <a:t> Word of mouth is one of the best ways to grow your business organically. The more loyal your customers, the more likely that they’ll share positive experiences and recommend your company to others.</a:t>
            </a:r>
          </a:p>
          <a:p>
            <a:endParaRPr lang="en-IN" dirty="0"/>
          </a:p>
        </p:txBody>
      </p:sp>
    </p:spTree>
    <p:extLst>
      <p:ext uri="{BB962C8B-B14F-4D97-AF65-F5344CB8AC3E}">
        <p14:creationId xmlns:p14="http://schemas.microsoft.com/office/powerpoint/2010/main" val="2583227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2878</Words>
  <Application>Microsoft Office PowerPoint</Application>
  <PresentationFormat>On-screen Show (4:3)</PresentationFormat>
  <Paragraphs>199</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                                 Presented by-                                                                 Sankalp Mahapatra                                                      Internship-29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of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from the Countplots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Presented by-                                                                 Sankalp Mahapatra                                                       Internship-29</dc:title>
  <dc:creator>Sankalp Mahapatra</dc:creator>
  <cp:lastModifiedBy>Sankalp Mahapatra</cp:lastModifiedBy>
  <cp:revision>13</cp:revision>
  <dcterms:created xsi:type="dcterms:W3CDTF">2022-08-20T21:41:11Z</dcterms:created>
  <dcterms:modified xsi:type="dcterms:W3CDTF">2022-08-21T05:59:42Z</dcterms:modified>
</cp:coreProperties>
</file>