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9" r:id="rId13"/>
    <p:sldId id="280" r:id="rId14"/>
    <p:sldId id="281" r:id="rId15"/>
    <p:sldId id="282" r:id="rId16"/>
    <p:sldId id="277" r:id="rId17"/>
    <p:sldId id="278" r:id="rId18"/>
    <p:sldId id="283" r:id="rId19"/>
    <p:sldId id="284" r:id="rId20"/>
    <p:sldId id="285"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3" r:id="rId34"/>
    <p:sldId id="304" r:id="rId35"/>
    <p:sldId id="305" r:id="rId36"/>
    <p:sldId id="306" r:id="rId37"/>
    <p:sldId id="307" r:id="rId38"/>
    <p:sldId id="315" r:id="rId39"/>
    <p:sldId id="316" r:id="rId40"/>
    <p:sldId id="317" r:id="rId41"/>
    <p:sldId id="308" r:id="rId42"/>
    <p:sldId id="310" r:id="rId43"/>
    <p:sldId id="311" r:id="rId44"/>
    <p:sldId id="312" r:id="rId45"/>
    <p:sldId id="313" r:id="rId46"/>
    <p:sldId id="314" r:id="rId47"/>
    <p:sldId id="30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p:scale>
          <a:sx n="102" d="100"/>
          <a:sy n="102" d="100"/>
        </p:scale>
        <p:origin x="-917" y="7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5407E0-3796-4C4E-8CBB-6787C39D88E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315697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5407E0-3796-4C4E-8CBB-6787C39D88E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47952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5407E0-3796-4C4E-8CBB-6787C39D88E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130966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5407E0-3796-4C4E-8CBB-6787C39D88E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204962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407E0-3796-4C4E-8CBB-6787C39D88E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3416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5407E0-3796-4C4E-8CBB-6787C39D88E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421364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5407E0-3796-4C4E-8CBB-6787C39D88EB}"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21121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5407E0-3796-4C4E-8CBB-6787C39D88EB}"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374284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407E0-3796-4C4E-8CBB-6787C39D88EB}"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265333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407E0-3796-4C4E-8CBB-6787C39D88E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241365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407E0-3796-4C4E-8CBB-6787C39D88E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62CAE4-E6FD-45A3-8F94-B466930B0BE0}" type="slidenum">
              <a:rPr lang="en-IN" smtClean="0"/>
              <a:t>‹#›</a:t>
            </a:fld>
            <a:endParaRPr lang="en-IN"/>
          </a:p>
        </p:txBody>
      </p:sp>
    </p:spTree>
    <p:extLst>
      <p:ext uri="{BB962C8B-B14F-4D97-AF65-F5344CB8AC3E}">
        <p14:creationId xmlns:p14="http://schemas.microsoft.com/office/powerpoint/2010/main" val="31313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407E0-3796-4C4E-8CBB-6787C39D88EB}" type="datetimeFigureOut">
              <a:rPr lang="en-IN" smtClean="0"/>
              <a:t>10-10-2022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2CAE4-E6FD-45A3-8F94-B466930B0BE0}" type="slidenum">
              <a:rPr lang="en-IN" smtClean="0"/>
              <a:t>‹#›</a:t>
            </a:fld>
            <a:endParaRPr lang="en-IN"/>
          </a:p>
        </p:txBody>
      </p:sp>
    </p:spTree>
    <p:extLst>
      <p:ext uri="{BB962C8B-B14F-4D97-AF65-F5344CB8AC3E}">
        <p14:creationId xmlns:p14="http://schemas.microsoft.com/office/powerpoint/2010/main" val="1004371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3411810"/>
          </a:xfrm>
        </p:spPr>
        <p:txBody>
          <a:bodyPr>
            <a:normAutofit fontScale="90000"/>
          </a:bodyPr>
          <a:lstStyle/>
          <a:p>
            <a:r>
              <a:rPr lang="en-US" dirty="0" smtClean="0"/>
              <a:t>Presentation on </a:t>
            </a:r>
            <a:r>
              <a:rPr lang="en-IN" dirty="0"/>
              <a:t>Malignant Comments Classifier </a:t>
            </a: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dirty="0"/>
              <a:t/>
            </a:r>
            <a:br>
              <a:rPr lang="en-IN" dirty="0"/>
            </a:br>
            <a:endParaRPr lang="en-IN" dirty="0"/>
          </a:p>
        </p:txBody>
      </p:sp>
      <p:sp>
        <p:nvSpPr>
          <p:cNvPr id="3" name="Subtitle 2"/>
          <p:cNvSpPr>
            <a:spLocks noGrp="1"/>
          </p:cNvSpPr>
          <p:nvPr>
            <p:ph type="subTitle" idx="1"/>
          </p:nvPr>
        </p:nvSpPr>
        <p:spPr>
          <a:xfrm>
            <a:off x="1371600" y="3886200"/>
            <a:ext cx="6400800" cy="2639144"/>
          </a:xfrm>
        </p:spPr>
        <p:txBody>
          <a:bodyPr>
            <a:normAutofit lnSpcReduction="10000"/>
          </a:bodyPr>
          <a:lstStyle/>
          <a:p>
            <a:endParaRPr lang="en-US" dirty="0" smtClean="0"/>
          </a:p>
          <a:p>
            <a:endParaRPr lang="en-US" dirty="0"/>
          </a:p>
          <a:p>
            <a:endParaRPr lang="en-US" dirty="0" smtClean="0"/>
          </a:p>
          <a:p>
            <a:pPr algn="r"/>
            <a:r>
              <a:rPr lang="en-US" sz="1800" dirty="0" smtClean="0">
                <a:solidFill>
                  <a:schemeClr val="tx1">
                    <a:lumMod val="95000"/>
                    <a:lumOff val="5000"/>
                  </a:schemeClr>
                </a:solidFill>
              </a:rPr>
              <a:t>Submitted by-</a:t>
            </a:r>
          </a:p>
          <a:p>
            <a:pPr algn="r"/>
            <a:r>
              <a:rPr lang="en-US" sz="1800" dirty="0" smtClean="0">
                <a:solidFill>
                  <a:schemeClr val="tx1">
                    <a:lumMod val="95000"/>
                    <a:lumOff val="5000"/>
                  </a:schemeClr>
                </a:solidFill>
              </a:rPr>
              <a:t>Sankalp Mahapatra</a:t>
            </a:r>
          </a:p>
          <a:p>
            <a:pPr algn="r"/>
            <a:r>
              <a:rPr lang="en-US" sz="1800" dirty="0" smtClean="0">
                <a:solidFill>
                  <a:schemeClr val="tx1">
                    <a:lumMod val="95000"/>
                    <a:lumOff val="5000"/>
                  </a:schemeClr>
                </a:solidFill>
              </a:rPr>
              <a:t>Internship 29</a:t>
            </a:r>
            <a:endParaRPr lang="en-IN" sz="1800" dirty="0">
              <a:solidFill>
                <a:schemeClr val="tx1">
                  <a:lumMod val="95000"/>
                  <a:lumOff val="5000"/>
                </a:schemeClr>
              </a:solidFill>
            </a:endParaRPr>
          </a:p>
        </p:txBody>
      </p:sp>
      <p:pic>
        <p:nvPicPr>
          <p:cNvPr id="4" name="Picture 3" descr="https://i.ytimg.com/vi/ZRG0ctYvkQw/maxresdefault.jpg"/>
          <p:cNvPicPr/>
          <p:nvPr/>
        </p:nvPicPr>
        <p:blipFill>
          <a:blip r:embed="rId2">
            <a:extLst>
              <a:ext uri="{28A0092B-C50C-407E-A947-70E740481C1C}">
                <a14:useLocalDpi xmlns:a14="http://schemas.microsoft.com/office/drawing/2010/main" val="0"/>
              </a:ext>
            </a:extLst>
          </a:blip>
          <a:srcRect/>
          <a:stretch>
            <a:fillRect/>
          </a:stretch>
        </p:blipFill>
        <p:spPr bwMode="auto">
          <a:xfrm>
            <a:off x="1434270" y="1772816"/>
            <a:ext cx="6250305" cy="3517900"/>
          </a:xfrm>
          <a:prstGeom prst="rect">
            <a:avLst/>
          </a:prstGeom>
          <a:noFill/>
          <a:ln>
            <a:noFill/>
          </a:ln>
        </p:spPr>
      </p:pic>
    </p:spTree>
    <p:extLst>
      <p:ext uri="{BB962C8B-B14F-4D97-AF65-F5344CB8AC3E}">
        <p14:creationId xmlns:p14="http://schemas.microsoft.com/office/powerpoint/2010/main" val="40799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Visualization</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IN" sz="1800" dirty="0"/>
              <a:t>I used pandas profiling to get the over viewed visualization on the pre-processed data. </a:t>
            </a:r>
            <a:endParaRPr lang="en-IN" sz="1800" dirty="0" smtClean="0"/>
          </a:p>
          <a:p>
            <a:pPr marL="0" indent="0" algn="just">
              <a:buNone/>
            </a:pPr>
            <a:endParaRPr lang="en-IN" sz="1800" dirty="0" smtClean="0"/>
          </a:p>
          <a:p>
            <a:pPr algn="just"/>
            <a:r>
              <a:rPr lang="en-IN" sz="1800" dirty="0" smtClean="0"/>
              <a:t>Pandas </a:t>
            </a:r>
            <a:r>
              <a:rPr lang="en-IN" sz="1800" dirty="0"/>
              <a:t>is an open-source Python module with which we can do an exploratory data analysis to get detailed description of the features and it helps in visualizing and understanding the distribution of each variable</a:t>
            </a:r>
            <a:r>
              <a:rPr lang="en-IN" sz="1800" dirty="0" smtClean="0"/>
              <a:t>.</a:t>
            </a:r>
          </a:p>
          <a:p>
            <a:pPr marL="0" indent="0" algn="just">
              <a:buNone/>
            </a:pPr>
            <a:endParaRPr lang="en-IN" sz="1800" dirty="0" smtClean="0"/>
          </a:p>
          <a:p>
            <a:pPr algn="just"/>
            <a:r>
              <a:rPr lang="en-IN" sz="1800" dirty="0" smtClean="0"/>
              <a:t> </a:t>
            </a:r>
            <a:r>
              <a:rPr lang="en-IN" sz="1800" dirty="0"/>
              <a:t>I have used </a:t>
            </a:r>
            <a:r>
              <a:rPr lang="en-IN" sz="1800" dirty="0" err="1"/>
              <a:t>wordcloud</a:t>
            </a:r>
            <a:r>
              <a:rPr lang="en-IN" sz="1800" dirty="0"/>
              <a:t> to get the sense of loud words in the labels.</a:t>
            </a:r>
          </a:p>
          <a:p>
            <a:endParaRPr lang="en-IN" sz="2400" dirty="0"/>
          </a:p>
        </p:txBody>
      </p:sp>
    </p:spTree>
    <p:extLst>
      <p:ext uri="{BB962C8B-B14F-4D97-AF65-F5344CB8AC3E}">
        <p14:creationId xmlns:p14="http://schemas.microsoft.com/office/powerpoint/2010/main" val="323218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39552" y="404664"/>
            <a:ext cx="8064896" cy="4896544"/>
          </a:xfrm>
          <a:prstGeom prst="rect">
            <a:avLst/>
          </a:prstGeom>
        </p:spPr>
      </p:pic>
    </p:spTree>
    <p:extLst>
      <p:ext uri="{BB962C8B-B14F-4D97-AF65-F5344CB8AC3E}">
        <p14:creationId xmlns:p14="http://schemas.microsoft.com/office/powerpoint/2010/main" val="344485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51521" y="548680"/>
            <a:ext cx="5616623" cy="2520280"/>
          </a:xfrm>
          <a:prstGeom prst="rect">
            <a:avLst/>
          </a:prstGeom>
        </p:spPr>
      </p:pic>
      <p:pic>
        <p:nvPicPr>
          <p:cNvPr id="3" name="Picture 2"/>
          <p:cNvPicPr/>
          <p:nvPr/>
        </p:nvPicPr>
        <p:blipFill>
          <a:blip r:embed="rId3"/>
          <a:stretch>
            <a:fillRect/>
          </a:stretch>
        </p:blipFill>
        <p:spPr>
          <a:xfrm>
            <a:off x="179511" y="3645024"/>
            <a:ext cx="5400601" cy="2890396"/>
          </a:xfrm>
          <a:prstGeom prst="rect">
            <a:avLst/>
          </a:prstGeom>
        </p:spPr>
      </p:pic>
    </p:spTree>
    <p:extLst>
      <p:ext uri="{BB962C8B-B14F-4D97-AF65-F5344CB8AC3E}">
        <p14:creationId xmlns:p14="http://schemas.microsoft.com/office/powerpoint/2010/main" val="70329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1141" y="3140968"/>
            <a:ext cx="5472608" cy="2808312"/>
          </a:xfrm>
          <a:prstGeom prst="rect">
            <a:avLst/>
          </a:prstGeom>
        </p:spPr>
      </p:pic>
      <p:pic>
        <p:nvPicPr>
          <p:cNvPr id="3" name="Picture 2"/>
          <p:cNvPicPr/>
          <p:nvPr/>
        </p:nvPicPr>
        <p:blipFill>
          <a:blip r:embed="rId3"/>
          <a:stretch>
            <a:fillRect/>
          </a:stretch>
        </p:blipFill>
        <p:spPr>
          <a:xfrm>
            <a:off x="179512" y="81597"/>
            <a:ext cx="5616624" cy="2843347"/>
          </a:xfrm>
          <a:prstGeom prst="rect">
            <a:avLst/>
          </a:prstGeom>
        </p:spPr>
      </p:pic>
    </p:spTree>
    <p:extLst>
      <p:ext uri="{BB962C8B-B14F-4D97-AF65-F5344CB8AC3E}">
        <p14:creationId xmlns:p14="http://schemas.microsoft.com/office/powerpoint/2010/main" val="171522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7903" y="3068960"/>
            <a:ext cx="5472608" cy="2808312"/>
          </a:xfrm>
          <a:prstGeom prst="rect">
            <a:avLst/>
          </a:prstGeom>
        </p:spPr>
      </p:pic>
      <p:pic>
        <p:nvPicPr>
          <p:cNvPr id="3" name="Picture 2"/>
          <p:cNvPicPr/>
          <p:nvPr/>
        </p:nvPicPr>
        <p:blipFill>
          <a:blip r:embed="rId3"/>
          <a:stretch>
            <a:fillRect/>
          </a:stretch>
        </p:blipFill>
        <p:spPr>
          <a:xfrm>
            <a:off x="5839" y="9081"/>
            <a:ext cx="5430257" cy="2915863"/>
          </a:xfrm>
          <a:prstGeom prst="rect">
            <a:avLst/>
          </a:prstGeom>
        </p:spPr>
      </p:pic>
    </p:spTree>
    <p:extLst>
      <p:ext uri="{BB962C8B-B14F-4D97-AF65-F5344CB8AC3E}">
        <p14:creationId xmlns:p14="http://schemas.microsoft.com/office/powerpoint/2010/main" val="286161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99592" y="836712"/>
            <a:ext cx="7848872" cy="4536504"/>
          </a:xfrm>
          <a:prstGeom prst="rect">
            <a:avLst/>
          </a:prstGeom>
        </p:spPr>
      </p:pic>
    </p:spTree>
    <p:extLst>
      <p:ext uri="{BB962C8B-B14F-4D97-AF65-F5344CB8AC3E}">
        <p14:creationId xmlns:p14="http://schemas.microsoft.com/office/powerpoint/2010/main" val="42683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Observations from the count plots and Pie plots</a:t>
            </a:r>
            <a:br>
              <a:rPr lang="en-IN" dirty="0"/>
            </a:br>
            <a:endParaRPr lang="en-IN" dirty="0"/>
          </a:p>
        </p:txBody>
      </p:sp>
      <p:sp>
        <p:nvSpPr>
          <p:cNvPr id="3" name="Content Placeholder 2"/>
          <p:cNvSpPr>
            <a:spLocks noGrp="1"/>
          </p:cNvSpPr>
          <p:nvPr>
            <p:ph idx="1"/>
          </p:nvPr>
        </p:nvSpPr>
        <p:spPr/>
        <p:txBody>
          <a:bodyPr>
            <a:noAutofit/>
          </a:bodyPr>
          <a:lstStyle/>
          <a:p>
            <a:pPr lvl="0" algn="just"/>
            <a:r>
              <a:rPr lang="en-IN" sz="1800" dirty="0"/>
              <a:t>From the pie chart we can notice approximately 43% of the comments are malignant, 24% of the comments are rude and 22% are abuse. The count of malignant comments are high compared to other type of comments and the count of threat comments are very less.</a:t>
            </a:r>
          </a:p>
          <a:p>
            <a:pPr marL="0" indent="0" algn="just">
              <a:buNone/>
            </a:pPr>
            <a:endParaRPr lang="en-IN" sz="1800" dirty="0"/>
          </a:p>
          <a:p>
            <a:pPr lvl="0" algn="just"/>
            <a:r>
              <a:rPr lang="en-IN" sz="1800" dirty="0"/>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a:p>
            <a:pPr marL="0" indent="0" algn="just">
              <a:buNone/>
            </a:pPr>
            <a:endParaRPr lang="en-IN" sz="1800" dirty="0"/>
          </a:p>
          <a:p>
            <a:pPr lvl="0" algn="just"/>
            <a:r>
              <a:rPr lang="en-IN" sz="1800" dirty="0"/>
              <a:t>From the above plots we can observe the count of malignant comments are high compared to non malignant comments. That is around 90% of the comments are malignant and only 9.6% of the comments are good.</a:t>
            </a:r>
          </a:p>
          <a:p>
            <a:endParaRPr lang="en-IN" sz="1800" dirty="0"/>
          </a:p>
        </p:txBody>
      </p:sp>
    </p:spTree>
    <p:extLst>
      <p:ext uri="{BB962C8B-B14F-4D97-AF65-F5344CB8AC3E}">
        <p14:creationId xmlns:p14="http://schemas.microsoft.com/office/powerpoint/2010/main" val="51273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20688"/>
            <a:ext cx="8229600" cy="5505475"/>
          </a:xfrm>
        </p:spPr>
        <p:txBody>
          <a:bodyPr>
            <a:normAutofit/>
          </a:bodyPr>
          <a:lstStyle/>
          <a:p>
            <a:pPr lvl="0" algn="just"/>
            <a:r>
              <a:rPr lang="en-IN" sz="1800" dirty="0"/>
              <a:t>From the plot we can observe the count of highly malignant comments are very high which is about 99% and only 1% of the comments are normal.</a:t>
            </a:r>
          </a:p>
          <a:p>
            <a:pPr marL="0" indent="0" algn="just">
              <a:buNone/>
            </a:pPr>
            <a:endParaRPr lang="en-IN" sz="1800" dirty="0"/>
          </a:p>
          <a:p>
            <a:pPr lvl="0" algn="just"/>
            <a:r>
              <a:rPr lang="en-IN" sz="1800" dirty="0"/>
              <a:t>The count of rude comments are high compared to normal comments. Around 94% of the comments are falls down into rude and remaining considered to be normal comments.</a:t>
            </a:r>
          </a:p>
          <a:p>
            <a:pPr marL="0" indent="0" algn="just">
              <a:buNone/>
            </a:pPr>
            <a:endParaRPr lang="en-IN" sz="1800" dirty="0"/>
          </a:p>
          <a:p>
            <a:pPr lvl="0" algn="just"/>
            <a:r>
              <a:rPr lang="en-IN" sz="1800" dirty="0"/>
              <a:t>Here also 99.7% of the comments are threat and only 0.3% of the comments are look normal.</a:t>
            </a:r>
          </a:p>
          <a:p>
            <a:pPr marL="0" indent="0" algn="just">
              <a:buNone/>
            </a:pPr>
            <a:endParaRPr lang="en-IN" sz="1800" dirty="0"/>
          </a:p>
          <a:p>
            <a:pPr lvl="0" algn="just"/>
            <a:r>
              <a:rPr lang="en-IN" sz="1800" dirty="0"/>
              <a:t>The count of abusing type comments are high which has 95.1% and only 4.9% of the comments are normal.</a:t>
            </a:r>
          </a:p>
          <a:p>
            <a:pPr marL="0" indent="0" algn="just">
              <a:buNone/>
            </a:pPr>
            <a:endParaRPr lang="en-IN" sz="1800" dirty="0"/>
          </a:p>
          <a:p>
            <a:pPr lvl="0" algn="just"/>
            <a:r>
              <a:rPr lang="en-IN" sz="1800" dirty="0"/>
              <a:t>The count of loathe is high compared to normal text comments.</a:t>
            </a:r>
          </a:p>
          <a:p>
            <a:endParaRPr lang="en-IN" dirty="0"/>
          </a:p>
        </p:txBody>
      </p:sp>
    </p:spTree>
    <p:extLst>
      <p:ext uri="{BB962C8B-B14F-4D97-AF65-F5344CB8AC3E}">
        <p14:creationId xmlns:p14="http://schemas.microsoft.com/office/powerpoint/2010/main" val="253396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Visualization of the type of distribution for each feature</a:t>
            </a:r>
            <a:br>
              <a:rPr lang="en-IN" dirty="0"/>
            </a:br>
            <a:endParaRPr lang="en-IN" dirty="0"/>
          </a:p>
        </p:txBody>
      </p:sp>
      <p:pic>
        <p:nvPicPr>
          <p:cNvPr id="4" name="Content Placeholder 3"/>
          <p:cNvPicPr>
            <a:picLocks noGrp="1"/>
          </p:cNvPicPr>
          <p:nvPr>
            <p:ph idx="1"/>
          </p:nvPr>
        </p:nvPicPr>
        <p:blipFill>
          <a:blip r:embed="rId2"/>
          <a:stretch>
            <a:fillRect/>
          </a:stretch>
        </p:blipFill>
        <p:spPr>
          <a:xfrm>
            <a:off x="457200" y="1862842"/>
            <a:ext cx="8507288" cy="4662501"/>
          </a:xfrm>
          <a:prstGeom prst="rect">
            <a:avLst/>
          </a:prstGeom>
        </p:spPr>
      </p:pic>
    </p:spTree>
    <p:extLst>
      <p:ext uri="{BB962C8B-B14F-4D97-AF65-F5344CB8AC3E}">
        <p14:creationId xmlns:p14="http://schemas.microsoft.com/office/powerpoint/2010/main" val="3541193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536" y="692696"/>
            <a:ext cx="6840760" cy="2232248"/>
          </a:xfrm>
          <a:prstGeom prst="rect">
            <a:avLst/>
          </a:prstGeom>
        </p:spPr>
      </p:pic>
      <p:sp>
        <p:nvSpPr>
          <p:cNvPr id="5" name="Rectangle 4"/>
          <p:cNvSpPr/>
          <p:nvPr/>
        </p:nvSpPr>
        <p:spPr>
          <a:xfrm>
            <a:off x="251520" y="3284984"/>
            <a:ext cx="8712968" cy="1477328"/>
          </a:xfrm>
          <a:prstGeom prst="rect">
            <a:avLst/>
          </a:prstGeom>
        </p:spPr>
        <p:txBody>
          <a:bodyPr wrap="square">
            <a:spAutoFit/>
          </a:bodyPr>
          <a:lstStyle/>
          <a:p>
            <a:r>
              <a:rPr lang="en-IN" dirty="0"/>
              <a:t>Observations from the </a:t>
            </a:r>
            <a:r>
              <a:rPr lang="en-IN" dirty="0" err="1"/>
              <a:t>dist</a:t>
            </a:r>
            <a:r>
              <a:rPr lang="en-IN" dirty="0"/>
              <a:t> </a:t>
            </a:r>
            <a:r>
              <a:rPr lang="en-IN" dirty="0" smtClean="0"/>
              <a:t>plots</a:t>
            </a:r>
          </a:p>
          <a:p>
            <a:endParaRPr lang="en-IN" dirty="0"/>
          </a:p>
          <a:p>
            <a:pPr marL="285750" lvl="0" indent="-285750" algn="just">
              <a:buFont typeface="Arial" pitchFamily="34" charset="0"/>
              <a:buChar char="•"/>
            </a:pPr>
            <a:r>
              <a:rPr lang="en-IN" dirty="0"/>
              <a:t>From the distribution plots we can notice that all the columns are </a:t>
            </a:r>
            <a:r>
              <a:rPr lang="en-IN" dirty="0" smtClean="0"/>
              <a:t>skewed </a:t>
            </a:r>
            <a:r>
              <a:rPr lang="en-IN" dirty="0"/>
              <a:t>to right except </a:t>
            </a:r>
            <a:r>
              <a:rPr lang="en-IN" dirty="0" err="1"/>
              <a:t>comment_label</a:t>
            </a:r>
            <a:r>
              <a:rPr lang="en-IN" dirty="0"/>
              <a:t> column. Since all the columns are categorical in nature there is no need to remove </a:t>
            </a:r>
            <a:r>
              <a:rPr lang="en-IN" dirty="0" err="1"/>
              <a:t>skewness</a:t>
            </a:r>
            <a:r>
              <a:rPr lang="en-IN" dirty="0"/>
              <a:t> and outliers in any of the columns.</a:t>
            </a:r>
          </a:p>
        </p:txBody>
      </p:sp>
    </p:spTree>
    <p:extLst>
      <p:ext uri="{BB962C8B-B14F-4D97-AF65-F5344CB8AC3E}">
        <p14:creationId xmlns:p14="http://schemas.microsoft.com/office/powerpoint/2010/main" val="50264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TABLE OF CONTENTS</a:t>
            </a:r>
            <a:br>
              <a:rPr lang="en-IN" b="1" u="sng"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sz="3900" b="1" dirty="0" smtClean="0"/>
              <a:t>INTRODUCTION </a:t>
            </a:r>
          </a:p>
          <a:p>
            <a:pPr marL="0" indent="0" algn="just">
              <a:buNone/>
            </a:pPr>
            <a:r>
              <a:rPr lang="en-US" sz="3900" b="1" dirty="0" smtClean="0"/>
              <a:t>      </a:t>
            </a:r>
            <a:r>
              <a:rPr lang="en-IN" sz="3900" b="1" dirty="0" smtClean="0"/>
              <a:t>Business Problem Framing</a:t>
            </a:r>
          </a:p>
          <a:p>
            <a:pPr marL="0" indent="0" algn="just">
              <a:buNone/>
            </a:pPr>
            <a:r>
              <a:rPr lang="en-US" sz="3900" b="1" dirty="0" smtClean="0"/>
              <a:t>      </a:t>
            </a:r>
            <a:r>
              <a:rPr lang="en-IN" sz="3900" b="1" dirty="0" smtClean="0"/>
              <a:t>Business goal</a:t>
            </a:r>
          </a:p>
          <a:p>
            <a:pPr algn="just"/>
            <a:r>
              <a:rPr lang="en-US" sz="3900" b="1" dirty="0" smtClean="0"/>
              <a:t>Motivation for the Problem undertaken</a:t>
            </a:r>
            <a:endParaRPr lang="en-IN" sz="3900" b="1" dirty="0" smtClean="0"/>
          </a:p>
          <a:p>
            <a:pPr algn="just"/>
            <a:r>
              <a:rPr lang="en-IN" sz="3900" b="1" dirty="0" smtClean="0"/>
              <a:t>Exploratory Data Analysis (EDA) </a:t>
            </a:r>
          </a:p>
          <a:p>
            <a:pPr algn="just"/>
            <a:r>
              <a:rPr lang="en-US" sz="3900" b="1" dirty="0" smtClean="0"/>
              <a:t>Data Visualization</a:t>
            </a:r>
            <a:endParaRPr lang="en-IN" sz="3900" dirty="0" smtClean="0"/>
          </a:p>
          <a:p>
            <a:pPr algn="just"/>
            <a:r>
              <a:rPr lang="en-IN" sz="3900" b="1" dirty="0" smtClean="0"/>
              <a:t>Model/s Development and Evaluation </a:t>
            </a:r>
          </a:p>
          <a:p>
            <a:pPr algn="just"/>
            <a:r>
              <a:rPr lang="en-US" sz="3900" b="1" dirty="0" err="1" smtClean="0"/>
              <a:t>Hyperparameter</a:t>
            </a:r>
            <a:r>
              <a:rPr lang="en-US" sz="3900" b="1" dirty="0" smtClean="0"/>
              <a:t> tuning using </a:t>
            </a:r>
            <a:r>
              <a:rPr lang="en-US" sz="3900" b="1" dirty="0" err="1" smtClean="0"/>
              <a:t>GridSearchCV</a:t>
            </a:r>
            <a:endParaRPr lang="en-IN" sz="3900" b="1" dirty="0" smtClean="0"/>
          </a:p>
          <a:p>
            <a:pPr algn="just"/>
            <a:r>
              <a:rPr lang="en-IN" sz="3900" b="1" dirty="0" smtClean="0"/>
              <a:t>Conclusion </a:t>
            </a:r>
            <a:endParaRPr lang="en-IN" sz="3900" dirty="0" smtClean="0"/>
          </a:p>
          <a:p>
            <a:endParaRPr lang="en-IN" dirty="0"/>
          </a:p>
        </p:txBody>
      </p:sp>
    </p:spTree>
    <p:extLst>
      <p:ext uri="{BB962C8B-B14F-4D97-AF65-F5344CB8AC3E}">
        <p14:creationId xmlns:p14="http://schemas.microsoft.com/office/powerpoint/2010/main" val="158942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Plotting </a:t>
            </a:r>
            <a:r>
              <a:rPr lang="en-IN" dirty="0" err="1"/>
              <a:t>WordCloud</a:t>
            </a:r>
            <a:r>
              <a:rPr lang="en-IN" dirty="0"/>
              <a:t> for each label</a:t>
            </a:r>
            <a:br>
              <a:rPr lang="en-IN" dirty="0"/>
            </a:br>
            <a:endParaRPr lang="en-IN" dirty="0"/>
          </a:p>
        </p:txBody>
      </p:sp>
      <p:pic>
        <p:nvPicPr>
          <p:cNvPr id="4" name="Content Placeholder 3"/>
          <p:cNvPicPr>
            <a:picLocks noGrp="1"/>
          </p:cNvPicPr>
          <p:nvPr>
            <p:ph idx="1"/>
          </p:nvPr>
        </p:nvPicPr>
        <p:blipFill>
          <a:blip r:embed="rId2"/>
          <a:stretch>
            <a:fillRect/>
          </a:stretch>
        </p:blipFill>
        <p:spPr>
          <a:xfrm>
            <a:off x="755576" y="1600201"/>
            <a:ext cx="7848871" cy="4493095"/>
          </a:xfrm>
          <a:prstGeom prst="rect">
            <a:avLst/>
          </a:prstGeom>
        </p:spPr>
      </p:pic>
    </p:spTree>
    <p:extLst>
      <p:ext uri="{BB962C8B-B14F-4D97-AF65-F5344CB8AC3E}">
        <p14:creationId xmlns:p14="http://schemas.microsoft.com/office/powerpoint/2010/main" val="66006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55576" y="1288414"/>
            <a:ext cx="7488831" cy="4732874"/>
          </a:xfrm>
          <a:prstGeom prst="rect">
            <a:avLst/>
          </a:prstGeom>
        </p:spPr>
      </p:pic>
    </p:spTree>
    <p:extLst>
      <p:ext uri="{BB962C8B-B14F-4D97-AF65-F5344CB8AC3E}">
        <p14:creationId xmlns:p14="http://schemas.microsoft.com/office/powerpoint/2010/main" val="209431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99592" y="908721"/>
            <a:ext cx="7992888" cy="4608512"/>
          </a:xfrm>
          <a:prstGeom prst="rect">
            <a:avLst/>
          </a:prstGeom>
        </p:spPr>
      </p:pic>
    </p:spTree>
    <p:extLst>
      <p:ext uri="{BB962C8B-B14F-4D97-AF65-F5344CB8AC3E}">
        <p14:creationId xmlns:p14="http://schemas.microsoft.com/office/powerpoint/2010/main" val="382833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39552" y="836713"/>
            <a:ext cx="8136903" cy="4608512"/>
          </a:xfrm>
          <a:prstGeom prst="rect">
            <a:avLst/>
          </a:prstGeom>
        </p:spPr>
      </p:pic>
    </p:spTree>
    <p:extLst>
      <p:ext uri="{BB962C8B-B14F-4D97-AF65-F5344CB8AC3E}">
        <p14:creationId xmlns:p14="http://schemas.microsoft.com/office/powerpoint/2010/main" val="204797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27584" y="1052736"/>
            <a:ext cx="7704856" cy="4536504"/>
          </a:xfrm>
          <a:prstGeom prst="rect">
            <a:avLst/>
          </a:prstGeom>
        </p:spPr>
      </p:pic>
    </p:spTree>
    <p:extLst>
      <p:ext uri="{BB962C8B-B14F-4D97-AF65-F5344CB8AC3E}">
        <p14:creationId xmlns:p14="http://schemas.microsoft.com/office/powerpoint/2010/main" val="369145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11560" y="692697"/>
            <a:ext cx="7690291" cy="4536504"/>
          </a:xfrm>
          <a:prstGeom prst="rect">
            <a:avLst/>
          </a:prstGeom>
        </p:spPr>
      </p:pic>
    </p:spTree>
    <p:extLst>
      <p:ext uri="{BB962C8B-B14F-4D97-AF65-F5344CB8AC3E}">
        <p14:creationId xmlns:p14="http://schemas.microsoft.com/office/powerpoint/2010/main" val="293604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Observations from the word cloud</a:t>
            </a:r>
            <a:br>
              <a:rPr lang="en-IN" dirty="0"/>
            </a:br>
            <a:endParaRPr lang="en-IN" dirty="0"/>
          </a:p>
        </p:txBody>
      </p:sp>
      <p:sp>
        <p:nvSpPr>
          <p:cNvPr id="3" name="Content Placeholder 2"/>
          <p:cNvSpPr>
            <a:spLocks noGrp="1"/>
          </p:cNvSpPr>
          <p:nvPr>
            <p:ph idx="1"/>
          </p:nvPr>
        </p:nvSpPr>
        <p:spPr/>
        <p:txBody>
          <a:bodyPr/>
          <a:lstStyle/>
          <a:p>
            <a:pPr lvl="0"/>
            <a:r>
              <a:rPr lang="en-IN" sz="1800" dirty="0"/>
              <a:t>From the above plots we can clearly see the toxic words which are indication of malignant, highly malignant, rude, threat, abuse and loathe words. </a:t>
            </a:r>
            <a:endParaRPr lang="en-IN" sz="1800" dirty="0" smtClean="0"/>
          </a:p>
          <a:p>
            <a:pPr marL="0" lvl="0" indent="0">
              <a:buNone/>
            </a:pPr>
            <a:endParaRPr lang="en-IN" sz="1800" dirty="0"/>
          </a:p>
          <a:p>
            <a:pPr lvl="0"/>
            <a:r>
              <a:rPr lang="en-IN" sz="1800" dirty="0"/>
              <a:t>Here most frequent words used for each label is displayed in the word cloud based on different label and also when all the values are present.</a:t>
            </a:r>
          </a:p>
          <a:p>
            <a:endParaRPr lang="en-IN" dirty="0"/>
          </a:p>
        </p:txBody>
      </p:sp>
    </p:spTree>
    <p:extLst>
      <p:ext uri="{BB962C8B-B14F-4D97-AF65-F5344CB8AC3E}">
        <p14:creationId xmlns:p14="http://schemas.microsoft.com/office/powerpoint/2010/main" val="157196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570186"/>
          </a:xfrm>
        </p:spPr>
        <p:txBody>
          <a:bodyPr>
            <a:normAutofit fontScale="90000"/>
          </a:bodyPr>
          <a:lstStyle/>
          <a:p>
            <a:r>
              <a:rPr lang="en-IN" sz="3600" u="sng" dirty="0"/>
              <a:t>Plotting </a:t>
            </a:r>
            <a:r>
              <a:rPr lang="en-IN" sz="3600" u="sng" dirty="0" err="1"/>
              <a:t>heatmap</a:t>
            </a:r>
            <a:r>
              <a:rPr lang="en-IN" sz="3600" u="sng" dirty="0"/>
              <a:t> plot to find out the correlation among the features and label and multi-</a:t>
            </a:r>
            <a:r>
              <a:rPr lang="en-IN" sz="3600" u="sng" dirty="0" err="1"/>
              <a:t>corlinearity</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457200" y="1872888"/>
            <a:ext cx="8435280" cy="4580448"/>
          </a:xfrm>
          <a:prstGeom prst="rect">
            <a:avLst/>
          </a:prstGeom>
        </p:spPr>
      </p:pic>
    </p:spTree>
    <p:extLst>
      <p:ext uri="{BB962C8B-B14F-4D97-AF65-F5344CB8AC3E}">
        <p14:creationId xmlns:p14="http://schemas.microsoft.com/office/powerpoint/2010/main" val="9303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Observations from the </a:t>
            </a:r>
            <a:r>
              <a:rPr lang="en-IN" dirty="0" err="1"/>
              <a:t>Heatmap</a:t>
            </a:r>
            <a:r>
              <a:rPr lang="en-IN" dirty="0"/>
              <a:t> Plot</a:t>
            </a:r>
            <a:br>
              <a:rPr lang="en-IN" dirty="0"/>
            </a:br>
            <a:endParaRPr lang="en-IN" dirty="0"/>
          </a:p>
        </p:txBody>
      </p:sp>
      <p:sp>
        <p:nvSpPr>
          <p:cNvPr id="3" name="Content Placeholder 2"/>
          <p:cNvSpPr>
            <a:spLocks noGrp="1"/>
          </p:cNvSpPr>
          <p:nvPr>
            <p:ph idx="1"/>
          </p:nvPr>
        </p:nvSpPr>
        <p:spPr/>
        <p:txBody>
          <a:bodyPr/>
          <a:lstStyle/>
          <a:p>
            <a:pPr lvl="0"/>
            <a:r>
              <a:rPr lang="en-IN" sz="1800" dirty="0"/>
              <a:t>From the heat map we can observe the features have some strong relation with each other. We can also observe </a:t>
            </a:r>
            <a:r>
              <a:rPr lang="en-IN" sz="1800" dirty="0" err="1"/>
              <a:t>multicorllinearity</a:t>
            </a:r>
            <a:r>
              <a:rPr lang="en-IN" sz="1800" dirty="0"/>
              <a:t> problem.</a:t>
            </a:r>
          </a:p>
          <a:p>
            <a:endParaRPr lang="en-IN" dirty="0"/>
          </a:p>
        </p:txBody>
      </p:sp>
    </p:spTree>
    <p:extLst>
      <p:ext uri="{BB962C8B-B14F-4D97-AF65-F5344CB8AC3E}">
        <p14:creationId xmlns:p14="http://schemas.microsoft.com/office/powerpoint/2010/main" val="3720434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Model/s Development and Evaluation </a:t>
            </a:r>
            <a:br>
              <a:rPr lang="en-IN" b="1" dirty="0" smtClean="0"/>
            </a:br>
            <a:endParaRPr lang="en-IN" dirty="0"/>
          </a:p>
        </p:txBody>
      </p:sp>
      <p:sp>
        <p:nvSpPr>
          <p:cNvPr id="3" name="Content Placeholder 2"/>
          <p:cNvSpPr>
            <a:spLocks noGrp="1"/>
          </p:cNvSpPr>
          <p:nvPr>
            <p:ph idx="1"/>
          </p:nvPr>
        </p:nvSpPr>
        <p:spPr/>
        <p:txBody>
          <a:bodyPr/>
          <a:lstStyle/>
          <a:p>
            <a:r>
              <a:rPr lang="en-IN" sz="1800" dirty="0"/>
              <a:t>I have used 7 classification algorithms. First, I have created 7 different classification algorithms and are appended in the variable models. Then, ran a for loop which contained the accuracy of the models along with different evaluation metrics.</a:t>
            </a:r>
          </a:p>
          <a:p>
            <a:pPr marL="0" indent="0">
              <a:buNone/>
            </a:pPr>
            <a:endParaRPr lang="en-US" dirty="0" smtClean="0"/>
          </a:p>
          <a:p>
            <a:pPr marL="0" indent="0">
              <a:buNone/>
            </a:pPr>
            <a:endParaRPr lang="en-US" dirty="0" smtClean="0"/>
          </a:p>
        </p:txBody>
      </p:sp>
      <p:pic>
        <p:nvPicPr>
          <p:cNvPr id="4" name="Picture 3"/>
          <p:cNvPicPr/>
          <p:nvPr/>
        </p:nvPicPr>
        <p:blipFill>
          <a:blip r:embed="rId2"/>
          <a:stretch>
            <a:fillRect/>
          </a:stretch>
        </p:blipFill>
        <p:spPr>
          <a:xfrm>
            <a:off x="971600" y="2708920"/>
            <a:ext cx="7704856" cy="3240360"/>
          </a:xfrm>
          <a:prstGeom prst="rect">
            <a:avLst/>
          </a:prstGeom>
        </p:spPr>
      </p:pic>
    </p:spTree>
    <p:extLst>
      <p:ext uri="{BB962C8B-B14F-4D97-AF65-F5344CB8AC3E}">
        <p14:creationId xmlns:p14="http://schemas.microsoft.com/office/powerpoint/2010/main" val="405560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INTRODUCTION</a:t>
            </a:r>
            <a:r>
              <a:rPr lang="en-IN" dirty="0"/>
              <a:t/>
            </a:r>
            <a:br>
              <a:rPr lang="en-IN" dirty="0"/>
            </a:br>
            <a:endParaRPr lang="en-IN" dirty="0"/>
          </a:p>
        </p:txBody>
      </p:sp>
      <p:sp>
        <p:nvSpPr>
          <p:cNvPr id="3" name="Content Placeholder 2"/>
          <p:cNvSpPr>
            <a:spLocks noGrp="1"/>
          </p:cNvSpPr>
          <p:nvPr>
            <p:ph idx="1"/>
          </p:nvPr>
        </p:nvSpPr>
        <p:spPr/>
        <p:txBody>
          <a:bodyPr>
            <a:normAutofit fontScale="25000" lnSpcReduction="20000"/>
          </a:bodyPr>
          <a:lstStyle/>
          <a:p>
            <a:pPr algn="just"/>
            <a:r>
              <a:rPr lang="en-IN" sz="7200" dirty="0"/>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p>
          <a:p>
            <a:pPr algn="just"/>
            <a:endParaRPr lang="en-IN" sz="7200" dirty="0"/>
          </a:p>
          <a:p>
            <a:pPr algn="just"/>
            <a:r>
              <a:rPr lang="en-IN" sz="7200" dirty="0"/>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lang="en-IN" sz="7200" dirty="0" smtClean="0"/>
          </a:p>
          <a:p>
            <a:pPr marL="0" indent="0" algn="just">
              <a:buNone/>
            </a:pPr>
            <a:endParaRPr lang="en-IN" sz="7200" dirty="0"/>
          </a:p>
          <a:p>
            <a:pPr algn="just"/>
            <a:r>
              <a:rPr lang="en-IN" sz="7200" dirty="0"/>
              <a:t>Nowadays, every social media site and applications use machine learning </a:t>
            </a:r>
            <a:r>
              <a:rPr lang="en-IN" sz="7200" dirty="0" smtClean="0"/>
              <a:t>approach</a:t>
            </a:r>
            <a:r>
              <a:rPr lang="en-IN" sz="7200" dirty="0"/>
              <a:t>.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a:t>
            </a:r>
            <a:r>
              <a:rPr lang="en-IN" sz="7200" dirty="0" err="1"/>
              <a:t>bayes</a:t>
            </a:r>
            <a:r>
              <a:rPr lang="en-IN" sz="7200" dirty="0"/>
              <a:t> etc. for comment classification into 6 different categories viz. malignant, highly malignant, rude, threat, abuse and loathe.</a:t>
            </a:r>
          </a:p>
          <a:p>
            <a:pPr marL="0" indent="0" algn="just">
              <a:buNone/>
            </a:pPr>
            <a:endParaRPr lang="en-IN" dirty="0"/>
          </a:p>
        </p:txBody>
      </p:sp>
    </p:spTree>
    <p:extLst>
      <p:ext uri="{BB962C8B-B14F-4D97-AF65-F5344CB8AC3E}">
        <p14:creationId xmlns:p14="http://schemas.microsoft.com/office/powerpoint/2010/main" val="156483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536" y="260649"/>
            <a:ext cx="7848872" cy="2376264"/>
          </a:xfrm>
          <a:prstGeom prst="rect">
            <a:avLst/>
          </a:prstGeom>
        </p:spPr>
      </p:pic>
      <p:pic>
        <p:nvPicPr>
          <p:cNvPr id="5" name="Picture 4"/>
          <p:cNvPicPr/>
          <p:nvPr/>
        </p:nvPicPr>
        <p:blipFill>
          <a:blip r:embed="rId3"/>
          <a:stretch>
            <a:fillRect/>
          </a:stretch>
        </p:blipFill>
        <p:spPr>
          <a:xfrm>
            <a:off x="401974" y="3140968"/>
            <a:ext cx="7338378" cy="3456384"/>
          </a:xfrm>
          <a:prstGeom prst="rect">
            <a:avLst/>
          </a:prstGeom>
        </p:spPr>
      </p:pic>
    </p:spTree>
    <p:extLst>
      <p:ext uri="{BB962C8B-B14F-4D97-AF65-F5344CB8AC3E}">
        <p14:creationId xmlns:p14="http://schemas.microsoft.com/office/powerpoint/2010/main" val="3894306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IN" dirty="0"/>
          </a:p>
        </p:txBody>
      </p:sp>
      <p:pic>
        <p:nvPicPr>
          <p:cNvPr id="4" name="Content Placeholder 3"/>
          <p:cNvPicPr>
            <a:picLocks noGrp="1"/>
          </p:cNvPicPr>
          <p:nvPr>
            <p:ph idx="1"/>
          </p:nvPr>
        </p:nvPicPr>
        <p:blipFill>
          <a:blip r:embed="rId2"/>
          <a:stretch>
            <a:fillRect/>
          </a:stretch>
        </p:blipFill>
        <p:spPr>
          <a:xfrm>
            <a:off x="1681103" y="1600200"/>
            <a:ext cx="5781793" cy="4525963"/>
          </a:xfrm>
          <a:prstGeom prst="rect">
            <a:avLst/>
          </a:prstGeom>
        </p:spPr>
      </p:pic>
    </p:spTree>
    <p:extLst>
      <p:ext uri="{BB962C8B-B14F-4D97-AF65-F5344CB8AC3E}">
        <p14:creationId xmlns:p14="http://schemas.microsoft.com/office/powerpoint/2010/main" val="3872862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MultinomialNB</a:t>
            </a:r>
            <a:endParaRPr lang="en-IN" dirty="0"/>
          </a:p>
        </p:txBody>
      </p:sp>
      <p:pic>
        <p:nvPicPr>
          <p:cNvPr id="4" name="Content Placeholder 3"/>
          <p:cNvPicPr>
            <a:picLocks noGrp="1"/>
          </p:cNvPicPr>
          <p:nvPr>
            <p:ph idx="1"/>
          </p:nvPr>
        </p:nvPicPr>
        <p:blipFill>
          <a:blip r:embed="rId2"/>
          <a:stretch>
            <a:fillRect/>
          </a:stretch>
        </p:blipFill>
        <p:spPr>
          <a:xfrm>
            <a:off x="1675250" y="1600200"/>
            <a:ext cx="6209117" cy="4525963"/>
          </a:xfrm>
          <a:prstGeom prst="rect">
            <a:avLst/>
          </a:prstGeom>
        </p:spPr>
      </p:pic>
    </p:spTree>
    <p:extLst>
      <p:ext uri="{BB962C8B-B14F-4D97-AF65-F5344CB8AC3E}">
        <p14:creationId xmlns:p14="http://schemas.microsoft.com/office/powerpoint/2010/main" val="3926144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LGBMC Classifier</a:t>
            </a:r>
            <a:endParaRPr lang="en-IN" dirty="0"/>
          </a:p>
        </p:txBody>
      </p:sp>
      <p:pic>
        <p:nvPicPr>
          <p:cNvPr id="4" name="Content Placeholder 3"/>
          <p:cNvPicPr>
            <a:picLocks noGrp="1"/>
          </p:cNvPicPr>
          <p:nvPr>
            <p:ph idx="1"/>
          </p:nvPr>
        </p:nvPicPr>
        <p:blipFill>
          <a:blip r:embed="rId2"/>
          <a:stretch>
            <a:fillRect/>
          </a:stretch>
        </p:blipFill>
        <p:spPr>
          <a:xfrm>
            <a:off x="1664836" y="1600200"/>
            <a:ext cx="6507563" cy="4525963"/>
          </a:xfrm>
          <a:prstGeom prst="rect">
            <a:avLst/>
          </a:prstGeom>
        </p:spPr>
      </p:pic>
    </p:spTree>
    <p:extLst>
      <p:ext uri="{BB962C8B-B14F-4D97-AF65-F5344CB8AC3E}">
        <p14:creationId xmlns:p14="http://schemas.microsoft.com/office/powerpoint/2010/main" val="896193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SVC</a:t>
            </a:r>
            <a:endParaRPr lang="en-IN" dirty="0"/>
          </a:p>
        </p:txBody>
      </p:sp>
      <p:pic>
        <p:nvPicPr>
          <p:cNvPr id="4" name="Content Placeholder 3"/>
          <p:cNvPicPr>
            <a:picLocks noGrp="1"/>
          </p:cNvPicPr>
          <p:nvPr>
            <p:ph idx="1"/>
          </p:nvPr>
        </p:nvPicPr>
        <p:blipFill>
          <a:blip r:embed="rId2"/>
          <a:stretch>
            <a:fillRect/>
          </a:stretch>
        </p:blipFill>
        <p:spPr>
          <a:xfrm>
            <a:off x="1736578" y="1600200"/>
            <a:ext cx="5670844" cy="4525963"/>
          </a:xfrm>
          <a:prstGeom prst="rect">
            <a:avLst/>
          </a:prstGeom>
        </p:spPr>
      </p:pic>
    </p:spTree>
    <p:extLst>
      <p:ext uri="{BB962C8B-B14F-4D97-AF65-F5344CB8AC3E}">
        <p14:creationId xmlns:p14="http://schemas.microsoft.com/office/powerpoint/2010/main" val="2365199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endParaRPr lang="en-IN" dirty="0"/>
          </a:p>
        </p:txBody>
      </p:sp>
      <p:pic>
        <p:nvPicPr>
          <p:cNvPr id="4" name="Content Placeholder 3"/>
          <p:cNvPicPr>
            <a:picLocks noGrp="1"/>
          </p:cNvPicPr>
          <p:nvPr>
            <p:ph idx="1"/>
          </p:nvPr>
        </p:nvPicPr>
        <p:blipFill>
          <a:blip r:embed="rId2"/>
          <a:stretch>
            <a:fillRect/>
          </a:stretch>
        </p:blipFill>
        <p:spPr>
          <a:xfrm>
            <a:off x="1076911" y="1600200"/>
            <a:ext cx="6990177" cy="4525963"/>
          </a:xfrm>
          <a:prstGeom prst="rect">
            <a:avLst/>
          </a:prstGeom>
        </p:spPr>
      </p:pic>
    </p:spTree>
    <p:extLst>
      <p:ext uri="{BB962C8B-B14F-4D97-AF65-F5344CB8AC3E}">
        <p14:creationId xmlns:p14="http://schemas.microsoft.com/office/powerpoint/2010/main" val="3153435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r>
              <a:rPr lang="en-US" dirty="0" smtClean="0"/>
              <a:t> Classifier</a:t>
            </a:r>
            <a:endParaRPr lang="en-IN" dirty="0"/>
          </a:p>
        </p:txBody>
      </p:sp>
      <p:pic>
        <p:nvPicPr>
          <p:cNvPr id="4" name="Content Placeholder 3"/>
          <p:cNvPicPr>
            <a:picLocks noGrp="1"/>
          </p:cNvPicPr>
          <p:nvPr>
            <p:ph idx="1"/>
          </p:nvPr>
        </p:nvPicPr>
        <p:blipFill>
          <a:blip r:embed="rId2"/>
          <a:stretch>
            <a:fillRect/>
          </a:stretch>
        </p:blipFill>
        <p:spPr>
          <a:xfrm>
            <a:off x="1158918" y="1600200"/>
            <a:ext cx="6826164" cy="4525963"/>
          </a:xfrm>
          <a:prstGeom prst="rect">
            <a:avLst/>
          </a:prstGeom>
        </p:spPr>
      </p:pic>
    </p:spTree>
    <p:extLst>
      <p:ext uri="{BB962C8B-B14F-4D97-AF65-F5344CB8AC3E}">
        <p14:creationId xmlns:p14="http://schemas.microsoft.com/office/powerpoint/2010/main" val="2525103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XGB Classifier</a:t>
            </a:r>
            <a:br>
              <a:rPr lang="en-IN" dirty="0"/>
            </a:br>
            <a:endParaRPr lang="en-IN" dirty="0"/>
          </a:p>
        </p:txBody>
      </p:sp>
      <p:pic>
        <p:nvPicPr>
          <p:cNvPr id="4" name="Content Placeholder 3"/>
          <p:cNvPicPr>
            <a:picLocks noGrp="1"/>
          </p:cNvPicPr>
          <p:nvPr>
            <p:ph idx="1"/>
          </p:nvPr>
        </p:nvPicPr>
        <p:blipFill>
          <a:blip r:embed="rId2"/>
          <a:stretch>
            <a:fillRect/>
          </a:stretch>
        </p:blipFill>
        <p:spPr>
          <a:xfrm>
            <a:off x="1253930" y="1600201"/>
            <a:ext cx="7278509" cy="4349080"/>
          </a:xfrm>
          <a:prstGeom prst="rect">
            <a:avLst/>
          </a:prstGeom>
        </p:spPr>
      </p:pic>
    </p:spTree>
    <p:extLst>
      <p:ext uri="{BB962C8B-B14F-4D97-AF65-F5344CB8AC3E}">
        <p14:creationId xmlns:p14="http://schemas.microsoft.com/office/powerpoint/2010/main" val="953633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AUC curve</a:t>
            </a:r>
            <a:endParaRPr lang="en-IN" dirty="0"/>
          </a:p>
        </p:txBody>
      </p:sp>
      <p:pic>
        <p:nvPicPr>
          <p:cNvPr id="4" name="Content Placeholder 3"/>
          <p:cNvPicPr>
            <a:picLocks noGrp="1"/>
          </p:cNvPicPr>
          <p:nvPr>
            <p:ph idx="1"/>
          </p:nvPr>
        </p:nvPicPr>
        <p:blipFill>
          <a:blip r:embed="rId2"/>
          <a:stretch>
            <a:fillRect/>
          </a:stretch>
        </p:blipFill>
        <p:spPr>
          <a:xfrm>
            <a:off x="483515" y="2007550"/>
            <a:ext cx="8176969" cy="3711262"/>
          </a:xfrm>
          <a:prstGeom prst="rect">
            <a:avLst/>
          </a:prstGeom>
        </p:spPr>
      </p:pic>
    </p:spTree>
    <p:extLst>
      <p:ext uri="{BB962C8B-B14F-4D97-AF65-F5344CB8AC3E}">
        <p14:creationId xmlns:p14="http://schemas.microsoft.com/office/powerpoint/2010/main" val="4112892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15617" y="260648"/>
            <a:ext cx="7128792" cy="5040559"/>
          </a:xfrm>
          <a:prstGeom prst="rect">
            <a:avLst/>
          </a:prstGeom>
        </p:spPr>
      </p:pic>
    </p:spTree>
    <p:extLst>
      <p:ext uri="{BB962C8B-B14F-4D97-AF65-F5344CB8AC3E}">
        <p14:creationId xmlns:p14="http://schemas.microsoft.com/office/powerpoint/2010/main" val="225374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000" b="1" dirty="0">
                <a:latin typeface="+mn-lt"/>
              </a:rPr>
              <a:t>Business Problem Framing </a:t>
            </a:r>
            <a:r>
              <a:rPr lang="en-IN" sz="1200" dirty="0"/>
              <a:t/>
            </a:r>
            <a:br>
              <a:rPr lang="en-IN" sz="1200" dirty="0"/>
            </a:br>
            <a:endParaRPr lang="en-IN" dirty="0"/>
          </a:p>
        </p:txBody>
      </p:sp>
      <p:sp>
        <p:nvSpPr>
          <p:cNvPr id="3" name="Content Placeholder 2"/>
          <p:cNvSpPr>
            <a:spLocks noGrp="1"/>
          </p:cNvSpPr>
          <p:nvPr>
            <p:ph idx="1"/>
          </p:nvPr>
        </p:nvSpPr>
        <p:spPr/>
        <p:txBody>
          <a:bodyPr>
            <a:normAutofit/>
          </a:bodyPr>
          <a:lstStyle/>
          <a:p>
            <a:pPr algn="just"/>
            <a:r>
              <a:rPr lang="en-IN" sz="1800" dirty="0"/>
              <a:t>Social media has given a lot of people which beyond imagination. In this era of technology, it has become the hub of information. The numbers of contents on social media are vast and rich and everything has found a place on social media that may be anything. It has given wings to its users to fly high and express their feelings. It has become a boon for the mankind but we all know that if there is good there must be bad. Likewise, social media has also got the dark side. </a:t>
            </a:r>
            <a:endParaRPr lang="en-IN" sz="1800" dirty="0" smtClean="0"/>
          </a:p>
          <a:p>
            <a:pPr marL="0" indent="0" algn="just">
              <a:buNone/>
            </a:pPr>
            <a:endParaRPr lang="en-US" sz="1800" dirty="0" smtClean="0"/>
          </a:p>
          <a:p>
            <a:pPr marL="0" indent="0" algn="just">
              <a:buNone/>
            </a:pPr>
            <a:endParaRPr lang="en-IN" sz="1800" dirty="0"/>
          </a:p>
          <a:p>
            <a:pPr algn="just"/>
            <a:r>
              <a:rPr lang="en-IN" sz="1800" dirty="0" smtClean="0"/>
              <a:t>The </a:t>
            </a:r>
            <a:r>
              <a:rPr lang="en-IN" sz="1800" dirty="0"/>
              <a:t>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a:t>
            </a:r>
            <a:r>
              <a:rPr lang="en-IN" sz="1800" dirty="0" err="1"/>
              <a:t>cyberbullying</a:t>
            </a:r>
            <a:r>
              <a:rPr lang="en-IN" sz="1800" dirty="0"/>
              <a:t>, hatefulness and many others has been identified as a major threat on online social media platforms. </a:t>
            </a:r>
          </a:p>
          <a:p>
            <a:pPr algn="just"/>
            <a:endParaRPr lang="en-IN" sz="1800" dirty="0"/>
          </a:p>
        </p:txBody>
      </p:sp>
    </p:spTree>
    <p:extLst>
      <p:ext uri="{BB962C8B-B14F-4D97-AF65-F5344CB8AC3E}">
        <p14:creationId xmlns:p14="http://schemas.microsoft.com/office/powerpoint/2010/main" val="2074320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IN" dirty="0"/>
          </a:p>
        </p:txBody>
      </p:sp>
      <p:sp>
        <p:nvSpPr>
          <p:cNvPr id="3" name="Content Placeholder 2"/>
          <p:cNvSpPr>
            <a:spLocks noGrp="1"/>
          </p:cNvSpPr>
          <p:nvPr>
            <p:ph idx="1"/>
          </p:nvPr>
        </p:nvSpPr>
        <p:spPr/>
        <p:txBody>
          <a:bodyPr>
            <a:normAutofit/>
          </a:bodyPr>
          <a:lstStyle/>
          <a:p>
            <a:pPr lvl="0"/>
            <a:r>
              <a:rPr lang="en-IN" sz="1800" dirty="0"/>
              <a:t>After creating and training different classification algorithms, we can see that the difference between accuracy and cross validation score is less for "Extreme Gradient Boosting Classifier (</a:t>
            </a:r>
            <a:r>
              <a:rPr lang="en-IN" sz="1800" dirty="0" err="1"/>
              <a:t>XGBClassifier</a:t>
            </a:r>
            <a:r>
              <a:rPr lang="en-IN" sz="1800" dirty="0"/>
              <a:t>)" and Gradient Boosting Classifier. But, </a:t>
            </a:r>
            <a:r>
              <a:rPr lang="en-IN" sz="1800" dirty="0" err="1"/>
              <a:t>XGBClassifier</a:t>
            </a:r>
            <a:r>
              <a:rPr lang="en-IN" sz="1800" dirty="0"/>
              <a:t> giving less loss values, </a:t>
            </a:r>
            <a:r>
              <a:rPr lang="en-IN" sz="1800" dirty="0" err="1"/>
              <a:t>auc</a:t>
            </a:r>
            <a:r>
              <a:rPr lang="en-IN" sz="1800" dirty="0"/>
              <a:t> roc score and high accuracy score compared to Gradient Boosting Classifier. On this basis I can conclude that "</a:t>
            </a:r>
            <a:r>
              <a:rPr lang="en-IN" sz="1800" dirty="0" err="1"/>
              <a:t>XGBClassifier</a:t>
            </a:r>
            <a:r>
              <a:rPr lang="en-IN" sz="1800" dirty="0"/>
              <a:t>" as the best fitting model. Now, we will try </a:t>
            </a:r>
            <a:r>
              <a:rPr lang="en-IN" sz="1800" dirty="0" err="1"/>
              <a:t>Hyperparameter</a:t>
            </a:r>
            <a:r>
              <a:rPr lang="en-IN" sz="1800" dirty="0"/>
              <a:t> Tuning to find out the best parameters and using them to improve the scores and metrics values.</a:t>
            </a:r>
          </a:p>
          <a:p>
            <a:pPr marL="0" indent="0">
              <a:buNone/>
            </a:pPr>
            <a:endParaRPr lang="en-IN" dirty="0"/>
          </a:p>
        </p:txBody>
      </p:sp>
    </p:spTree>
    <p:extLst>
      <p:ext uri="{BB962C8B-B14F-4D97-AF65-F5344CB8AC3E}">
        <p14:creationId xmlns:p14="http://schemas.microsoft.com/office/powerpoint/2010/main" val="29109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Hyperparameter</a:t>
            </a:r>
            <a:r>
              <a:rPr lang="en-US" b="1" dirty="0" smtClean="0"/>
              <a:t> tuning using </a:t>
            </a:r>
            <a:r>
              <a:rPr lang="en-US" b="1" dirty="0" err="1" smtClean="0"/>
              <a:t>GridSearchCV</a:t>
            </a:r>
            <a:endParaRPr lang="en-IN" dirty="0"/>
          </a:p>
        </p:txBody>
      </p:sp>
      <p:pic>
        <p:nvPicPr>
          <p:cNvPr id="4" name="Content Placeholder 3"/>
          <p:cNvPicPr>
            <a:picLocks noGrp="1"/>
          </p:cNvPicPr>
          <p:nvPr>
            <p:ph idx="1"/>
          </p:nvPr>
        </p:nvPicPr>
        <p:blipFill>
          <a:blip r:embed="rId2"/>
          <a:stretch>
            <a:fillRect/>
          </a:stretch>
        </p:blipFill>
        <p:spPr>
          <a:xfrm>
            <a:off x="666411" y="2179015"/>
            <a:ext cx="7811177" cy="3368332"/>
          </a:xfrm>
          <a:prstGeom prst="rect">
            <a:avLst/>
          </a:prstGeom>
        </p:spPr>
      </p:pic>
    </p:spTree>
    <p:extLst>
      <p:ext uri="{BB962C8B-B14F-4D97-AF65-F5344CB8AC3E}">
        <p14:creationId xmlns:p14="http://schemas.microsoft.com/office/powerpoint/2010/main" val="4181883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7504" y="1772816"/>
            <a:ext cx="8712968" cy="3312368"/>
          </a:xfrm>
          <a:prstGeom prst="rect">
            <a:avLst/>
          </a:prstGeom>
        </p:spPr>
      </p:pic>
    </p:spTree>
    <p:extLst>
      <p:ext uri="{BB962C8B-B14F-4D97-AF65-F5344CB8AC3E}">
        <p14:creationId xmlns:p14="http://schemas.microsoft.com/office/powerpoint/2010/main" val="1442586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27584" y="1628800"/>
            <a:ext cx="7704856" cy="4032448"/>
          </a:xfrm>
          <a:prstGeom prst="rect">
            <a:avLst/>
          </a:prstGeom>
        </p:spPr>
      </p:pic>
    </p:spTree>
    <p:extLst>
      <p:ext uri="{BB962C8B-B14F-4D97-AF65-F5344CB8AC3E}">
        <p14:creationId xmlns:p14="http://schemas.microsoft.com/office/powerpoint/2010/main" val="4116896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3568" y="1412776"/>
            <a:ext cx="7325350" cy="4519415"/>
          </a:xfrm>
          <a:prstGeom prst="rect">
            <a:avLst/>
          </a:prstGeom>
        </p:spPr>
      </p:pic>
    </p:spTree>
    <p:extLst>
      <p:ext uri="{BB962C8B-B14F-4D97-AF65-F5344CB8AC3E}">
        <p14:creationId xmlns:p14="http://schemas.microsoft.com/office/powerpoint/2010/main" val="3846384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Predicting label using our best model.</a:t>
            </a:r>
            <a:endParaRPr lang="en-IN" dirty="0"/>
          </a:p>
        </p:txBody>
      </p:sp>
      <p:pic>
        <p:nvPicPr>
          <p:cNvPr id="4" name="Content Placeholder 3"/>
          <p:cNvPicPr>
            <a:picLocks noGrp="1"/>
          </p:cNvPicPr>
          <p:nvPr>
            <p:ph idx="1"/>
          </p:nvPr>
        </p:nvPicPr>
        <p:blipFill>
          <a:blip r:embed="rId2"/>
          <a:stretch>
            <a:fillRect/>
          </a:stretch>
        </p:blipFill>
        <p:spPr>
          <a:xfrm>
            <a:off x="827585" y="1772816"/>
            <a:ext cx="7097506" cy="2955310"/>
          </a:xfrm>
          <a:prstGeom prst="rect">
            <a:avLst/>
          </a:prstGeom>
        </p:spPr>
      </p:pic>
    </p:spTree>
    <p:extLst>
      <p:ext uri="{BB962C8B-B14F-4D97-AF65-F5344CB8AC3E}">
        <p14:creationId xmlns:p14="http://schemas.microsoft.com/office/powerpoint/2010/main" val="853169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Conclusion </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a:t>From the above analysis the below mentioned results were achieved which depicts the chances and conditions of a comment being a hateful comment or a normal comment; </a:t>
            </a:r>
          </a:p>
          <a:p>
            <a:pPr marL="0" indent="0">
              <a:buNone/>
            </a:pPr>
            <a:r>
              <a:rPr lang="en-IN" dirty="0"/>
              <a:t> </a:t>
            </a:r>
          </a:p>
          <a:p>
            <a:r>
              <a:rPr lang="en-IN" dirty="0"/>
              <a:t>With the increasing popularity of social media more and more people consume feeds from social media and due differences they spread hate comments to instead of love and harmony. It has strong negative impacts on individual users and broader society. </a:t>
            </a:r>
          </a:p>
          <a:p>
            <a:pPr marL="0" indent="0">
              <a:buNone/>
            </a:pPr>
            <a:endParaRPr lang="en-IN" dirty="0"/>
          </a:p>
          <a:p>
            <a:pPr lvl="0"/>
            <a:r>
              <a:rPr lang="en-IN" dirty="0"/>
              <a:t>In training dataset, we have only 10% of data which is spreading hate on social media. </a:t>
            </a:r>
          </a:p>
          <a:p>
            <a:pPr marL="0" indent="0">
              <a:buNone/>
            </a:pPr>
            <a:endParaRPr lang="en-IN" dirty="0"/>
          </a:p>
          <a:p>
            <a:endParaRPr lang="en-IN" dirty="0"/>
          </a:p>
        </p:txBody>
      </p:sp>
    </p:spTree>
    <p:extLst>
      <p:ext uri="{BB962C8B-B14F-4D97-AF65-F5344CB8AC3E}">
        <p14:creationId xmlns:p14="http://schemas.microsoft.com/office/powerpoint/2010/main" val="2252097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sz="1800" dirty="0" smtClean="0"/>
              <a:t>In this 10% data most of the comments are malignant, rude or abuse. </a:t>
            </a:r>
          </a:p>
          <a:p>
            <a:pPr marL="0" indent="0">
              <a:buNone/>
            </a:pPr>
            <a:endParaRPr lang="en-IN" sz="1800" dirty="0" smtClean="0"/>
          </a:p>
          <a:p>
            <a:pPr lvl="0"/>
            <a:r>
              <a:rPr lang="en-IN" sz="1800" dirty="0" smtClean="0"/>
              <a:t>After using the </a:t>
            </a:r>
            <a:r>
              <a:rPr lang="en-IN" sz="1800" dirty="0" err="1" smtClean="0"/>
              <a:t>wordcloud</a:t>
            </a:r>
            <a:r>
              <a:rPr lang="en-IN" sz="1800" dirty="0" smtClean="0"/>
              <a:t> we find that there are so many abusive words present in the negative comments. While in positive comments there is no use of such comments. </a:t>
            </a:r>
          </a:p>
          <a:p>
            <a:pPr marL="0" indent="0">
              <a:buNone/>
            </a:pPr>
            <a:endParaRPr lang="en-IN" sz="1800" dirty="0" smtClean="0"/>
          </a:p>
          <a:p>
            <a:pPr lvl="0"/>
            <a:r>
              <a:rPr lang="en-IN" sz="1800" dirty="0" smtClean="0"/>
              <a:t>Some of the comments are very long while some are very short </a:t>
            </a:r>
          </a:p>
          <a:p>
            <a:endParaRPr lang="en-IN" dirty="0"/>
          </a:p>
        </p:txBody>
      </p:sp>
    </p:spTree>
    <p:extLst>
      <p:ext uri="{BB962C8B-B14F-4D97-AF65-F5344CB8AC3E}">
        <p14:creationId xmlns:p14="http://schemas.microsoft.com/office/powerpoint/2010/main" val="81659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lgn="just"/>
            <a:r>
              <a:rPr lang="en-IN" sz="1800" dirty="0"/>
              <a:t>Social media platforms are the most prominent grounds for such toxic behaviour. </a:t>
            </a:r>
            <a:r>
              <a:rPr lang="en-IN" sz="1800" dirty="0" smtClean="0"/>
              <a:t>There </a:t>
            </a:r>
            <a:r>
              <a:rPr lang="en-IN" sz="1800" dirty="0"/>
              <a:t>has been a remarkable increase in the cases of </a:t>
            </a:r>
            <a:r>
              <a:rPr lang="en-IN" sz="1800" dirty="0" err="1"/>
              <a:t>cyberbullying</a:t>
            </a:r>
            <a:r>
              <a:rPr lang="en-IN" sz="1800"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0" indent="0" algn="just">
              <a:buNone/>
            </a:pPr>
            <a:endParaRPr lang="en-US" sz="1800" dirty="0" smtClean="0"/>
          </a:p>
          <a:p>
            <a:pPr marL="0" indent="0" algn="just">
              <a:buNone/>
            </a:pPr>
            <a:endParaRPr lang="en-IN" sz="1800" dirty="0"/>
          </a:p>
          <a:p>
            <a:pPr algn="just"/>
            <a:r>
              <a:rPr lang="en-IN" sz="18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1800" dirty="0" err="1"/>
              <a:t>unoffensive</a:t>
            </a:r>
            <a:r>
              <a:rPr lang="en-IN" sz="1800" dirty="0"/>
              <a:t>, but “u are an idiot” is clearly offensive.</a:t>
            </a:r>
          </a:p>
          <a:p>
            <a:endParaRPr lang="en-IN" sz="1800" dirty="0"/>
          </a:p>
        </p:txBody>
      </p:sp>
    </p:spTree>
    <p:extLst>
      <p:ext uri="{BB962C8B-B14F-4D97-AF65-F5344CB8AC3E}">
        <p14:creationId xmlns:p14="http://schemas.microsoft.com/office/powerpoint/2010/main" val="27595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IN" sz="4000" b="1" dirty="0">
                <a:latin typeface="+mn-lt"/>
              </a:rPr>
              <a:t>Conceptual Background of the Domain Problem </a:t>
            </a:r>
            <a:r>
              <a:rPr lang="en-IN" sz="1200" dirty="0"/>
              <a:t/>
            </a:r>
            <a:br>
              <a:rPr lang="en-IN" sz="1200" dirty="0"/>
            </a:br>
            <a:endParaRPr lang="en-IN" dirty="0"/>
          </a:p>
        </p:txBody>
      </p:sp>
      <p:sp>
        <p:nvSpPr>
          <p:cNvPr id="3" name="Content Placeholder 2"/>
          <p:cNvSpPr>
            <a:spLocks noGrp="1"/>
          </p:cNvSpPr>
          <p:nvPr>
            <p:ph idx="1"/>
          </p:nvPr>
        </p:nvSpPr>
        <p:spPr/>
        <p:txBody>
          <a:bodyPr>
            <a:normAutofit fontScale="55000" lnSpcReduction="20000"/>
          </a:bodyPr>
          <a:lstStyle/>
          <a:p>
            <a:pPr algn="just"/>
            <a:r>
              <a:rPr lang="en-IN" dirty="0"/>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a:t>
            </a:r>
          </a:p>
          <a:p>
            <a:pPr marL="0" indent="0" algn="just">
              <a:buNone/>
            </a:pPr>
            <a:r>
              <a:rPr lang="en-IN" dirty="0"/>
              <a:t> </a:t>
            </a:r>
          </a:p>
          <a:p>
            <a:pPr algn="just"/>
            <a:r>
              <a:rPr lang="en-IN" dirty="0"/>
              <a:t>The result of such activities can be dangerous. It gives mental trauma to the victims making their lives miserable. People who are not well aware of mental health online hate or </a:t>
            </a:r>
            <a:r>
              <a:rPr lang="en-IN" dirty="0" err="1"/>
              <a:t>cyberbullying</a:t>
            </a:r>
            <a:r>
              <a:rPr lang="en-IN" dirty="0"/>
              <a:t> become life threatening for them. Such cases are also at rise. It is also taking its toll on religions. Each and every day we can see an incident of fighting between people of different communities or religions due to offensive social media posts. </a:t>
            </a:r>
          </a:p>
          <a:p>
            <a:pPr marL="0" indent="0" algn="just">
              <a:buNone/>
            </a:pPr>
            <a:r>
              <a:rPr lang="en-IN" dirty="0"/>
              <a:t> </a:t>
            </a:r>
          </a:p>
          <a:p>
            <a:pPr algn="just"/>
            <a:r>
              <a:rPr lang="en-IN" dirty="0"/>
              <a:t>Online hate, described as abusive language, aggression, </a:t>
            </a:r>
            <a:r>
              <a:rPr lang="en-IN" dirty="0" err="1"/>
              <a:t>cyberbullying</a:t>
            </a:r>
            <a:r>
              <a:rPr lang="en-IN" dirty="0"/>
              <a:t>, hatefulness, insults, personal attacks, provocation, racism, sexism, threats, or toxicity has been identified as a major threat on online social media platforms. These kinds of activities must be checked for a better future.</a:t>
            </a:r>
          </a:p>
          <a:p>
            <a:endParaRPr lang="en-IN" dirty="0"/>
          </a:p>
        </p:txBody>
      </p:sp>
    </p:spTree>
    <p:extLst>
      <p:ext uri="{BB962C8B-B14F-4D97-AF65-F5344CB8AC3E}">
        <p14:creationId xmlns:p14="http://schemas.microsoft.com/office/powerpoint/2010/main" val="416384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Motivation for the Problem Undertaken </a:t>
            </a:r>
            <a:endParaRPr lang="en-IN" dirty="0"/>
          </a:p>
        </p:txBody>
      </p:sp>
      <p:sp>
        <p:nvSpPr>
          <p:cNvPr id="3" name="Content Placeholder 2"/>
          <p:cNvSpPr>
            <a:spLocks noGrp="1"/>
          </p:cNvSpPr>
          <p:nvPr>
            <p:ph idx="1"/>
          </p:nvPr>
        </p:nvSpPr>
        <p:spPr/>
        <p:txBody>
          <a:bodyPr>
            <a:normAutofit fontScale="55000" lnSpcReduction="20000"/>
          </a:bodyPr>
          <a:lstStyle/>
          <a:p>
            <a:pPr algn="just"/>
            <a:r>
              <a:rPr lang="en-IN" dirty="0"/>
              <a:t>The main objective of this study is to investigate which method from a chosen set of machine learning techniques performs the best. So far, we have a range of publicly available models served through the Perspective API, including toxicity/malignant comments. But the current models still make errors, and they don’t allow users to select which type of toxicity they are interested in finding. </a:t>
            </a:r>
          </a:p>
          <a:p>
            <a:pPr marL="0" indent="0" algn="just">
              <a:buNone/>
            </a:pPr>
            <a:endParaRPr lang="en-IN" dirty="0" smtClean="0"/>
          </a:p>
          <a:p>
            <a:pPr marL="0" indent="0" algn="just">
              <a:buNone/>
            </a:pPr>
            <a:r>
              <a:rPr lang="en-IN" dirty="0"/>
              <a:t> </a:t>
            </a:r>
          </a:p>
          <a:p>
            <a:pPr algn="just"/>
            <a:r>
              <a:rPr lang="en-IN" dirty="0"/>
              <a:t>The project which is given by Flip ROBO as a part of the internship programme which gives an insight to identify major factors that lead to </a:t>
            </a:r>
            <a:r>
              <a:rPr lang="en-IN" dirty="0" err="1"/>
              <a:t>cyberbullying</a:t>
            </a:r>
            <a:r>
              <a:rPr lang="en-IN" dirty="0"/>
              <a:t> and online abusive comments. The exposure to real world data and the opportunity to deploy my skillset in solving a real time problem has been the primary objective. However, the motivation for taking this project was that it is relatively a new field of research. Here we have many options but less concrete solutions. The main motivation was to classify the news in order to bring awareness and reduce unwanted chaos and make a good model which will help us to know such kind of miscreants. Our goal is to build a prototype of online hate and abuse comment classifier which can used to classify hate and offensive comments so that it can be controlled and restricted from spreading hatred and </a:t>
            </a:r>
            <a:r>
              <a:rPr lang="en-IN" dirty="0" err="1"/>
              <a:t>cyberbullying</a:t>
            </a:r>
            <a:r>
              <a:rPr lang="en-IN" dirty="0"/>
              <a:t>.</a:t>
            </a:r>
          </a:p>
          <a:p>
            <a:pPr marL="0" indent="0">
              <a:buNone/>
            </a:pPr>
            <a:endParaRPr lang="en-IN" dirty="0"/>
          </a:p>
          <a:p>
            <a:endParaRPr lang="en-IN" dirty="0"/>
          </a:p>
        </p:txBody>
      </p:sp>
    </p:spTree>
    <p:extLst>
      <p:ext uri="{BB962C8B-B14F-4D97-AF65-F5344CB8AC3E}">
        <p14:creationId xmlns:p14="http://schemas.microsoft.com/office/powerpoint/2010/main" val="319811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Exploratory Data Analysis (EDA) </a:t>
            </a:r>
            <a:br>
              <a:rPr lang="en-IN" b="1" dirty="0" smtClean="0"/>
            </a:br>
            <a:endParaRPr lang="en-IN" dirty="0"/>
          </a:p>
        </p:txBody>
      </p:sp>
      <p:sp>
        <p:nvSpPr>
          <p:cNvPr id="3" name="Content Placeholder 2"/>
          <p:cNvSpPr>
            <a:spLocks noGrp="1"/>
          </p:cNvSpPr>
          <p:nvPr>
            <p:ph idx="1"/>
          </p:nvPr>
        </p:nvSpPr>
        <p:spPr/>
        <p:txBody>
          <a:bodyPr>
            <a:normAutofit/>
          </a:bodyPr>
          <a:lstStyle/>
          <a:p>
            <a:pPr lvl="0" algn="just"/>
            <a:r>
              <a:rPr lang="en-IN" sz="1800" dirty="0"/>
              <a:t>Importing necessary libraries and loading dataset as a data frame. </a:t>
            </a:r>
          </a:p>
          <a:p>
            <a:pPr marL="0" indent="0" algn="just">
              <a:buNone/>
            </a:pPr>
            <a:endParaRPr lang="en-IN" sz="1800" dirty="0"/>
          </a:p>
          <a:p>
            <a:pPr lvl="0" algn="just"/>
            <a:r>
              <a:rPr lang="en-IN" sz="1800" dirty="0"/>
              <a:t>Checked some statistical information like shape, number of unique values present, info, null values, value counts, duplicated values etc. </a:t>
            </a:r>
          </a:p>
          <a:p>
            <a:pPr marL="0" indent="0" algn="just">
              <a:buNone/>
            </a:pPr>
            <a:endParaRPr lang="en-IN" sz="1800" dirty="0"/>
          </a:p>
          <a:p>
            <a:pPr lvl="0" algn="just"/>
            <a:r>
              <a:rPr lang="en-IN" sz="1800" dirty="0"/>
              <a:t>Checked for null values and did not find any null values. And removed Id. </a:t>
            </a:r>
          </a:p>
          <a:p>
            <a:pPr marL="0" indent="0" algn="just">
              <a:buNone/>
            </a:pPr>
            <a:endParaRPr lang="en-IN" sz="1800" dirty="0"/>
          </a:p>
          <a:p>
            <a:pPr lvl="0" algn="just"/>
            <a:r>
              <a:rPr lang="en-IN" sz="1800" dirty="0"/>
              <a:t>Done feature engineering and created new columns </a:t>
            </a:r>
            <a:r>
              <a:rPr lang="en-IN" sz="1800" dirty="0" err="1"/>
              <a:t>viz</a:t>
            </a:r>
            <a:r>
              <a:rPr lang="en-IN" sz="1800" dirty="0"/>
              <a:t> label: which contain both good and bad comments which is the sum of all the labels, </a:t>
            </a:r>
            <a:r>
              <a:rPr lang="en-IN" sz="1800" dirty="0" err="1"/>
              <a:t>comment_length</a:t>
            </a:r>
            <a:r>
              <a:rPr lang="en-IN" sz="1800" dirty="0"/>
              <a:t>: which contains the length of comment text.</a:t>
            </a:r>
          </a:p>
          <a:p>
            <a:pPr marL="0" indent="0" algn="just">
              <a:buNone/>
            </a:pPr>
            <a:endParaRPr lang="en-IN" sz="1800" dirty="0"/>
          </a:p>
          <a:p>
            <a:pPr lvl="0" algn="just"/>
            <a:r>
              <a:rPr lang="en-IN" sz="1800" dirty="0"/>
              <a:t>Visualized each feature using </a:t>
            </a:r>
            <a:r>
              <a:rPr lang="en-IN" sz="1800" dirty="0" err="1"/>
              <a:t>seaborn</a:t>
            </a:r>
            <a:r>
              <a:rPr lang="en-IN" sz="1800" dirty="0"/>
              <a:t> and </a:t>
            </a:r>
            <a:r>
              <a:rPr lang="en-IN" sz="1800" dirty="0" err="1"/>
              <a:t>matplotlib</a:t>
            </a:r>
            <a:r>
              <a:rPr lang="en-IN" sz="1800" dirty="0"/>
              <a:t> libraries by plotting categorical plots like pie plot, count plot, distribution plot and </a:t>
            </a:r>
            <a:r>
              <a:rPr lang="en-IN" sz="1800" dirty="0" err="1"/>
              <a:t>wordcloud</a:t>
            </a:r>
            <a:r>
              <a:rPr lang="en-IN" sz="1800" dirty="0"/>
              <a:t> for each label. </a:t>
            </a:r>
          </a:p>
          <a:p>
            <a:pPr marL="0" indent="0" algn="just">
              <a:buNone/>
            </a:pPr>
            <a:endParaRPr lang="en-IN" dirty="0"/>
          </a:p>
        </p:txBody>
      </p:sp>
    </p:spTree>
    <p:extLst>
      <p:ext uri="{BB962C8B-B14F-4D97-AF65-F5344CB8AC3E}">
        <p14:creationId xmlns:p14="http://schemas.microsoft.com/office/powerpoint/2010/main" val="26402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lvl="0" algn="just"/>
            <a:r>
              <a:rPr lang="en-IN" sz="1800" dirty="0" smtClean="0"/>
              <a:t>Done text pre-processing techniques like Removing Punctuations and other special characters, Splitting the comments into individual words, Removing Stop Words, Stemming and Lemmatization. </a:t>
            </a:r>
          </a:p>
          <a:p>
            <a:pPr marL="0" indent="0" algn="just">
              <a:buNone/>
            </a:pPr>
            <a:endParaRPr lang="en-IN" sz="1800" dirty="0" smtClean="0"/>
          </a:p>
          <a:p>
            <a:pPr lvl="0" algn="just"/>
            <a:r>
              <a:rPr lang="en-IN" sz="1800" dirty="0" smtClean="0"/>
              <a:t>Then created new column as </a:t>
            </a:r>
            <a:r>
              <a:rPr lang="en-IN" sz="1800" dirty="0" err="1" smtClean="0"/>
              <a:t>clean_length</a:t>
            </a:r>
            <a:r>
              <a:rPr lang="en-IN" sz="1800" dirty="0" smtClean="0"/>
              <a:t> after cleaning the data. All these steps were done on both train and test datasets. Checked correlation using </a:t>
            </a:r>
            <a:r>
              <a:rPr lang="en-IN" sz="1800" dirty="0" err="1" smtClean="0"/>
              <a:t>heatmap</a:t>
            </a:r>
            <a:r>
              <a:rPr lang="en-IN" sz="1800" dirty="0" smtClean="0"/>
              <a:t>. </a:t>
            </a:r>
          </a:p>
          <a:p>
            <a:pPr marL="0" indent="0" algn="just">
              <a:buNone/>
            </a:pPr>
            <a:endParaRPr lang="en-IN" sz="1800" dirty="0" smtClean="0"/>
          </a:p>
          <a:p>
            <a:pPr lvl="0" algn="just"/>
            <a:r>
              <a:rPr lang="en-IN" sz="1800" dirty="0" smtClean="0"/>
              <a:t>After getting a cleaned data used TF-IDF </a:t>
            </a:r>
            <a:r>
              <a:rPr lang="en-IN" sz="1800" dirty="0" err="1" smtClean="0"/>
              <a:t>vectorizer</a:t>
            </a:r>
            <a:r>
              <a:rPr lang="en-IN" sz="1800" dirty="0" smtClean="0"/>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 </a:t>
            </a:r>
          </a:p>
          <a:p>
            <a:pPr marL="0" indent="0" algn="just">
              <a:buNone/>
            </a:pPr>
            <a:r>
              <a:rPr lang="en-IN" sz="1800" dirty="0" smtClean="0"/>
              <a:t> </a:t>
            </a:r>
          </a:p>
          <a:p>
            <a:pPr lvl="0" algn="just"/>
            <a:r>
              <a:rPr lang="en-IN" sz="1800" dirty="0" smtClean="0"/>
              <a:t>Balanced the data using </a:t>
            </a:r>
            <a:r>
              <a:rPr lang="en-IN" sz="1800" dirty="0" err="1" smtClean="0"/>
              <a:t>Randomoversampler</a:t>
            </a:r>
            <a:r>
              <a:rPr lang="en-IN" sz="1800" dirty="0" smtClean="0"/>
              <a:t> method. </a:t>
            </a:r>
          </a:p>
          <a:p>
            <a:endParaRPr lang="en-IN" dirty="0" smtClean="0"/>
          </a:p>
          <a:p>
            <a:endParaRPr lang="en-IN" dirty="0"/>
          </a:p>
        </p:txBody>
      </p:sp>
    </p:spTree>
    <p:extLst>
      <p:ext uri="{BB962C8B-B14F-4D97-AF65-F5344CB8AC3E}">
        <p14:creationId xmlns:p14="http://schemas.microsoft.com/office/powerpoint/2010/main" val="2042310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1816</Words>
  <Application>Microsoft Office PowerPoint</Application>
  <PresentationFormat>On-screen Show (4:3)</PresentationFormat>
  <Paragraphs>118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Presentation on Malignant Comments Classifier      </vt:lpstr>
      <vt:lpstr>TABLE OF CONTENTS </vt:lpstr>
      <vt:lpstr>INTRODUCTION </vt:lpstr>
      <vt:lpstr>Business Problem Framing  </vt:lpstr>
      <vt:lpstr>PowerPoint Presentation</vt:lpstr>
      <vt:lpstr>Conceptual Background of the Domain Problem  </vt:lpstr>
      <vt:lpstr>Motivation for the Problem Undertaken </vt:lpstr>
      <vt:lpstr>Exploratory Data Analysis (EDA)  </vt:lpstr>
      <vt:lpstr>PowerPoint Presentation</vt:lpstr>
      <vt:lpstr>Data Visualization </vt:lpstr>
      <vt:lpstr>PowerPoint Presentation</vt:lpstr>
      <vt:lpstr>PowerPoint Presentation</vt:lpstr>
      <vt:lpstr>PowerPoint Presentation</vt:lpstr>
      <vt:lpstr>PowerPoint Presentation</vt:lpstr>
      <vt:lpstr>PowerPoint Presentation</vt:lpstr>
      <vt:lpstr>Observations from the count plots and Pie plots </vt:lpstr>
      <vt:lpstr>PowerPoint Presentation</vt:lpstr>
      <vt:lpstr>Visualization of the type of distribution for each feature </vt:lpstr>
      <vt:lpstr>PowerPoint Presentation</vt:lpstr>
      <vt:lpstr>Plotting WordCloud for each label </vt:lpstr>
      <vt:lpstr>PowerPoint Presentation</vt:lpstr>
      <vt:lpstr>PowerPoint Presentation</vt:lpstr>
      <vt:lpstr>PowerPoint Presentation</vt:lpstr>
      <vt:lpstr>PowerPoint Presentation</vt:lpstr>
      <vt:lpstr>PowerPoint Presentation</vt:lpstr>
      <vt:lpstr>Observations from the word cloud </vt:lpstr>
      <vt:lpstr>Plotting heatmap plot to find out the correlation among the features and label and multi-corlinearity </vt:lpstr>
      <vt:lpstr>Observations from the Heatmap Plot </vt:lpstr>
      <vt:lpstr>Model/s Development and Evaluation  </vt:lpstr>
      <vt:lpstr>PowerPoint Presentation</vt:lpstr>
      <vt:lpstr>Logistic Regression</vt:lpstr>
      <vt:lpstr>MultinomialNB</vt:lpstr>
      <vt:lpstr>LGBMC Classifier</vt:lpstr>
      <vt:lpstr>Linear SVC</vt:lpstr>
      <vt:lpstr>Decision Tree Classifier</vt:lpstr>
      <vt:lpstr>AdaBoost Classifier</vt:lpstr>
      <vt:lpstr>XGB Classifier </vt:lpstr>
      <vt:lpstr>ROC AUC curve</vt:lpstr>
      <vt:lpstr>PowerPoint Presentation</vt:lpstr>
      <vt:lpstr>Model Selection</vt:lpstr>
      <vt:lpstr>Hyperparameter tuning using GridSearchCV</vt:lpstr>
      <vt:lpstr>PowerPoint Presentation</vt:lpstr>
      <vt:lpstr>PowerPoint Presentation</vt:lpstr>
      <vt:lpstr>PowerPoint Presentation</vt:lpstr>
      <vt:lpstr>Predicting label using our best model.</vt:lpstr>
      <vt:lpstr>Conclusion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Malignant Comments Classifier      </dc:title>
  <dc:creator>Sankalp Mahapatra</dc:creator>
  <cp:lastModifiedBy>Sankalp Mahapatra</cp:lastModifiedBy>
  <cp:revision>5</cp:revision>
  <dcterms:created xsi:type="dcterms:W3CDTF">2022-10-09T21:31:43Z</dcterms:created>
  <dcterms:modified xsi:type="dcterms:W3CDTF">2022-10-09T22:12:31Z</dcterms:modified>
</cp:coreProperties>
</file>