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7" r:id="rId37"/>
    <p:sldId id="298" r:id="rId38"/>
    <p:sldId id="299" r:id="rId39"/>
    <p:sldId id="300" r:id="rId40"/>
    <p:sldId id="301" r:id="rId41"/>
    <p:sldId id="302" r:id="rId42"/>
    <p:sldId id="303" r:id="rId43"/>
    <p:sldId id="292" r:id="rId44"/>
    <p:sldId id="293" r:id="rId45"/>
    <p:sldId id="294" r:id="rId46"/>
    <p:sldId id="304" r:id="rId47"/>
    <p:sldId id="305" r:id="rId48"/>
    <p:sldId id="307" r:id="rId49"/>
    <p:sldId id="308" r:id="rId50"/>
    <p:sldId id="295" r:id="rId51"/>
    <p:sldId id="296" r:id="rId52"/>
    <p:sldId id="309" r:id="rId53"/>
    <p:sldId id="311" r:id="rId54"/>
    <p:sldId id="312" r:id="rId55"/>
    <p:sldId id="313" r:id="rId56"/>
    <p:sldId id="314" r:id="rId57"/>
    <p:sldId id="315" r:id="rId58"/>
    <p:sldId id="31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194EC4-1E8C-41C6-87C8-23E519DBED2A}"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396DB-EBBA-4E4A-A4CA-807B821A18BB}" type="slidenum">
              <a:rPr lang="en-IN" smtClean="0"/>
              <a:t>‹#›</a:t>
            </a:fld>
            <a:endParaRPr lang="en-IN"/>
          </a:p>
        </p:txBody>
      </p:sp>
    </p:spTree>
    <p:extLst>
      <p:ext uri="{BB962C8B-B14F-4D97-AF65-F5344CB8AC3E}">
        <p14:creationId xmlns:p14="http://schemas.microsoft.com/office/powerpoint/2010/main" val="393918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194EC4-1E8C-41C6-87C8-23E519DBED2A}"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396DB-EBBA-4E4A-A4CA-807B821A18BB}" type="slidenum">
              <a:rPr lang="en-IN" smtClean="0"/>
              <a:t>‹#›</a:t>
            </a:fld>
            <a:endParaRPr lang="en-IN"/>
          </a:p>
        </p:txBody>
      </p:sp>
    </p:spTree>
    <p:extLst>
      <p:ext uri="{BB962C8B-B14F-4D97-AF65-F5344CB8AC3E}">
        <p14:creationId xmlns:p14="http://schemas.microsoft.com/office/powerpoint/2010/main" val="424727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194EC4-1E8C-41C6-87C8-23E519DBED2A}"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396DB-EBBA-4E4A-A4CA-807B821A18BB}" type="slidenum">
              <a:rPr lang="en-IN" smtClean="0"/>
              <a:t>‹#›</a:t>
            </a:fld>
            <a:endParaRPr lang="en-IN"/>
          </a:p>
        </p:txBody>
      </p:sp>
    </p:spTree>
    <p:extLst>
      <p:ext uri="{BB962C8B-B14F-4D97-AF65-F5344CB8AC3E}">
        <p14:creationId xmlns:p14="http://schemas.microsoft.com/office/powerpoint/2010/main" val="220078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194EC4-1E8C-41C6-87C8-23E519DBED2A}"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396DB-EBBA-4E4A-A4CA-807B821A18BB}" type="slidenum">
              <a:rPr lang="en-IN" smtClean="0"/>
              <a:t>‹#›</a:t>
            </a:fld>
            <a:endParaRPr lang="en-IN"/>
          </a:p>
        </p:txBody>
      </p:sp>
    </p:spTree>
    <p:extLst>
      <p:ext uri="{BB962C8B-B14F-4D97-AF65-F5344CB8AC3E}">
        <p14:creationId xmlns:p14="http://schemas.microsoft.com/office/powerpoint/2010/main" val="321891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94EC4-1E8C-41C6-87C8-23E519DBED2A}"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396DB-EBBA-4E4A-A4CA-807B821A18BB}" type="slidenum">
              <a:rPr lang="en-IN" smtClean="0"/>
              <a:t>‹#›</a:t>
            </a:fld>
            <a:endParaRPr lang="en-IN"/>
          </a:p>
        </p:txBody>
      </p:sp>
    </p:spTree>
    <p:extLst>
      <p:ext uri="{BB962C8B-B14F-4D97-AF65-F5344CB8AC3E}">
        <p14:creationId xmlns:p14="http://schemas.microsoft.com/office/powerpoint/2010/main" val="400471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194EC4-1E8C-41C6-87C8-23E519DBED2A}" type="datetimeFigureOut">
              <a:rPr lang="en-IN" smtClean="0"/>
              <a:t>10-09-2022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D396DB-EBBA-4E4A-A4CA-807B821A18BB}" type="slidenum">
              <a:rPr lang="en-IN" smtClean="0"/>
              <a:t>‹#›</a:t>
            </a:fld>
            <a:endParaRPr lang="en-IN"/>
          </a:p>
        </p:txBody>
      </p:sp>
    </p:spTree>
    <p:extLst>
      <p:ext uri="{BB962C8B-B14F-4D97-AF65-F5344CB8AC3E}">
        <p14:creationId xmlns:p14="http://schemas.microsoft.com/office/powerpoint/2010/main" val="104546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194EC4-1E8C-41C6-87C8-23E519DBED2A}" type="datetimeFigureOut">
              <a:rPr lang="en-IN" smtClean="0"/>
              <a:t>10-09-2022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D396DB-EBBA-4E4A-A4CA-807B821A18BB}" type="slidenum">
              <a:rPr lang="en-IN" smtClean="0"/>
              <a:t>‹#›</a:t>
            </a:fld>
            <a:endParaRPr lang="en-IN"/>
          </a:p>
        </p:txBody>
      </p:sp>
    </p:spTree>
    <p:extLst>
      <p:ext uri="{BB962C8B-B14F-4D97-AF65-F5344CB8AC3E}">
        <p14:creationId xmlns:p14="http://schemas.microsoft.com/office/powerpoint/2010/main" val="174561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194EC4-1E8C-41C6-87C8-23E519DBED2A}" type="datetimeFigureOut">
              <a:rPr lang="en-IN" smtClean="0"/>
              <a:t>10-09-2022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D396DB-EBBA-4E4A-A4CA-807B821A18BB}" type="slidenum">
              <a:rPr lang="en-IN" smtClean="0"/>
              <a:t>‹#›</a:t>
            </a:fld>
            <a:endParaRPr lang="en-IN"/>
          </a:p>
        </p:txBody>
      </p:sp>
    </p:spTree>
    <p:extLst>
      <p:ext uri="{BB962C8B-B14F-4D97-AF65-F5344CB8AC3E}">
        <p14:creationId xmlns:p14="http://schemas.microsoft.com/office/powerpoint/2010/main" val="425269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94EC4-1E8C-41C6-87C8-23E519DBED2A}" type="datetimeFigureOut">
              <a:rPr lang="en-IN" smtClean="0"/>
              <a:t>10-09-2022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D396DB-EBBA-4E4A-A4CA-807B821A18BB}" type="slidenum">
              <a:rPr lang="en-IN" smtClean="0"/>
              <a:t>‹#›</a:t>
            </a:fld>
            <a:endParaRPr lang="en-IN"/>
          </a:p>
        </p:txBody>
      </p:sp>
    </p:spTree>
    <p:extLst>
      <p:ext uri="{BB962C8B-B14F-4D97-AF65-F5344CB8AC3E}">
        <p14:creationId xmlns:p14="http://schemas.microsoft.com/office/powerpoint/2010/main" val="350518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94EC4-1E8C-41C6-87C8-23E519DBED2A}" type="datetimeFigureOut">
              <a:rPr lang="en-IN" smtClean="0"/>
              <a:t>10-09-2022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D396DB-EBBA-4E4A-A4CA-807B821A18BB}" type="slidenum">
              <a:rPr lang="en-IN" smtClean="0"/>
              <a:t>‹#›</a:t>
            </a:fld>
            <a:endParaRPr lang="en-IN"/>
          </a:p>
        </p:txBody>
      </p:sp>
    </p:spTree>
    <p:extLst>
      <p:ext uri="{BB962C8B-B14F-4D97-AF65-F5344CB8AC3E}">
        <p14:creationId xmlns:p14="http://schemas.microsoft.com/office/powerpoint/2010/main" val="3482328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94EC4-1E8C-41C6-87C8-23E519DBED2A}" type="datetimeFigureOut">
              <a:rPr lang="en-IN" smtClean="0"/>
              <a:t>10-09-2022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D396DB-EBBA-4E4A-A4CA-807B821A18BB}" type="slidenum">
              <a:rPr lang="en-IN" smtClean="0"/>
              <a:t>‹#›</a:t>
            </a:fld>
            <a:endParaRPr lang="en-IN"/>
          </a:p>
        </p:txBody>
      </p:sp>
    </p:spTree>
    <p:extLst>
      <p:ext uri="{BB962C8B-B14F-4D97-AF65-F5344CB8AC3E}">
        <p14:creationId xmlns:p14="http://schemas.microsoft.com/office/powerpoint/2010/main" val="239801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94EC4-1E8C-41C6-87C8-23E519DBED2A}" type="datetimeFigureOut">
              <a:rPr lang="en-IN" smtClean="0"/>
              <a:t>10-09-2022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396DB-EBBA-4E4A-A4CA-807B821A18BB}" type="slidenum">
              <a:rPr lang="en-IN" smtClean="0"/>
              <a:t>‹#›</a:t>
            </a:fld>
            <a:endParaRPr lang="en-IN"/>
          </a:p>
        </p:txBody>
      </p:sp>
    </p:spTree>
    <p:extLst>
      <p:ext uri="{BB962C8B-B14F-4D97-AF65-F5344CB8AC3E}">
        <p14:creationId xmlns:p14="http://schemas.microsoft.com/office/powerpoint/2010/main" val="3343777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60648"/>
            <a:ext cx="7772400" cy="1470025"/>
          </a:xfrm>
        </p:spPr>
        <p:txBody>
          <a:bodyPr/>
          <a:lstStyle/>
          <a:p>
            <a:r>
              <a:rPr lang="en-US" dirty="0" smtClean="0"/>
              <a:t>Presentation on Micro Credit Defaulter predictions</a:t>
            </a:r>
            <a:endParaRPr lang="en-IN" dirty="0"/>
          </a:p>
        </p:txBody>
      </p:sp>
      <p:sp>
        <p:nvSpPr>
          <p:cNvPr id="3" name="Subtitle 2"/>
          <p:cNvSpPr>
            <a:spLocks noGrp="1"/>
          </p:cNvSpPr>
          <p:nvPr>
            <p:ph type="subTitle" idx="1"/>
          </p:nvPr>
        </p:nvSpPr>
        <p:spPr>
          <a:xfrm>
            <a:off x="1371600" y="3886200"/>
            <a:ext cx="6400800" cy="2495128"/>
          </a:xfrm>
        </p:spPr>
        <p:txBody>
          <a:bodyPr>
            <a:normAutofit fontScale="92500" lnSpcReduction="20000"/>
          </a:bodyPr>
          <a:lstStyle/>
          <a:p>
            <a:endParaRPr lang="en-US" sz="1600" dirty="0" smtClean="0"/>
          </a:p>
          <a:p>
            <a:endParaRPr lang="en-US" sz="1600" dirty="0"/>
          </a:p>
          <a:p>
            <a:endParaRPr lang="en-US" sz="1600" dirty="0" smtClean="0"/>
          </a:p>
          <a:p>
            <a:endParaRPr lang="en-US" sz="1600" dirty="0"/>
          </a:p>
          <a:p>
            <a:endParaRPr lang="en-US" sz="2000" dirty="0" smtClean="0">
              <a:solidFill>
                <a:schemeClr val="tx1">
                  <a:lumMod val="95000"/>
                  <a:lumOff val="5000"/>
                </a:schemeClr>
              </a:solidFill>
            </a:endParaRPr>
          </a:p>
          <a:p>
            <a:endParaRPr lang="en-US" sz="2000" dirty="0">
              <a:solidFill>
                <a:schemeClr val="tx1">
                  <a:lumMod val="95000"/>
                  <a:lumOff val="5000"/>
                </a:schemeClr>
              </a:solidFill>
            </a:endParaRPr>
          </a:p>
          <a:p>
            <a:endParaRPr lang="en-US" sz="2000" dirty="0" smtClean="0">
              <a:solidFill>
                <a:schemeClr val="tx1">
                  <a:lumMod val="95000"/>
                  <a:lumOff val="5000"/>
                </a:schemeClr>
              </a:solidFill>
            </a:endParaRPr>
          </a:p>
          <a:p>
            <a:pPr algn="r"/>
            <a:r>
              <a:rPr lang="en-US" sz="2000" dirty="0" smtClean="0">
                <a:solidFill>
                  <a:schemeClr val="tx1">
                    <a:lumMod val="95000"/>
                    <a:lumOff val="5000"/>
                  </a:schemeClr>
                </a:solidFill>
              </a:rPr>
              <a:t>Submitted by- Sankalp Mahapatra</a:t>
            </a:r>
          </a:p>
          <a:p>
            <a:pPr algn="r"/>
            <a:r>
              <a:rPr lang="en-US" sz="2000" dirty="0" smtClean="0">
                <a:solidFill>
                  <a:schemeClr val="tx1">
                    <a:lumMod val="95000"/>
                    <a:lumOff val="5000"/>
                  </a:schemeClr>
                </a:solidFill>
              </a:rPr>
              <a:t>Internship 29</a:t>
            </a:r>
            <a:endParaRPr lang="en-IN" sz="2000" dirty="0">
              <a:solidFill>
                <a:schemeClr val="tx1">
                  <a:lumMod val="95000"/>
                  <a:lumOff val="5000"/>
                </a:schemeClr>
              </a:solidFill>
            </a:endParaRPr>
          </a:p>
        </p:txBody>
      </p:sp>
      <p:pic>
        <p:nvPicPr>
          <p:cNvPr id="4" name="Picture 3" descr="La loi fixant le montant maximal des microcrédits - Actualité Financière"/>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272807" cy="4032448"/>
          </a:xfrm>
          <a:prstGeom prst="rect">
            <a:avLst/>
          </a:prstGeom>
          <a:noFill/>
          <a:ln>
            <a:noFill/>
          </a:ln>
        </p:spPr>
      </p:pic>
    </p:spTree>
    <p:extLst>
      <p:ext uri="{BB962C8B-B14F-4D97-AF65-F5344CB8AC3E}">
        <p14:creationId xmlns:p14="http://schemas.microsoft.com/office/powerpoint/2010/main" val="293476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Exploratory Data Analysis (EDA)</a:t>
            </a:r>
            <a:endParaRPr lang="en-IN" dirty="0"/>
          </a:p>
        </p:txBody>
      </p:sp>
      <p:sp>
        <p:nvSpPr>
          <p:cNvPr id="3" name="Content Placeholder 2"/>
          <p:cNvSpPr>
            <a:spLocks noGrp="1"/>
          </p:cNvSpPr>
          <p:nvPr>
            <p:ph idx="1"/>
          </p:nvPr>
        </p:nvSpPr>
        <p:spPr>
          <a:xfrm>
            <a:off x="457200" y="1340768"/>
            <a:ext cx="8229600" cy="4785395"/>
          </a:xfrm>
        </p:spPr>
        <p:txBody>
          <a:bodyPr>
            <a:normAutofit fontScale="25000" lnSpcReduction="20000"/>
          </a:bodyPr>
          <a:lstStyle/>
          <a:p>
            <a:pPr marL="0" indent="0" algn="just">
              <a:buNone/>
            </a:pPr>
            <a:r>
              <a:rPr lang="en-US" sz="8000" dirty="0" smtClean="0"/>
              <a:t>These are the different steps I have undertaken to perform the Exploratory Data Analysis:</a:t>
            </a:r>
          </a:p>
          <a:p>
            <a:endParaRPr lang="en-US" sz="1800" dirty="0" smtClean="0"/>
          </a:p>
          <a:p>
            <a:pPr algn="just"/>
            <a:r>
              <a:rPr lang="en-IN" sz="8000" dirty="0"/>
              <a:t>Importing necessary libraries and loading dataset as a data frame. </a:t>
            </a:r>
          </a:p>
          <a:p>
            <a:pPr marL="0" indent="0" algn="just">
              <a:buNone/>
            </a:pPr>
            <a:r>
              <a:rPr lang="en-IN" sz="8000" dirty="0"/>
              <a:t> </a:t>
            </a:r>
          </a:p>
          <a:p>
            <a:pPr algn="just"/>
            <a:r>
              <a:rPr lang="en-IN" sz="8000" dirty="0"/>
              <a:t>Used pandas to set display maximum columns ensuring not to find any truncated information. </a:t>
            </a:r>
          </a:p>
          <a:p>
            <a:pPr marL="0" indent="0" algn="just">
              <a:buNone/>
            </a:pPr>
            <a:endParaRPr lang="en-IN" sz="8000" dirty="0"/>
          </a:p>
          <a:p>
            <a:pPr algn="just"/>
            <a:r>
              <a:rPr lang="en-IN" sz="8000" dirty="0"/>
              <a:t>Checked some statistical information like shape, number of unique values present, info, finding zero values etc.  </a:t>
            </a:r>
            <a:endParaRPr lang="en-IN" sz="8000" dirty="0" smtClean="0"/>
          </a:p>
          <a:p>
            <a:pPr marL="0" indent="0" algn="just">
              <a:buNone/>
            </a:pPr>
            <a:endParaRPr lang="en-IN" sz="8000" dirty="0"/>
          </a:p>
          <a:p>
            <a:pPr algn="just"/>
            <a:r>
              <a:rPr lang="en-IN" sz="8000" dirty="0"/>
              <a:t>Checked for null values and did not find any null values. </a:t>
            </a:r>
          </a:p>
          <a:p>
            <a:pPr marL="0" indent="0" algn="just">
              <a:buNone/>
            </a:pPr>
            <a:endParaRPr lang="en-IN" sz="8000" dirty="0"/>
          </a:p>
          <a:p>
            <a:pPr algn="just"/>
            <a:r>
              <a:rPr lang="en-IN" sz="8000" dirty="0"/>
              <a:t>Dropped some unwanted columns like Unnamed:0, </a:t>
            </a:r>
            <a:r>
              <a:rPr lang="en-IN" sz="8000" dirty="0" err="1"/>
              <a:t>pcircle</a:t>
            </a:r>
            <a:r>
              <a:rPr lang="en-IN" sz="8000" dirty="0"/>
              <a:t>, </a:t>
            </a:r>
            <a:r>
              <a:rPr lang="en-IN" sz="8000" dirty="0" err="1"/>
              <a:t>msisdn</a:t>
            </a:r>
            <a:r>
              <a:rPr lang="en-IN" sz="8000" dirty="0"/>
              <a:t> as they are of no use for prediction. </a:t>
            </a:r>
          </a:p>
          <a:p>
            <a:pPr marL="0" indent="0" algn="just">
              <a:buNone/>
            </a:pPr>
            <a:endParaRPr lang="en-IN" sz="8000" dirty="0"/>
          </a:p>
          <a:p>
            <a:pPr algn="just"/>
            <a:r>
              <a:rPr lang="en-IN" sz="8000" dirty="0"/>
              <a:t>Dealt with zero values by verifying the percentage of zero values in each column and decided to discard the columns having more than 90% of zero values. </a:t>
            </a:r>
          </a:p>
          <a:p>
            <a:endParaRPr lang="en-IN" sz="1800" dirty="0"/>
          </a:p>
        </p:txBody>
      </p:sp>
    </p:spTree>
    <p:extLst>
      <p:ext uri="{BB962C8B-B14F-4D97-AF65-F5344CB8AC3E}">
        <p14:creationId xmlns:p14="http://schemas.microsoft.com/office/powerpoint/2010/main" val="144153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62500" lnSpcReduction="20000"/>
          </a:bodyPr>
          <a:lstStyle/>
          <a:p>
            <a:pPr algn="just"/>
            <a:r>
              <a:rPr lang="en-IN" dirty="0"/>
              <a:t>Converted time variable “</a:t>
            </a:r>
            <a:r>
              <a:rPr lang="en-IN" dirty="0" err="1"/>
              <a:t>pdate</a:t>
            </a:r>
            <a:r>
              <a:rPr lang="en-IN" dirty="0"/>
              <a:t>” from object into </a:t>
            </a:r>
            <a:r>
              <a:rPr lang="en-IN" dirty="0" err="1"/>
              <a:t>datetime</a:t>
            </a:r>
            <a:r>
              <a:rPr lang="en-IN" dirty="0"/>
              <a:t> and extracted Day, Month and Year for better understanding. Checked value counts for each and dropped Year column as it contains unique value throughout the dataset. </a:t>
            </a:r>
            <a:endParaRPr lang="en-IN" dirty="0" smtClean="0"/>
          </a:p>
          <a:p>
            <a:pPr marL="0" indent="0" algn="just">
              <a:buNone/>
            </a:pPr>
            <a:endParaRPr lang="en-IN" dirty="0"/>
          </a:p>
          <a:p>
            <a:pPr algn="just"/>
            <a:r>
              <a:rPr lang="en-IN" dirty="0"/>
              <a:t>Checked unique values and value counts of target variable. </a:t>
            </a:r>
          </a:p>
          <a:p>
            <a:pPr marL="0" indent="0" algn="just">
              <a:buNone/>
            </a:pPr>
            <a:endParaRPr lang="en-IN" dirty="0"/>
          </a:p>
          <a:p>
            <a:pPr algn="just"/>
            <a:r>
              <a:rPr lang="en-IN" dirty="0"/>
              <a:t>Converted the data having values other than 6, 12 &amp; 0 into 0 in the column maxamnt_loans30. As it is specified in the problem statement that we should have only 0, 6 &amp; 12 values. Also, discarded some rows in the column amnt_loans90 as it gives the sum of loans taken by the user in 90 days </a:t>
            </a:r>
          </a:p>
          <a:p>
            <a:pPr marL="0" indent="0" algn="just">
              <a:buNone/>
            </a:pPr>
            <a:endParaRPr lang="en-IN" dirty="0"/>
          </a:p>
          <a:p>
            <a:pPr algn="just"/>
            <a:r>
              <a:rPr lang="en-IN" dirty="0"/>
              <a:t>While checking the statistical summary of the dataset, I found some columns having negative values which were invalid and unrealistic so decided to convert negative values into positive using absolute command. </a:t>
            </a:r>
          </a:p>
          <a:p>
            <a:pPr marL="0" indent="0" algn="just">
              <a:buNone/>
            </a:pPr>
            <a:endParaRPr lang="en-IN" dirty="0"/>
          </a:p>
          <a:p>
            <a:pPr algn="just"/>
            <a:r>
              <a:rPr lang="en-IN" dirty="0"/>
              <a:t>Visualized each feature using </a:t>
            </a:r>
            <a:r>
              <a:rPr lang="en-IN" dirty="0" err="1"/>
              <a:t>seaborn</a:t>
            </a:r>
            <a:r>
              <a:rPr lang="en-IN" dirty="0"/>
              <a:t> and </a:t>
            </a:r>
            <a:r>
              <a:rPr lang="en-IN" dirty="0" err="1"/>
              <a:t>matplotlib</a:t>
            </a:r>
            <a:r>
              <a:rPr lang="en-IN" dirty="0"/>
              <a:t> libraries by plotting several categorical and numerical plots like pie plot, count plot, bar plot, distribution plot, box plots etc. </a:t>
            </a:r>
          </a:p>
          <a:p>
            <a:endParaRPr lang="en-IN" dirty="0"/>
          </a:p>
        </p:txBody>
      </p:sp>
    </p:spTree>
    <p:extLst>
      <p:ext uri="{BB962C8B-B14F-4D97-AF65-F5344CB8AC3E}">
        <p14:creationId xmlns:p14="http://schemas.microsoft.com/office/powerpoint/2010/main" val="3291027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Autofit/>
          </a:bodyPr>
          <a:lstStyle/>
          <a:p>
            <a:pPr lvl="0"/>
            <a:r>
              <a:rPr lang="en-IN" sz="2000" dirty="0"/>
              <a:t>Identified outliers using box plots and I tried to remove them using both IQR method and got huge data loss of around 62% respectively, so removed outliers using percentile method by setting data loss to 2%. </a:t>
            </a:r>
          </a:p>
          <a:p>
            <a:pPr marL="0" indent="0">
              <a:buNone/>
            </a:pPr>
            <a:endParaRPr lang="en-IN" sz="2000" dirty="0" smtClean="0"/>
          </a:p>
          <a:p>
            <a:pPr lvl="0"/>
            <a:r>
              <a:rPr lang="en-IN" sz="2000" dirty="0" smtClean="0"/>
              <a:t>Checked </a:t>
            </a:r>
            <a:r>
              <a:rPr lang="en-IN" sz="2000" dirty="0"/>
              <a:t>for </a:t>
            </a:r>
            <a:r>
              <a:rPr lang="en-IN" sz="2000" dirty="0" err="1"/>
              <a:t>skewness</a:t>
            </a:r>
            <a:r>
              <a:rPr lang="en-IN" sz="2000" dirty="0"/>
              <a:t> and removed </a:t>
            </a:r>
            <a:r>
              <a:rPr lang="en-IN" sz="2000" dirty="0" err="1"/>
              <a:t>skewness</a:t>
            </a:r>
            <a:r>
              <a:rPr lang="en-IN" sz="2000" dirty="0"/>
              <a:t> in numerical columns using power transformation method (yeo-</a:t>
            </a:r>
            <a:r>
              <a:rPr lang="en-IN" sz="2000" dirty="0" err="1"/>
              <a:t>johnson</a:t>
            </a:r>
            <a:r>
              <a:rPr lang="en-IN" sz="2000" dirty="0"/>
              <a:t>). </a:t>
            </a:r>
          </a:p>
          <a:p>
            <a:pPr marL="0" indent="0">
              <a:buNone/>
            </a:pPr>
            <a:endParaRPr lang="en-IN" sz="2000" dirty="0"/>
          </a:p>
          <a:p>
            <a:pPr lvl="0"/>
            <a:r>
              <a:rPr lang="en-IN" sz="2000" dirty="0"/>
              <a:t>Used Pearson’s correlation coefficient to check the correlation between label and features. With the help of </a:t>
            </a:r>
            <a:r>
              <a:rPr lang="en-IN" sz="2000" dirty="0" err="1"/>
              <a:t>heatmap</a:t>
            </a:r>
            <a:r>
              <a:rPr lang="en-IN" sz="2000" dirty="0"/>
              <a:t>, correlation bar graph was able to understand the Feature </a:t>
            </a:r>
            <a:r>
              <a:rPr lang="en-IN" sz="2000" dirty="0" err="1"/>
              <a:t>vs</a:t>
            </a:r>
            <a:r>
              <a:rPr lang="en-IN" sz="2000" dirty="0"/>
              <a:t> Label relativity and insights on </a:t>
            </a:r>
            <a:r>
              <a:rPr lang="en-IN" sz="2000" dirty="0" err="1"/>
              <a:t>multicollinearity</a:t>
            </a:r>
            <a:r>
              <a:rPr lang="en-IN" sz="2000" dirty="0"/>
              <a:t> amongst the feature columns. </a:t>
            </a:r>
          </a:p>
          <a:p>
            <a:pPr marL="0" indent="0">
              <a:buNone/>
            </a:pPr>
            <a:endParaRPr lang="en-IN" sz="2000" dirty="0"/>
          </a:p>
          <a:p>
            <a:pPr lvl="0"/>
            <a:r>
              <a:rPr lang="en-IN" sz="2000" dirty="0"/>
              <a:t>Separate feature and label data and feature scaling is performed using </a:t>
            </a:r>
            <a:r>
              <a:rPr lang="en-IN" sz="2000" dirty="0" err="1"/>
              <a:t>MinMaxScalar</a:t>
            </a:r>
            <a:r>
              <a:rPr lang="en-IN" sz="2000" dirty="0"/>
              <a:t> method to avoid any kind of data biasness. </a:t>
            </a:r>
          </a:p>
          <a:p>
            <a:pPr marL="0" indent="0">
              <a:buNone/>
            </a:pPr>
            <a:endParaRPr lang="en-IN" sz="2000" dirty="0"/>
          </a:p>
          <a:p>
            <a:pPr lvl="0"/>
            <a:r>
              <a:rPr lang="en-IN" sz="2000" dirty="0"/>
              <a:t>Since the dataset was imbalanced. Label ‘1’ had approximately 87.5% records, while, label ‘0’ had approximately 12.5% records. So, performed Oversampling method using SMOTE to balance the data. </a:t>
            </a:r>
          </a:p>
          <a:p>
            <a:endParaRPr lang="en-IN" sz="2000" dirty="0"/>
          </a:p>
        </p:txBody>
      </p:sp>
    </p:spTree>
    <p:extLst>
      <p:ext uri="{BB962C8B-B14F-4D97-AF65-F5344CB8AC3E}">
        <p14:creationId xmlns:p14="http://schemas.microsoft.com/office/powerpoint/2010/main" val="33320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algn="just"/>
            <a:r>
              <a:rPr lang="en-IN" sz="2000" dirty="0"/>
              <a:t>Checked for the best random state to be used on our Classification Machine Learning model pertaining to the feature importance details. </a:t>
            </a:r>
          </a:p>
          <a:p>
            <a:pPr marL="0" indent="0" algn="just">
              <a:buNone/>
            </a:pPr>
            <a:endParaRPr lang="en-US" sz="2000" dirty="0" smtClean="0"/>
          </a:p>
          <a:p>
            <a:pPr marL="0" indent="0" algn="just">
              <a:buNone/>
            </a:pPr>
            <a:endParaRPr lang="en-IN" sz="2000" dirty="0"/>
          </a:p>
          <a:p>
            <a:pPr algn="just"/>
            <a:r>
              <a:rPr lang="en-IN" sz="2000" dirty="0"/>
              <a:t>Finally created classification model along with evaluation metrics. </a:t>
            </a:r>
          </a:p>
          <a:p>
            <a:endParaRPr lang="en-IN" dirty="0"/>
          </a:p>
        </p:txBody>
      </p:sp>
    </p:spTree>
    <p:extLst>
      <p:ext uri="{BB962C8B-B14F-4D97-AF65-F5344CB8AC3E}">
        <p14:creationId xmlns:p14="http://schemas.microsoft.com/office/powerpoint/2010/main" val="4237196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a:t>Data Visualization</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323528" y="1268760"/>
            <a:ext cx="8229600" cy="3800474"/>
          </a:xfrm>
          <a:prstGeom prst="rect">
            <a:avLst/>
          </a:prstGeom>
        </p:spPr>
      </p:pic>
      <p:sp>
        <p:nvSpPr>
          <p:cNvPr id="5" name="Rectangle 4"/>
          <p:cNvSpPr/>
          <p:nvPr/>
        </p:nvSpPr>
        <p:spPr>
          <a:xfrm>
            <a:off x="827584" y="4941168"/>
            <a:ext cx="7920880" cy="646331"/>
          </a:xfrm>
          <a:prstGeom prst="rect">
            <a:avLst/>
          </a:prstGeom>
        </p:spPr>
        <p:txBody>
          <a:bodyPr wrap="square">
            <a:spAutoFit/>
          </a:bodyPr>
          <a:lstStyle/>
          <a:p>
            <a:r>
              <a:rPr lang="en-IN" dirty="0"/>
              <a:t>From the above we can see that the data set is highly imbalanced, so applied </a:t>
            </a:r>
            <a:r>
              <a:rPr lang="en-IN" dirty="0" smtClean="0"/>
              <a:t>SMOTET </a:t>
            </a:r>
            <a:r>
              <a:rPr lang="en-IN" dirty="0"/>
              <a:t>method to balance the dataset. </a:t>
            </a:r>
            <a:endParaRPr lang="en-IN" dirty="0"/>
          </a:p>
        </p:txBody>
      </p:sp>
    </p:spTree>
    <p:extLst>
      <p:ext uri="{BB962C8B-B14F-4D97-AF65-F5344CB8AC3E}">
        <p14:creationId xmlns:p14="http://schemas.microsoft.com/office/powerpoint/2010/main" val="142640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b="1" dirty="0"/>
              <a:t>Using </a:t>
            </a:r>
            <a:r>
              <a:rPr lang="en-IN" sz="2700" b="1" dirty="0" err="1"/>
              <a:t>distplots</a:t>
            </a:r>
            <a:r>
              <a:rPr lang="en-IN" sz="2700" b="1" dirty="0"/>
              <a:t> to identify the presence of </a:t>
            </a:r>
            <a:r>
              <a:rPr lang="en-IN" sz="2700" b="1" dirty="0" err="1"/>
              <a:t>skewness</a:t>
            </a:r>
            <a:r>
              <a:rPr lang="en-IN" sz="2700" b="1" dirty="0"/>
              <a:t> in the dataset</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467544" y="1772816"/>
            <a:ext cx="8568952" cy="3384376"/>
          </a:xfrm>
          <a:prstGeom prst="rect">
            <a:avLst/>
          </a:prstGeom>
        </p:spPr>
      </p:pic>
    </p:spTree>
    <p:extLst>
      <p:ext uri="{BB962C8B-B14F-4D97-AF65-F5344CB8AC3E}">
        <p14:creationId xmlns:p14="http://schemas.microsoft.com/office/powerpoint/2010/main" val="3764526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67544" y="764704"/>
            <a:ext cx="8064896" cy="5040560"/>
          </a:xfrm>
          <a:prstGeom prst="rect">
            <a:avLst/>
          </a:prstGeom>
        </p:spPr>
      </p:pic>
    </p:spTree>
    <p:extLst>
      <p:ext uri="{BB962C8B-B14F-4D97-AF65-F5344CB8AC3E}">
        <p14:creationId xmlns:p14="http://schemas.microsoft.com/office/powerpoint/2010/main" val="242250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67545" y="476672"/>
            <a:ext cx="8136904" cy="5400600"/>
          </a:xfrm>
          <a:prstGeom prst="rect">
            <a:avLst/>
          </a:prstGeom>
        </p:spPr>
      </p:pic>
    </p:spTree>
    <p:extLst>
      <p:ext uri="{BB962C8B-B14F-4D97-AF65-F5344CB8AC3E}">
        <p14:creationId xmlns:p14="http://schemas.microsoft.com/office/powerpoint/2010/main" val="9379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67544" y="548680"/>
            <a:ext cx="8496943" cy="5256584"/>
          </a:xfrm>
          <a:prstGeom prst="rect">
            <a:avLst/>
          </a:prstGeom>
        </p:spPr>
      </p:pic>
    </p:spTree>
    <p:extLst>
      <p:ext uri="{BB962C8B-B14F-4D97-AF65-F5344CB8AC3E}">
        <p14:creationId xmlns:p14="http://schemas.microsoft.com/office/powerpoint/2010/main" val="1715419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tretch>
            <a:fillRect/>
          </a:stretch>
        </p:blipFill>
        <p:spPr>
          <a:xfrm>
            <a:off x="323528" y="188640"/>
            <a:ext cx="8229600" cy="3168352"/>
          </a:xfrm>
          <a:prstGeom prst="rect">
            <a:avLst/>
          </a:prstGeom>
        </p:spPr>
      </p:pic>
      <p:sp>
        <p:nvSpPr>
          <p:cNvPr id="7" name="Rectangle 6"/>
          <p:cNvSpPr/>
          <p:nvPr/>
        </p:nvSpPr>
        <p:spPr>
          <a:xfrm>
            <a:off x="251520" y="3717032"/>
            <a:ext cx="8640960" cy="2554545"/>
          </a:xfrm>
          <a:prstGeom prst="rect">
            <a:avLst/>
          </a:prstGeom>
        </p:spPr>
        <p:txBody>
          <a:bodyPr wrap="square">
            <a:spAutoFit/>
          </a:bodyPr>
          <a:lstStyle/>
          <a:p>
            <a:pPr algn="just"/>
            <a:r>
              <a:rPr lang="en-IN" sz="2000" dirty="0"/>
              <a:t>Observations from the </a:t>
            </a:r>
            <a:r>
              <a:rPr lang="en-IN" sz="2000" dirty="0" err="1" smtClean="0"/>
              <a:t>distplots</a:t>
            </a:r>
            <a:endParaRPr lang="en-IN" sz="2000" dirty="0" smtClean="0"/>
          </a:p>
          <a:p>
            <a:pPr algn="just"/>
            <a:endParaRPr lang="en-IN" sz="2000" dirty="0"/>
          </a:p>
          <a:p>
            <a:pPr marL="285750" lvl="0" indent="-285750" algn="just">
              <a:buFont typeface="Arial" pitchFamily="34" charset="0"/>
              <a:buChar char="•"/>
            </a:pPr>
            <a:r>
              <a:rPr lang="en-IN" sz="2000" dirty="0"/>
              <a:t>From the above distribution plot, I can observe most of the columns are not normally distributed only Day column somewhat distributed normally.</a:t>
            </a:r>
          </a:p>
          <a:p>
            <a:pPr marL="285750" lvl="0" indent="-285750" algn="just">
              <a:buFont typeface="Arial" pitchFamily="34" charset="0"/>
              <a:buChar char="•"/>
            </a:pPr>
            <a:r>
              <a:rPr lang="en-IN" sz="2000" dirty="0"/>
              <a:t>All the columns have </a:t>
            </a:r>
            <a:r>
              <a:rPr lang="en-IN" sz="2000" dirty="0" err="1"/>
              <a:t>skewness</a:t>
            </a:r>
            <a:r>
              <a:rPr lang="en-IN" sz="2000" dirty="0"/>
              <a:t> and are skewed to right since the mean is greater than the median in these columns. We need to remove this </a:t>
            </a:r>
            <a:r>
              <a:rPr lang="en-IN" sz="2000" dirty="0" err="1"/>
              <a:t>skewness</a:t>
            </a:r>
            <a:r>
              <a:rPr lang="en-IN" sz="2000" dirty="0"/>
              <a:t> before building our machine learning models.</a:t>
            </a:r>
          </a:p>
          <a:p>
            <a:pPr marL="285750" lvl="0" indent="-285750" algn="just">
              <a:buFont typeface="Arial" pitchFamily="34" charset="0"/>
              <a:buChar char="•"/>
            </a:pPr>
            <a:r>
              <a:rPr lang="en-IN" sz="2000" dirty="0"/>
              <a:t>Now let’s find out the outliers using boxplots.</a:t>
            </a:r>
          </a:p>
        </p:txBody>
      </p:sp>
    </p:spTree>
    <p:extLst>
      <p:ext uri="{BB962C8B-B14F-4D97-AF65-F5344CB8AC3E}">
        <p14:creationId xmlns:p14="http://schemas.microsoft.com/office/powerpoint/2010/main" val="96889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a:bodyPr>
          <a:lstStyle/>
          <a:p>
            <a:pPr marL="0" indent="0">
              <a:buNone/>
            </a:pPr>
            <a:r>
              <a:rPr lang="en-IN" b="1" u="sng" dirty="0" smtClean="0"/>
              <a:t>TABLE OF CONTENTS</a:t>
            </a:r>
          </a:p>
          <a:p>
            <a:r>
              <a:rPr lang="en-IN" b="1" dirty="0" smtClean="0"/>
              <a:t>INTRODUCTION </a:t>
            </a:r>
          </a:p>
          <a:p>
            <a:pPr marL="0" indent="0">
              <a:buNone/>
            </a:pPr>
            <a:r>
              <a:rPr lang="en-US" b="1" dirty="0" smtClean="0"/>
              <a:t>      </a:t>
            </a:r>
            <a:r>
              <a:rPr lang="en-IN" b="1" dirty="0" smtClean="0"/>
              <a:t>Business Problem Framing</a:t>
            </a:r>
          </a:p>
          <a:p>
            <a:pPr marL="0" indent="0">
              <a:buNone/>
            </a:pPr>
            <a:r>
              <a:rPr lang="en-US" b="1" dirty="0" smtClean="0"/>
              <a:t>      </a:t>
            </a:r>
            <a:r>
              <a:rPr lang="en-IN" b="1" dirty="0" smtClean="0"/>
              <a:t>Business goal</a:t>
            </a:r>
          </a:p>
          <a:p>
            <a:r>
              <a:rPr lang="en-US" b="1" dirty="0" smtClean="0"/>
              <a:t>Motivation for the Problem undertaken</a:t>
            </a:r>
            <a:endParaRPr lang="en-IN" b="1" dirty="0" smtClean="0"/>
          </a:p>
          <a:p>
            <a:r>
              <a:rPr lang="en-IN" b="1" dirty="0" smtClean="0"/>
              <a:t>Exploratory Data Analysis (EDA) </a:t>
            </a:r>
          </a:p>
          <a:p>
            <a:r>
              <a:rPr lang="en-US" b="1" dirty="0" smtClean="0"/>
              <a:t>Data Visualization</a:t>
            </a:r>
            <a:endParaRPr lang="en-IN" dirty="0" smtClean="0"/>
          </a:p>
          <a:p>
            <a:r>
              <a:rPr lang="en-IN" b="1" dirty="0" smtClean="0"/>
              <a:t>Model/s Development and Evaluation </a:t>
            </a:r>
          </a:p>
          <a:p>
            <a:r>
              <a:rPr lang="en-US" b="1" dirty="0" err="1" smtClean="0"/>
              <a:t>Hyperparameter</a:t>
            </a:r>
            <a:r>
              <a:rPr lang="en-US" b="1" dirty="0" smtClean="0"/>
              <a:t> tuning using </a:t>
            </a:r>
            <a:r>
              <a:rPr lang="en-US" b="1" dirty="0" err="1" smtClean="0"/>
              <a:t>GridSearchCV</a:t>
            </a:r>
            <a:endParaRPr lang="en-IN" b="1" dirty="0" smtClean="0"/>
          </a:p>
          <a:p>
            <a:r>
              <a:rPr lang="en-IN" b="1" dirty="0" smtClean="0"/>
              <a:t>Conclusion </a:t>
            </a:r>
            <a:endParaRPr lang="en-IN" dirty="0" smtClean="0"/>
          </a:p>
          <a:p>
            <a:endParaRPr lang="en-IN" sz="2400" dirty="0"/>
          </a:p>
        </p:txBody>
      </p:sp>
    </p:spTree>
    <p:extLst>
      <p:ext uri="{BB962C8B-B14F-4D97-AF65-F5344CB8AC3E}">
        <p14:creationId xmlns:p14="http://schemas.microsoft.com/office/powerpoint/2010/main" val="3971919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Checking for outliers using Box plots</a:t>
            </a:r>
            <a:endParaRPr lang="en-IN" dirty="0"/>
          </a:p>
        </p:txBody>
      </p:sp>
      <p:pic>
        <p:nvPicPr>
          <p:cNvPr id="4" name="Content Placeholder 3"/>
          <p:cNvPicPr>
            <a:picLocks noGrp="1"/>
          </p:cNvPicPr>
          <p:nvPr>
            <p:ph idx="1"/>
          </p:nvPr>
        </p:nvPicPr>
        <p:blipFill>
          <a:blip r:embed="rId2"/>
          <a:stretch>
            <a:fillRect/>
          </a:stretch>
        </p:blipFill>
        <p:spPr>
          <a:xfrm>
            <a:off x="179512" y="2348880"/>
            <a:ext cx="8964488" cy="2952328"/>
          </a:xfrm>
          <a:prstGeom prst="rect">
            <a:avLst/>
          </a:prstGeom>
        </p:spPr>
      </p:pic>
    </p:spTree>
    <p:extLst>
      <p:ext uri="{BB962C8B-B14F-4D97-AF65-F5344CB8AC3E}">
        <p14:creationId xmlns:p14="http://schemas.microsoft.com/office/powerpoint/2010/main" val="86606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23528" y="404664"/>
            <a:ext cx="8424936" cy="4968552"/>
          </a:xfrm>
          <a:prstGeom prst="rect">
            <a:avLst/>
          </a:prstGeom>
        </p:spPr>
      </p:pic>
    </p:spTree>
    <p:extLst>
      <p:ext uri="{BB962C8B-B14F-4D97-AF65-F5344CB8AC3E}">
        <p14:creationId xmlns:p14="http://schemas.microsoft.com/office/powerpoint/2010/main" val="362560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23528" y="764704"/>
            <a:ext cx="8568952" cy="4968552"/>
          </a:xfrm>
          <a:prstGeom prst="rect">
            <a:avLst/>
          </a:prstGeom>
        </p:spPr>
      </p:pic>
    </p:spTree>
    <p:extLst>
      <p:ext uri="{BB962C8B-B14F-4D97-AF65-F5344CB8AC3E}">
        <p14:creationId xmlns:p14="http://schemas.microsoft.com/office/powerpoint/2010/main" val="3026976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476672"/>
            <a:ext cx="8435280" cy="5416749"/>
          </a:xfrm>
          <a:prstGeom prst="rect">
            <a:avLst/>
          </a:prstGeom>
        </p:spPr>
      </p:pic>
    </p:spTree>
    <p:extLst>
      <p:ext uri="{BB962C8B-B14F-4D97-AF65-F5344CB8AC3E}">
        <p14:creationId xmlns:p14="http://schemas.microsoft.com/office/powerpoint/2010/main" val="3267402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9512" y="404664"/>
            <a:ext cx="8856984" cy="2664296"/>
          </a:xfrm>
          <a:prstGeom prst="rect">
            <a:avLst/>
          </a:prstGeom>
        </p:spPr>
      </p:pic>
      <p:sp>
        <p:nvSpPr>
          <p:cNvPr id="5" name="Rectangle 4"/>
          <p:cNvSpPr/>
          <p:nvPr/>
        </p:nvSpPr>
        <p:spPr>
          <a:xfrm>
            <a:off x="107504" y="3429000"/>
            <a:ext cx="8784976" cy="2246769"/>
          </a:xfrm>
          <a:prstGeom prst="rect">
            <a:avLst/>
          </a:prstGeom>
        </p:spPr>
        <p:txBody>
          <a:bodyPr wrap="square">
            <a:spAutoFit/>
          </a:bodyPr>
          <a:lstStyle/>
          <a:p>
            <a:r>
              <a:rPr lang="en-IN" sz="2000" dirty="0"/>
              <a:t>Observations from the Box </a:t>
            </a:r>
            <a:r>
              <a:rPr lang="en-IN" sz="2000" dirty="0" smtClean="0"/>
              <a:t>Plots</a:t>
            </a:r>
          </a:p>
          <a:p>
            <a:endParaRPr lang="en-IN" sz="2000" dirty="0"/>
          </a:p>
          <a:p>
            <a:pPr marL="342900" lvl="0" indent="-342900" algn="just">
              <a:buFont typeface="Arial" pitchFamily="34" charset="0"/>
              <a:buChar char="•"/>
            </a:pPr>
            <a:r>
              <a:rPr lang="en-IN" sz="2000" dirty="0"/>
              <a:t>From the above box plot we can notice the outliers present in all the features except Day and Month columns. Let's remove the outliers in these columns except Day and Month</a:t>
            </a:r>
            <a:r>
              <a:rPr lang="en-IN" sz="2000" dirty="0" smtClean="0"/>
              <a:t>.</a:t>
            </a:r>
          </a:p>
          <a:p>
            <a:pPr lvl="0" algn="just"/>
            <a:endParaRPr lang="en-IN" sz="2000" dirty="0"/>
          </a:p>
          <a:p>
            <a:pPr marL="342900" lvl="0" indent="-342900" algn="just">
              <a:buFont typeface="Arial" pitchFamily="34" charset="0"/>
              <a:buChar char="•"/>
            </a:pPr>
            <a:r>
              <a:rPr lang="en-IN" sz="2000" dirty="0" smtClean="0"/>
              <a:t>We have removed the outliers by using different methods.</a:t>
            </a:r>
            <a:endParaRPr lang="en-IN" sz="2000" dirty="0"/>
          </a:p>
        </p:txBody>
      </p:sp>
    </p:spTree>
    <p:extLst>
      <p:ext uri="{BB962C8B-B14F-4D97-AF65-F5344CB8AC3E}">
        <p14:creationId xmlns:p14="http://schemas.microsoft.com/office/powerpoint/2010/main" val="1528272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dirty="0"/>
              <a:t>Checking the distribution of all the features after removing the </a:t>
            </a:r>
            <a:r>
              <a:rPr lang="en-IN" dirty="0" err="1"/>
              <a:t>skewness</a:t>
            </a:r>
            <a:endParaRPr lang="en-IN" dirty="0"/>
          </a:p>
        </p:txBody>
      </p:sp>
      <p:pic>
        <p:nvPicPr>
          <p:cNvPr id="4" name="Content Placeholder 3"/>
          <p:cNvPicPr>
            <a:picLocks noGrp="1"/>
          </p:cNvPicPr>
          <p:nvPr>
            <p:ph idx="1"/>
          </p:nvPr>
        </p:nvPicPr>
        <p:blipFill>
          <a:blip r:embed="rId2"/>
          <a:stretch>
            <a:fillRect/>
          </a:stretch>
        </p:blipFill>
        <p:spPr>
          <a:xfrm>
            <a:off x="251520" y="2060848"/>
            <a:ext cx="8208912" cy="3024336"/>
          </a:xfrm>
          <a:prstGeom prst="rect">
            <a:avLst/>
          </a:prstGeom>
        </p:spPr>
      </p:pic>
    </p:spTree>
    <p:extLst>
      <p:ext uri="{BB962C8B-B14F-4D97-AF65-F5344CB8AC3E}">
        <p14:creationId xmlns:p14="http://schemas.microsoft.com/office/powerpoint/2010/main" val="380202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620689"/>
            <a:ext cx="8579296" cy="4582716"/>
          </a:xfrm>
          <a:prstGeom prst="rect">
            <a:avLst/>
          </a:prstGeom>
        </p:spPr>
      </p:pic>
    </p:spTree>
    <p:extLst>
      <p:ext uri="{BB962C8B-B14F-4D97-AF65-F5344CB8AC3E}">
        <p14:creationId xmlns:p14="http://schemas.microsoft.com/office/powerpoint/2010/main" val="2888270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83568" y="476672"/>
            <a:ext cx="7776863" cy="5040559"/>
          </a:xfrm>
          <a:prstGeom prst="rect">
            <a:avLst/>
          </a:prstGeom>
        </p:spPr>
      </p:pic>
    </p:spTree>
    <p:extLst>
      <p:ext uri="{BB962C8B-B14F-4D97-AF65-F5344CB8AC3E}">
        <p14:creationId xmlns:p14="http://schemas.microsoft.com/office/powerpoint/2010/main" val="315121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67544" y="0"/>
            <a:ext cx="8568952" cy="4077072"/>
          </a:xfrm>
          <a:prstGeom prst="rect">
            <a:avLst/>
          </a:prstGeom>
        </p:spPr>
      </p:pic>
      <p:pic>
        <p:nvPicPr>
          <p:cNvPr id="5" name="Picture 4"/>
          <p:cNvPicPr/>
          <p:nvPr/>
        </p:nvPicPr>
        <p:blipFill>
          <a:blip r:embed="rId3"/>
          <a:stretch>
            <a:fillRect/>
          </a:stretch>
        </p:blipFill>
        <p:spPr>
          <a:xfrm>
            <a:off x="467544" y="4221088"/>
            <a:ext cx="8568952" cy="2448272"/>
          </a:xfrm>
          <a:prstGeom prst="rect">
            <a:avLst/>
          </a:prstGeom>
        </p:spPr>
      </p:pic>
    </p:spTree>
    <p:extLst>
      <p:ext uri="{BB962C8B-B14F-4D97-AF65-F5344CB8AC3E}">
        <p14:creationId xmlns:p14="http://schemas.microsoft.com/office/powerpoint/2010/main" val="749173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algn="just"/>
            <a:r>
              <a:rPr lang="en-IN" sz="2000" dirty="0"/>
              <a:t>After removing the </a:t>
            </a:r>
            <a:r>
              <a:rPr lang="en-IN" sz="2000" dirty="0" err="1"/>
              <a:t>skewness</a:t>
            </a:r>
            <a:r>
              <a:rPr lang="en-IN" sz="2000" dirty="0"/>
              <a:t> we can observe that the distribution looks much better as compared to before</a:t>
            </a:r>
            <a:r>
              <a:rPr lang="en-IN" sz="2000" dirty="0" smtClean="0"/>
              <a:t>.</a:t>
            </a:r>
          </a:p>
          <a:p>
            <a:pPr algn="just"/>
            <a:endParaRPr lang="en-IN" sz="2000" dirty="0"/>
          </a:p>
          <a:p>
            <a:pPr marL="0" indent="0" algn="just">
              <a:buNone/>
            </a:pPr>
            <a:endParaRPr lang="en-IN" sz="2000" dirty="0"/>
          </a:p>
          <a:p>
            <a:pPr algn="just"/>
            <a:r>
              <a:rPr lang="en-IN" sz="2000" dirty="0"/>
              <a:t>From the above </a:t>
            </a:r>
            <a:r>
              <a:rPr lang="en-IN" sz="2000" dirty="0" err="1"/>
              <a:t>dist</a:t>
            </a:r>
            <a:r>
              <a:rPr lang="en-IN" sz="2000" dirty="0"/>
              <a:t> plots we can see that the data has been distributes normally in some of the columns and the </a:t>
            </a:r>
            <a:r>
              <a:rPr lang="en-IN" sz="2000" dirty="0" err="1"/>
              <a:t>skewness</a:t>
            </a:r>
            <a:r>
              <a:rPr lang="en-IN" sz="2000" dirty="0"/>
              <a:t> is also reduced compared to the previous data.</a:t>
            </a:r>
          </a:p>
          <a:p>
            <a:endParaRPr lang="en-IN" dirty="0"/>
          </a:p>
        </p:txBody>
      </p:sp>
    </p:spTree>
    <p:extLst>
      <p:ext uri="{BB962C8B-B14F-4D97-AF65-F5344CB8AC3E}">
        <p14:creationId xmlns:p14="http://schemas.microsoft.com/office/powerpoint/2010/main" val="37905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300" b="1" dirty="0" smtClean="0"/>
              <a:t>INTRODUCTION </a:t>
            </a:r>
            <a:r>
              <a:rPr lang="en-IN" b="1" dirty="0" smtClean="0"/>
              <a:t/>
            </a:r>
            <a:br>
              <a:rPr lang="en-IN" b="1" dirty="0" smtClean="0"/>
            </a:br>
            <a:endParaRPr lang="en-IN" dirty="0"/>
          </a:p>
        </p:txBody>
      </p:sp>
      <p:sp>
        <p:nvSpPr>
          <p:cNvPr id="3" name="Content Placeholder 2"/>
          <p:cNvSpPr>
            <a:spLocks noGrp="1"/>
          </p:cNvSpPr>
          <p:nvPr>
            <p:ph idx="1"/>
          </p:nvPr>
        </p:nvSpPr>
        <p:spPr>
          <a:xfrm>
            <a:off x="457200" y="980728"/>
            <a:ext cx="8229600" cy="5145435"/>
          </a:xfrm>
        </p:spPr>
        <p:txBody>
          <a:bodyPr>
            <a:noAutofit/>
          </a:bodyPr>
          <a:lstStyle/>
          <a:p>
            <a:pPr algn="just"/>
            <a:r>
              <a:rPr lang="en-IN" sz="2000" dirty="0"/>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endParaRPr lang="en-IN" sz="2000" dirty="0" smtClean="0"/>
          </a:p>
          <a:p>
            <a:pPr algn="just"/>
            <a:endParaRPr lang="en-IN" sz="2000" dirty="0"/>
          </a:p>
          <a:p>
            <a:pPr algn="just"/>
            <a:r>
              <a:rPr lang="en-IN" sz="2000" dirty="0" smtClean="0"/>
              <a:t>Banks </a:t>
            </a:r>
            <a:r>
              <a:rPr lang="en-IN" sz="2000" dirty="0"/>
              <a:t>have a diverse portfolio so the risk is somewhat mitigated but credit risk is still the most important to manage. Credit risk is economic loss that emanates from the failure of a counterparty to fulfil its contractual obligations or from the increased risk of default during the term of transaction.</a:t>
            </a:r>
          </a:p>
          <a:p>
            <a:pPr marL="0" indent="0" algn="just">
              <a:buNone/>
            </a:pPr>
            <a:endParaRPr lang="en-IN" sz="1400" dirty="0"/>
          </a:p>
        </p:txBody>
      </p:sp>
    </p:spTree>
    <p:extLst>
      <p:ext uri="{BB962C8B-B14F-4D97-AF65-F5344CB8AC3E}">
        <p14:creationId xmlns:p14="http://schemas.microsoft.com/office/powerpoint/2010/main" val="3125143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1143000"/>
          </a:xfrm>
        </p:spPr>
        <p:txBody>
          <a:bodyPr>
            <a:noAutofit/>
          </a:bodyPr>
          <a:lstStyle/>
          <a:p>
            <a:pPr algn="l"/>
            <a:r>
              <a:rPr lang="en-IN" sz="3600" dirty="0" smtClean="0"/>
              <a:t>Checking </a:t>
            </a:r>
            <a:r>
              <a:rPr lang="en-IN" sz="3600" dirty="0"/>
              <a:t>whether the outliers are removed</a:t>
            </a:r>
            <a:br>
              <a:rPr lang="en-IN" sz="3600" dirty="0"/>
            </a:br>
            <a:r>
              <a:rPr lang="en-IN" sz="3600" dirty="0" smtClean="0"/>
              <a:t>after using IQR and Percentage method</a:t>
            </a:r>
            <a:endParaRPr lang="en-IN" sz="3600" dirty="0"/>
          </a:p>
        </p:txBody>
      </p:sp>
      <p:pic>
        <p:nvPicPr>
          <p:cNvPr id="4" name="Content Placeholder 3"/>
          <p:cNvPicPr>
            <a:picLocks noGrp="1"/>
          </p:cNvPicPr>
          <p:nvPr>
            <p:ph idx="1"/>
          </p:nvPr>
        </p:nvPicPr>
        <p:blipFill>
          <a:blip r:embed="rId2"/>
          <a:stretch>
            <a:fillRect/>
          </a:stretch>
        </p:blipFill>
        <p:spPr>
          <a:xfrm>
            <a:off x="31034" y="2132856"/>
            <a:ext cx="9005462" cy="3240360"/>
          </a:xfrm>
          <a:prstGeom prst="rect">
            <a:avLst/>
          </a:prstGeom>
        </p:spPr>
      </p:pic>
    </p:spTree>
    <p:extLst>
      <p:ext uri="{BB962C8B-B14F-4D97-AF65-F5344CB8AC3E}">
        <p14:creationId xmlns:p14="http://schemas.microsoft.com/office/powerpoint/2010/main" val="1285446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620688"/>
            <a:ext cx="8435280" cy="4635832"/>
          </a:xfrm>
          <a:prstGeom prst="rect">
            <a:avLst/>
          </a:prstGeom>
        </p:spPr>
      </p:pic>
    </p:spTree>
    <p:extLst>
      <p:ext uri="{BB962C8B-B14F-4D97-AF65-F5344CB8AC3E}">
        <p14:creationId xmlns:p14="http://schemas.microsoft.com/office/powerpoint/2010/main" val="1255670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836712"/>
            <a:ext cx="8435280" cy="5026905"/>
          </a:xfrm>
          <a:prstGeom prst="rect">
            <a:avLst/>
          </a:prstGeom>
        </p:spPr>
      </p:pic>
    </p:spTree>
    <p:extLst>
      <p:ext uri="{BB962C8B-B14F-4D97-AF65-F5344CB8AC3E}">
        <p14:creationId xmlns:p14="http://schemas.microsoft.com/office/powerpoint/2010/main" val="1201227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692696"/>
            <a:ext cx="8435280" cy="5177376"/>
          </a:xfrm>
          <a:prstGeom prst="rect">
            <a:avLst/>
          </a:prstGeom>
        </p:spPr>
      </p:pic>
    </p:spTree>
    <p:extLst>
      <p:ext uri="{BB962C8B-B14F-4D97-AF65-F5344CB8AC3E}">
        <p14:creationId xmlns:p14="http://schemas.microsoft.com/office/powerpoint/2010/main" val="1925131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9512" y="404664"/>
            <a:ext cx="8856984" cy="2448272"/>
          </a:xfrm>
          <a:prstGeom prst="rect">
            <a:avLst/>
          </a:prstGeom>
        </p:spPr>
      </p:pic>
      <p:sp>
        <p:nvSpPr>
          <p:cNvPr id="5" name="Rectangle 4"/>
          <p:cNvSpPr/>
          <p:nvPr/>
        </p:nvSpPr>
        <p:spPr>
          <a:xfrm>
            <a:off x="179512" y="3284984"/>
            <a:ext cx="8784976" cy="2246769"/>
          </a:xfrm>
          <a:prstGeom prst="rect">
            <a:avLst/>
          </a:prstGeom>
        </p:spPr>
        <p:txBody>
          <a:bodyPr wrap="square">
            <a:spAutoFit/>
          </a:bodyPr>
          <a:lstStyle/>
          <a:p>
            <a:pPr marL="342900" lvl="0" indent="-342900" algn="just">
              <a:buFont typeface="Arial" pitchFamily="34" charset="0"/>
              <a:buChar char="•"/>
            </a:pPr>
            <a:r>
              <a:rPr lang="en-IN" sz="2000" dirty="0"/>
              <a:t>It’s good to see that the outliers are almost removed in many columns after using percentile method and after removing </a:t>
            </a:r>
            <a:r>
              <a:rPr lang="en-IN" sz="2000" dirty="0" err="1"/>
              <a:t>skewness</a:t>
            </a:r>
            <a:r>
              <a:rPr lang="en-IN" sz="2000" dirty="0" smtClean="0"/>
              <a:t>.</a:t>
            </a:r>
          </a:p>
          <a:p>
            <a:pPr marL="342900" lvl="0" indent="-342900" algn="just">
              <a:buFont typeface="Arial" pitchFamily="34" charset="0"/>
              <a:buChar char="•"/>
            </a:pPr>
            <a:endParaRPr lang="en-IN" sz="2000" dirty="0"/>
          </a:p>
          <a:p>
            <a:pPr lvl="0" algn="just"/>
            <a:endParaRPr lang="en-IN" sz="2000" dirty="0"/>
          </a:p>
          <a:p>
            <a:pPr marL="342900" lvl="0" indent="-342900" algn="just">
              <a:buFont typeface="Arial" pitchFamily="34" charset="0"/>
              <a:buChar char="•"/>
            </a:pPr>
            <a:r>
              <a:rPr lang="en-IN" sz="2000" dirty="0"/>
              <a:t>After cleaning the data we got only numerical data throughout the dataset. Since all the features in the dataset are numerical so no need to encode the data.</a:t>
            </a:r>
          </a:p>
        </p:txBody>
      </p:sp>
    </p:spTree>
    <p:extLst>
      <p:ext uri="{BB962C8B-B14F-4D97-AF65-F5344CB8AC3E}">
        <p14:creationId xmlns:p14="http://schemas.microsoft.com/office/powerpoint/2010/main" val="1334934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sz="3100" dirty="0"/>
              <a:t>Plotting </a:t>
            </a:r>
            <a:r>
              <a:rPr lang="en-IN" sz="3100" dirty="0" err="1"/>
              <a:t>heatmap</a:t>
            </a:r>
            <a:r>
              <a:rPr lang="en-IN" sz="3100" dirty="0"/>
              <a:t> to find out the relation among the features and relation between the features and labels.</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251520" y="2420888"/>
            <a:ext cx="8496944" cy="1728192"/>
          </a:xfrm>
          <a:prstGeom prst="rect">
            <a:avLst/>
          </a:prstGeom>
        </p:spPr>
      </p:pic>
    </p:spTree>
    <p:extLst>
      <p:ext uri="{BB962C8B-B14F-4D97-AF65-F5344CB8AC3E}">
        <p14:creationId xmlns:p14="http://schemas.microsoft.com/office/powerpoint/2010/main" val="517166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230" y="-83780"/>
            <a:ext cx="8746233" cy="6105067"/>
          </a:xfrm>
          <a:prstGeom prst="rect">
            <a:avLst/>
          </a:prstGeom>
        </p:spPr>
      </p:pic>
    </p:spTree>
    <p:extLst>
      <p:ext uri="{BB962C8B-B14F-4D97-AF65-F5344CB8AC3E}">
        <p14:creationId xmlns:p14="http://schemas.microsoft.com/office/powerpoint/2010/main" val="1401394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95536" y="764704"/>
            <a:ext cx="8424936" cy="4248472"/>
          </a:xfrm>
          <a:prstGeom prst="rect">
            <a:avLst/>
          </a:prstGeom>
        </p:spPr>
      </p:pic>
    </p:spTree>
    <p:extLst>
      <p:ext uri="{BB962C8B-B14F-4D97-AF65-F5344CB8AC3E}">
        <p14:creationId xmlns:p14="http://schemas.microsoft.com/office/powerpoint/2010/main" val="339265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sz="2000" dirty="0"/>
              <a:t>Observations from the </a:t>
            </a:r>
            <a:r>
              <a:rPr lang="en-IN" sz="2000" dirty="0" err="1"/>
              <a:t>heatmap</a:t>
            </a:r>
            <a:r>
              <a:rPr lang="en-IN" sz="2000" dirty="0" smtClean="0"/>
              <a:t>:</a:t>
            </a:r>
          </a:p>
          <a:p>
            <a:pPr marL="0" indent="0">
              <a:buNone/>
            </a:pPr>
            <a:endParaRPr lang="en-IN" sz="2000" dirty="0"/>
          </a:p>
          <a:p>
            <a:pPr lvl="0"/>
            <a:r>
              <a:rPr lang="en-IN" sz="2000" dirty="0"/>
              <a:t>This </a:t>
            </a:r>
            <a:r>
              <a:rPr lang="en-IN" sz="2000" dirty="0" err="1"/>
              <a:t>heatmap</a:t>
            </a:r>
            <a:r>
              <a:rPr lang="en-IN" sz="2000" dirty="0"/>
              <a:t> shows the correlation matrix of the data. We can observe the relation between one feature to other and relation between features and label. Here we can notice there is no strong relation between features and label</a:t>
            </a:r>
            <a:r>
              <a:rPr lang="en-IN" sz="2000" dirty="0" smtClean="0"/>
              <a:t>.</a:t>
            </a:r>
          </a:p>
          <a:p>
            <a:pPr marL="0" lvl="0" indent="0">
              <a:buNone/>
            </a:pPr>
            <a:endParaRPr lang="en-IN" sz="2000" dirty="0"/>
          </a:p>
          <a:p>
            <a:pPr lvl="0"/>
            <a:r>
              <a:rPr lang="en-IN" sz="2000" dirty="0"/>
              <a:t>Dark shades are highly positively correlated with the label and light shades are highly negatively correlated with the label.</a:t>
            </a:r>
          </a:p>
          <a:p>
            <a:endParaRPr lang="en-IN" dirty="0"/>
          </a:p>
        </p:txBody>
      </p:sp>
    </p:spTree>
    <p:extLst>
      <p:ext uri="{BB962C8B-B14F-4D97-AF65-F5344CB8AC3E}">
        <p14:creationId xmlns:p14="http://schemas.microsoft.com/office/powerpoint/2010/main" val="3241870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buNone/>
            </a:pPr>
            <a:r>
              <a:rPr lang="en-IN" dirty="0"/>
              <a:t> </a:t>
            </a:r>
          </a:p>
          <a:p>
            <a:pPr marL="0" indent="0">
              <a:buNone/>
            </a:pPr>
            <a:r>
              <a:rPr lang="en-IN" dirty="0"/>
              <a:t>The features having high correlation</a:t>
            </a:r>
          </a:p>
          <a:p>
            <a:pPr lvl="0"/>
            <a:r>
              <a:rPr lang="en-IN" dirty="0" smtClean="0"/>
              <a:t>sumamnt_ma_rech30</a:t>
            </a:r>
          </a:p>
          <a:p>
            <a:pPr lvl="0"/>
            <a:r>
              <a:rPr lang="en-IN" dirty="0" smtClean="0"/>
              <a:t>daily_decr30</a:t>
            </a:r>
          </a:p>
          <a:p>
            <a:pPr lvl="0"/>
            <a:r>
              <a:rPr lang="en-IN" dirty="0" smtClean="0"/>
              <a:t>daily_decr30cnt_ma_rech30</a:t>
            </a:r>
          </a:p>
          <a:p>
            <a:pPr lvl="0"/>
            <a:r>
              <a:rPr lang="en-IN" dirty="0" smtClean="0"/>
              <a:t>cnt_ma_rech90cnt_loans30 &amp; cnt_loans90</a:t>
            </a:r>
          </a:p>
          <a:p>
            <a:pPr lvl="0"/>
            <a:r>
              <a:rPr lang="en-IN" dirty="0" smtClean="0"/>
              <a:t>amnt_loans30 </a:t>
            </a:r>
            <a:r>
              <a:rPr lang="en-IN" dirty="0"/>
              <a:t>&amp; </a:t>
            </a:r>
            <a:r>
              <a:rPr lang="en-IN" dirty="0" smtClean="0"/>
              <a:t>amnt_loans90</a:t>
            </a:r>
            <a:endParaRPr lang="en-IN" dirty="0"/>
          </a:p>
        </p:txBody>
      </p:sp>
    </p:spTree>
    <p:extLst>
      <p:ext uri="{BB962C8B-B14F-4D97-AF65-F5344CB8AC3E}">
        <p14:creationId xmlns:p14="http://schemas.microsoft.com/office/powerpoint/2010/main" val="225914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b="1" dirty="0" smtClean="0"/>
              <a:t>Business Problem Framing</a:t>
            </a:r>
            <a:r>
              <a:rPr lang="en-IN" b="1" dirty="0" smtClean="0"/>
              <a:t/>
            </a:r>
            <a:br>
              <a:rPr lang="en-IN" b="1" dirty="0" smtClean="0"/>
            </a:br>
            <a:endParaRPr lang="en-IN" dirty="0"/>
          </a:p>
        </p:txBody>
      </p:sp>
      <p:sp>
        <p:nvSpPr>
          <p:cNvPr id="3" name="Content Placeholder 2"/>
          <p:cNvSpPr>
            <a:spLocks noGrp="1"/>
          </p:cNvSpPr>
          <p:nvPr>
            <p:ph idx="1"/>
          </p:nvPr>
        </p:nvSpPr>
        <p:spPr>
          <a:xfrm>
            <a:off x="467544" y="980728"/>
            <a:ext cx="8229600" cy="5256584"/>
          </a:xfrm>
        </p:spPr>
        <p:txBody>
          <a:bodyPr>
            <a:normAutofit/>
          </a:bodyPr>
          <a:lstStyle/>
          <a:p>
            <a:pPr algn="just"/>
            <a:r>
              <a:rPr lang="en-IN" sz="2000" dirty="0"/>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algn="just"/>
            <a:endParaRPr lang="en-IN" sz="2000" dirty="0"/>
          </a:p>
          <a:p>
            <a:pPr algn="just"/>
            <a:r>
              <a:rPr lang="en-IN" sz="2000"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1404303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229600" cy="5760640"/>
          </a:xfrm>
        </p:spPr>
        <p:txBody>
          <a:bodyPr/>
          <a:lstStyle/>
          <a:p>
            <a:r>
              <a:rPr lang="en-IN" dirty="0"/>
              <a:t>After that I have used strip plot to find out the relationship between the features and label.</a:t>
            </a:r>
          </a:p>
          <a:p>
            <a:pPr marL="0" indent="0">
              <a:buNone/>
            </a:pPr>
            <a:endParaRPr lang="en-IN" dirty="0" smtClean="0"/>
          </a:p>
          <a:p>
            <a:pPr marL="0" indent="0">
              <a:buNone/>
            </a:pPr>
            <a:endParaRPr lang="en-IN" dirty="0"/>
          </a:p>
        </p:txBody>
      </p:sp>
      <p:pic>
        <p:nvPicPr>
          <p:cNvPr id="4" name="Picture 3"/>
          <p:cNvPicPr/>
          <p:nvPr/>
        </p:nvPicPr>
        <p:blipFill>
          <a:blip r:embed="rId2"/>
          <a:stretch>
            <a:fillRect/>
          </a:stretch>
        </p:blipFill>
        <p:spPr>
          <a:xfrm>
            <a:off x="683568" y="1916832"/>
            <a:ext cx="7776864" cy="2808312"/>
          </a:xfrm>
          <a:prstGeom prst="rect">
            <a:avLst/>
          </a:prstGeom>
        </p:spPr>
      </p:pic>
    </p:spTree>
    <p:extLst>
      <p:ext uri="{BB962C8B-B14F-4D97-AF65-F5344CB8AC3E}">
        <p14:creationId xmlns:p14="http://schemas.microsoft.com/office/powerpoint/2010/main" val="277778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9472" y="404664"/>
            <a:ext cx="8873008" cy="4752528"/>
          </a:xfrm>
          <a:prstGeom prst="rect">
            <a:avLst/>
          </a:prstGeom>
        </p:spPr>
      </p:pic>
    </p:spTree>
    <p:extLst>
      <p:ext uri="{BB962C8B-B14F-4D97-AF65-F5344CB8AC3E}">
        <p14:creationId xmlns:p14="http://schemas.microsoft.com/office/powerpoint/2010/main" val="767730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23528" y="764704"/>
            <a:ext cx="8568952" cy="2952328"/>
          </a:xfrm>
          <a:prstGeom prst="rect">
            <a:avLst/>
          </a:prstGeom>
        </p:spPr>
      </p:pic>
    </p:spTree>
    <p:extLst>
      <p:ext uri="{BB962C8B-B14F-4D97-AF65-F5344CB8AC3E}">
        <p14:creationId xmlns:p14="http://schemas.microsoft.com/office/powerpoint/2010/main" val="2920322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57200" y="692696"/>
            <a:ext cx="8507288" cy="5160131"/>
          </a:xfrm>
          <a:prstGeom prst="rect">
            <a:avLst/>
          </a:prstGeom>
        </p:spPr>
      </p:pic>
    </p:spTree>
    <p:extLst>
      <p:ext uri="{BB962C8B-B14F-4D97-AF65-F5344CB8AC3E}">
        <p14:creationId xmlns:p14="http://schemas.microsoft.com/office/powerpoint/2010/main" val="2332564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7504" y="188640"/>
            <a:ext cx="8928992" cy="4536504"/>
          </a:xfrm>
          <a:prstGeom prst="rect">
            <a:avLst/>
          </a:prstGeom>
        </p:spPr>
      </p:pic>
      <p:sp>
        <p:nvSpPr>
          <p:cNvPr id="5" name="Rectangle 4"/>
          <p:cNvSpPr/>
          <p:nvPr/>
        </p:nvSpPr>
        <p:spPr>
          <a:xfrm>
            <a:off x="395536" y="5157192"/>
            <a:ext cx="8136904" cy="646331"/>
          </a:xfrm>
          <a:prstGeom prst="rect">
            <a:avLst/>
          </a:prstGeom>
        </p:spPr>
        <p:txBody>
          <a:bodyPr wrap="square">
            <a:spAutoFit/>
          </a:bodyPr>
          <a:lstStyle/>
          <a:p>
            <a:r>
              <a:rPr lang="en-IN" dirty="0"/>
              <a:t>All the features show positive correlation with the label. Let’s also use bar plots to know about the type of relationship between the features and the label.</a:t>
            </a:r>
          </a:p>
        </p:txBody>
      </p:sp>
    </p:spTree>
    <p:extLst>
      <p:ext uri="{BB962C8B-B14F-4D97-AF65-F5344CB8AC3E}">
        <p14:creationId xmlns:p14="http://schemas.microsoft.com/office/powerpoint/2010/main" val="3965481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95536" y="404664"/>
            <a:ext cx="8229600" cy="3926361"/>
          </a:xfrm>
          <a:prstGeom prst="rect">
            <a:avLst/>
          </a:prstGeom>
        </p:spPr>
      </p:pic>
      <p:sp>
        <p:nvSpPr>
          <p:cNvPr id="5" name="Rectangle 4"/>
          <p:cNvSpPr/>
          <p:nvPr/>
        </p:nvSpPr>
        <p:spPr>
          <a:xfrm>
            <a:off x="395536" y="4437112"/>
            <a:ext cx="8568952" cy="707886"/>
          </a:xfrm>
          <a:prstGeom prst="rect">
            <a:avLst/>
          </a:prstGeom>
        </p:spPr>
        <p:txBody>
          <a:bodyPr wrap="square">
            <a:spAutoFit/>
          </a:bodyPr>
          <a:lstStyle/>
          <a:p>
            <a:r>
              <a:rPr lang="en-IN" sz="2000" dirty="0"/>
              <a:t>From the bar plot we can clearly observe the positive correlation between the label and features. </a:t>
            </a:r>
            <a:endParaRPr lang="en-IN" sz="2000" dirty="0"/>
          </a:p>
        </p:txBody>
      </p:sp>
    </p:spTree>
    <p:extLst>
      <p:ext uri="{BB962C8B-B14F-4D97-AF65-F5344CB8AC3E}">
        <p14:creationId xmlns:p14="http://schemas.microsoft.com/office/powerpoint/2010/main" val="2637999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49275"/>
            <a:ext cx="8229600" cy="5576888"/>
          </a:xfrm>
        </p:spPr>
        <p:txBody>
          <a:bodyPr/>
          <a:lstStyle/>
          <a:p>
            <a:pPr algn="just"/>
            <a:r>
              <a:rPr lang="en-IN" sz="2000" dirty="0"/>
              <a:t>In this study I have used 4 classification algorithms and chosen the best model among them by accuracy score, Cross Validation scores and AUC value</a:t>
            </a:r>
            <a:r>
              <a:rPr lang="en-IN" sz="2000" dirty="0" smtClean="0"/>
              <a:t>.</a:t>
            </a:r>
            <a:endParaRPr lang="en-IN" sz="2000" dirty="0"/>
          </a:p>
        </p:txBody>
      </p:sp>
      <p:pic>
        <p:nvPicPr>
          <p:cNvPr id="5" name="Picture 4"/>
          <p:cNvPicPr/>
          <p:nvPr/>
        </p:nvPicPr>
        <p:blipFill>
          <a:blip r:embed="rId2"/>
          <a:stretch>
            <a:fillRect/>
          </a:stretch>
        </p:blipFill>
        <p:spPr>
          <a:xfrm>
            <a:off x="899592" y="1768324"/>
            <a:ext cx="8064896" cy="1300636"/>
          </a:xfrm>
          <a:prstGeom prst="rect">
            <a:avLst/>
          </a:prstGeom>
        </p:spPr>
      </p:pic>
      <p:pic>
        <p:nvPicPr>
          <p:cNvPr id="6" name="Picture 5"/>
          <p:cNvPicPr/>
          <p:nvPr/>
        </p:nvPicPr>
        <p:blipFill>
          <a:blip r:embed="rId3"/>
          <a:stretch>
            <a:fillRect/>
          </a:stretch>
        </p:blipFill>
        <p:spPr>
          <a:xfrm>
            <a:off x="899592" y="3090258"/>
            <a:ext cx="8064896" cy="3219062"/>
          </a:xfrm>
          <a:prstGeom prst="rect">
            <a:avLst/>
          </a:prstGeom>
        </p:spPr>
      </p:pic>
    </p:spTree>
    <p:extLst>
      <p:ext uri="{BB962C8B-B14F-4D97-AF65-F5344CB8AC3E}">
        <p14:creationId xmlns:p14="http://schemas.microsoft.com/office/powerpoint/2010/main" val="661217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67544" y="1124744"/>
            <a:ext cx="8424936" cy="1584176"/>
          </a:xfrm>
          <a:prstGeom prst="rect">
            <a:avLst/>
          </a:prstGeom>
        </p:spPr>
      </p:pic>
    </p:spTree>
    <p:extLst>
      <p:ext uri="{BB962C8B-B14F-4D97-AF65-F5344CB8AC3E}">
        <p14:creationId xmlns:p14="http://schemas.microsoft.com/office/powerpoint/2010/main" val="1289269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LogisticRegression</a:t>
            </a:r>
            <a:r>
              <a:rPr lang="en-IN" b="1" dirty="0"/>
              <a:t> Model</a:t>
            </a:r>
            <a:r>
              <a:rPr lang="en-IN" dirty="0"/>
              <a:t/>
            </a:r>
            <a:br>
              <a:rPr lang="en-IN" dirty="0"/>
            </a:br>
            <a:endParaRPr lang="en-IN" dirty="0"/>
          </a:p>
        </p:txBody>
      </p:sp>
      <p:pic>
        <p:nvPicPr>
          <p:cNvPr id="5" name="Content Placeholder 4"/>
          <p:cNvPicPr>
            <a:picLocks noGrp="1"/>
          </p:cNvPicPr>
          <p:nvPr>
            <p:ph idx="1"/>
          </p:nvPr>
        </p:nvPicPr>
        <p:blipFill>
          <a:blip r:embed="rId2"/>
          <a:stretch>
            <a:fillRect/>
          </a:stretch>
        </p:blipFill>
        <p:spPr>
          <a:xfrm>
            <a:off x="486915" y="4149080"/>
            <a:ext cx="8136904" cy="2330837"/>
          </a:xfrm>
          <a:prstGeom prst="rect">
            <a:avLst/>
          </a:prstGeom>
        </p:spPr>
      </p:pic>
      <p:pic>
        <p:nvPicPr>
          <p:cNvPr id="6" name="Picture 5"/>
          <p:cNvPicPr/>
          <p:nvPr/>
        </p:nvPicPr>
        <p:blipFill>
          <a:blip r:embed="rId3"/>
          <a:stretch>
            <a:fillRect/>
          </a:stretch>
        </p:blipFill>
        <p:spPr>
          <a:xfrm>
            <a:off x="306895" y="779511"/>
            <a:ext cx="8496944" cy="3195320"/>
          </a:xfrm>
          <a:prstGeom prst="rect">
            <a:avLst/>
          </a:prstGeom>
        </p:spPr>
      </p:pic>
    </p:spTree>
    <p:extLst>
      <p:ext uri="{BB962C8B-B14F-4D97-AF65-F5344CB8AC3E}">
        <p14:creationId xmlns:p14="http://schemas.microsoft.com/office/powerpoint/2010/main" val="25454480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KNeighbors</a:t>
            </a:r>
            <a:r>
              <a:rPr lang="en-IN" b="1" dirty="0"/>
              <a:t> Classifier Model</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611560" y="908720"/>
            <a:ext cx="8064896" cy="2448272"/>
          </a:xfrm>
          <a:prstGeom prst="rect">
            <a:avLst/>
          </a:prstGeom>
        </p:spPr>
      </p:pic>
      <p:pic>
        <p:nvPicPr>
          <p:cNvPr id="5" name="Picture 4"/>
          <p:cNvPicPr/>
          <p:nvPr/>
        </p:nvPicPr>
        <p:blipFill>
          <a:blip r:embed="rId3"/>
          <a:stretch>
            <a:fillRect/>
          </a:stretch>
        </p:blipFill>
        <p:spPr>
          <a:xfrm>
            <a:off x="899592" y="3434484"/>
            <a:ext cx="7992888" cy="3162868"/>
          </a:xfrm>
          <a:prstGeom prst="rect">
            <a:avLst/>
          </a:prstGeom>
        </p:spPr>
      </p:pic>
    </p:spTree>
    <p:extLst>
      <p:ext uri="{BB962C8B-B14F-4D97-AF65-F5344CB8AC3E}">
        <p14:creationId xmlns:p14="http://schemas.microsoft.com/office/powerpoint/2010/main" val="152719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b="1" dirty="0"/>
              <a:t>Business </a:t>
            </a:r>
            <a:r>
              <a:rPr lang="en-IN" sz="4900" b="1" dirty="0" smtClean="0"/>
              <a:t>goal</a:t>
            </a:r>
            <a:r>
              <a:rPr lang="en-IN" dirty="0"/>
              <a:t/>
            </a:r>
            <a:br>
              <a:rPr lang="en-IN" dirty="0"/>
            </a:br>
            <a:endParaRPr lang="en-IN" dirty="0"/>
          </a:p>
        </p:txBody>
      </p:sp>
      <p:sp>
        <p:nvSpPr>
          <p:cNvPr id="3" name="Content Placeholder 2"/>
          <p:cNvSpPr>
            <a:spLocks noGrp="1"/>
          </p:cNvSpPr>
          <p:nvPr>
            <p:ph idx="1"/>
          </p:nvPr>
        </p:nvSpPr>
        <p:spPr>
          <a:xfrm>
            <a:off x="457200" y="908720"/>
            <a:ext cx="8229600" cy="5400600"/>
          </a:xfrm>
        </p:spPr>
        <p:txBody>
          <a:bodyPr>
            <a:normAutofit fontScale="25000" lnSpcReduction="20000"/>
          </a:bodyPr>
          <a:lstStyle/>
          <a:p>
            <a:pPr algn="just"/>
            <a:r>
              <a:rPr lang="en-IN" sz="8000" dirty="0"/>
              <a:t>This case study aims to develop a basic understanding of credit loan defaulter risk analytics in banking and financial services and understand how data is used to minimise the risk of losing money while lending to customers. The loan providing companies find it hard to give loans to the people due to their insufficient or non-existent credit history. Because of that, some consumers use it as their advantage by becoming a defaulter. </a:t>
            </a:r>
          </a:p>
          <a:p>
            <a:pPr algn="just"/>
            <a:endParaRPr lang="en-IN" sz="8000" dirty="0"/>
          </a:p>
          <a:p>
            <a:pPr algn="just"/>
            <a:r>
              <a:rPr lang="en-IN" sz="8000" dirty="0"/>
              <a:t>A client in Telecom Industry is collaborating with an MFI (Microfinance Institution)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marL="0" indent="0" algn="just">
              <a:buNone/>
            </a:pPr>
            <a:endParaRPr lang="en-IN" sz="8000" dirty="0"/>
          </a:p>
          <a:p>
            <a:pPr algn="just"/>
            <a:r>
              <a:rPr lang="en-IN" sz="8000" dirty="0"/>
              <a:t>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IN" dirty="0"/>
          </a:p>
        </p:txBody>
      </p:sp>
    </p:spTree>
    <p:extLst>
      <p:ext uri="{BB962C8B-B14F-4D97-AF65-F5344CB8AC3E}">
        <p14:creationId xmlns:p14="http://schemas.microsoft.com/office/powerpoint/2010/main" val="2640479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457200" y="576835"/>
            <a:ext cx="5304657" cy="53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DecisionTree</a:t>
            </a:r>
            <a:r>
              <a:rPr kumimoji="0" lang="en-US" sz="32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Classifier</a:t>
            </a:r>
            <a:r>
              <a:rPr kumimoji="0" lang="en-US" sz="32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32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Model</a:t>
            </a:r>
            <a:r>
              <a:rPr kumimoji="0" lang="en-US" sz="32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5" name="Content Placeholder 4"/>
          <p:cNvPicPr>
            <a:picLocks noGrp="1"/>
          </p:cNvPicPr>
          <p:nvPr>
            <p:ph idx="1"/>
          </p:nvPr>
        </p:nvPicPr>
        <p:blipFill>
          <a:blip r:embed="rId2"/>
          <a:stretch>
            <a:fillRect/>
          </a:stretch>
        </p:blipFill>
        <p:spPr>
          <a:xfrm>
            <a:off x="179512" y="1196752"/>
            <a:ext cx="8856984" cy="2592288"/>
          </a:xfrm>
          <a:prstGeom prst="rect">
            <a:avLst/>
          </a:prstGeom>
        </p:spPr>
      </p:pic>
      <p:pic>
        <p:nvPicPr>
          <p:cNvPr id="6" name="Picture 5"/>
          <p:cNvPicPr/>
          <p:nvPr/>
        </p:nvPicPr>
        <p:blipFill>
          <a:blip r:embed="rId3"/>
          <a:stretch>
            <a:fillRect/>
          </a:stretch>
        </p:blipFill>
        <p:spPr>
          <a:xfrm>
            <a:off x="0" y="3861048"/>
            <a:ext cx="8892480" cy="2736304"/>
          </a:xfrm>
          <a:prstGeom prst="rect">
            <a:avLst/>
          </a:prstGeom>
        </p:spPr>
      </p:pic>
    </p:spTree>
    <p:extLst>
      <p:ext uri="{BB962C8B-B14F-4D97-AF65-F5344CB8AC3E}">
        <p14:creationId xmlns:p14="http://schemas.microsoft.com/office/powerpoint/2010/main" val="3945667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RandomForest</a:t>
            </a:r>
            <a:r>
              <a:rPr lang="en-IN" b="1" dirty="0"/>
              <a:t> Classifier Model</a:t>
            </a:r>
            <a:endParaRPr lang="en-IN" dirty="0"/>
          </a:p>
        </p:txBody>
      </p:sp>
      <p:pic>
        <p:nvPicPr>
          <p:cNvPr id="4" name="Content Placeholder 3"/>
          <p:cNvPicPr>
            <a:picLocks noGrp="1"/>
          </p:cNvPicPr>
          <p:nvPr>
            <p:ph idx="1"/>
          </p:nvPr>
        </p:nvPicPr>
        <p:blipFill>
          <a:blip r:embed="rId2"/>
          <a:stretch>
            <a:fillRect/>
          </a:stretch>
        </p:blipFill>
        <p:spPr>
          <a:xfrm>
            <a:off x="539552" y="1124744"/>
            <a:ext cx="8280920" cy="2592288"/>
          </a:xfrm>
          <a:prstGeom prst="rect">
            <a:avLst/>
          </a:prstGeom>
        </p:spPr>
      </p:pic>
      <p:pic>
        <p:nvPicPr>
          <p:cNvPr id="5" name="Picture 4"/>
          <p:cNvPicPr/>
          <p:nvPr/>
        </p:nvPicPr>
        <p:blipFill>
          <a:blip r:embed="rId3"/>
          <a:stretch>
            <a:fillRect/>
          </a:stretch>
        </p:blipFill>
        <p:spPr>
          <a:xfrm>
            <a:off x="0" y="3789039"/>
            <a:ext cx="8820472" cy="2952329"/>
          </a:xfrm>
          <a:prstGeom prst="rect">
            <a:avLst/>
          </a:prstGeom>
        </p:spPr>
      </p:pic>
    </p:spTree>
    <p:extLst>
      <p:ext uri="{BB962C8B-B14F-4D97-AF65-F5344CB8AC3E}">
        <p14:creationId xmlns:p14="http://schemas.microsoft.com/office/powerpoint/2010/main" val="2057772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sz="4000" dirty="0"/>
              <a:t>Cross Validation scores for all the models</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26976" y="980728"/>
            <a:ext cx="8865503" cy="2880320"/>
          </a:xfrm>
          <a:prstGeom prst="rect">
            <a:avLst/>
          </a:prstGeom>
        </p:spPr>
      </p:pic>
      <p:sp>
        <p:nvSpPr>
          <p:cNvPr id="5" name="Rectangle 4"/>
          <p:cNvSpPr/>
          <p:nvPr/>
        </p:nvSpPr>
        <p:spPr>
          <a:xfrm>
            <a:off x="251520" y="4124056"/>
            <a:ext cx="8712968" cy="1200329"/>
          </a:xfrm>
          <a:prstGeom prst="rect">
            <a:avLst/>
          </a:prstGeom>
        </p:spPr>
        <p:txBody>
          <a:bodyPr wrap="square">
            <a:spAutoFit/>
          </a:bodyPr>
          <a:lstStyle/>
          <a:p>
            <a:pPr lvl="0"/>
            <a:r>
              <a:rPr lang="en-IN" dirty="0"/>
              <a:t>We have concluded that the </a:t>
            </a:r>
            <a:r>
              <a:rPr lang="en-IN" dirty="0" err="1"/>
              <a:t>RandomForestClassifier</a:t>
            </a:r>
            <a:r>
              <a:rPr lang="en-IN" dirty="0"/>
              <a:t>() model is the best model based on the accuracy, Cross validation and AUC scores among all the models. So now let’s use </a:t>
            </a:r>
            <a:r>
              <a:rPr lang="en-IN" dirty="0" err="1"/>
              <a:t>RandomForestClassifier</a:t>
            </a:r>
            <a:r>
              <a:rPr lang="en-IN" dirty="0"/>
              <a:t>() for further analysis and lets check whether we can improve the accuracy of the model by using </a:t>
            </a:r>
            <a:r>
              <a:rPr lang="en-IN" dirty="0" err="1"/>
              <a:t>Hyperparameter</a:t>
            </a:r>
            <a:r>
              <a:rPr lang="en-IN" dirty="0"/>
              <a:t> tuning using </a:t>
            </a:r>
            <a:r>
              <a:rPr lang="en-IN" dirty="0" err="1"/>
              <a:t>GridSearchCV</a:t>
            </a:r>
            <a:r>
              <a:rPr lang="en-IN" dirty="0"/>
              <a:t>.</a:t>
            </a:r>
          </a:p>
        </p:txBody>
      </p:sp>
    </p:spTree>
    <p:extLst>
      <p:ext uri="{BB962C8B-B14F-4D97-AF65-F5344CB8AC3E}">
        <p14:creationId xmlns:p14="http://schemas.microsoft.com/office/powerpoint/2010/main" val="2614593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3600" b="1" dirty="0" err="1"/>
              <a:t>Hyperparameter</a:t>
            </a:r>
            <a:r>
              <a:rPr lang="en-US" sz="3600" b="1" dirty="0"/>
              <a:t> tuning using </a:t>
            </a:r>
            <a:r>
              <a:rPr lang="en-US" sz="3600" b="1" dirty="0" err="1"/>
              <a:t>GridSearchCV</a:t>
            </a:r>
            <a:r>
              <a:rPr lang="en-IN" b="1" dirty="0"/>
              <a:t/>
            </a:r>
            <a:br>
              <a:rPr lang="en-IN" b="1" dirty="0"/>
            </a:br>
            <a:endParaRPr lang="en-IN" dirty="0"/>
          </a:p>
        </p:txBody>
      </p:sp>
      <p:pic>
        <p:nvPicPr>
          <p:cNvPr id="4" name="Content Placeholder 3"/>
          <p:cNvPicPr>
            <a:picLocks noGrp="1"/>
          </p:cNvPicPr>
          <p:nvPr>
            <p:ph idx="1"/>
          </p:nvPr>
        </p:nvPicPr>
        <p:blipFill>
          <a:blip r:embed="rId2"/>
          <a:stretch>
            <a:fillRect/>
          </a:stretch>
        </p:blipFill>
        <p:spPr>
          <a:xfrm>
            <a:off x="323528" y="836712"/>
            <a:ext cx="8496944" cy="2232248"/>
          </a:xfrm>
          <a:prstGeom prst="rect">
            <a:avLst/>
          </a:prstGeom>
        </p:spPr>
      </p:pic>
      <p:pic>
        <p:nvPicPr>
          <p:cNvPr id="5" name="Picture 4"/>
          <p:cNvPicPr/>
          <p:nvPr/>
        </p:nvPicPr>
        <p:blipFill>
          <a:blip r:embed="rId3"/>
          <a:stretch>
            <a:fillRect/>
          </a:stretch>
        </p:blipFill>
        <p:spPr>
          <a:xfrm>
            <a:off x="323528" y="3573016"/>
            <a:ext cx="8352928" cy="3039110"/>
          </a:xfrm>
          <a:prstGeom prst="rect">
            <a:avLst/>
          </a:prstGeom>
        </p:spPr>
      </p:pic>
    </p:spTree>
    <p:extLst>
      <p:ext uri="{BB962C8B-B14F-4D97-AF65-F5344CB8AC3E}">
        <p14:creationId xmlns:p14="http://schemas.microsoft.com/office/powerpoint/2010/main" val="2383298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95536" y="188640"/>
            <a:ext cx="8208912" cy="1296144"/>
          </a:xfrm>
          <a:prstGeom prst="rect">
            <a:avLst/>
          </a:prstGeom>
        </p:spPr>
      </p:pic>
      <p:pic>
        <p:nvPicPr>
          <p:cNvPr id="5" name="Picture 4"/>
          <p:cNvPicPr/>
          <p:nvPr/>
        </p:nvPicPr>
        <p:blipFill>
          <a:blip r:embed="rId3"/>
          <a:stretch>
            <a:fillRect/>
          </a:stretch>
        </p:blipFill>
        <p:spPr>
          <a:xfrm>
            <a:off x="323528" y="1628800"/>
            <a:ext cx="8136904" cy="3528392"/>
          </a:xfrm>
          <a:prstGeom prst="rect">
            <a:avLst/>
          </a:prstGeom>
        </p:spPr>
      </p:pic>
      <p:sp>
        <p:nvSpPr>
          <p:cNvPr id="6" name="Rectangle 5"/>
          <p:cNvSpPr/>
          <p:nvPr/>
        </p:nvSpPr>
        <p:spPr>
          <a:xfrm>
            <a:off x="395536" y="5373216"/>
            <a:ext cx="8568952" cy="646331"/>
          </a:xfrm>
          <a:prstGeom prst="rect">
            <a:avLst/>
          </a:prstGeom>
        </p:spPr>
        <p:txBody>
          <a:bodyPr wrap="square">
            <a:spAutoFit/>
          </a:bodyPr>
          <a:lstStyle/>
          <a:p>
            <a:pPr marL="285750" lvl="0" indent="-285750">
              <a:buFont typeface="Arial" pitchFamily="34" charset="0"/>
              <a:buChar char="•"/>
            </a:pPr>
            <a:r>
              <a:rPr lang="en-IN" dirty="0"/>
              <a:t>The accuracy score has also increased after using </a:t>
            </a:r>
            <a:r>
              <a:rPr lang="en-IN" dirty="0" err="1"/>
              <a:t>hyperparameter</a:t>
            </a:r>
            <a:r>
              <a:rPr lang="en-IN" dirty="0"/>
              <a:t> tuning using </a:t>
            </a:r>
            <a:r>
              <a:rPr lang="en-IN" dirty="0" err="1"/>
              <a:t>GridSearchCV</a:t>
            </a:r>
            <a:endParaRPr lang="en-IN" dirty="0"/>
          </a:p>
        </p:txBody>
      </p:sp>
    </p:spTree>
    <p:extLst>
      <p:ext uri="{BB962C8B-B14F-4D97-AF65-F5344CB8AC3E}">
        <p14:creationId xmlns:p14="http://schemas.microsoft.com/office/powerpoint/2010/main" val="3956382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Predicting label using our best model.  </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266124" y="1196752"/>
            <a:ext cx="8863880" cy="2952328"/>
          </a:xfrm>
          <a:prstGeom prst="rect">
            <a:avLst/>
          </a:prstGeom>
        </p:spPr>
      </p:pic>
      <p:sp>
        <p:nvSpPr>
          <p:cNvPr id="6" name="Rectangle 5"/>
          <p:cNvSpPr/>
          <p:nvPr/>
        </p:nvSpPr>
        <p:spPr>
          <a:xfrm>
            <a:off x="251520" y="4293096"/>
            <a:ext cx="8568952" cy="1200329"/>
          </a:xfrm>
          <a:prstGeom prst="rect">
            <a:avLst/>
          </a:prstGeom>
        </p:spPr>
        <p:txBody>
          <a:bodyPr wrap="square">
            <a:spAutoFit/>
          </a:bodyPr>
          <a:lstStyle/>
          <a:p>
            <a:pPr lvl="0"/>
            <a:endParaRPr lang="en-IN" dirty="0" smtClean="0"/>
          </a:p>
          <a:p>
            <a:pPr lvl="0"/>
            <a:r>
              <a:rPr lang="en-IN" dirty="0" smtClean="0"/>
              <a:t>Using </a:t>
            </a:r>
            <a:r>
              <a:rPr lang="en-IN" dirty="0"/>
              <a:t>classification model, we have got the predicted values for micro credit loans for defaulters and non-defaulters. From the predictions we can notice both actual values and predicted values are almost same.</a:t>
            </a:r>
          </a:p>
        </p:txBody>
      </p:sp>
    </p:spTree>
    <p:extLst>
      <p:ext uri="{BB962C8B-B14F-4D97-AF65-F5344CB8AC3E}">
        <p14:creationId xmlns:p14="http://schemas.microsoft.com/office/powerpoint/2010/main" val="35180766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Saving the model</a:t>
            </a:r>
            <a:r>
              <a:rPr lang="en-IN" dirty="0"/>
              <a:t/>
            </a:r>
            <a:br>
              <a:rPr lang="en-IN" dirty="0"/>
            </a:br>
            <a:endParaRPr lang="en-IN" dirty="0"/>
          </a:p>
        </p:txBody>
      </p:sp>
      <p:pic>
        <p:nvPicPr>
          <p:cNvPr id="4" name="Picture 3"/>
          <p:cNvPicPr/>
          <p:nvPr/>
        </p:nvPicPr>
        <p:blipFill>
          <a:blip r:embed="rId2"/>
          <a:stretch>
            <a:fillRect/>
          </a:stretch>
        </p:blipFill>
        <p:spPr>
          <a:xfrm>
            <a:off x="683568" y="1700808"/>
            <a:ext cx="7848872" cy="1440160"/>
          </a:xfrm>
          <a:prstGeom prst="rect">
            <a:avLst/>
          </a:prstGeom>
        </p:spPr>
      </p:pic>
    </p:spTree>
    <p:extLst>
      <p:ext uri="{BB962C8B-B14F-4D97-AF65-F5344CB8AC3E}">
        <p14:creationId xmlns:p14="http://schemas.microsoft.com/office/powerpoint/2010/main" val="2016675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Conclusions</a:t>
            </a:r>
            <a:endParaRPr lang="en-IN" dirty="0"/>
          </a:p>
        </p:txBody>
      </p:sp>
      <p:sp>
        <p:nvSpPr>
          <p:cNvPr id="3" name="Content Placeholder 2"/>
          <p:cNvSpPr>
            <a:spLocks noGrp="1"/>
          </p:cNvSpPr>
          <p:nvPr>
            <p:ph idx="1"/>
          </p:nvPr>
        </p:nvSpPr>
        <p:spPr/>
        <p:txBody>
          <a:bodyPr>
            <a:noAutofit/>
          </a:bodyPr>
          <a:lstStyle/>
          <a:p>
            <a:pPr algn="just"/>
            <a:r>
              <a:rPr lang="en-IN" sz="1800" dirty="0"/>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minimise the risk of losing money while lending to customers. From this dataset we were able to understand that the selection of customers for the credit to know whether they are defaulters or non-defaulters are done on the basis of different features</a:t>
            </a:r>
            <a:r>
              <a:rPr lang="en-IN" sz="1800" dirty="0" smtClean="0"/>
              <a:t>.</a:t>
            </a:r>
          </a:p>
          <a:p>
            <a:pPr algn="just"/>
            <a:endParaRPr lang="en-IN" sz="1800" dirty="0"/>
          </a:p>
          <a:p>
            <a:pPr algn="just"/>
            <a:r>
              <a:rPr lang="en-IN" sz="1800" dirty="0"/>
              <a:t>In this study, we have used multiple machine learning models to predict the micro credit defaulters’ rate. We have gone through the data analysis by performing feature engineering, finding the relation between features and label through visualizations. And got the important feature and we used these features to predict the defaulters’ rate by building ML models. After training the model we checked CV score to overcome with the </a:t>
            </a:r>
            <a:r>
              <a:rPr lang="en-IN" sz="1800" dirty="0" err="1"/>
              <a:t>overfitting</a:t>
            </a:r>
            <a:r>
              <a:rPr lang="en-IN" sz="1800" dirty="0"/>
              <a:t> issue. Performed hyper parameter tuning, on the best model and the best model accuracy increased by 1% and the accuracy score was 95%. We have also got good prediction results</a:t>
            </a:r>
            <a:r>
              <a:rPr lang="en-IN" sz="1800" dirty="0" smtClean="0"/>
              <a:t>.</a:t>
            </a:r>
          </a:p>
          <a:p>
            <a:pPr algn="just"/>
            <a:endParaRPr lang="en-IN" sz="1800" dirty="0"/>
          </a:p>
        </p:txBody>
      </p:sp>
    </p:spTree>
    <p:extLst>
      <p:ext uri="{BB962C8B-B14F-4D97-AF65-F5344CB8AC3E}">
        <p14:creationId xmlns:p14="http://schemas.microsoft.com/office/powerpoint/2010/main" val="3382535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92500" lnSpcReduction="20000"/>
          </a:bodyPr>
          <a:lstStyle/>
          <a:p>
            <a:pPr marL="0" indent="0">
              <a:buNone/>
            </a:pPr>
            <a:endParaRPr lang="en-IN" dirty="0"/>
          </a:p>
          <a:p>
            <a:r>
              <a:rPr lang="en-IN" sz="2400" b="1" dirty="0"/>
              <a:t>Findings: </a:t>
            </a:r>
            <a:r>
              <a:rPr lang="en-IN" sz="2400" dirty="0"/>
              <a:t>From the whole study we found that the MFIs have provided loan to the user who have no recharge or balance in their account which needs to be stopped. Also, the frequency of main account recharged in last 30 days &amp; 90 days we have seen the users with low frequency are causing huge losses, company should implement some kind of strategies to reduce like sending SMS alerts for notification. We found the defaulting rate is higher in old customers list. We found outliers and removed them and couldn’t remove all the outliers since the data is expensive so, proceeded the data with remaining outliers. Further, removed </a:t>
            </a:r>
            <a:r>
              <a:rPr lang="en-IN" sz="2400" dirty="0" err="1"/>
              <a:t>skewness</a:t>
            </a:r>
            <a:r>
              <a:rPr lang="en-IN" sz="2400" dirty="0"/>
              <a:t>. Looking at the heat map, I could see there were few features which were correlated with each other, yet I haven’t removed them based on their correlation thinking </a:t>
            </a:r>
            <a:r>
              <a:rPr lang="en-IN" sz="2400" dirty="0" err="1"/>
              <a:t>multicollinearity</a:t>
            </a:r>
            <a:r>
              <a:rPr lang="en-IN" sz="2400" dirty="0"/>
              <a:t> will not affect prediction. Other insight from this study is the impact of SMOTE on the model performance as well as how the number of variables included in the models. </a:t>
            </a:r>
          </a:p>
          <a:p>
            <a:endParaRPr lang="en-IN" dirty="0"/>
          </a:p>
        </p:txBody>
      </p:sp>
    </p:spTree>
    <p:extLst>
      <p:ext uri="{BB962C8B-B14F-4D97-AF65-F5344CB8AC3E}">
        <p14:creationId xmlns:p14="http://schemas.microsoft.com/office/powerpoint/2010/main" val="77414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Conceptual Background of the Domain Problem</a:t>
            </a:r>
            <a:endParaRPr lang="en-IN" dirty="0"/>
          </a:p>
        </p:txBody>
      </p:sp>
      <p:sp>
        <p:nvSpPr>
          <p:cNvPr id="3" name="Content Placeholder 2"/>
          <p:cNvSpPr>
            <a:spLocks noGrp="1"/>
          </p:cNvSpPr>
          <p:nvPr>
            <p:ph idx="1"/>
          </p:nvPr>
        </p:nvSpPr>
        <p:spPr>
          <a:xfrm>
            <a:off x="457200" y="1700808"/>
            <a:ext cx="8229600" cy="4824536"/>
          </a:xfrm>
        </p:spPr>
        <p:txBody>
          <a:bodyPr>
            <a:normAutofit/>
          </a:bodyPr>
          <a:lstStyle/>
          <a:p>
            <a:pPr algn="just"/>
            <a:r>
              <a:rPr lang="en-IN" sz="2000" dirty="0"/>
              <a:t>Microfinance is a banking service provided to unemployed or low-income individuals or groups who otherwise would have no other access to financial services. Indonesia is renowned for its large-scale microfinance sector, with a range of commercial banks. Some rural communities in Indonesia have no choice but to seek out loans from unregulated moneylenders. Micro lenders, particularly those operating under Indonesian banks, as well as social </a:t>
            </a:r>
            <a:endParaRPr lang="en-IN" sz="2000" dirty="0" smtClean="0"/>
          </a:p>
          <a:p>
            <a:pPr marL="0" indent="0" algn="just">
              <a:buNone/>
            </a:pPr>
            <a:endParaRPr lang="en-IN" sz="2000" dirty="0"/>
          </a:p>
          <a:p>
            <a:pPr algn="just"/>
            <a:r>
              <a:rPr lang="en-IN" sz="2000" dirty="0"/>
              <a:t>enterprise start-ups, are also targeting these communities through their high mobile penetration rates and are developing the right digital platforms to reach out to them. </a:t>
            </a:r>
          </a:p>
        </p:txBody>
      </p:sp>
    </p:spTree>
    <p:extLst>
      <p:ext uri="{BB962C8B-B14F-4D97-AF65-F5344CB8AC3E}">
        <p14:creationId xmlns:p14="http://schemas.microsoft.com/office/powerpoint/2010/main" val="4041149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r>
              <a:rPr lang="en-IN" sz="2000" dirty="0" smtClean="0"/>
              <a:t>Generally, Credit Scores plays a vital role for loan approvals, and is very important in today’s financial analysis for an individual, Most of the loan lending vendors rely heavily on it, so in our case users has 5 days’ time to pay back the loan or else they are listed as defaulters which will impact the loan the credit score heavily, so there are few thing to lookout in this dataset as users who are taking extensive loans, user who have most frequent recharges in their main account have a good chance of 100% payback rate, and user who never recharged their main account for them loan should have never been approved as there is high chance for single user or default user taking multiple connections in name or documents of the family members.</a:t>
            </a:r>
          </a:p>
        </p:txBody>
      </p:sp>
    </p:spTree>
    <p:extLst>
      <p:ext uri="{BB962C8B-B14F-4D97-AF65-F5344CB8AC3E}">
        <p14:creationId xmlns:p14="http://schemas.microsoft.com/office/powerpoint/2010/main" val="182971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426170"/>
          </a:xfrm>
        </p:spPr>
        <p:txBody>
          <a:bodyPr>
            <a:normAutofit fontScale="90000"/>
          </a:bodyPr>
          <a:lstStyle/>
          <a:p>
            <a:r>
              <a:rPr lang="en-IN" b="1" dirty="0" smtClean="0"/>
              <a:t/>
            </a:r>
            <a:br>
              <a:rPr lang="en-IN" b="1" dirty="0" smtClean="0"/>
            </a:br>
            <a:r>
              <a:rPr lang="en-IN" b="1" dirty="0" smtClean="0"/>
              <a:t>Motivation </a:t>
            </a:r>
            <a:r>
              <a:rPr lang="en-IN" b="1" dirty="0"/>
              <a:t>for the Problem Undertaken</a:t>
            </a:r>
            <a:r>
              <a:rPr lang="en-IN" dirty="0"/>
              <a:t/>
            </a:r>
            <a:br>
              <a:rPr lang="en-IN" dirty="0"/>
            </a:br>
            <a:endParaRPr lang="en-IN" dirty="0"/>
          </a:p>
        </p:txBody>
      </p:sp>
      <p:sp>
        <p:nvSpPr>
          <p:cNvPr id="3" name="Content Placeholder 2"/>
          <p:cNvSpPr>
            <a:spLocks noGrp="1"/>
          </p:cNvSpPr>
          <p:nvPr>
            <p:ph idx="1"/>
          </p:nvPr>
        </p:nvSpPr>
        <p:spPr>
          <a:xfrm>
            <a:off x="457200" y="1340768"/>
            <a:ext cx="8229600" cy="4785395"/>
          </a:xfrm>
        </p:spPr>
        <p:txBody>
          <a:bodyPr>
            <a:normAutofit/>
          </a:bodyPr>
          <a:lstStyle/>
          <a:p>
            <a:endParaRPr lang="en-IN" sz="2400" dirty="0" smtClean="0"/>
          </a:p>
          <a:p>
            <a:r>
              <a:rPr lang="en-IN" sz="2000" dirty="0" smtClean="0"/>
              <a:t>The </a:t>
            </a:r>
            <a:r>
              <a:rPr lang="en-IN" sz="2000" dirty="0"/>
              <a:t>main objective of this study is to investigate which method from a chosen set of machine learning techniques performs the best default prediction. This project was highly motivated project as it includes the real time problem for Microfinance Institution (MFI), and to the poor families in remote areas with low income, and it is related to financial sectors, as I believe that with growing technologies and Idea can make a difference, there are so much in the financial market to explore and </a:t>
            </a:r>
            <a:r>
              <a:rPr lang="en-IN" sz="2000" dirty="0" smtClean="0"/>
              <a:t>analyse </a:t>
            </a:r>
            <a:r>
              <a:rPr lang="en-IN" sz="2000" dirty="0"/>
              <a:t>and with Data Science the financial world becomes more interesting.</a:t>
            </a:r>
          </a:p>
          <a:p>
            <a:pPr marL="0" indent="0">
              <a:buNone/>
            </a:pPr>
            <a:r>
              <a:rPr lang="en-IN" dirty="0" smtClean="0"/>
              <a:t>   </a:t>
            </a:r>
            <a:endParaRPr lang="en-IN" dirty="0"/>
          </a:p>
        </p:txBody>
      </p:sp>
    </p:spTree>
    <p:extLst>
      <p:ext uri="{BB962C8B-B14F-4D97-AF65-F5344CB8AC3E}">
        <p14:creationId xmlns:p14="http://schemas.microsoft.com/office/powerpoint/2010/main" val="270449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a:bodyPr>
          <a:lstStyle/>
          <a:p>
            <a:r>
              <a:rPr lang="en-IN" sz="2000" dirty="0" smtClean="0"/>
              <a:t>The project gives an insight to identify major factors that lead to credit risk portfolio in microfinance banks and provide recommendations aimed at mitigating credit risks in microfinance banks. With the help of independent variables available in the dataset we need to model the micro credit defaulters’ level in the micro finance institution. This model will help the management to understand how the users considered as defaulter or non-defaulter based on the attributes available. The model will be a good way for the management to understand whether the customer will be paying back the loaned amount within 5 days of issuing loan. We are provided with sample data, in order to improve the selection of customers for the credit, the client wants some predictions that could help them in further investment and improvement in selection of customers.</a:t>
            </a:r>
          </a:p>
          <a:p>
            <a:endParaRPr lang="en-IN" dirty="0" smtClean="0"/>
          </a:p>
          <a:p>
            <a:endParaRPr lang="en-IN" dirty="0"/>
          </a:p>
        </p:txBody>
      </p:sp>
    </p:spTree>
    <p:extLst>
      <p:ext uri="{BB962C8B-B14F-4D97-AF65-F5344CB8AC3E}">
        <p14:creationId xmlns:p14="http://schemas.microsoft.com/office/powerpoint/2010/main" val="1292832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2432</Words>
  <Application>Microsoft Office PowerPoint</Application>
  <PresentationFormat>On-screen Show (4:3)</PresentationFormat>
  <Paragraphs>139</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Presentation on Micro Credit Defaulter predictions</vt:lpstr>
      <vt:lpstr>PowerPoint Presentation</vt:lpstr>
      <vt:lpstr>INTRODUCTION  </vt:lpstr>
      <vt:lpstr>Business Problem Framing </vt:lpstr>
      <vt:lpstr>Business goal </vt:lpstr>
      <vt:lpstr>Conceptual Background of the Domain Problem</vt:lpstr>
      <vt:lpstr>PowerPoint Presentation</vt:lpstr>
      <vt:lpstr> Motivation for the Problem Undertaken </vt:lpstr>
      <vt:lpstr>PowerPoint Presentation</vt:lpstr>
      <vt:lpstr>Exploratory Data Analysis (EDA)</vt:lpstr>
      <vt:lpstr>PowerPoint Presentation</vt:lpstr>
      <vt:lpstr>PowerPoint Presentation</vt:lpstr>
      <vt:lpstr>PowerPoint Presentation</vt:lpstr>
      <vt:lpstr>Data Visualization </vt:lpstr>
      <vt:lpstr>Using distplots to identify the presence of skewness in the dataset </vt:lpstr>
      <vt:lpstr>PowerPoint Presentation</vt:lpstr>
      <vt:lpstr>PowerPoint Presentation</vt:lpstr>
      <vt:lpstr>PowerPoint Presentation</vt:lpstr>
      <vt:lpstr>PowerPoint Presentation</vt:lpstr>
      <vt:lpstr>Checking for outliers using Box plots</vt:lpstr>
      <vt:lpstr>PowerPoint Presentation</vt:lpstr>
      <vt:lpstr>PowerPoint Presentation</vt:lpstr>
      <vt:lpstr>PowerPoint Presentation</vt:lpstr>
      <vt:lpstr>PowerPoint Presentation</vt:lpstr>
      <vt:lpstr>Checking the distribution of all the features after removing the skewness</vt:lpstr>
      <vt:lpstr>PowerPoint Presentation</vt:lpstr>
      <vt:lpstr>PowerPoint Presentation</vt:lpstr>
      <vt:lpstr>PowerPoint Presentation</vt:lpstr>
      <vt:lpstr>PowerPoint Presentation</vt:lpstr>
      <vt:lpstr>Checking whether the outliers are removed after using IQR and Percentage method</vt:lpstr>
      <vt:lpstr>PowerPoint Presentation</vt:lpstr>
      <vt:lpstr>PowerPoint Presentation</vt:lpstr>
      <vt:lpstr>PowerPoint Presentation</vt:lpstr>
      <vt:lpstr>PowerPoint Presentation</vt:lpstr>
      <vt:lpstr>Plotting heatmap to find out the relation among the features and relation between the features and labels.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LogisticRegression Model </vt:lpstr>
      <vt:lpstr>KNeighbors Classifier Model </vt:lpstr>
      <vt:lpstr>DecisionTree Classifier Model </vt:lpstr>
      <vt:lpstr>RandomForest Classifier Model</vt:lpstr>
      <vt:lpstr>Cross Validation scores for all the models </vt:lpstr>
      <vt:lpstr>Hyperparameter tuning using GridSearchCV </vt:lpstr>
      <vt:lpstr>PowerPoint Presentation</vt:lpstr>
      <vt:lpstr>Predicting label using our best model.   </vt:lpstr>
      <vt:lpstr>Saving the model </vt:lpstr>
      <vt:lpstr>Conclusions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Micro Credit Defaulter predictions</dc:title>
  <dc:creator>Sankalp Mahapatra</dc:creator>
  <cp:lastModifiedBy>Sankalp Mahapatra</cp:lastModifiedBy>
  <cp:revision>10</cp:revision>
  <dcterms:created xsi:type="dcterms:W3CDTF">2022-09-10T11:31:10Z</dcterms:created>
  <dcterms:modified xsi:type="dcterms:W3CDTF">2022-09-10T19:06:14Z</dcterms:modified>
</cp:coreProperties>
</file>