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2" r:id="rId4"/>
    <p:sldId id="268" r:id="rId5"/>
    <p:sldId id="267" r:id="rId6"/>
    <p:sldId id="263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 autoAdjust="0"/>
  </p:normalViewPr>
  <p:slideViewPr>
    <p:cSldViewPr>
      <p:cViewPr>
        <p:scale>
          <a:sx n="170" d="100"/>
          <a:sy n="170" d="100"/>
        </p:scale>
        <p:origin x="-78" y="1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14C11-91D1-4763-9769-1831BEF09BC1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FBAD6-949B-452E-979F-CDAAB0708B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842C0-E5DB-4A1A-ACF1-8BC0827B811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DE3D6-D46B-4A32-866E-991C92441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wiki.php?id_contents=794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Ubuntu Mono" pitchFamily="49" charset="0"/>
              </a:rPr>
              <a:t>Cluster Models</a:t>
            </a:r>
            <a:endParaRPr lang="en-US" sz="4000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i="1" dirty="0">
                <a:latin typeface="Ubuntu Mono" pitchFamily="49" charset="0"/>
              </a:rPr>
              <a:t>Connectivity </a:t>
            </a:r>
            <a:r>
              <a:rPr lang="en-US" sz="2000" i="1" dirty="0" smtClean="0">
                <a:latin typeface="Ubuntu Mono" pitchFamily="49" charset="0"/>
              </a:rPr>
              <a:t>models(Hierarchical)</a:t>
            </a:r>
            <a:endParaRPr lang="en-US" sz="2000" dirty="0" smtClean="0">
              <a:latin typeface="Ubuntu Mono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i="1" dirty="0" err="1">
                <a:latin typeface="Ubuntu Mono" pitchFamily="49" charset="0"/>
              </a:rPr>
              <a:t>Centroid</a:t>
            </a:r>
            <a:r>
              <a:rPr lang="en-US" sz="2000" i="1" dirty="0">
                <a:latin typeface="Ubuntu Mono" pitchFamily="49" charset="0"/>
              </a:rPr>
              <a:t> </a:t>
            </a:r>
            <a:r>
              <a:rPr lang="en-US" sz="2000" i="1" dirty="0" smtClean="0">
                <a:latin typeface="Ubuntu Mono" pitchFamily="49" charset="0"/>
              </a:rPr>
              <a:t>models(K-mean)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latin typeface="Ubuntu Mono" pitchFamily="49" charset="0"/>
              </a:rPr>
              <a:t>Distribution </a:t>
            </a:r>
            <a:r>
              <a:rPr lang="en-US" sz="2000" i="1" dirty="0" smtClean="0">
                <a:latin typeface="Ubuntu Mono" pitchFamily="49" charset="0"/>
              </a:rPr>
              <a:t>models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latin typeface="Ubuntu Mono" pitchFamily="49" charset="0"/>
              </a:rPr>
              <a:t>Density </a:t>
            </a:r>
            <a:r>
              <a:rPr lang="en-US" sz="2000" i="1" dirty="0" smtClean="0">
                <a:latin typeface="Ubuntu Mono" pitchFamily="49" charset="0"/>
              </a:rPr>
              <a:t>models(DBSCAN)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latin typeface="Ubuntu Mono" pitchFamily="49" charset="0"/>
              </a:rPr>
              <a:t>Subspace </a:t>
            </a:r>
            <a:r>
              <a:rPr lang="en-US" sz="2000" i="1" dirty="0" smtClean="0">
                <a:latin typeface="Ubuntu Mono" pitchFamily="49" charset="0"/>
              </a:rPr>
              <a:t>models(</a:t>
            </a:r>
            <a:r>
              <a:rPr lang="en-US" sz="2000" i="1" dirty="0" err="1" smtClean="0">
                <a:latin typeface="Ubuntu Mono" pitchFamily="49" charset="0"/>
              </a:rPr>
              <a:t>Biclustering</a:t>
            </a:r>
            <a:r>
              <a:rPr lang="en-US" sz="2000" i="1" dirty="0" smtClean="0">
                <a:latin typeface="Ubuntu Mono" pitchFamily="49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latin typeface="Ubuntu Mono" pitchFamily="49" charset="0"/>
              </a:rPr>
              <a:t>Group </a:t>
            </a:r>
            <a:r>
              <a:rPr lang="en-US" sz="2000" i="1" dirty="0" smtClean="0">
                <a:latin typeface="Ubuntu Mono" pitchFamily="49" charset="0"/>
              </a:rPr>
              <a:t>models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latin typeface="Ubuntu Mono" pitchFamily="49" charset="0"/>
              </a:rPr>
              <a:t>Graph-based </a:t>
            </a:r>
            <a:r>
              <a:rPr lang="en-US" sz="2000" i="1" dirty="0" smtClean="0">
                <a:latin typeface="Ubuntu Mono" pitchFamily="49" charset="0"/>
              </a:rPr>
              <a:t>models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>
                <a:latin typeface="Ubuntu Mono" pitchFamily="49" charset="0"/>
              </a:rPr>
              <a:t>Neural </a:t>
            </a:r>
            <a:r>
              <a:rPr lang="en-US" sz="2000" i="1" dirty="0" smtClean="0">
                <a:latin typeface="Ubuntu Mono" pitchFamily="49" charset="0"/>
              </a:rPr>
              <a:t>models</a:t>
            </a:r>
          </a:p>
          <a:p>
            <a:endParaRPr lang="en-US" sz="2000" i="1" dirty="0" smtClean="0">
              <a:latin typeface="Ubuntu Mono" pitchFamily="49" charset="0"/>
            </a:endParaRPr>
          </a:p>
          <a:p>
            <a:endParaRPr lang="en-US" sz="2000" dirty="0">
              <a:latin typeface="Ubuntu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Ubuntu Mono" pitchFamily="49" charset="0"/>
              </a:rPr>
              <a:t>Density-based spatial clustering of applications with noise</a:t>
            </a:r>
            <a:r>
              <a:rPr lang="en-US" sz="3600" dirty="0">
                <a:latin typeface="Ubuntu Mono" pitchFamily="49" charset="0"/>
              </a:rPr>
              <a:t> (</a:t>
            </a:r>
            <a:r>
              <a:rPr lang="en-US" sz="3600" b="1" dirty="0">
                <a:latin typeface="Ubuntu Mono" pitchFamily="49" charset="0"/>
              </a:rPr>
              <a:t>DBSCAN</a:t>
            </a:r>
            <a:r>
              <a:rPr lang="en-US" sz="3600" dirty="0">
                <a:latin typeface="Ubuntu Mono" pitchFamily="49" charset="0"/>
              </a:rPr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Ubuntu Mono" pitchFamily="49" charset="0"/>
              </a:rPr>
              <a:t>U</a:t>
            </a:r>
            <a:r>
              <a:rPr lang="en-US" sz="2000" dirty="0" smtClean="0">
                <a:latin typeface="Ubuntu Mono" pitchFamily="49" charset="0"/>
              </a:rPr>
              <a:t>nsupervised learning</a:t>
            </a:r>
          </a:p>
          <a:p>
            <a:r>
              <a:rPr lang="en-US" sz="2000" dirty="0" smtClean="0">
                <a:latin typeface="Ubuntu Mono" pitchFamily="49" charset="0"/>
              </a:rPr>
              <a:t>Clustering Model</a:t>
            </a:r>
          </a:p>
          <a:p>
            <a:r>
              <a:rPr lang="en-US" sz="2000" dirty="0" smtClean="0">
                <a:latin typeface="Ubuntu Mono" pitchFamily="49" charset="0"/>
              </a:rPr>
              <a:t>Non-Parametric algorithm(Descriptive Statistics and Statistical Inference)</a:t>
            </a:r>
          </a:p>
          <a:p>
            <a:r>
              <a:rPr lang="en-US" sz="2000" dirty="0" smtClean="0">
                <a:latin typeface="Ubuntu Mono" pitchFamily="49" charset="0"/>
              </a:rPr>
              <a:t>Satisfies clustering properties</a:t>
            </a:r>
          </a:p>
          <a:p>
            <a:r>
              <a:rPr lang="en-US" sz="2000" dirty="0" smtClean="0">
                <a:latin typeface="Ubuntu Mono" pitchFamily="49" charset="0"/>
              </a:rPr>
              <a:t>Knowledge Discovery in Database(KDD)</a:t>
            </a:r>
          </a:p>
          <a:p>
            <a:r>
              <a:rPr lang="en-US" sz="2000" dirty="0" smtClean="0">
                <a:latin typeface="Ubuntu Mono" pitchFamily="49" charset="0"/>
              </a:rPr>
              <a:t>CLARANS (Clustering Large Applications based on </a:t>
            </a:r>
            <a:r>
              <a:rPr lang="en-US" sz="2000" dirty="0" err="1" smtClean="0">
                <a:latin typeface="Ubuntu Mono" pitchFamily="49" charset="0"/>
              </a:rPr>
              <a:t>RANdomized</a:t>
            </a:r>
            <a:r>
              <a:rPr lang="en-US" sz="2000" dirty="0" smtClean="0">
                <a:latin typeface="Ubuntu Mono" pitchFamily="49" charset="0"/>
              </a:rPr>
              <a:t> Search)</a:t>
            </a:r>
          </a:p>
          <a:p>
            <a:r>
              <a:rPr lang="en-US" sz="2000" dirty="0" smtClean="0">
                <a:latin typeface="Ubuntu Mono" pitchFamily="49" charset="0"/>
              </a:rPr>
              <a:t>SEQUOIA 2000 benchmark data;~100 time better performance</a:t>
            </a:r>
          </a:p>
          <a:p>
            <a:pPr>
              <a:buNone/>
            </a:pPr>
            <a:endParaRPr lang="en-US" sz="2000" dirty="0" smtClean="0">
              <a:latin typeface="Ubuntu Mono" pitchFamily="49" charset="0"/>
            </a:endParaRPr>
          </a:p>
          <a:p>
            <a:endParaRPr lang="en-US" sz="2000" dirty="0" smtClean="0">
              <a:latin typeface="Ubuntu Mono" pitchFamily="49" charset="0"/>
            </a:endParaRPr>
          </a:p>
          <a:p>
            <a:endParaRPr lang="en-US" sz="2000" dirty="0" smtClean="0">
              <a:latin typeface="Ubuntu Mono" pitchFamily="49" charset="0"/>
            </a:endParaRPr>
          </a:p>
          <a:p>
            <a:endParaRPr lang="en-US" sz="2000" dirty="0" smtClean="0">
              <a:latin typeface="Ubuntu Mono" pitchFamily="49" charset="0"/>
            </a:endParaRPr>
          </a:p>
          <a:p>
            <a:endParaRPr lang="en-US" sz="2000" dirty="0" smtClean="0">
              <a:latin typeface="Ubuntu Mono" pitchFamily="49" charset="0"/>
            </a:endParaRPr>
          </a:p>
          <a:p>
            <a:endParaRPr lang="en-US" sz="2000" dirty="0" smtClean="0">
              <a:latin typeface="Ubuntu Mono" pitchFamily="49" charset="0"/>
            </a:endParaRPr>
          </a:p>
          <a:p>
            <a:endParaRPr lang="en-US" sz="2000" dirty="0">
              <a:latin typeface="Ubuntu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Ubuntu Mono" pitchFamily="49" charset="0"/>
              </a:rPr>
              <a:t>Properties of DBSCAN</a:t>
            </a:r>
            <a:endParaRPr lang="en-US" sz="4000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Ubuntu Mono" pitchFamily="49" charset="0"/>
              </a:rPr>
              <a:t>Core points</a:t>
            </a:r>
          </a:p>
          <a:p>
            <a:r>
              <a:rPr lang="en-US" sz="2000" dirty="0" smtClean="0">
                <a:latin typeface="Ubuntu Mono" pitchFamily="49" charset="0"/>
              </a:rPr>
              <a:t>Non Core Points(Border Points)</a:t>
            </a:r>
          </a:p>
          <a:p>
            <a:r>
              <a:rPr lang="en-US" sz="2000" dirty="0" smtClean="0">
                <a:latin typeface="Ubuntu Mono" pitchFamily="49" charset="0"/>
              </a:rPr>
              <a:t>Noise</a:t>
            </a:r>
          </a:p>
          <a:p>
            <a:r>
              <a:rPr lang="en-US" sz="2000" dirty="0" err="1" smtClean="0">
                <a:latin typeface="Ubuntu Mono" pitchFamily="49" charset="0"/>
              </a:rPr>
              <a:t>Reachability</a:t>
            </a:r>
            <a:endParaRPr lang="en-US" sz="2000" dirty="0" smtClean="0">
              <a:latin typeface="Ubuntu Mono" pitchFamily="49" charset="0"/>
            </a:endParaRPr>
          </a:p>
          <a:p>
            <a:endParaRPr lang="en-US" sz="2000" dirty="0">
              <a:latin typeface="Ubuntu Mono" pitchFamily="49" charset="0"/>
            </a:endParaRPr>
          </a:p>
        </p:txBody>
      </p:sp>
      <p:pic>
        <p:nvPicPr>
          <p:cNvPr id="9" name="Picture 8" descr="Corepoin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581400"/>
            <a:ext cx="5257800" cy="847843"/>
          </a:xfrm>
          <a:prstGeom prst="rect">
            <a:avLst/>
          </a:prstGeom>
        </p:spPr>
      </p:pic>
      <p:pic>
        <p:nvPicPr>
          <p:cNvPr id="10" name="Picture 9" descr="Rechabili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4800600"/>
            <a:ext cx="4800600" cy="90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Ubuntu Mono" pitchFamily="49" charset="0"/>
              </a:rPr>
              <a:t>Complexity</a:t>
            </a:r>
            <a:endParaRPr lang="en-US" sz="4000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Ubuntu Mono" pitchFamily="49" charset="0"/>
              </a:rPr>
              <a:t>Time Complexity: O(log n) ; /*</a:t>
            </a:r>
            <a:r>
              <a:rPr lang="en-US" sz="2000" dirty="0" err="1" smtClean="0">
                <a:latin typeface="Ubuntu Mono" pitchFamily="49" charset="0"/>
              </a:rPr>
              <a:t>dependes</a:t>
            </a:r>
            <a:r>
              <a:rPr lang="en-US" sz="2000" dirty="0" smtClean="0">
                <a:latin typeface="Ubuntu Mono" pitchFamily="49" charset="0"/>
              </a:rPr>
              <a:t> up on </a:t>
            </a:r>
            <a:r>
              <a:rPr lang="en-US" sz="2000" dirty="0" err="1" smtClean="0">
                <a:latin typeface="Ubuntu Mono" pitchFamily="49" charset="0"/>
              </a:rPr>
              <a:t>eps</a:t>
            </a:r>
            <a:r>
              <a:rPr lang="en-US" sz="2000" dirty="0" smtClean="0">
                <a:latin typeface="Ubuntu Mono" pitchFamily="49" charset="0"/>
              </a:rPr>
              <a:t> value*/. </a:t>
            </a:r>
          </a:p>
          <a:p>
            <a:r>
              <a:rPr lang="en-US" sz="2000" dirty="0" smtClean="0">
                <a:latin typeface="Ubuntu Mono" pitchFamily="49" charset="0"/>
              </a:rPr>
              <a:t>Average runtime complexity :O(n log n)</a:t>
            </a:r>
          </a:p>
          <a:p>
            <a:r>
              <a:rPr lang="en-US" sz="2000" dirty="0" smtClean="0">
                <a:latin typeface="Ubuntu Mono" pitchFamily="49" charset="0"/>
              </a:rPr>
              <a:t>Worst case run time complexity remains: O(</a:t>
            </a:r>
            <a:r>
              <a:rPr lang="en-US" sz="2000" i="1" dirty="0" smtClean="0">
                <a:latin typeface="Ubuntu Mono" pitchFamily="49" charset="0"/>
              </a:rPr>
              <a:t>n</a:t>
            </a:r>
            <a:r>
              <a:rPr lang="en-US" sz="2000" dirty="0" smtClean="0">
                <a:latin typeface="Ubuntu Mono" pitchFamily="49" charset="0"/>
              </a:rPr>
              <a:t>²)</a:t>
            </a:r>
          </a:p>
          <a:p>
            <a:r>
              <a:rPr lang="en-US" sz="2000" dirty="0" smtClean="0">
                <a:latin typeface="Ubuntu Mono" pitchFamily="49" charset="0"/>
              </a:rPr>
              <a:t>A non-matrix based implementation of DBSCAN only needs O(</a:t>
            </a:r>
            <a:r>
              <a:rPr lang="en-US" sz="2000" i="1" dirty="0" smtClean="0">
                <a:latin typeface="Ubuntu Mono" pitchFamily="49" charset="0"/>
              </a:rPr>
              <a:t>n</a:t>
            </a:r>
            <a:r>
              <a:rPr lang="en-US" sz="2000" dirty="0" smtClean="0">
                <a:latin typeface="Ubuntu Mono" pitchFamily="49" charset="0"/>
              </a:rPr>
              <a:t>) memory</a:t>
            </a:r>
          </a:p>
          <a:p>
            <a:endParaRPr lang="en-US" sz="2000" dirty="0">
              <a:latin typeface="Ubuntu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Ubuntu Mono" pitchFamily="49" charset="0"/>
              </a:rPr>
              <a:t>Algorithm</a:t>
            </a:r>
            <a:endParaRPr lang="en-US" sz="4000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900" dirty="0" smtClean="0">
              <a:latin typeface="Ubuntu Mono" pitchFamily="49" charset="0"/>
            </a:endParaRPr>
          </a:p>
          <a:p>
            <a:r>
              <a:rPr lang="en-US" sz="900" dirty="0" smtClean="0">
                <a:latin typeface="Ubuntu Mono" pitchFamily="49" charset="0"/>
              </a:rPr>
              <a:t>Find the points in the ε (</a:t>
            </a:r>
            <a:r>
              <a:rPr lang="en-US" sz="900" dirty="0" err="1" smtClean="0">
                <a:latin typeface="Ubuntu Mono" pitchFamily="49" charset="0"/>
              </a:rPr>
              <a:t>eps</a:t>
            </a:r>
            <a:r>
              <a:rPr lang="en-US" sz="900" dirty="0" smtClean="0">
                <a:latin typeface="Ubuntu Mono" pitchFamily="49" charset="0"/>
              </a:rPr>
              <a:t>) neighborhood of every point, and identify the core points with more than </a:t>
            </a:r>
            <a:r>
              <a:rPr lang="en-US" sz="900" dirty="0" err="1" smtClean="0">
                <a:latin typeface="Ubuntu Mono" pitchFamily="49" charset="0"/>
              </a:rPr>
              <a:t>minPts</a:t>
            </a:r>
            <a:r>
              <a:rPr lang="en-US" sz="900" dirty="0" smtClean="0">
                <a:latin typeface="Ubuntu Mono" pitchFamily="49" charset="0"/>
              </a:rPr>
              <a:t> neighbors.</a:t>
            </a:r>
          </a:p>
          <a:p>
            <a:r>
              <a:rPr lang="en-US" sz="900" dirty="0" smtClean="0">
                <a:latin typeface="Ubuntu Mono" pitchFamily="49" charset="0"/>
              </a:rPr>
              <a:t>Find the connected components of </a:t>
            </a:r>
            <a:r>
              <a:rPr lang="en-US" sz="900" i="1" dirty="0" smtClean="0">
                <a:latin typeface="Ubuntu Mono" pitchFamily="49" charset="0"/>
              </a:rPr>
              <a:t>core</a:t>
            </a:r>
            <a:r>
              <a:rPr lang="en-US" sz="900" dirty="0" smtClean="0">
                <a:latin typeface="Ubuntu Mono" pitchFamily="49" charset="0"/>
              </a:rPr>
              <a:t> points on the neighbor graph, ignoring all non-core points.</a:t>
            </a:r>
          </a:p>
          <a:p>
            <a:r>
              <a:rPr lang="en-US" sz="900" dirty="0" smtClean="0">
                <a:latin typeface="Ubuntu Mono" pitchFamily="49" charset="0"/>
              </a:rPr>
              <a:t>Assign each non-core point to a nearby cluster if the cluster is an ε (</a:t>
            </a:r>
            <a:r>
              <a:rPr lang="en-US" sz="900" dirty="0" err="1" smtClean="0">
                <a:latin typeface="Ubuntu Mono" pitchFamily="49" charset="0"/>
              </a:rPr>
              <a:t>eps</a:t>
            </a:r>
            <a:r>
              <a:rPr lang="en-US" sz="900" dirty="0" smtClean="0">
                <a:latin typeface="Ubuntu Mono" pitchFamily="49" charset="0"/>
              </a:rPr>
              <a:t>) neighbor, otherwise assign it to noise.</a:t>
            </a:r>
          </a:p>
          <a:p>
            <a:pPr>
              <a:buNone/>
            </a:pPr>
            <a:endParaRPr lang="en-US" sz="900" dirty="0" smtClean="0">
              <a:latin typeface="Ubuntu Mono" pitchFamily="49" charset="0"/>
            </a:endParaRPr>
          </a:p>
          <a:p>
            <a:pPr>
              <a:buNone/>
            </a:pPr>
            <a:r>
              <a:rPr lang="en-US" sz="900" dirty="0" smtClean="0">
                <a:latin typeface="Ubuntu Mono" pitchFamily="49" charset="0"/>
              </a:rPr>
              <a:t>DBSCAN(DB, </a:t>
            </a:r>
            <a:r>
              <a:rPr lang="en-US" sz="900" dirty="0" err="1" smtClean="0">
                <a:latin typeface="Ubuntu Mono" pitchFamily="49" charset="0"/>
              </a:rPr>
              <a:t>distFunc</a:t>
            </a:r>
            <a:r>
              <a:rPr lang="en-US" sz="900" dirty="0" smtClean="0">
                <a:latin typeface="Ubuntu Mono" pitchFamily="49" charset="0"/>
              </a:rPr>
              <a:t>, </a:t>
            </a:r>
            <a:r>
              <a:rPr lang="en-US" sz="900" dirty="0" err="1" smtClean="0">
                <a:latin typeface="Ubuntu Mono" pitchFamily="49" charset="0"/>
              </a:rPr>
              <a:t>eps</a:t>
            </a:r>
            <a:r>
              <a:rPr lang="en-US" sz="900" dirty="0" smtClean="0">
                <a:latin typeface="Ubuntu Mono" pitchFamily="49" charset="0"/>
              </a:rPr>
              <a:t>, </a:t>
            </a:r>
            <a:r>
              <a:rPr lang="en-US" sz="900" dirty="0" err="1" smtClean="0">
                <a:latin typeface="Ubuntu Mono" pitchFamily="49" charset="0"/>
              </a:rPr>
              <a:t>minPts</a:t>
            </a:r>
            <a:r>
              <a:rPr lang="en-US" sz="900" dirty="0" smtClean="0">
                <a:latin typeface="Ubuntu Mono" pitchFamily="49" charset="0"/>
              </a:rPr>
              <a:t>)</a:t>
            </a:r>
          </a:p>
          <a:p>
            <a:pPr>
              <a:buNone/>
            </a:pPr>
            <a:r>
              <a:rPr lang="en-US" sz="900" dirty="0" smtClean="0">
                <a:latin typeface="Ubuntu Mono" pitchFamily="49" charset="0"/>
              </a:rPr>
              <a:t> {</a:t>
            </a:r>
          </a:p>
          <a:p>
            <a:pPr>
              <a:buNone/>
            </a:pPr>
            <a:r>
              <a:rPr lang="en-US" sz="900" dirty="0" smtClean="0">
                <a:latin typeface="Ubuntu Mono" pitchFamily="49" charset="0"/>
              </a:rPr>
              <a:t>	 C = 0 						</a:t>
            </a:r>
            <a:r>
              <a:rPr lang="en-US" sz="900" i="1" dirty="0" smtClean="0">
                <a:latin typeface="Ubuntu Mono" pitchFamily="49" charset="0"/>
              </a:rPr>
              <a:t>/* Cluster counter */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>
              <a:buNone/>
            </a:pPr>
            <a:r>
              <a:rPr lang="en-US" sz="900" b="1" dirty="0" smtClean="0">
                <a:latin typeface="Ubuntu Mono" pitchFamily="49" charset="0"/>
              </a:rPr>
              <a:t>	for each</a:t>
            </a:r>
            <a:r>
              <a:rPr lang="en-US" sz="900" dirty="0" smtClean="0">
                <a:latin typeface="Ubuntu Mono" pitchFamily="49" charset="0"/>
              </a:rPr>
              <a:t> point P </a:t>
            </a:r>
            <a:r>
              <a:rPr lang="en-US" sz="900" b="1" dirty="0" smtClean="0">
                <a:latin typeface="Ubuntu Mono" pitchFamily="49" charset="0"/>
              </a:rPr>
              <a:t>in</a:t>
            </a:r>
            <a:r>
              <a:rPr lang="en-US" sz="900" dirty="0" smtClean="0">
                <a:latin typeface="Ubuntu Mono" pitchFamily="49" charset="0"/>
              </a:rPr>
              <a:t> database DB {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	</a:t>
            </a:r>
            <a:r>
              <a:rPr lang="en-US" sz="900" b="1" dirty="0" smtClean="0">
                <a:latin typeface="Ubuntu Mono" pitchFamily="49" charset="0"/>
              </a:rPr>
              <a:t>if</a:t>
            </a:r>
            <a:r>
              <a:rPr lang="en-US" sz="900" dirty="0" smtClean="0">
                <a:latin typeface="Ubuntu Mono" pitchFamily="49" charset="0"/>
              </a:rPr>
              <a:t> label(P) ≠ undefined </a:t>
            </a:r>
            <a:r>
              <a:rPr lang="en-US" sz="900" b="1" dirty="0" smtClean="0">
                <a:latin typeface="Ubuntu Mono" pitchFamily="49" charset="0"/>
              </a:rPr>
              <a:t>then</a:t>
            </a:r>
            <a:r>
              <a:rPr lang="en-US" sz="900" dirty="0" smtClean="0">
                <a:latin typeface="Ubuntu Mono" pitchFamily="49" charset="0"/>
              </a:rPr>
              <a:t> </a:t>
            </a:r>
            <a:r>
              <a:rPr lang="en-US" sz="900" b="1" dirty="0" smtClean="0">
                <a:latin typeface="Ubuntu Mono" pitchFamily="49" charset="0"/>
              </a:rPr>
              <a:t>continue</a:t>
            </a:r>
            <a:r>
              <a:rPr lang="en-US" sz="900" dirty="0" smtClean="0">
                <a:latin typeface="Ubuntu Mono" pitchFamily="49" charset="0"/>
              </a:rPr>
              <a:t> 			</a:t>
            </a:r>
            <a:r>
              <a:rPr lang="en-US" sz="900" i="1" dirty="0" smtClean="0">
                <a:latin typeface="Ubuntu Mono" pitchFamily="49" charset="0"/>
              </a:rPr>
              <a:t>/* Previously processed in inner loop */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 	Neighbors N = </a:t>
            </a:r>
            <a:r>
              <a:rPr lang="en-US" sz="900" dirty="0" err="1" smtClean="0">
                <a:latin typeface="Ubuntu Mono" pitchFamily="49" charset="0"/>
              </a:rPr>
              <a:t>RangeQuery</a:t>
            </a:r>
            <a:r>
              <a:rPr lang="en-US" sz="900" dirty="0" smtClean="0">
                <a:latin typeface="Ubuntu Mono" pitchFamily="49" charset="0"/>
              </a:rPr>
              <a:t>(DB, </a:t>
            </a:r>
            <a:r>
              <a:rPr lang="en-US" sz="900" dirty="0" err="1" smtClean="0">
                <a:latin typeface="Ubuntu Mono" pitchFamily="49" charset="0"/>
              </a:rPr>
              <a:t>distFunc</a:t>
            </a:r>
            <a:r>
              <a:rPr lang="en-US" sz="900" dirty="0" smtClean="0">
                <a:latin typeface="Ubuntu Mono" pitchFamily="49" charset="0"/>
              </a:rPr>
              <a:t>, P, </a:t>
            </a:r>
            <a:r>
              <a:rPr lang="en-US" sz="900" dirty="0" err="1" smtClean="0">
                <a:latin typeface="Ubuntu Mono" pitchFamily="49" charset="0"/>
              </a:rPr>
              <a:t>eps</a:t>
            </a:r>
            <a:r>
              <a:rPr lang="en-US" sz="900" dirty="0" smtClean="0">
                <a:latin typeface="Ubuntu Mono" pitchFamily="49" charset="0"/>
              </a:rPr>
              <a:t>) 			</a:t>
            </a:r>
            <a:r>
              <a:rPr lang="en-US" sz="900" i="1" dirty="0" smtClean="0">
                <a:latin typeface="Ubuntu Mono" pitchFamily="49" charset="0"/>
              </a:rPr>
              <a:t>/* Find neighbors */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 lvl="1">
              <a:buNone/>
            </a:pPr>
            <a:r>
              <a:rPr lang="en-US" sz="900" b="1" dirty="0" smtClean="0">
                <a:latin typeface="Ubuntu Mono" pitchFamily="49" charset="0"/>
              </a:rPr>
              <a:t>	if</a:t>
            </a:r>
            <a:r>
              <a:rPr lang="en-US" sz="900" dirty="0" smtClean="0">
                <a:latin typeface="Ubuntu Mono" pitchFamily="49" charset="0"/>
              </a:rPr>
              <a:t> |N| &lt; </a:t>
            </a:r>
            <a:r>
              <a:rPr lang="en-US" sz="900" dirty="0" err="1" smtClean="0">
                <a:latin typeface="Ubuntu Mono" pitchFamily="49" charset="0"/>
              </a:rPr>
              <a:t>minPts</a:t>
            </a:r>
            <a:r>
              <a:rPr lang="en-US" sz="900" dirty="0" smtClean="0">
                <a:latin typeface="Ubuntu Mono" pitchFamily="49" charset="0"/>
              </a:rPr>
              <a:t> </a:t>
            </a:r>
            <a:r>
              <a:rPr lang="en-US" sz="900" b="1" dirty="0" smtClean="0">
                <a:latin typeface="Ubuntu Mono" pitchFamily="49" charset="0"/>
              </a:rPr>
              <a:t>then</a:t>
            </a:r>
            <a:r>
              <a:rPr lang="en-US" sz="900" dirty="0" smtClean="0">
                <a:latin typeface="Ubuntu Mono" pitchFamily="49" charset="0"/>
              </a:rPr>
              <a:t> { 				</a:t>
            </a:r>
            <a:r>
              <a:rPr lang="en-US" sz="900" i="1" dirty="0" smtClean="0">
                <a:latin typeface="Ubuntu Mono" pitchFamily="49" charset="0"/>
              </a:rPr>
              <a:t>/* Density check */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	label(P) = Noise 					</a:t>
            </a:r>
            <a:r>
              <a:rPr lang="en-US" sz="900" i="1" dirty="0" smtClean="0">
                <a:latin typeface="Ubuntu Mono" pitchFamily="49" charset="0"/>
              </a:rPr>
              <a:t>/* Label as Noise */</a:t>
            </a:r>
          </a:p>
          <a:p>
            <a:pPr lvl="1">
              <a:buNone/>
            </a:pPr>
            <a:r>
              <a:rPr lang="en-US" sz="900" i="1" dirty="0" smtClean="0">
                <a:latin typeface="Ubuntu Mono" pitchFamily="49" charset="0"/>
              </a:rPr>
              <a:t>	</a:t>
            </a:r>
            <a:r>
              <a:rPr lang="en-US" sz="900" dirty="0" smtClean="0">
                <a:latin typeface="Ubuntu Mono" pitchFamily="49" charset="0"/>
              </a:rPr>
              <a:t> </a:t>
            </a:r>
            <a:r>
              <a:rPr lang="en-US" sz="900" b="1" dirty="0" smtClean="0">
                <a:latin typeface="Ubuntu Mono" pitchFamily="49" charset="0"/>
              </a:rPr>
              <a:t>continue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         }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 	C = C + 1					</a:t>
            </a:r>
            <a:r>
              <a:rPr lang="en-US" sz="900" i="1" dirty="0" smtClean="0">
                <a:latin typeface="Ubuntu Mono" pitchFamily="49" charset="0"/>
              </a:rPr>
              <a:t>/* next cluster label */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 	label(P) = C					</a:t>
            </a:r>
            <a:r>
              <a:rPr lang="en-US" sz="900" i="1" dirty="0" smtClean="0">
                <a:latin typeface="Ubuntu Mono" pitchFamily="49" charset="0"/>
              </a:rPr>
              <a:t>/* Label initial point */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	Seed set S = N \ {P}				</a:t>
            </a:r>
            <a:r>
              <a:rPr lang="en-US" sz="900" i="1" dirty="0" smtClean="0">
                <a:latin typeface="Ubuntu Mono" pitchFamily="49" charset="0"/>
              </a:rPr>
              <a:t>/* Neighbors to expand */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 lvl="1">
              <a:buNone/>
            </a:pPr>
            <a:r>
              <a:rPr lang="en-US" sz="900" b="1" dirty="0" smtClean="0">
                <a:latin typeface="Ubuntu Mono" pitchFamily="49" charset="0"/>
              </a:rPr>
              <a:t>	for each</a:t>
            </a:r>
            <a:r>
              <a:rPr lang="en-US" sz="900" dirty="0" smtClean="0">
                <a:latin typeface="Ubuntu Mono" pitchFamily="49" charset="0"/>
              </a:rPr>
              <a:t> point Q </a:t>
            </a:r>
            <a:r>
              <a:rPr lang="en-US" sz="900" b="1" dirty="0" smtClean="0">
                <a:latin typeface="Ubuntu Mono" pitchFamily="49" charset="0"/>
              </a:rPr>
              <a:t>in</a:t>
            </a:r>
            <a:r>
              <a:rPr lang="en-US" sz="900" dirty="0" smtClean="0">
                <a:latin typeface="Ubuntu Mono" pitchFamily="49" charset="0"/>
              </a:rPr>
              <a:t> S {				</a:t>
            </a:r>
            <a:r>
              <a:rPr lang="en-US" sz="900" i="1" dirty="0" smtClean="0">
                <a:latin typeface="Ubuntu Mono" pitchFamily="49" charset="0"/>
              </a:rPr>
              <a:t>/* Process every seed point */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 lvl="2">
              <a:buNone/>
            </a:pPr>
            <a:r>
              <a:rPr lang="en-US" sz="900" b="1" dirty="0" smtClean="0">
                <a:latin typeface="Ubuntu Mono" pitchFamily="49" charset="0"/>
              </a:rPr>
              <a:t>		if</a:t>
            </a:r>
            <a:r>
              <a:rPr lang="en-US" sz="900" dirty="0" smtClean="0">
                <a:latin typeface="Ubuntu Mono" pitchFamily="49" charset="0"/>
              </a:rPr>
              <a:t> label(Q) = Noise </a:t>
            </a:r>
            <a:r>
              <a:rPr lang="en-US" sz="900" b="1" dirty="0" smtClean="0">
                <a:latin typeface="Ubuntu Mono" pitchFamily="49" charset="0"/>
              </a:rPr>
              <a:t>then</a:t>
            </a:r>
            <a:r>
              <a:rPr lang="en-US" sz="900" dirty="0" smtClean="0">
                <a:latin typeface="Ubuntu Mono" pitchFamily="49" charset="0"/>
              </a:rPr>
              <a:t> label(Q) = C 		</a:t>
            </a:r>
            <a:r>
              <a:rPr lang="en-US" sz="900" i="1" dirty="0" smtClean="0">
                <a:latin typeface="Ubuntu Mono" pitchFamily="49" charset="0"/>
              </a:rPr>
              <a:t>/* Change Noise to border point */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 lvl="2">
              <a:buNone/>
            </a:pPr>
            <a:r>
              <a:rPr lang="en-US" sz="900" b="1" dirty="0" smtClean="0">
                <a:latin typeface="Ubuntu Mono" pitchFamily="49" charset="0"/>
              </a:rPr>
              <a:t>		if</a:t>
            </a:r>
            <a:r>
              <a:rPr lang="en-US" sz="900" dirty="0" smtClean="0">
                <a:latin typeface="Ubuntu Mono" pitchFamily="49" charset="0"/>
              </a:rPr>
              <a:t> label(Q) ≠ undefined </a:t>
            </a:r>
            <a:r>
              <a:rPr lang="en-US" sz="900" b="1" dirty="0" smtClean="0">
                <a:latin typeface="Ubuntu Mono" pitchFamily="49" charset="0"/>
              </a:rPr>
              <a:t>then</a:t>
            </a:r>
            <a:r>
              <a:rPr lang="en-US" sz="900" dirty="0" smtClean="0">
                <a:latin typeface="Ubuntu Mono" pitchFamily="49" charset="0"/>
              </a:rPr>
              <a:t> </a:t>
            </a:r>
            <a:r>
              <a:rPr lang="en-US" sz="900" b="1" dirty="0" smtClean="0">
                <a:latin typeface="Ubuntu Mono" pitchFamily="49" charset="0"/>
              </a:rPr>
              <a:t>continue</a:t>
            </a:r>
            <a:r>
              <a:rPr lang="en-US" sz="900" dirty="0" smtClean="0">
                <a:latin typeface="Ubuntu Mono" pitchFamily="49" charset="0"/>
              </a:rPr>
              <a:t> 		</a:t>
            </a:r>
            <a:r>
              <a:rPr lang="en-US" sz="900" i="1" dirty="0" smtClean="0">
                <a:latin typeface="Ubuntu Mono" pitchFamily="49" charset="0"/>
              </a:rPr>
              <a:t>/* Previously processed */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 lvl="2">
              <a:buNone/>
            </a:pPr>
            <a:r>
              <a:rPr lang="en-US" sz="900" dirty="0" smtClean="0">
                <a:latin typeface="Ubuntu Mono" pitchFamily="49" charset="0"/>
              </a:rPr>
              <a:t>		label(Q) = C				</a:t>
            </a:r>
            <a:r>
              <a:rPr lang="en-US" sz="900" i="1" dirty="0" smtClean="0">
                <a:latin typeface="Ubuntu Mono" pitchFamily="49" charset="0"/>
              </a:rPr>
              <a:t>/* Label neighbor */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 lvl="2">
              <a:buNone/>
            </a:pPr>
            <a:r>
              <a:rPr lang="en-US" sz="900" dirty="0" smtClean="0">
                <a:latin typeface="Ubuntu Mono" pitchFamily="49" charset="0"/>
              </a:rPr>
              <a:t>		Neighbors N = </a:t>
            </a:r>
            <a:r>
              <a:rPr lang="en-US" sz="900" dirty="0" err="1" smtClean="0">
                <a:latin typeface="Ubuntu Mono" pitchFamily="49" charset="0"/>
              </a:rPr>
              <a:t>RangeQuery</a:t>
            </a:r>
            <a:r>
              <a:rPr lang="en-US" sz="900" dirty="0" smtClean="0">
                <a:latin typeface="Ubuntu Mono" pitchFamily="49" charset="0"/>
              </a:rPr>
              <a:t>(DB, </a:t>
            </a:r>
            <a:r>
              <a:rPr lang="en-US" sz="900" dirty="0" err="1" smtClean="0">
                <a:latin typeface="Ubuntu Mono" pitchFamily="49" charset="0"/>
              </a:rPr>
              <a:t>distFunc</a:t>
            </a:r>
            <a:r>
              <a:rPr lang="en-US" sz="900" dirty="0" smtClean="0">
                <a:latin typeface="Ubuntu Mono" pitchFamily="49" charset="0"/>
              </a:rPr>
              <a:t>, Q, </a:t>
            </a:r>
            <a:r>
              <a:rPr lang="en-US" sz="900" dirty="0" err="1" smtClean="0">
                <a:latin typeface="Ubuntu Mono" pitchFamily="49" charset="0"/>
              </a:rPr>
              <a:t>eps</a:t>
            </a:r>
            <a:r>
              <a:rPr lang="en-US" sz="900" dirty="0" smtClean="0">
                <a:latin typeface="Ubuntu Mono" pitchFamily="49" charset="0"/>
              </a:rPr>
              <a:t>)		</a:t>
            </a:r>
            <a:r>
              <a:rPr lang="en-US" sz="900" i="1" dirty="0" smtClean="0">
                <a:latin typeface="Ubuntu Mono" pitchFamily="49" charset="0"/>
              </a:rPr>
              <a:t>/* Find neighbors */</a:t>
            </a:r>
          </a:p>
          <a:p>
            <a:pPr lvl="2">
              <a:buNone/>
            </a:pPr>
            <a:r>
              <a:rPr lang="en-US" sz="900" dirty="0" smtClean="0">
                <a:latin typeface="Ubuntu Mono" pitchFamily="49" charset="0"/>
              </a:rPr>
              <a:t> 		</a:t>
            </a:r>
            <a:r>
              <a:rPr lang="en-US" sz="900" b="1" dirty="0" smtClean="0">
                <a:latin typeface="Ubuntu Mono" pitchFamily="49" charset="0"/>
              </a:rPr>
              <a:t>if</a:t>
            </a:r>
            <a:r>
              <a:rPr lang="en-US" sz="900" dirty="0" smtClean="0">
                <a:latin typeface="Ubuntu Mono" pitchFamily="49" charset="0"/>
              </a:rPr>
              <a:t> |N| ≥ </a:t>
            </a:r>
            <a:r>
              <a:rPr lang="en-US" sz="900" dirty="0" err="1" smtClean="0">
                <a:latin typeface="Ubuntu Mono" pitchFamily="49" charset="0"/>
              </a:rPr>
              <a:t>minPts</a:t>
            </a:r>
            <a:r>
              <a:rPr lang="en-US" sz="900" dirty="0" smtClean="0">
                <a:latin typeface="Ubuntu Mono" pitchFamily="49" charset="0"/>
              </a:rPr>
              <a:t> </a:t>
            </a:r>
            <a:r>
              <a:rPr lang="en-US" sz="900" b="1" dirty="0" smtClean="0">
                <a:latin typeface="Ubuntu Mono" pitchFamily="49" charset="0"/>
              </a:rPr>
              <a:t>then</a:t>
            </a:r>
            <a:r>
              <a:rPr lang="en-US" sz="900" dirty="0" smtClean="0">
                <a:latin typeface="Ubuntu Mono" pitchFamily="49" charset="0"/>
              </a:rPr>
              <a:t> {			</a:t>
            </a:r>
            <a:r>
              <a:rPr lang="en-US" sz="900" i="1" dirty="0" smtClean="0">
                <a:latin typeface="Ubuntu Mono" pitchFamily="49" charset="0"/>
              </a:rPr>
              <a:t>/* Density check */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 lvl="2">
              <a:buNone/>
            </a:pPr>
            <a:r>
              <a:rPr lang="en-US" sz="900" dirty="0" smtClean="0">
                <a:latin typeface="Ubuntu Mono" pitchFamily="49" charset="0"/>
              </a:rPr>
              <a:t>		S = S ∪ N 				</a:t>
            </a:r>
            <a:r>
              <a:rPr lang="en-US" sz="900" i="1" dirty="0" smtClean="0">
                <a:latin typeface="Ubuntu Mono" pitchFamily="49" charset="0"/>
              </a:rPr>
              <a:t>/* Add new neighbors to seed set */</a:t>
            </a:r>
            <a:r>
              <a:rPr lang="en-US" sz="900" dirty="0" smtClean="0">
                <a:latin typeface="Ubuntu Mono" pitchFamily="49" charset="0"/>
              </a:rPr>
              <a:t> </a:t>
            </a:r>
          </a:p>
          <a:p>
            <a:pPr lvl="2">
              <a:buNone/>
            </a:pPr>
            <a:r>
              <a:rPr lang="en-US" sz="900" dirty="0" smtClean="0">
                <a:latin typeface="Ubuntu Mono" pitchFamily="49" charset="0"/>
              </a:rPr>
              <a:t>		}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	 }</a:t>
            </a:r>
          </a:p>
          <a:p>
            <a:pPr>
              <a:buNone/>
            </a:pPr>
            <a:r>
              <a:rPr lang="en-US" sz="900" dirty="0" smtClean="0">
                <a:latin typeface="Ubuntu Mono" pitchFamily="49" charset="0"/>
              </a:rPr>
              <a:t> 	}</a:t>
            </a:r>
          </a:p>
          <a:p>
            <a:pPr>
              <a:buNone/>
            </a:pPr>
            <a:r>
              <a:rPr lang="en-US" sz="900" dirty="0" smtClean="0">
                <a:latin typeface="Ubuntu Mono" pitchFamily="49" charset="0"/>
              </a:rPr>
              <a:t> }</a:t>
            </a:r>
            <a:endParaRPr lang="en-US" sz="900" dirty="0">
              <a:latin typeface="Ubuntu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Ubuntu Mono" pitchFamily="49" charset="0"/>
              </a:rPr>
              <a:t>Advantages</a:t>
            </a:r>
            <a:endParaRPr lang="en-US" sz="4000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Ubuntu Mono" pitchFamily="49" charset="0"/>
              </a:rPr>
              <a:t>DBSCAN does not require one to specify the number of clusters in the data a priori, as opposed to k-means.</a:t>
            </a:r>
          </a:p>
          <a:p>
            <a:r>
              <a:rPr lang="en-US" sz="2000" dirty="0" smtClean="0">
                <a:latin typeface="Ubuntu Mono" pitchFamily="49" charset="0"/>
              </a:rPr>
              <a:t>DBSCAN can find arbitrarily shaped clusters. It can even find a cluster completely surrounded by (but not connected to) a different cluster. </a:t>
            </a:r>
          </a:p>
          <a:p>
            <a:r>
              <a:rPr lang="en-US" sz="2000" dirty="0" smtClean="0">
                <a:latin typeface="Ubuntu Mono" pitchFamily="49" charset="0"/>
              </a:rPr>
              <a:t>DBSCAN has a notion of noise, and is robust to outliers.</a:t>
            </a:r>
          </a:p>
          <a:p>
            <a:r>
              <a:rPr lang="en-US" sz="2000" dirty="0" smtClean="0">
                <a:latin typeface="Ubuntu Mono" pitchFamily="49" charset="0"/>
              </a:rPr>
              <a:t>DBSCAN requires just two parameters and is mostly insensitive to the ordering of the points in the database</a:t>
            </a:r>
          </a:p>
          <a:p>
            <a:r>
              <a:rPr lang="en-US" sz="2000" dirty="0" smtClean="0">
                <a:latin typeface="Ubuntu Mono" pitchFamily="49" charset="0"/>
              </a:rPr>
              <a:t>DBSCAN is designed for use with databases that can accelerate region queries, e.g. using an R* tree.</a:t>
            </a:r>
          </a:p>
          <a:p>
            <a:r>
              <a:rPr lang="en-US" sz="2000" dirty="0" smtClean="0">
                <a:latin typeface="Ubuntu Mono" pitchFamily="49" charset="0"/>
              </a:rPr>
              <a:t>The parameters </a:t>
            </a:r>
            <a:r>
              <a:rPr lang="en-US" sz="2000" dirty="0" err="1" smtClean="0">
                <a:latin typeface="Ubuntu Mono" pitchFamily="49" charset="0"/>
              </a:rPr>
              <a:t>minPts</a:t>
            </a:r>
            <a:r>
              <a:rPr lang="en-US" sz="2000" dirty="0" smtClean="0">
                <a:latin typeface="Ubuntu Mono" pitchFamily="49" charset="0"/>
              </a:rPr>
              <a:t> and ε can be set by a domain expert, if the data is well understood.</a:t>
            </a:r>
          </a:p>
          <a:p>
            <a:endParaRPr lang="en-US" sz="2000" dirty="0" smtClean="0">
              <a:latin typeface="Ubuntu Mono" pitchFamily="49" charset="0"/>
            </a:endParaRPr>
          </a:p>
          <a:p>
            <a:endParaRPr lang="en-US" sz="2000" dirty="0">
              <a:latin typeface="Ubuntu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Ubuntu Mono" pitchFamily="49" charset="0"/>
              </a:rPr>
              <a:t>Disadvantages</a:t>
            </a:r>
            <a:endParaRPr lang="en-US" sz="4000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Ubuntu Mono" pitchFamily="49" charset="0"/>
              </a:rPr>
              <a:t>Multi Density clustering data points are not recommended . </a:t>
            </a:r>
          </a:p>
          <a:p>
            <a:r>
              <a:rPr lang="en-US" sz="2000" dirty="0" smtClean="0">
                <a:latin typeface="Ubuntu Mono" pitchFamily="49" charset="0"/>
              </a:rPr>
              <a:t>DBSCAN is not entirely deterministic: border points that are reachable from more than one cluster can be part of either cluster, depending on the order the data are processed</a:t>
            </a:r>
          </a:p>
          <a:p>
            <a:r>
              <a:rPr lang="en-US" sz="2000" dirty="0" smtClean="0">
                <a:latin typeface="Ubuntu Mono" pitchFamily="49" charset="0"/>
              </a:rPr>
              <a:t>The quality of DBSCAN depends on the distance measure used in the function </a:t>
            </a:r>
            <a:r>
              <a:rPr lang="en-US" sz="2000" dirty="0" err="1" smtClean="0">
                <a:latin typeface="Ubuntu Mono" pitchFamily="49" charset="0"/>
              </a:rPr>
              <a:t>regionQuery</a:t>
            </a:r>
            <a:r>
              <a:rPr lang="en-US" sz="2000" dirty="0" smtClean="0">
                <a:latin typeface="Ubuntu Mono" pitchFamily="49" charset="0"/>
              </a:rPr>
              <a:t>(</a:t>
            </a:r>
            <a:r>
              <a:rPr lang="en-US" sz="2000" dirty="0" err="1" smtClean="0">
                <a:latin typeface="Ubuntu Mono" pitchFamily="49" charset="0"/>
              </a:rPr>
              <a:t>P,ε</a:t>
            </a:r>
            <a:r>
              <a:rPr lang="en-US" sz="2000" dirty="0" smtClean="0">
                <a:latin typeface="Ubuntu Mono" pitchFamily="49" charset="0"/>
              </a:rPr>
              <a:t>). </a:t>
            </a:r>
          </a:p>
          <a:p>
            <a:r>
              <a:rPr lang="en-US" sz="2000" dirty="0" smtClean="0">
                <a:latin typeface="Ubuntu Mono" pitchFamily="49" charset="0"/>
              </a:rPr>
              <a:t>DBSCAN cannot cluster data sets well with large differences in densities, since the </a:t>
            </a:r>
            <a:r>
              <a:rPr lang="en-US" sz="2000" dirty="0" err="1" smtClean="0">
                <a:latin typeface="Ubuntu Mono" pitchFamily="49" charset="0"/>
              </a:rPr>
              <a:t>minPts</a:t>
            </a:r>
            <a:r>
              <a:rPr lang="en-US" sz="2000" dirty="0" smtClean="0">
                <a:latin typeface="Ubuntu Mono" pitchFamily="49" charset="0"/>
              </a:rPr>
              <a:t>-ε combination cannot then be chosen appropriately for all clusters.</a:t>
            </a:r>
          </a:p>
          <a:p>
            <a:r>
              <a:rPr lang="en-US" sz="2000" dirty="0" smtClean="0">
                <a:latin typeface="Ubuntu Mono" pitchFamily="49" charset="0"/>
              </a:rPr>
              <a:t>If the data and scale are not well understood, choosing a meaningful distance threshold ε can be difficult.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Ubuntu Mono" pitchFamily="49" charset="0"/>
              </a:rPr>
              <a:t>Examples</a:t>
            </a:r>
            <a:endParaRPr lang="en-US" sz="4000" dirty="0">
              <a:latin typeface="Ubuntu Mono" pitchFamily="49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8229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981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Ubuntu Mono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p:Points(p1, p2,..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pn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p1=p,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p=4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q: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Pn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=q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n: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 non reachable points(</a:t>
                      </a:r>
                      <a:r>
                        <a:rPr lang="en-US" sz="2000" b="0" kern="1200" baseline="0" dirty="0" err="1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noice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Ubuntu Mono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Ubuntu Mono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Ubuntu Mono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Content Placeholder 3" descr="DBSCAN-Illustr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3733800" cy="1752600"/>
          </a:xfrm>
          <a:prstGeom prst="rect">
            <a:avLst/>
          </a:prstGeom>
        </p:spPr>
      </p:pic>
      <p:pic>
        <p:nvPicPr>
          <p:cNvPr id="9" name="Picture 2" descr="https://upload.wikimedia.org/wikipedia/commons/thumb/0/05/DBSCAN-density-data.svg/200px-DBSCAN-density-data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05200"/>
            <a:ext cx="3810000" cy="1905000"/>
          </a:xfrm>
          <a:prstGeom prst="rect">
            <a:avLst/>
          </a:prstGeom>
          <a:noFill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352800"/>
            <a:ext cx="381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Ubuntu Mono" pitchFamily="49" charset="0"/>
              </a:rPr>
              <a:t>R-Programming </a:t>
            </a:r>
            <a:r>
              <a:rPr lang="en-US" sz="4000" dirty="0" err="1" smtClean="0">
                <a:latin typeface="Ubuntu Mono" pitchFamily="49" charset="0"/>
              </a:rPr>
              <a:t>Excution</a:t>
            </a:r>
            <a:endParaRPr lang="en-US" sz="4000" dirty="0">
              <a:latin typeface="Ubuntu Mono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900" dirty="0" smtClean="0">
                <a:latin typeface="Ubuntu Mono" pitchFamily="49" charset="0"/>
              </a:rPr>
              <a:t>Example: </a:t>
            </a:r>
          </a:p>
          <a:p>
            <a:r>
              <a:rPr lang="en-US" sz="900" dirty="0" smtClean="0">
                <a:latin typeface="Ubuntu Mono" pitchFamily="49" charset="0"/>
                <a:hlinkClick r:id="rId2"/>
              </a:rPr>
              <a:t>http://www.sthda.com/english/wiki/wiki.php?id_contents=7940</a:t>
            </a:r>
            <a:endParaRPr lang="en-US" sz="900" dirty="0" smtClean="0">
              <a:latin typeface="Ubuntu Mono" pitchFamily="49" charset="0"/>
            </a:endParaRPr>
          </a:p>
          <a:p>
            <a:pPr lvl="1"/>
            <a:endParaRPr lang="en-US" sz="900" dirty="0" smtClean="0">
              <a:latin typeface="Ubuntu Mono" pitchFamily="49" charset="0"/>
            </a:endParaRP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# Load the data 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# Make sure that the package </a:t>
            </a:r>
            <a:r>
              <a:rPr lang="en-US" sz="900" dirty="0" err="1" smtClean="0">
                <a:latin typeface="Ubuntu Mono" pitchFamily="49" charset="0"/>
              </a:rPr>
              <a:t>factoextra</a:t>
            </a:r>
            <a:r>
              <a:rPr lang="en-US" sz="900" dirty="0" smtClean="0">
                <a:latin typeface="Ubuntu Mono" pitchFamily="49" charset="0"/>
              </a:rPr>
              <a:t> is installed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data("</a:t>
            </a:r>
            <a:r>
              <a:rPr lang="en-US" sz="900" dirty="0" err="1" smtClean="0">
                <a:latin typeface="Ubuntu Mono" pitchFamily="49" charset="0"/>
              </a:rPr>
              <a:t>multishapes</a:t>
            </a:r>
            <a:r>
              <a:rPr lang="en-US" sz="900" dirty="0" smtClean="0">
                <a:latin typeface="Ubuntu Mono" pitchFamily="49" charset="0"/>
              </a:rPr>
              <a:t>", package = "</a:t>
            </a:r>
            <a:r>
              <a:rPr lang="en-US" sz="900" dirty="0" err="1" smtClean="0">
                <a:latin typeface="Ubuntu Mono" pitchFamily="49" charset="0"/>
              </a:rPr>
              <a:t>factoextra</a:t>
            </a:r>
            <a:r>
              <a:rPr lang="en-US" sz="900" dirty="0" smtClean="0">
                <a:latin typeface="Ubuntu Mono" pitchFamily="49" charset="0"/>
              </a:rPr>
              <a:t>")</a:t>
            </a:r>
          </a:p>
          <a:p>
            <a:pPr lvl="1">
              <a:buNone/>
            </a:pPr>
            <a:r>
              <a:rPr lang="en-US" sz="900" dirty="0" err="1" smtClean="0">
                <a:latin typeface="Ubuntu Mono" pitchFamily="49" charset="0"/>
              </a:rPr>
              <a:t>df</a:t>
            </a:r>
            <a:r>
              <a:rPr lang="en-US" sz="900" dirty="0" smtClean="0">
                <a:latin typeface="Ubuntu Mono" pitchFamily="49" charset="0"/>
              </a:rPr>
              <a:t> &lt;- </a:t>
            </a:r>
            <a:r>
              <a:rPr lang="en-US" sz="900" dirty="0" err="1" smtClean="0">
                <a:latin typeface="Ubuntu Mono" pitchFamily="49" charset="0"/>
              </a:rPr>
              <a:t>multishapes</a:t>
            </a:r>
            <a:r>
              <a:rPr lang="en-US" sz="900" dirty="0" smtClean="0">
                <a:latin typeface="Ubuntu Mono" pitchFamily="49" charset="0"/>
              </a:rPr>
              <a:t>[, 1:2]</a:t>
            </a:r>
          </a:p>
          <a:p>
            <a:pPr lvl="1"/>
            <a:endParaRPr lang="en-US" sz="900" dirty="0" smtClean="0">
              <a:latin typeface="Ubuntu Mono" pitchFamily="49" charset="0"/>
            </a:endParaRP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#</a:t>
            </a:r>
            <a:r>
              <a:rPr lang="en-US" sz="900" dirty="0" err="1" smtClean="0">
                <a:latin typeface="Ubuntu Mono" pitchFamily="49" charset="0"/>
              </a:rPr>
              <a:t>Kmeans</a:t>
            </a:r>
            <a:endParaRPr lang="en-US" sz="900" dirty="0" smtClean="0">
              <a:latin typeface="Ubuntu Mono" pitchFamily="49" charset="0"/>
            </a:endParaRP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library(</a:t>
            </a:r>
            <a:r>
              <a:rPr lang="en-US" sz="900" dirty="0" err="1" smtClean="0">
                <a:latin typeface="Ubuntu Mono" pitchFamily="49" charset="0"/>
              </a:rPr>
              <a:t>factoextra</a:t>
            </a:r>
            <a:r>
              <a:rPr lang="en-US" sz="900" dirty="0" smtClean="0">
                <a:latin typeface="Ubuntu Mono" pitchFamily="49" charset="0"/>
              </a:rPr>
              <a:t>)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data("</a:t>
            </a:r>
            <a:r>
              <a:rPr lang="en-US" sz="900" dirty="0" err="1" smtClean="0">
                <a:latin typeface="Ubuntu Mono" pitchFamily="49" charset="0"/>
              </a:rPr>
              <a:t>multishapes</a:t>
            </a:r>
            <a:r>
              <a:rPr lang="en-US" sz="900" dirty="0" smtClean="0">
                <a:latin typeface="Ubuntu Mono" pitchFamily="49" charset="0"/>
              </a:rPr>
              <a:t>")</a:t>
            </a:r>
          </a:p>
          <a:p>
            <a:pPr lvl="1">
              <a:buNone/>
            </a:pPr>
            <a:r>
              <a:rPr lang="en-US" sz="900" dirty="0" err="1" smtClean="0">
                <a:latin typeface="Ubuntu Mono" pitchFamily="49" charset="0"/>
              </a:rPr>
              <a:t>df</a:t>
            </a:r>
            <a:r>
              <a:rPr lang="en-US" sz="900" dirty="0" smtClean="0">
                <a:latin typeface="Ubuntu Mono" pitchFamily="49" charset="0"/>
              </a:rPr>
              <a:t> &lt;- </a:t>
            </a:r>
            <a:r>
              <a:rPr lang="en-US" sz="900" dirty="0" err="1" smtClean="0">
                <a:latin typeface="Ubuntu Mono" pitchFamily="49" charset="0"/>
              </a:rPr>
              <a:t>multishapes</a:t>
            </a:r>
            <a:r>
              <a:rPr lang="en-US" sz="900" dirty="0" smtClean="0">
                <a:latin typeface="Ubuntu Mono" pitchFamily="49" charset="0"/>
              </a:rPr>
              <a:t>[, 1:2]</a:t>
            </a:r>
          </a:p>
          <a:p>
            <a:pPr lvl="1">
              <a:buNone/>
            </a:pPr>
            <a:r>
              <a:rPr lang="en-US" sz="900" dirty="0" err="1" smtClean="0">
                <a:latin typeface="Ubuntu Mono" pitchFamily="49" charset="0"/>
              </a:rPr>
              <a:t>set.seed</a:t>
            </a:r>
            <a:r>
              <a:rPr lang="en-US" sz="900" dirty="0" smtClean="0">
                <a:latin typeface="Ubuntu Mono" pitchFamily="49" charset="0"/>
              </a:rPr>
              <a:t>(123)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km.res &lt;- </a:t>
            </a:r>
            <a:r>
              <a:rPr lang="en-US" sz="900" dirty="0" err="1" smtClean="0">
                <a:latin typeface="Ubuntu Mono" pitchFamily="49" charset="0"/>
              </a:rPr>
              <a:t>kmeans</a:t>
            </a:r>
            <a:r>
              <a:rPr lang="en-US" sz="900" dirty="0" smtClean="0">
                <a:latin typeface="Ubuntu Mono" pitchFamily="49" charset="0"/>
              </a:rPr>
              <a:t>(</a:t>
            </a:r>
            <a:r>
              <a:rPr lang="en-US" sz="900" dirty="0" err="1" smtClean="0">
                <a:latin typeface="Ubuntu Mono" pitchFamily="49" charset="0"/>
              </a:rPr>
              <a:t>df</a:t>
            </a:r>
            <a:r>
              <a:rPr lang="en-US" sz="900" dirty="0" smtClean="0">
                <a:latin typeface="Ubuntu Mono" pitchFamily="49" charset="0"/>
              </a:rPr>
              <a:t>, 5, </a:t>
            </a:r>
            <a:r>
              <a:rPr lang="en-US" sz="900" dirty="0" err="1" smtClean="0">
                <a:latin typeface="Ubuntu Mono" pitchFamily="49" charset="0"/>
              </a:rPr>
              <a:t>nstart</a:t>
            </a:r>
            <a:r>
              <a:rPr lang="en-US" sz="900" dirty="0" smtClean="0">
                <a:latin typeface="Ubuntu Mono" pitchFamily="49" charset="0"/>
              </a:rPr>
              <a:t> = 25)</a:t>
            </a:r>
          </a:p>
          <a:p>
            <a:pPr lvl="1">
              <a:buNone/>
            </a:pPr>
            <a:r>
              <a:rPr lang="en-US" sz="900" dirty="0" err="1" smtClean="0">
                <a:latin typeface="Ubuntu Mono" pitchFamily="49" charset="0"/>
              </a:rPr>
              <a:t>fviz_cluster</a:t>
            </a:r>
            <a:r>
              <a:rPr lang="en-US" sz="900" dirty="0" smtClean="0">
                <a:latin typeface="Ubuntu Mono" pitchFamily="49" charset="0"/>
              </a:rPr>
              <a:t>(km.res, </a:t>
            </a:r>
            <a:r>
              <a:rPr lang="en-US" sz="900" dirty="0" err="1" smtClean="0">
                <a:latin typeface="Ubuntu Mono" pitchFamily="49" charset="0"/>
              </a:rPr>
              <a:t>df</a:t>
            </a:r>
            <a:r>
              <a:rPr lang="en-US" sz="900" dirty="0" smtClean="0">
                <a:latin typeface="Ubuntu Mono" pitchFamily="49" charset="0"/>
              </a:rPr>
              <a:t>, frame = FALSE, </a:t>
            </a:r>
            <a:r>
              <a:rPr lang="en-US" sz="900" dirty="0" err="1" smtClean="0">
                <a:latin typeface="Ubuntu Mono" pitchFamily="49" charset="0"/>
              </a:rPr>
              <a:t>geom</a:t>
            </a:r>
            <a:r>
              <a:rPr lang="en-US" sz="900" dirty="0" smtClean="0">
                <a:latin typeface="Ubuntu Mono" pitchFamily="49" charset="0"/>
              </a:rPr>
              <a:t> = "point")</a:t>
            </a:r>
          </a:p>
          <a:p>
            <a:pPr lvl="1"/>
            <a:endParaRPr lang="en-US" sz="900" dirty="0" smtClean="0">
              <a:latin typeface="Ubuntu Mono" pitchFamily="49" charset="0"/>
            </a:endParaRP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#</a:t>
            </a:r>
            <a:r>
              <a:rPr lang="en-US" sz="900" dirty="0" err="1" smtClean="0">
                <a:latin typeface="Ubuntu Mono" pitchFamily="49" charset="0"/>
              </a:rPr>
              <a:t>DBSCan</a:t>
            </a:r>
            <a:endParaRPr lang="en-US" sz="900" dirty="0" smtClean="0">
              <a:latin typeface="Ubuntu Mono" pitchFamily="49" charset="0"/>
            </a:endParaRP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library("</a:t>
            </a:r>
            <a:r>
              <a:rPr lang="en-US" sz="900" dirty="0" err="1" smtClean="0">
                <a:latin typeface="Ubuntu Mono" pitchFamily="49" charset="0"/>
              </a:rPr>
              <a:t>fpc</a:t>
            </a:r>
            <a:r>
              <a:rPr lang="en-US" sz="900" dirty="0" smtClean="0">
                <a:latin typeface="Ubuntu Mono" pitchFamily="49" charset="0"/>
              </a:rPr>
              <a:t>")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# Compute DBSCAN using </a:t>
            </a:r>
            <a:r>
              <a:rPr lang="en-US" sz="900" dirty="0" err="1" smtClean="0">
                <a:latin typeface="Ubuntu Mono" pitchFamily="49" charset="0"/>
              </a:rPr>
              <a:t>fpc</a:t>
            </a:r>
            <a:r>
              <a:rPr lang="en-US" sz="900" dirty="0" smtClean="0">
                <a:latin typeface="Ubuntu Mono" pitchFamily="49" charset="0"/>
              </a:rPr>
              <a:t> package</a:t>
            </a:r>
          </a:p>
          <a:p>
            <a:pPr lvl="1">
              <a:buNone/>
            </a:pPr>
            <a:r>
              <a:rPr lang="en-US" sz="900" dirty="0" err="1" smtClean="0">
                <a:latin typeface="Ubuntu Mono" pitchFamily="49" charset="0"/>
              </a:rPr>
              <a:t>set.seed</a:t>
            </a:r>
            <a:r>
              <a:rPr lang="en-US" sz="900" dirty="0" smtClean="0">
                <a:latin typeface="Ubuntu Mono" pitchFamily="49" charset="0"/>
              </a:rPr>
              <a:t>(123)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db &lt;- </a:t>
            </a:r>
            <a:r>
              <a:rPr lang="en-US" sz="900" dirty="0" err="1" smtClean="0">
                <a:latin typeface="Ubuntu Mono" pitchFamily="49" charset="0"/>
              </a:rPr>
              <a:t>fpc</a:t>
            </a:r>
            <a:r>
              <a:rPr lang="en-US" sz="900" dirty="0" smtClean="0">
                <a:latin typeface="Ubuntu Mono" pitchFamily="49" charset="0"/>
              </a:rPr>
              <a:t>::</a:t>
            </a:r>
            <a:r>
              <a:rPr lang="en-US" sz="900" dirty="0" err="1" smtClean="0">
                <a:latin typeface="Ubuntu Mono" pitchFamily="49" charset="0"/>
              </a:rPr>
              <a:t>dbscan</a:t>
            </a:r>
            <a:r>
              <a:rPr lang="en-US" sz="900" dirty="0" smtClean="0">
                <a:latin typeface="Ubuntu Mono" pitchFamily="49" charset="0"/>
              </a:rPr>
              <a:t>(</a:t>
            </a:r>
            <a:r>
              <a:rPr lang="en-US" sz="900" dirty="0" err="1" smtClean="0">
                <a:latin typeface="Ubuntu Mono" pitchFamily="49" charset="0"/>
              </a:rPr>
              <a:t>df</a:t>
            </a:r>
            <a:r>
              <a:rPr lang="en-US" sz="900" dirty="0" smtClean="0">
                <a:latin typeface="Ubuntu Mono" pitchFamily="49" charset="0"/>
              </a:rPr>
              <a:t>, </a:t>
            </a:r>
            <a:r>
              <a:rPr lang="en-US" sz="900" dirty="0" err="1" smtClean="0">
                <a:latin typeface="Ubuntu Mono" pitchFamily="49" charset="0"/>
              </a:rPr>
              <a:t>eps</a:t>
            </a:r>
            <a:r>
              <a:rPr lang="en-US" sz="900" dirty="0" smtClean="0">
                <a:latin typeface="Ubuntu Mono" pitchFamily="49" charset="0"/>
              </a:rPr>
              <a:t> = 0.15, </a:t>
            </a:r>
            <a:r>
              <a:rPr lang="en-US" sz="900" dirty="0" err="1" smtClean="0">
                <a:latin typeface="Ubuntu Mono" pitchFamily="49" charset="0"/>
              </a:rPr>
              <a:t>MinPts</a:t>
            </a:r>
            <a:r>
              <a:rPr lang="en-US" sz="900" dirty="0" smtClean="0">
                <a:latin typeface="Ubuntu Mono" pitchFamily="49" charset="0"/>
              </a:rPr>
              <a:t> = 4)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# Plot DBSCAN results</a:t>
            </a: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plot(db, </a:t>
            </a:r>
            <a:r>
              <a:rPr lang="en-US" sz="900" dirty="0" err="1" smtClean="0">
                <a:latin typeface="Ubuntu Mono" pitchFamily="49" charset="0"/>
              </a:rPr>
              <a:t>df</a:t>
            </a:r>
            <a:r>
              <a:rPr lang="en-US" sz="900" dirty="0" smtClean="0">
                <a:latin typeface="Ubuntu Mono" pitchFamily="49" charset="0"/>
              </a:rPr>
              <a:t>, main = "DBSCAN", frame = FALSE)</a:t>
            </a:r>
          </a:p>
          <a:p>
            <a:pPr lvl="1"/>
            <a:endParaRPr lang="en-US" sz="900" dirty="0" smtClean="0">
              <a:latin typeface="Ubuntu Mono" pitchFamily="49" charset="0"/>
            </a:endParaRPr>
          </a:p>
          <a:p>
            <a:pPr lvl="1"/>
            <a:endParaRPr lang="en-US" sz="900" dirty="0" smtClean="0">
              <a:latin typeface="Ubuntu Mono" pitchFamily="49" charset="0"/>
            </a:endParaRPr>
          </a:p>
          <a:p>
            <a:pPr lvl="1">
              <a:buNone/>
            </a:pPr>
            <a:r>
              <a:rPr lang="en-US" sz="900" dirty="0" smtClean="0">
                <a:latin typeface="Ubuntu Mono" pitchFamily="49" charset="0"/>
              </a:rPr>
              <a:t>library("</a:t>
            </a:r>
            <a:r>
              <a:rPr lang="en-US" sz="900" dirty="0" err="1" smtClean="0">
                <a:latin typeface="Ubuntu Mono" pitchFamily="49" charset="0"/>
              </a:rPr>
              <a:t>factoextra</a:t>
            </a:r>
            <a:r>
              <a:rPr lang="en-US" sz="900" dirty="0" smtClean="0">
                <a:latin typeface="Ubuntu Mono" pitchFamily="49" charset="0"/>
              </a:rPr>
              <a:t>")</a:t>
            </a:r>
          </a:p>
          <a:p>
            <a:pPr lvl="1">
              <a:buNone/>
            </a:pPr>
            <a:r>
              <a:rPr lang="en-US" sz="900" dirty="0" err="1" smtClean="0">
                <a:latin typeface="Ubuntu Mono" pitchFamily="49" charset="0"/>
              </a:rPr>
              <a:t>fviz_cluster</a:t>
            </a:r>
            <a:r>
              <a:rPr lang="en-US" sz="900" dirty="0" smtClean="0">
                <a:latin typeface="Ubuntu Mono" pitchFamily="49" charset="0"/>
              </a:rPr>
              <a:t>(db, </a:t>
            </a:r>
            <a:r>
              <a:rPr lang="en-US" sz="900" dirty="0" err="1" smtClean="0">
                <a:latin typeface="Ubuntu Mono" pitchFamily="49" charset="0"/>
              </a:rPr>
              <a:t>df</a:t>
            </a:r>
            <a:r>
              <a:rPr lang="en-US" sz="900" dirty="0" smtClean="0">
                <a:latin typeface="Ubuntu Mono" pitchFamily="49" charset="0"/>
              </a:rPr>
              <a:t>, stand = FALSE, frame = FALSE, </a:t>
            </a:r>
            <a:r>
              <a:rPr lang="en-US" sz="900" dirty="0" err="1" smtClean="0">
                <a:latin typeface="Ubuntu Mono" pitchFamily="49" charset="0"/>
              </a:rPr>
              <a:t>geom</a:t>
            </a:r>
            <a:r>
              <a:rPr lang="en-US" sz="900" dirty="0" smtClean="0">
                <a:latin typeface="Ubuntu Mono" pitchFamily="49" charset="0"/>
              </a:rPr>
              <a:t> = "point")</a:t>
            </a:r>
          </a:p>
          <a:p>
            <a:pPr lvl="1"/>
            <a:endParaRPr lang="en-US" sz="900" dirty="0">
              <a:latin typeface="Ubuntu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337</Words>
  <Application>Microsoft Office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Cluster Models</vt:lpstr>
      <vt:lpstr>Density-based spatial clustering of applications with noise (DBSCAN)</vt:lpstr>
      <vt:lpstr>Properties of DBSCAN</vt:lpstr>
      <vt:lpstr>Complexity</vt:lpstr>
      <vt:lpstr>Algorithm</vt:lpstr>
      <vt:lpstr>Advantages</vt:lpstr>
      <vt:lpstr>Disadvantages</vt:lpstr>
      <vt:lpstr>Examples</vt:lpstr>
      <vt:lpstr>R-Programming Excution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In Analytics</dc:title>
  <dc:creator>CSS</dc:creator>
  <cp:lastModifiedBy>CSS</cp:lastModifiedBy>
  <cp:revision>89</cp:revision>
  <dcterms:created xsi:type="dcterms:W3CDTF">2019-05-21T19:01:22Z</dcterms:created>
  <dcterms:modified xsi:type="dcterms:W3CDTF">2019-06-19T18:33:21Z</dcterms:modified>
</cp:coreProperties>
</file>