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7"/>
    <p:restoredTop sz="94694"/>
  </p:normalViewPr>
  <p:slideViewPr>
    <p:cSldViewPr snapToGrid="0">
      <p:cViewPr varScale="1">
        <p:scale>
          <a:sx n="91" d="100"/>
          <a:sy n="91" d="100"/>
        </p:scale>
        <p:origin x="1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5A1C-E018-ACF3-9FFE-33CAFBF5A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4ECB8-05E0-B03D-B16C-4BD11A656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F9E0E-C76B-FA65-E9DC-E4093C35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E630-F6E5-9248-ABF4-FC4E7C248FA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3D70-4364-A0A8-A158-D176F432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6ABC-3BCD-A61F-BCA4-094AA3D7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3456-7B9E-C349-8E7D-E380BABE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5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29D7-3CCB-F5D5-8F3A-D25FA65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74448-743F-6EF7-697B-90A259932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97FB-DDF5-803F-0540-4699C9C5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E630-F6E5-9248-ABF4-FC4E7C248FA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E469-97D3-AA0F-1FFA-B60F8D0A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FCACA-3A53-2BD9-8583-E8BA69E6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3456-7B9E-C349-8E7D-E380BABE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8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A3E09-0731-16D4-F1F9-3972F5DEA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E033B-29DA-51C4-0237-BBEBDB07A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199EE-4B9A-1A58-26BE-5CFC6EE3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E630-F6E5-9248-ABF4-FC4E7C248FA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1109-BD11-CDC2-A74F-9F13965F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DEF4-16C0-BADA-0162-3B0B2786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3456-7B9E-C349-8E7D-E380BABE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0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8698-6B1D-4267-D3C3-57ACB1F9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7E60D-5095-5959-DAFF-2302F14E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E82D-EB7B-94C6-0652-58061EEB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E630-F6E5-9248-ABF4-FC4E7C248FA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08F1D-9315-6DBD-3C56-EDB63AD8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8809-E228-37E9-2FA9-AB08056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3456-7B9E-C349-8E7D-E380BABE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B80B-27CF-A11F-C78B-9408AE2B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E788D-18A2-E02F-7613-3AE127826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EB969-E54D-CEA8-E042-9917503F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E630-F6E5-9248-ABF4-FC4E7C248FA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0DC97-C210-E8DE-9166-2276FACA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05121-5483-D290-279F-309EF2DF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3456-7B9E-C349-8E7D-E380BABE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0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15EF-F89D-E4CF-E829-CC7F40D8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02C3-3FD6-0EC4-99AA-EF3EB327A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1CE5C-5850-1747-611D-4B9503A74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99A87-875F-57EE-624A-02B09C2F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E630-F6E5-9248-ABF4-FC4E7C248FA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A2606-00E2-BCA1-85A9-0A082114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2BCF0-AAC3-A974-609C-0133EDA1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3456-7B9E-C349-8E7D-E380BABE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0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0C0C-1D4C-2343-E3D0-7F0F9373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E84D4-23B6-F4C9-2C6A-9CBED9E2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F6DBC-D2A9-9E9E-32BA-28CB76E1E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8CB6B-1D01-D951-6F5F-EEF776190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4AEEB-BE43-1929-3280-623A2EEC8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EAC28-1C00-064C-3B9A-E28626AC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E630-F6E5-9248-ABF4-FC4E7C248FA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DC678-538C-206D-34EF-AE6C2697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6A6B1-CB46-F457-0AC6-D48C545B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3456-7B9E-C349-8E7D-E380BABE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1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B47E-4738-4586-6CC9-9710FBB8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0EB43-02D5-0B43-EA81-BBB85EB4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E630-F6E5-9248-ABF4-FC4E7C248FA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34FED-2A6B-EDE9-D6E6-22C99599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20B04-1C4B-4D7B-6694-9584B226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3456-7B9E-C349-8E7D-E380BABE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6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2F983-2C2E-BD43-FA00-0559CEC0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E630-F6E5-9248-ABF4-FC4E7C248FA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A901D-B4AA-56D9-A3F7-2237EA95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D2A16-F33A-2B75-4718-81D8D35D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3456-7B9E-C349-8E7D-E380BABE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5DF2-F462-7891-59DB-6E0049DF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3AA98-5799-84FE-B226-464ED7176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780C8-57EB-5DD4-EB54-12FBF5984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3172D-E731-F219-81FC-AB434D3A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E630-F6E5-9248-ABF4-FC4E7C248FA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2BF17-F7C5-E231-FB9C-D0DEE589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8AF5B-F7B0-51F3-F265-2BBDFEFF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3456-7B9E-C349-8E7D-E380BABE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6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5A0F-4C57-7D48-D6B4-2A2FABB6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822CF-2045-E7F5-4FB8-811EF8B45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A769B-F1ED-4076-B6E4-C1E3D13C4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A1B01-F9D8-100C-B162-432243E6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E630-F6E5-9248-ABF4-FC4E7C248FA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839FB-43B5-230A-344E-4D0E4BF1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DAFC7-2816-8A43-1BC2-47AB6FBB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3456-7B9E-C349-8E7D-E380BABE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2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3BB22-D079-EF35-48D9-3DA00334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CF002-7152-86D9-11E2-4BE51683B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F310D-71A5-904A-2294-EFF278DB0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BE630-F6E5-9248-ABF4-FC4E7C248FA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38289-F777-AFB8-36E2-D3E684665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3E32A-3685-CA7C-9DE8-DCF75137C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3456-7B9E-C349-8E7D-E380BABE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666F0AF-F89C-D307-4340-36998D34B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4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01C2AB7-FF93-0A40-58D8-AEACC849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8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72FAC73-3192-E96B-E946-01C1CDE67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CCCAAC9-0861-68FA-78B2-AEA0177DA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1BCEE8-1D68-F4F0-CC47-283103F15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64" y="1189514"/>
            <a:ext cx="5951736" cy="534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E3297B-E23C-92DD-7279-B3795C096EF0}"/>
              </a:ext>
            </a:extLst>
          </p:cNvPr>
          <p:cNvSpPr txBox="1"/>
          <p:nvPr/>
        </p:nvSpPr>
        <p:spPr>
          <a:xfrm>
            <a:off x="729842" y="771787"/>
            <a:ext cx="471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Re-engineered model for RFC</a:t>
            </a:r>
          </a:p>
        </p:txBody>
      </p:sp>
    </p:spTree>
    <p:extLst>
      <p:ext uri="{BB962C8B-B14F-4D97-AF65-F5344CB8AC3E}">
        <p14:creationId xmlns:p14="http://schemas.microsoft.com/office/powerpoint/2010/main" val="222585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78D79AB-B7DB-CF9B-DE1D-3EE6E231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2C5250-A3C2-9E95-A4CD-E8A0177AE7F8}"/>
              </a:ext>
            </a:extLst>
          </p:cNvPr>
          <p:cNvSpPr txBox="1"/>
          <p:nvPr/>
        </p:nvSpPr>
        <p:spPr>
          <a:xfrm>
            <a:off x="83889" y="964733"/>
            <a:ext cx="5444455" cy="5045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Helvetica Neue"/>
              </a:rPr>
              <a:t>1. By following the proposed restructured process, the duration of LAP can be reduced to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Helvetica Neue"/>
              </a:rPr>
              <a:t>2-3 days </a:t>
            </a:r>
            <a:r>
              <a:rPr lang="en-US" sz="1200" dirty="0">
                <a:effectLst/>
                <a:latin typeface="Times New Roman" panose="02020603050405020304" pitchFamily="18" charset="0"/>
                <a:ea typeface="Helvetica Neue"/>
              </a:rPr>
              <a:t>thus attracting more prospects - increased revenue.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Helvetica Neue"/>
              </a:rPr>
              <a:t>2. Customers do not have to approach the organization for incorrect payment reminders even though it has paid off -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Helvetica Neue"/>
              </a:rPr>
              <a:t>Reduction in manual work</a:t>
            </a:r>
            <a:r>
              <a:rPr lang="en-US" sz="1200" dirty="0">
                <a:effectLst/>
                <a:latin typeface="Times New Roman" panose="02020603050405020304" pitchFamily="18" charset="0"/>
                <a:ea typeface="Helvetica Neue"/>
              </a:rPr>
              <a:t>, which can be put to some other use and improvement in RFC’s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Helvetica Neue"/>
              </a:rPr>
              <a:t>trust and reliability</a:t>
            </a:r>
            <a:r>
              <a:rPr lang="en-US" sz="1200" dirty="0">
                <a:effectLst/>
                <a:latin typeface="Times New Roman" panose="02020603050405020304" pitchFamily="18" charset="0"/>
                <a:ea typeface="Helvetica Neue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Helvetica Neue"/>
              </a:rPr>
              <a:t>3. By keeping track of the payments precisely with the new process and centralized database, the ‘uncollectible amount’ which results in a loss to the company can be identified thus resulting in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Helvetica Neue"/>
              </a:rPr>
              <a:t>increased revenue</a:t>
            </a:r>
            <a:r>
              <a:rPr lang="en-US" sz="1200" dirty="0">
                <a:effectLst/>
                <a:latin typeface="Times New Roman" panose="02020603050405020304" pitchFamily="18" charset="0"/>
                <a:ea typeface="Helvetica Neue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Helvetica Neue"/>
              </a:rPr>
              <a:t>4. Improvement in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Helvetica Neue"/>
              </a:rPr>
              <a:t>performance, productivity, and scalability</a:t>
            </a:r>
            <a:r>
              <a:rPr lang="en-US" sz="1200" dirty="0">
                <a:effectLst/>
                <a:latin typeface="Times New Roman" panose="02020603050405020304" pitchFamily="18" charset="0"/>
                <a:ea typeface="Helvetica Neue"/>
              </a:rPr>
              <a:t> which supports the expansion of RFC.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Helvetica Neue"/>
              </a:rPr>
              <a:t>5. Timely loan repayment with the introduction of SMS/Email reminders ensures a correct balance sheet and reduces re-payment failures and delinquencies.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Helvetica Neue"/>
              </a:rPr>
              <a:t>6. Identifying and segregating delinquent customers with the help of TRW credit score report for the operations team which helps in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Helvetica Neue"/>
              </a:rPr>
              <a:t>customer profiling.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Helvetica Neue"/>
              </a:rPr>
              <a:t>7. Timely and rapid updating of loan payments both by branch and home office in the central database ensure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Helvetica Neue"/>
              </a:rPr>
              <a:t>no mismatch, error correction, and additional clerical work</a:t>
            </a:r>
            <a:r>
              <a:rPr lang="en-US" sz="1200" dirty="0">
                <a:effectLst/>
                <a:latin typeface="Times New Roman" panose="02020603050405020304" pitchFamily="18" charset="0"/>
                <a:ea typeface="Helvetica Neue"/>
              </a:rPr>
              <a:t> needed which optimizes resources, saves more time, and improves productibility.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E766C-1D6F-9DD3-C865-3FB2EC05A3CF}"/>
              </a:ext>
            </a:extLst>
          </p:cNvPr>
          <p:cNvSpPr txBox="1"/>
          <p:nvPr/>
        </p:nvSpPr>
        <p:spPr>
          <a:xfrm>
            <a:off x="83889" y="663502"/>
            <a:ext cx="5712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</a:rPr>
              <a:t>Performance improvements for RFC based on suggested models</a:t>
            </a:r>
          </a:p>
        </p:txBody>
      </p:sp>
    </p:spTree>
    <p:extLst>
      <p:ext uri="{BB962C8B-B14F-4D97-AF65-F5344CB8AC3E}">
        <p14:creationId xmlns:p14="http://schemas.microsoft.com/office/powerpoint/2010/main" val="311582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230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Francis, Nithin Frank</dc:creator>
  <cp:lastModifiedBy>Sankar, Dilip Venkatesan</cp:lastModifiedBy>
  <cp:revision>4</cp:revision>
  <dcterms:created xsi:type="dcterms:W3CDTF">2023-02-08T09:11:59Z</dcterms:created>
  <dcterms:modified xsi:type="dcterms:W3CDTF">2023-02-17T13:56:56Z</dcterms:modified>
</cp:coreProperties>
</file>