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2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17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5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7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68E9-254E-4DF2-985D-AA44F782193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28FE9C-3640-43C2-B7F9-9F2C58857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A4F6F-076E-4EFC-8501-F23EE36A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028701"/>
            <a:ext cx="8131550" cy="30989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of Data Mining &amp; Machine Learning in Sports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E3E1-BAE4-4B53-BE2D-3F60F799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99" y="4703016"/>
            <a:ext cx="8131550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SANKARA SUBRAMANIAN V – X18179541</a:t>
            </a: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628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81AF-35BB-4A4A-937D-BDE44C64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55" y="260383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836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89E9-8C06-4799-AA15-7EC02B11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317"/>
          </a:xfrm>
        </p:spPr>
        <p:txBody>
          <a:bodyPr/>
          <a:lstStyle/>
          <a:p>
            <a:r>
              <a:rPr lang="en-US" dirty="0"/>
              <a:t>National Hockey League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867A-591E-4DF2-9197-A806FA6B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From previous work only 62% times the best model predicted the results.</a:t>
            </a:r>
          </a:p>
          <a:p>
            <a:r>
              <a:rPr lang="en-US" sz="2500" dirty="0"/>
              <a:t>Implemented Logistic Regression and k-nearest neighbor (k-NN) Model.</a:t>
            </a:r>
          </a:p>
          <a:p>
            <a:r>
              <a:rPr lang="en-US" sz="2500" dirty="0" err="1"/>
              <a:t>CrossTable</a:t>
            </a:r>
            <a:r>
              <a:rPr lang="en-US" sz="2500" dirty="0"/>
              <a:t> is used for model evaluation.</a:t>
            </a:r>
          </a:p>
          <a:p>
            <a:r>
              <a:rPr lang="en-US" sz="2500" dirty="0"/>
              <a:t>Best Model is chosen based on its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16915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2AC9-15E3-4BAA-AA13-B730AB89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E539-635E-4CF8-9812-4D668B48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492" y="1689715"/>
            <a:ext cx="9120435" cy="4675573"/>
          </a:xfrm>
        </p:spPr>
        <p:txBody>
          <a:bodyPr>
            <a:normAutofit/>
          </a:bodyPr>
          <a:lstStyle/>
          <a:p>
            <a:r>
              <a:rPr lang="en-US" sz="2500" dirty="0"/>
              <a:t>Min-Max Normalization.</a:t>
            </a:r>
          </a:p>
          <a:p>
            <a:r>
              <a:rPr lang="en-US" sz="2500" dirty="0"/>
              <a:t>Null and NA values are converted ‘0’.</a:t>
            </a:r>
          </a:p>
          <a:p>
            <a:r>
              <a:rPr lang="en-US" sz="2500" dirty="0"/>
              <a:t>Different k values 5, 10, 100, 135, 151 and 200.</a:t>
            </a:r>
          </a:p>
          <a:p>
            <a:r>
              <a:rPr lang="en-US" sz="2500" dirty="0"/>
              <a:t>Z-Score Normalization.</a:t>
            </a:r>
          </a:p>
          <a:p>
            <a:r>
              <a:rPr lang="en-US" sz="2500" dirty="0"/>
              <a:t>Compare the results within the models.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F0D3DE-6703-4551-ADB8-C93DFD6AC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10633"/>
              </p:ext>
            </p:extLst>
          </p:nvPr>
        </p:nvGraphicFramePr>
        <p:xfrm>
          <a:off x="3248810" y="4609656"/>
          <a:ext cx="5504570" cy="903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164">
                  <a:extLst>
                    <a:ext uri="{9D8B030D-6E8A-4147-A177-3AD203B41FA5}">
                      <a16:colId xmlns:a16="http://schemas.microsoft.com/office/drawing/2014/main" val="49932483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3034200811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622139494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3828422548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2819922576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3643199312"/>
                    </a:ext>
                  </a:extLst>
                </a:gridCol>
                <a:gridCol w="658901">
                  <a:extLst>
                    <a:ext uri="{9D8B030D-6E8A-4147-A177-3AD203B41FA5}">
                      <a16:colId xmlns:a16="http://schemas.microsoft.com/office/drawing/2014/main" val="4096454555"/>
                    </a:ext>
                  </a:extLst>
                </a:gridCol>
              </a:tblGrid>
              <a:tr h="190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920167"/>
                  </a:ext>
                </a:extLst>
              </a:tr>
              <a:tr h="356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Min-Max  Normalization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4857967"/>
                  </a:ext>
                </a:extLst>
              </a:tr>
              <a:tr h="356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z-Score Normalization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23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53E7-DF32-472E-975A-CA43EA32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0876-55D2-4646-9437-CB333855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099" y="173410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After data cleaning and z-score transformation data is processed.</a:t>
            </a:r>
          </a:p>
          <a:p>
            <a:r>
              <a:rPr lang="en-US" sz="2200" dirty="0"/>
              <a:t>Data is visualized using Histogram and Box plot for better understanding of the data.</a:t>
            </a:r>
          </a:p>
          <a:p>
            <a:r>
              <a:rPr lang="en-US" sz="2200" dirty="0"/>
              <a:t>A </a:t>
            </a:r>
            <a:r>
              <a:rPr lang="en-US" sz="2200" dirty="0" err="1"/>
              <a:t>missmap</a:t>
            </a:r>
            <a:r>
              <a:rPr lang="en-US" sz="2200" dirty="0"/>
              <a:t> from </a:t>
            </a:r>
            <a:r>
              <a:rPr lang="en-US" sz="2200" dirty="0" err="1"/>
              <a:t>amelia</a:t>
            </a:r>
            <a:r>
              <a:rPr lang="en-US" sz="2200" dirty="0"/>
              <a:t> package is used to check the missing value. </a:t>
            </a:r>
          </a:p>
          <a:p>
            <a:r>
              <a:rPr lang="en-US" sz="2200" dirty="0"/>
              <a:t>In this case there are no missing values. </a:t>
            </a:r>
            <a:r>
              <a:rPr lang="en-US" sz="2200" dirty="0" err="1"/>
              <a:t>Corrplot</a:t>
            </a:r>
            <a:r>
              <a:rPr lang="en-US" sz="2200" dirty="0"/>
              <a:t> is used to view the correlation between variables.</a:t>
            </a:r>
          </a:p>
          <a:p>
            <a:r>
              <a:rPr lang="en-US" sz="2200" dirty="0"/>
              <a:t>Logistic Model accuracy of 0.758% performs better than k-NN for this dataset 0.74%.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272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367-E0BF-4BA9-9A21-4AB5CA86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Hong Kong Horse Race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664F-721E-4643-89FF-D504EFAD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Final position of the horses are predicted by binning 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as winner.</a:t>
            </a:r>
          </a:p>
          <a:p>
            <a:r>
              <a:rPr lang="en-US" sz="2000" dirty="0"/>
              <a:t>Null and NA are converted to 0.</a:t>
            </a:r>
          </a:p>
          <a:p>
            <a:r>
              <a:rPr lang="en-US" sz="2000" dirty="0"/>
              <a:t>90% of the dataset is for training and 10% is used for testing the model.</a:t>
            </a:r>
          </a:p>
          <a:p>
            <a:r>
              <a:rPr lang="en-US" sz="2000" dirty="0"/>
              <a:t>C5.0 ADT Vs Regression Tree (rpart) is evaluated using confusion matrix Kappa and actual accuracy.</a:t>
            </a:r>
          </a:p>
          <a:p>
            <a:r>
              <a:rPr lang="en-US" sz="2000" dirty="0"/>
              <a:t>Regression (rpart) Vs M5P regression tree is compared using Mean Absolute Error (MAE) value.</a:t>
            </a:r>
          </a:p>
        </p:txBody>
      </p:sp>
    </p:spTree>
    <p:extLst>
      <p:ext uri="{BB962C8B-B14F-4D97-AF65-F5344CB8AC3E}">
        <p14:creationId xmlns:p14="http://schemas.microsoft.com/office/powerpoint/2010/main" val="29420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CEB5-94F0-4FA7-A554-8206B9D2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C5.0 Decision Tree Vs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64D3-220C-406B-A531-05B11B81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3539231"/>
          </a:xfrm>
        </p:spPr>
        <p:txBody>
          <a:bodyPr>
            <a:normAutofit/>
          </a:bodyPr>
          <a:lstStyle/>
          <a:p>
            <a:r>
              <a:rPr lang="en-US" sz="2500" dirty="0"/>
              <a:t>C5.0 result with 99.8 % accuracy with kappa value of 0.995.</a:t>
            </a:r>
          </a:p>
          <a:p>
            <a:r>
              <a:rPr lang="en-US" sz="2500" dirty="0"/>
              <a:t>Regression rpart with 99.1% accuracy with kappa value of 0.968</a:t>
            </a:r>
          </a:p>
          <a:p>
            <a:r>
              <a:rPr lang="en-US" sz="2500" dirty="0"/>
              <a:t>In C5.0,  8 values are incorrectly classified out of 8166.</a:t>
            </a:r>
          </a:p>
          <a:p>
            <a:r>
              <a:rPr lang="en-US" sz="2500" dirty="0"/>
              <a:t>In rpart regression, 66 values are incorrectly classified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1065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4710-80B3-4216-BFB7-0D02E5E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Rpart Vs M5P Vs GBM &amp;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F64F-EF8E-417C-A3A4-1FAC581B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actual MAE value is </a:t>
            </a:r>
            <a:r>
              <a:rPr lang="en-US" sz="2500" b="1" dirty="0"/>
              <a:t>0.25.</a:t>
            </a:r>
          </a:p>
          <a:p>
            <a:r>
              <a:rPr lang="en-US" sz="2500" dirty="0"/>
              <a:t>MAE from rpart is 0.00808.</a:t>
            </a:r>
          </a:p>
          <a:p>
            <a:r>
              <a:rPr lang="en-US" sz="2500" dirty="0"/>
              <a:t>MAE from M5P is 0.0249.</a:t>
            </a:r>
          </a:p>
          <a:p>
            <a:r>
              <a:rPr lang="en-US" sz="2500" dirty="0"/>
              <a:t>From GBM it is observed that top 4 variables in GBM is same as C5.0 attributes contributing to decision tree.</a:t>
            </a:r>
          </a:p>
          <a:p>
            <a:r>
              <a:rPr lang="en-US" sz="2500" dirty="0"/>
              <a:t>MAE from GBM is </a:t>
            </a:r>
            <a:r>
              <a:rPr lang="en-US" sz="2500" b="1" dirty="0"/>
              <a:t>0.073</a:t>
            </a:r>
            <a:r>
              <a:rPr lang="en-US" sz="2500" dirty="0"/>
              <a:t> which is better than regression trees.</a:t>
            </a:r>
          </a:p>
        </p:txBody>
      </p:sp>
    </p:spTree>
    <p:extLst>
      <p:ext uri="{BB962C8B-B14F-4D97-AF65-F5344CB8AC3E}">
        <p14:creationId xmlns:p14="http://schemas.microsoft.com/office/powerpoint/2010/main" val="188434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3679-E019-4DF5-B99F-2D0CACD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Tweet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D1B2-32E2-403C-9F88-A2173259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 novel approach of identifying the user device based on  twitter’s tweet.</a:t>
            </a:r>
          </a:p>
          <a:p>
            <a:r>
              <a:rPr lang="en-US" sz="2500" dirty="0"/>
              <a:t>Only English Language is chosen for this analysis.</a:t>
            </a:r>
          </a:p>
          <a:p>
            <a:r>
              <a:rPr lang="en-US" sz="2500" dirty="0"/>
              <a:t>Text Mining approach using Naïve Bayes Model is performed.</a:t>
            </a:r>
          </a:p>
          <a:p>
            <a:r>
              <a:rPr lang="en-US" sz="2500" dirty="0"/>
              <a:t>Pre-processing and transformation using Stemming, Lemmatization, Tokenization and Stop words and punctuation removal.</a:t>
            </a:r>
          </a:p>
        </p:txBody>
      </p:sp>
    </p:spTree>
    <p:extLst>
      <p:ext uri="{BB962C8B-B14F-4D97-AF65-F5344CB8AC3E}">
        <p14:creationId xmlns:p14="http://schemas.microsoft.com/office/powerpoint/2010/main" val="31924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B929-104D-4080-A6A5-5E4CBBF1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537E78-93D1-4D00-9C68-394DFEB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286" y="1396754"/>
            <a:ext cx="9830647" cy="4995168"/>
          </a:xfrm>
        </p:spPr>
        <p:txBody>
          <a:bodyPr>
            <a:noAutofit/>
          </a:bodyPr>
          <a:lstStyle/>
          <a:p>
            <a:r>
              <a:rPr lang="en-US" sz="2500" dirty="0"/>
              <a:t>Naïve Bayes is carried out and the dataset is prepared using </a:t>
            </a:r>
            <a:r>
              <a:rPr lang="en-US" sz="2500" dirty="0" err="1"/>
              <a:t>VCorpus</a:t>
            </a:r>
            <a:r>
              <a:rPr lang="en-US" sz="2500" dirty="0"/>
              <a:t> and 75% of the dataset is used for training and 25% is for testing the model.</a:t>
            </a:r>
          </a:p>
          <a:p>
            <a:r>
              <a:rPr lang="en-US" sz="2500" dirty="0"/>
              <a:t>Word-cloud is used for visualizing the data with frequency more than 40 in android and iPhone.</a:t>
            </a:r>
          </a:p>
          <a:p>
            <a:r>
              <a:rPr lang="en-US" sz="2500" dirty="0"/>
              <a:t>Dictionary function is used to count the words and put it as Sparse Matrix which uses </a:t>
            </a:r>
            <a:r>
              <a:rPr lang="en-US" sz="2500" dirty="0" err="1"/>
              <a:t>DocumentTermMatrix</a:t>
            </a:r>
            <a:r>
              <a:rPr lang="en-US" sz="2500" dirty="0"/>
              <a:t> (DTM).</a:t>
            </a:r>
          </a:p>
          <a:p>
            <a:r>
              <a:rPr lang="en-US" sz="2500" dirty="0"/>
              <a:t>AUC ROC curve is </a:t>
            </a:r>
            <a:r>
              <a:rPr lang="en-US" sz="2500" dirty="0" err="1"/>
              <a:t>is</a:t>
            </a:r>
            <a:r>
              <a:rPr lang="en-US" sz="2500" dirty="0"/>
              <a:t> used for the model Evaluation.</a:t>
            </a:r>
          </a:p>
          <a:p>
            <a:r>
              <a:rPr lang="en-US" sz="2500" dirty="0"/>
              <a:t>AUC value is 0.645 which is weak model.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137748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535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Application of Data Mining &amp; Machine Learning in Sports Analytics</vt:lpstr>
      <vt:lpstr>National Hockey League Dataset</vt:lpstr>
      <vt:lpstr>k-NN Model</vt:lpstr>
      <vt:lpstr>Logistic Model</vt:lpstr>
      <vt:lpstr>Hong Kong Horse Race Result</vt:lpstr>
      <vt:lpstr>C5.0 Decision Tree Vs Regression Tree</vt:lpstr>
      <vt:lpstr>Rpart Vs M5P Vs GBM &amp; Classification</vt:lpstr>
      <vt:lpstr>NBA Tweet Analysis</vt:lpstr>
      <vt:lpstr>Naive Bayes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Data Mining &amp; Machine Learning in Sports Analytics</dc:title>
  <dc:creator>Sankara Subramanian Venkatraman</dc:creator>
  <cp:lastModifiedBy>Sankara Subramanian Venkatraman</cp:lastModifiedBy>
  <cp:revision>60</cp:revision>
  <dcterms:created xsi:type="dcterms:W3CDTF">2019-12-17T13:09:34Z</dcterms:created>
  <dcterms:modified xsi:type="dcterms:W3CDTF">2019-12-17T19:37:01Z</dcterms:modified>
</cp:coreProperties>
</file>