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81" r:id="rId20"/>
    <p:sldId id="282" r:id="rId21"/>
    <p:sldId id="283" r:id="rId22"/>
    <p:sldId id="284" r:id="rId23"/>
    <p:sldId id="285" r:id="rId24"/>
    <p:sldId id="286" r:id="rId25"/>
    <p:sldId id="287" r:id="rId26"/>
    <p:sldId id="289" r:id="rId27"/>
    <p:sldId id="276" r:id="rId28"/>
    <p:sldId id="277" r:id="rId29"/>
    <p:sldId id="278" r:id="rId30"/>
    <p:sldId id="279"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2AEC2-48AD-055E-B666-E8DA5717E11F}" v="291" dt="2022-05-13T04:01:34.049"/>
    <p1510:client id="{F19FEE4B-1AA6-C4EA-A0C4-A76B95025BEC}" v="380" dt="2022-05-13T13:08:01.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4132" y="320257"/>
            <a:ext cx="9144000" cy="1394995"/>
          </a:xfrm>
        </p:spPr>
        <p:txBody>
          <a:bodyPr>
            <a:normAutofit/>
          </a:bodyPr>
          <a:lstStyle/>
          <a:p>
            <a:r>
              <a:rPr lang="en-US" sz="3600" b="1" dirty="0">
                <a:cs typeface="Calibri Light"/>
              </a:rPr>
              <a:t>Design and Implementation of Online Shopping</a:t>
            </a:r>
            <a:r>
              <a:rPr lang="en-US" sz="2400" b="1" dirty="0">
                <a:cs typeface="Calibri Light"/>
              </a:rPr>
              <a:t> </a:t>
            </a:r>
            <a:r>
              <a:rPr lang="en-US" sz="3600" b="1" dirty="0">
                <a:cs typeface="Calibri Light"/>
              </a:rPr>
              <a:t>System</a:t>
            </a:r>
          </a:p>
        </p:txBody>
      </p:sp>
      <p:sp>
        <p:nvSpPr>
          <p:cNvPr id="3" name="Subtitle 2"/>
          <p:cNvSpPr>
            <a:spLocks noGrp="1"/>
          </p:cNvSpPr>
          <p:nvPr>
            <p:ph type="subTitle" idx="1"/>
          </p:nvPr>
        </p:nvSpPr>
        <p:spPr/>
        <p:txBody>
          <a:bodyPr vert="horz" lIns="91440" tIns="45720" rIns="91440" bIns="45720" rtlCol="0" anchor="t">
            <a:normAutofit fontScale="77500" lnSpcReduction="20000"/>
          </a:bodyPr>
          <a:lstStyle/>
          <a:p>
            <a:r>
              <a:rPr lang="en-US" b="1">
                <a:cs typeface="Calibri"/>
              </a:rPr>
              <a:t>             By </a:t>
            </a:r>
          </a:p>
          <a:p>
            <a:r>
              <a:rPr lang="en-US" b="1">
                <a:ea typeface="+mn-lt"/>
                <a:cs typeface="+mn-lt"/>
              </a:rPr>
              <a:t>                                                            Nivas </a:t>
            </a:r>
            <a:r>
              <a:rPr lang="en-US" b="1" err="1">
                <a:ea typeface="+mn-lt"/>
                <a:cs typeface="+mn-lt"/>
              </a:rPr>
              <a:t>Kanmanthareddy</a:t>
            </a:r>
            <a:r>
              <a:rPr lang="en-US">
                <a:ea typeface="+mn-lt"/>
                <a:cs typeface="+mn-lt"/>
              </a:rPr>
              <a:t> </a:t>
            </a:r>
            <a:endParaRPr lang="en-US"/>
          </a:p>
          <a:p>
            <a:r>
              <a:rPr lang="en-US" b="1">
                <a:ea typeface="+mn-lt"/>
                <a:cs typeface="+mn-lt"/>
              </a:rPr>
              <a:t>                                                      Sri Gayatri </a:t>
            </a:r>
            <a:r>
              <a:rPr lang="en-US" b="1" err="1">
                <a:ea typeface="+mn-lt"/>
                <a:cs typeface="+mn-lt"/>
              </a:rPr>
              <a:t>Mudimbi</a:t>
            </a:r>
            <a:r>
              <a:rPr lang="en-US">
                <a:ea typeface="+mn-lt"/>
                <a:cs typeface="+mn-lt"/>
              </a:rPr>
              <a:t> </a:t>
            </a:r>
          </a:p>
          <a:p>
            <a:r>
              <a:rPr lang="en-US" b="1">
                <a:ea typeface="+mn-lt"/>
                <a:cs typeface="+mn-lt"/>
              </a:rPr>
              <a:t>                                                                Keerthana </a:t>
            </a:r>
            <a:r>
              <a:rPr lang="en-US" b="1" err="1">
                <a:ea typeface="+mn-lt"/>
                <a:cs typeface="+mn-lt"/>
              </a:rPr>
              <a:t>Sankaramaddi</a:t>
            </a:r>
            <a:r>
              <a:rPr lang="en-US">
                <a:ea typeface="+mn-lt"/>
                <a:cs typeface="+mn-lt"/>
              </a:rPr>
              <a:t> </a:t>
            </a:r>
            <a:endParaRPr lang="en-US"/>
          </a:p>
          <a:p>
            <a:r>
              <a:rPr lang="en-US" b="1">
                <a:ea typeface="+mn-lt"/>
                <a:cs typeface="+mn-lt"/>
              </a:rPr>
              <a:t>                                                         Asha Jyothi Mannem</a:t>
            </a:r>
            <a:r>
              <a:rPr lang="en-US">
                <a:ea typeface="+mn-lt"/>
                <a:cs typeface="+mn-lt"/>
              </a:rPr>
              <a:t> </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0FE5-7A6B-9AC9-0BEE-CD46CD5356A6}"/>
              </a:ext>
            </a:extLst>
          </p:cNvPr>
          <p:cNvSpPr>
            <a:spLocks noGrp="1"/>
          </p:cNvSpPr>
          <p:nvPr>
            <p:ph type="title"/>
          </p:nvPr>
        </p:nvSpPr>
        <p:spPr/>
        <p:txBody>
          <a:bodyPr/>
          <a:lstStyle/>
          <a:p>
            <a:r>
              <a:rPr lang="en-US" b="1">
                <a:ea typeface="+mj-lt"/>
                <a:cs typeface="+mj-lt"/>
              </a:rPr>
              <a:t>ONLINE SHOPPING PORTAL:</a:t>
            </a:r>
            <a:r>
              <a:rPr lang="en-US">
                <a:ea typeface="+mj-lt"/>
                <a:cs typeface="+mj-lt"/>
              </a:rPr>
              <a:t> </a:t>
            </a:r>
            <a:endParaRPr lang="en-US"/>
          </a:p>
        </p:txBody>
      </p:sp>
      <p:sp>
        <p:nvSpPr>
          <p:cNvPr id="3" name="Content Placeholder 2">
            <a:extLst>
              <a:ext uri="{FF2B5EF4-FFF2-40B4-BE49-F238E27FC236}">
                <a16:creationId xmlns:a16="http://schemas.microsoft.com/office/drawing/2014/main" id="{A7A90C16-B942-556C-E159-2BE6AEE6B5B5}"/>
              </a:ext>
            </a:extLst>
          </p:cNvPr>
          <p:cNvSpPr>
            <a:spLocks noGrp="1"/>
          </p:cNvSpPr>
          <p:nvPr>
            <p:ph idx="1"/>
          </p:nvPr>
        </p:nvSpPr>
        <p:spPr/>
        <p:txBody>
          <a:bodyPr vert="horz" lIns="91440" tIns="45720" rIns="91440" bIns="45720" rtlCol="0" anchor="t">
            <a:normAutofit/>
          </a:bodyPr>
          <a:lstStyle/>
          <a:p>
            <a:r>
              <a:rPr lang="en-US" sz="2000">
                <a:ea typeface="+mn-lt"/>
                <a:cs typeface="+mn-lt"/>
              </a:rPr>
              <a:t>Anyone can view Online Shopping portal and available products, but every user must login by his/her Username and password to purchase or order products. </a:t>
            </a:r>
          </a:p>
          <a:p>
            <a:r>
              <a:rPr lang="en-US" sz="2000">
                <a:ea typeface="+mn-lt"/>
                <a:cs typeface="+mn-lt"/>
              </a:rPr>
              <a:t>Unregistered members can register by navigating to registration page. Only Admin will have access to modify roles, by default developer can only be an ‘Admin’. </a:t>
            </a:r>
          </a:p>
          <a:p>
            <a:r>
              <a:rPr lang="en-US" sz="2000">
                <a:ea typeface="+mn-lt"/>
                <a:cs typeface="+mn-lt"/>
              </a:rPr>
              <a:t>Once user register site, his default role will be ‘User’. </a:t>
            </a:r>
            <a:endParaRPr lang="en-US" sz="2000">
              <a:cs typeface="Calibri"/>
            </a:endParaRPr>
          </a:p>
        </p:txBody>
      </p:sp>
    </p:spTree>
    <p:extLst>
      <p:ext uri="{BB962C8B-B14F-4D97-AF65-F5344CB8AC3E}">
        <p14:creationId xmlns:p14="http://schemas.microsoft.com/office/powerpoint/2010/main" val="94130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1EB1-89F7-7B85-ED1F-9F3B27AB2D03}"/>
              </a:ext>
            </a:extLst>
          </p:cNvPr>
          <p:cNvSpPr>
            <a:spLocks noGrp="1"/>
          </p:cNvSpPr>
          <p:nvPr>
            <p:ph type="title"/>
          </p:nvPr>
        </p:nvSpPr>
        <p:spPr/>
        <p:txBody>
          <a:bodyPr>
            <a:normAutofit/>
          </a:bodyPr>
          <a:lstStyle/>
          <a:p>
            <a:r>
              <a:rPr lang="en-US" b="1">
                <a:cs typeface="Calibri Light"/>
              </a:rPr>
              <a:t>Home Page</a:t>
            </a:r>
          </a:p>
        </p:txBody>
      </p:sp>
      <p:sp>
        <p:nvSpPr>
          <p:cNvPr id="3" name="Content Placeholder 2">
            <a:extLst>
              <a:ext uri="{FF2B5EF4-FFF2-40B4-BE49-F238E27FC236}">
                <a16:creationId xmlns:a16="http://schemas.microsoft.com/office/drawing/2014/main" id="{75341087-B5F1-36F7-5367-2E9ADF139444}"/>
              </a:ext>
            </a:extLst>
          </p:cNvPr>
          <p:cNvSpPr>
            <a:spLocks noGrp="1"/>
          </p:cNvSpPr>
          <p:nvPr>
            <p:ph idx="1"/>
          </p:nvPr>
        </p:nvSpPr>
        <p:spPr/>
        <p:txBody>
          <a:bodyPr vert="horz" lIns="91440" tIns="45720" rIns="91440" bIns="45720" rtlCol="0" anchor="t">
            <a:normAutofit/>
          </a:bodyPr>
          <a:lstStyle/>
          <a:p>
            <a:r>
              <a:rPr lang="en-US" sz="2000">
                <a:ea typeface="+mn-lt"/>
                <a:cs typeface="+mn-lt"/>
              </a:rPr>
              <a:t> The Home Screen will consist of screen were one can browse through the products which we have on our website.</a:t>
            </a:r>
            <a:endParaRPr lang="en-US" sz="2000">
              <a:cs typeface="Calibri" panose="020F0502020204030204"/>
            </a:endParaRPr>
          </a:p>
        </p:txBody>
      </p:sp>
      <p:pic>
        <p:nvPicPr>
          <p:cNvPr id="4" name="Picture 4" descr="Graphical user interface, website&#10;&#10;Description automatically generated">
            <a:extLst>
              <a:ext uri="{FF2B5EF4-FFF2-40B4-BE49-F238E27FC236}">
                <a16:creationId xmlns:a16="http://schemas.microsoft.com/office/drawing/2014/main" id="{47683EFE-8D01-7ACC-914A-AB4A7F297696}"/>
              </a:ext>
            </a:extLst>
          </p:cNvPr>
          <p:cNvPicPr>
            <a:picLocks noChangeAspect="1"/>
          </p:cNvPicPr>
          <p:nvPr/>
        </p:nvPicPr>
        <p:blipFill>
          <a:blip r:embed="rId2"/>
          <a:stretch>
            <a:fillRect/>
          </a:stretch>
        </p:blipFill>
        <p:spPr>
          <a:xfrm>
            <a:off x="3492674" y="2986157"/>
            <a:ext cx="5457172" cy="3589220"/>
          </a:xfrm>
          <a:prstGeom prst="rect">
            <a:avLst/>
          </a:prstGeom>
        </p:spPr>
      </p:pic>
    </p:spTree>
    <p:extLst>
      <p:ext uri="{BB962C8B-B14F-4D97-AF65-F5344CB8AC3E}">
        <p14:creationId xmlns:p14="http://schemas.microsoft.com/office/powerpoint/2010/main" val="47727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B51C-B06A-019B-4FAC-711A0E35E2BF}"/>
              </a:ext>
            </a:extLst>
          </p:cNvPr>
          <p:cNvSpPr>
            <a:spLocks noGrp="1"/>
          </p:cNvSpPr>
          <p:nvPr>
            <p:ph type="title"/>
          </p:nvPr>
        </p:nvSpPr>
        <p:spPr>
          <a:xfrm>
            <a:off x="838200" y="365125"/>
            <a:ext cx="7185765" cy="981098"/>
          </a:xfrm>
        </p:spPr>
        <p:txBody>
          <a:bodyPr>
            <a:normAutofit fontScale="90000"/>
          </a:bodyPr>
          <a:lstStyle/>
          <a:p>
            <a:r>
              <a:rPr lang="en-US" b="1">
                <a:ea typeface="+mj-lt"/>
                <a:cs typeface="+mj-lt"/>
              </a:rPr>
              <a:t>ELECTRONICS PAGE (PRODUCTS)</a:t>
            </a:r>
            <a:endParaRPr lang="en-US"/>
          </a:p>
        </p:txBody>
      </p:sp>
      <p:sp>
        <p:nvSpPr>
          <p:cNvPr id="3" name="Content Placeholder 2">
            <a:extLst>
              <a:ext uri="{FF2B5EF4-FFF2-40B4-BE49-F238E27FC236}">
                <a16:creationId xmlns:a16="http://schemas.microsoft.com/office/drawing/2014/main" id="{01B20603-03FA-505F-3ECB-5F90AE1A4011}"/>
              </a:ext>
            </a:extLst>
          </p:cNvPr>
          <p:cNvSpPr>
            <a:spLocks noGrp="1"/>
          </p:cNvSpPr>
          <p:nvPr>
            <p:ph idx="1"/>
          </p:nvPr>
        </p:nvSpPr>
        <p:spPr>
          <a:xfrm>
            <a:off x="765132" y="1335023"/>
            <a:ext cx="10588668" cy="4841940"/>
          </a:xfrm>
        </p:spPr>
        <p:txBody>
          <a:bodyPr vert="horz" lIns="91440" tIns="45720" rIns="91440" bIns="45720" rtlCol="0" anchor="t">
            <a:normAutofit/>
          </a:bodyPr>
          <a:lstStyle/>
          <a:p>
            <a:r>
              <a:rPr lang="en-US" sz="2000">
                <a:ea typeface="+mn-lt"/>
                <a:cs typeface="+mn-lt"/>
              </a:rPr>
              <a:t>This page consists of product details. This page appears same for both visitors and users</a:t>
            </a:r>
          </a:p>
          <a:p>
            <a:endParaRPr lang="en-US" sz="2000">
              <a:cs typeface="Calibri"/>
            </a:endParaRPr>
          </a:p>
        </p:txBody>
      </p:sp>
      <p:pic>
        <p:nvPicPr>
          <p:cNvPr id="5" name="Picture 5" descr="Graphical user interface, application&#10;&#10;Description automatically generated">
            <a:extLst>
              <a:ext uri="{FF2B5EF4-FFF2-40B4-BE49-F238E27FC236}">
                <a16:creationId xmlns:a16="http://schemas.microsoft.com/office/drawing/2014/main" id="{0D2F6A1D-888E-2DFD-3E08-BC9986441C84}"/>
              </a:ext>
            </a:extLst>
          </p:cNvPr>
          <p:cNvPicPr>
            <a:picLocks noChangeAspect="1"/>
          </p:cNvPicPr>
          <p:nvPr/>
        </p:nvPicPr>
        <p:blipFill>
          <a:blip r:embed="rId2"/>
          <a:stretch>
            <a:fillRect/>
          </a:stretch>
        </p:blipFill>
        <p:spPr>
          <a:xfrm>
            <a:off x="2167003" y="2351930"/>
            <a:ext cx="6480130" cy="4502772"/>
          </a:xfrm>
          <a:prstGeom prst="rect">
            <a:avLst/>
          </a:prstGeom>
        </p:spPr>
      </p:pic>
    </p:spTree>
    <p:extLst>
      <p:ext uri="{BB962C8B-B14F-4D97-AF65-F5344CB8AC3E}">
        <p14:creationId xmlns:p14="http://schemas.microsoft.com/office/powerpoint/2010/main" val="342717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86740-739E-0354-FCB3-06E86E4C6E47}"/>
              </a:ext>
            </a:extLst>
          </p:cNvPr>
          <p:cNvSpPr>
            <a:spLocks noGrp="1"/>
          </p:cNvSpPr>
          <p:nvPr>
            <p:ph type="title"/>
          </p:nvPr>
        </p:nvSpPr>
        <p:spPr>
          <a:xfrm>
            <a:off x="838200" y="585216"/>
            <a:ext cx="10515600" cy="1325563"/>
          </a:xfrm>
        </p:spPr>
        <p:txBody>
          <a:bodyPr>
            <a:normAutofit/>
          </a:bodyPr>
          <a:lstStyle/>
          <a:p>
            <a:r>
              <a:rPr lang="en-US" b="1">
                <a:solidFill>
                  <a:schemeClr val="bg1"/>
                </a:solidFill>
                <a:ea typeface="+mj-lt"/>
                <a:cs typeface="+mj-lt"/>
              </a:rPr>
              <a:t>ORDER US PAGE: </a:t>
            </a:r>
            <a:endParaRPr lang="en-US">
              <a:solidFill>
                <a:schemeClr val="bg1"/>
              </a:solidFill>
              <a:cs typeface="Calibri Light"/>
            </a:endParaRPr>
          </a:p>
        </p:txBody>
      </p:sp>
      <p:pic>
        <p:nvPicPr>
          <p:cNvPr id="5" name="Picture 5" descr="Graphical user interface, website&#10;&#10;Description automatically generated">
            <a:extLst>
              <a:ext uri="{FF2B5EF4-FFF2-40B4-BE49-F238E27FC236}">
                <a16:creationId xmlns:a16="http://schemas.microsoft.com/office/drawing/2014/main" id="{9E342D8E-8F38-A582-C80C-ABA9F87359A3}"/>
              </a:ext>
            </a:extLst>
          </p:cNvPr>
          <p:cNvPicPr>
            <a:picLocks noChangeAspect="1"/>
          </p:cNvPicPr>
          <p:nvPr/>
        </p:nvPicPr>
        <p:blipFill rotWithShape="1">
          <a:blip r:embed="rId2"/>
          <a:srcRect r="3" b="9358"/>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2365AEB1-5D21-E769-39D4-F3E4478606CA}"/>
              </a:ext>
            </a:extLst>
          </p:cNvPr>
          <p:cNvSpPr>
            <a:spLocks noGrp="1"/>
          </p:cNvSpPr>
          <p:nvPr>
            <p:ph idx="1"/>
          </p:nvPr>
        </p:nvSpPr>
        <p:spPr>
          <a:xfrm>
            <a:off x="7546848" y="2516777"/>
            <a:ext cx="3803904" cy="3660185"/>
          </a:xfrm>
        </p:spPr>
        <p:txBody>
          <a:bodyPr vert="horz" lIns="91440" tIns="45720" rIns="91440" bIns="45720" rtlCol="0" anchor="ctr">
            <a:normAutofit/>
          </a:bodyPr>
          <a:lstStyle/>
          <a:p>
            <a:r>
              <a:rPr lang="en-US" sz="2200">
                <a:latin typeface="Calibri Light"/>
                <a:cs typeface="Calibri Light"/>
              </a:rPr>
              <a:t>Registered users can order desired products from here.</a:t>
            </a:r>
            <a:endParaRPr lang="en-US" sz="2200">
              <a:latin typeface="Calibri" panose="020F0502020204030204"/>
              <a:cs typeface="Calibri" panose="020F0502020204030204"/>
            </a:endParaRPr>
          </a:p>
          <a:p>
            <a:pPr marL="0" indent="0">
              <a:buNone/>
            </a:pPr>
            <a:endParaRPr lang="en-US" sz="2200">
              <a:ea typeface="+mn-lt"/>
              <a:cs typeface="+mn-lt"/>
            </a:endParaRPr>
          </a:p>
          <a:p>
            <a:endParaRPr lang="en-US" sz="2200">
              <a:cs typeface="Calibri"/>
            </a:endParaRPr>
          </a:p>
        </p:txBody>
      </p:sp>
    </p:spTree>
    <p:extLst>
      <p:ext uri="{BB962C8B-B14F-4D97-AF65-F5344CB8AC3E}">
        <p14:creationId xmlns:p14="http://schemas.microsoft.com/office/powerpoint/2010/main" val="1541645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54EF-1ACF-199A-682D-FFCC90AB5FF4}"/>
              </a:ext>
            </a:extLst>
          </p:cNvPr>
          <p:cNvSpPr>
            <a:spLocks noGrp="1"/>
          </p:cNvSpPr>
          <p:nvPr>
            <p:ph type="title"/>
          </p:nvPr>
        </p:nvSpPr>
        <p:spPr>
          <a:xfrm>
            <a:off x="648929" y="629266"/>
            <a:ext cx="3505495" cy="1622321"/>
          </a:xfrm>
        </p:spPr>
        <p:txBody>
          <a:bodyPr>
            <a:normAutofit/>
          </a:bodyPr>
          <a:lstStyle/>
          <a:p>
            <a:r>
              <a:rPr lang="en-US" b="1" dirty="0">
                <a:ea typeface="+mj-lt"/>
                <a:cs typeface="+mj-lt"/>
              </a:rPr>
              <a:t>Contact Us Page</a:t>
            </a:r>
            <a:r>
              <a:rPr lang="en-US" dirty="0">
                <a:ea typeface="+mj-lt"/>
                <a:cs typeface="+mj-lt"/>
              </a:rPr>
              <a:t>: </a:t>
            </a:r>
            <a:endParaRPr lang="en-US" dirty="0"/>
          </a:p>
        </p:txBody>
      </p:sp>
      <p:sp>
        <p:nvSpPr>
          <p:cNvPr id="3" name="Content Placeholder 2">
            <a:extLst>
              <a:ext uri="{FF2B5EF4-FFF2-40B4-BE49-F238E27FC236}">
                <a16:creationId xmlns:a16="http://schemas.microsoft.com/office/drawing/2014/main" id="{1FB97C8F-9B08-7014-C901-0CDD908FF9C1}"/>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Visitors and Registered users can contact website owners or administrators from here.</a:t>
            </a:r>
          </a:p>
          <a:p>
            <a:pPr marL="0" indent="0">
              <a:buNone/>
            </a:pPr>
            <a:endParaRPr lang="en-US" sz="20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7813C928-C914-5780-3514-C7ED119EE28A}"/>
              </a:ext>
            </a:extLst>
          </p:cNvPr>
          <p:cNvPicPr>
            <a:picLocks noChangeAspect="1"/>
          </p:cNvPicPr>
          <p:nvPr/>
        </p:nvPicPr>
        <p:blipFill>
          <a:blip r:embed="rId2"/>
          <a:stretch>
            <a:fillRect/>
          </a:stretch>
        </p:blipFill>
        <p:spPr>
          <a:xfrm>
            <a:off x="5405862" y="1636625"/>
            <a:ext cx="6019331" cy="3581503"/>
          </a:xfrm>
          <a:prstGeom prst="rect">
            <a:avLst/>
          </a:prstGeom>
          <a:effectLst/>
        </p:spPr>
      </p:pic>
    </p:spTree>
    <p:extLst>
      <p:ext uri="{BB962C8B-B14F-4D97-AF65-F5344CB8AC3E}">
        <p14:creationId xmlns:p14="http://schemas.microsoft.com/office/powerpoint/2010/main" val="75150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FEF82E-C718-8A56-1A2E-8045AAD133E0}"/>
              </a:ext>
            </a:extLst>
          </p:cNvPr>
          <p:cNvSpPr>
            <a:spLocks noGrp="1"/>
          </p:cNvSpPr>
          <p:nvPr>
            <p:ph type="title"/>
          </p:nvPr>
        </p:nvSpPr>
        <p:spPr>
          <a:xfrm>
            <a:off x="643467" y="321734"/>
            <a:ext cx="10905066" cy="1135737"/>
          </a:xfrm>
        </p:spPr>
        <p:txBody>
          <a:bodyPr>
            <a:normAutofit/>
          </a:bodyPr>
          <a:lstStyle/>
          <a:p>
            <a:r>
              <a:rPr lang="en-US" sz="3600" b="1">
                <a:ea typeface="+mj-lt"/>
                <a:cs typeface="+mj-lt"/>
              </a:rPr>
              <a:t>REGISTER PAGE: </a:t>
            </a:r>
            <a:endParaRPr lang="en-US" sz="3600"/>
          </a:p>
        </p:txBody>
      </p:sp>
      <p:sp>
        <p:nvSpPr>
          <p:cNvPr id="3" name="Content Placeholder 2">
            <a:extLst>
              <a:ext uri="{FF2B5EF4-FFF2-40B4-BE49-F238E27FC236}">
                <a16:creationId xmlns:a16="http://schemas.microsoft.com/office/drawing/2014/main" id="{E7EF0862-DC97-5F28-4149-1619623E3243}"/>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2000">
                <a:ea typeface="+mn-lt"/>
                <a:cs typeface="+mn-lt"/>
              </a:rPr>
              <a:t>New users can register here </a:t>
            </a:r>
            <a:endParaRPr lang="en-US" sz="2000"/>
          </a:p>
          <a:p>
            <a:pPr marL="0" indent="0">
              <a:buNone/>
            </a:pPr>
            <a:endParaRPr lang="en-US" sz="2000">
              <a:cs typeface="Calibri"/>
            </a:endParaRPr>
          </a:p>
        </p:txBody>
      </p:sp>
      <p:grpSp>
        <p:nvGrpSpPr>
          <p:cNvPr id="19"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445F6272-1CD4-EA43-6802-66170642568B}"/>
              </a:ext>
            </a:extLst>
          </p:cNvPr>
          <p:cNvPicPr>
            <a:picLocks noChangeAspect="1"/>
          </p:cNvPicPr>
          <p:nvPr/>
        </p:nvPicPr>
        <p:blipFill>
          <a:blip r:embed="rId2"/>
          <a:stretch>
            <a:fillRect/>
          </a:stretch>
        </p:blipFill>
        <p:spPr>
          <a:xfrm>
            <a:off x="5295320" y="1455481"/>
            <a:ext cx="6253212" cy="5159767"/>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35600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57AFD-5B77-788A-4BD2-A7D4E336341F}"/>
              </a:ext>
            </a:extLst>
          </p:cNvPr>
          <p:cNvSpPr>
            <a:spLocks noGrp="1"/>
          </p:cNvSpPr>
          <p:nvPr>
            <p:ph type="title"/>
          </p:nvPr>
        </p:nvSpPr>
        <p:spPr>
          <a:xfrm>
            <a:off x="838200" y="585216"/>
            <a:ext cx="10515600" cy="1325563"/>
          </a:xfrm>
        </p:spPr>
        <p:txBody>
          <a:bodyPr>
            <a:normAutofit/>
          </a:bodyPr>
          <a:lstStyle/>
          <a:p>
            <a:r>
              <a:rPr lang="en-US" b="1">
                <a:solidFill>
                  <a:schemeClr val="bg1"/>
                </a:solidFill>
                <a:ea typeface="+mj-lt"/>
                <a:cs typeface="+mj-lt"/>
              </a:rPr>
              <a:t>LOGIN PAGE:</a:t>
            </a:r>
            <a:endParaRPr lang="en-US">
              <a:solidFill>
                <a:schemeClr val="bg1"/>
              </a:solidFill>
            </a:endParaRPr>
          </a:p>
        </p:txBody>
      </p:sp>
      <p:pic>
        <p:nvPicPr>
          <p:cNvPr id="4" name="Picture 4">
            <a:extLst>
              <a:ext uri="{FF2B5EF4-FFF2-40B4-BE49-F238E27FC236}">
                <a16:creationId xmlns:a16="http://schemas.microsoft.com/office/drawing/2014/main" id="{1BC0E251-32C1-CDD1-7119-4BE7268F3E24}"/>
              </a:ext>
            </a:extLst>
          </p:cNvPr>
          <p:cNvPicPr>
            <a:picLocks noChangeAspect="1"/>
          </p:cNvPicPr>
          <p:nvPr/>
        </p:nvPicPr>
        <p:blipFill rotWithShape="1">
          <a:blip r:embed="rId2"/>
          <a:srcRect r="3" b="6469"/>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BC33220-6787-9AD2-E724-C0D7A1CBE3A7}"/>
              </a:ext>
            </a:extLst>
          </p:cNvPr>
          <p:cNvSpPr>
            <a:spLocks noGrp="1"/>
          </p:cNvSpPr>
          <p:nvPr>
            <p:ph idx="1"/>
          </p:nvPr>
        </p:nvSpPr>
        <p:spPr>
          <a:xfrm>
            <a:off x="7546848" y="2516777"/>
            <a:ext cx="3803904" cy="3660185"/>
          </a:xfrm>
        </p:spPr>
        <p:txBody>
          <a:bodyPr vert="horz" lIns="91440" tIns="45720" rIns="91440" bIns="45720" rtlCol="0" anchor="ctr">
            <a:normAutofit/>
          </a:bodyPr>
          <a:lstStyle/>
          <a:p>
            <a:r>
              <a:rPr lang="en-US" sz="2200">
                <a:ea typeface="+mn-lt"/>
                <a:cs typeface="+mn-lt"/>
              </a:rPr>
              <a:t>Login page for both users and administrators.</a:t>
            </a:r>
          </a:p>
          <a:p>
            <a:pPr marL="0" indent="0">
              <a:buNone/>
            </a:pPr>
            <a:endParaRPr lang="en-US" sz="2200">
              <a:cs typeface="Calibri"/>
            </a:endParaRPr>
          </a:p>
        </p:txBody>
      </p:sp>
    </p:spTree>
    <p:extLst>
      <p:ext uri="{BB962C8B-B14F-4D97-AF65-F5344CB8AC3E}">
        <p14:creationId xmlns:p14="http://schemas.microsoft.com/office/powerpoint/2010/main" val="139655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B204-6CBD-5E4C-AD49-CD55E2847459}"/>
              </a:ext>
            </a:extLst>
          </p:cNvPr>
          <p:cNvSpPr>
            <a:spLocks noGrp="1"/>
          </p:cNvSpPr>
          <p:nvPr>
            <p:ph type="title"/>
          </p:nvPr>
        </p:nvSpPr>
        <p:spPr/>
        <p:txBody>
          <a:bodyPr/>
          <a:lstStyle/>
          <a:p>
            <a:r>
              <a:rPr lang="en-US" b="1" dirty="0">
                <a:ea typeface="+mj-lt"/>
                <a:cs typeface="+mj-lt"/>
              </a:rPr>
              <a:t>Admin Page: </a:t>
            </a:r>
            <a:endParaRPr lang="en-US" dirty="0"/>
          </a:p>
        </p:txBody>
      </p:sp>
      <p:sp>
        <p:nvSpPr>
          <p:cNvPr id="3" name="Content Placeholder 2">
            <a:extLst>
              <a:ext uri="{FF2B5EF4-FFF2-40B4-BE49-F238E27FC236}">
                <a16:creationId xmlns:a16="http://schemas.microsoft.com/office/drawing/2014/main" id="{3CD27EA6-A705-F87F-82EE-D80959A1CA50}"/>
              </a:ext>
            </a:extLst>
          </p:cNvPr>
          <p:cNvSpPr>
            <a:spLocks noGrp="1"/>
          </p:cNvSpPr>
          <p:nvPr>
            <p:ph idx="1"/>
          </p:nvPr>
        </p:nvSpPr>
        <p:spPr/>
        <p:txBody>
          <a:bodyPr vert="horz" lIns="91440" tIns="45720" rIns="91440" bIns="45720" rtlCol="0" anchor="t">
            <a:normAutofit/>
          </a:bodyPr>
          <a:lstStyle/>
          <a:p>
            <a:r>
              <a:rPr lang="en-US" dirty="0">
                <a:ea typeface="+mn-lt"/>
                <a:cs typeface="+mn-lt"/>
              </a:rPr>
              <a:t>Only difference you see in this page is Role: Admin. User and Admin role will be checked once the page was login and Session [“role”] will be either Admin or User. If credentials belong to Admin, then role will be Admin and if credentials belong to User, then role will be User.</a:t>
            </a:r>
            <a:endParaRPr lang="en-US" dirty="0"/>
          </a:p>
        </p:txBody>
      </p:sp>
    </p:spTree>
    <p:extLst>
      <p:ext uri="{BB962C8B-B14F-4D97-AF65-F5344CB8AC3E}">
        <p14:creationId xmlns:p14="http://schemas.microsoft.com/office/powerpoint/2010/main" val="3864805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6472-582B-8F17-56C4-F37CC97E12C1}"/>
              </a:ext>
            </a:extLst>
          </p:cNvPr>
          <p:cNvSpPr>
            <a:spLocks noGrp="1"/>
          </p:cNvSpPr>
          <p:nvPr>
            <p:ph type="title"/>
          </p:nvPr>
        </p:nvSpPr>
        <p:spPr>
          <a:xfrm>
            <a:off x="648929" y="629266"/>
            <a:ext cx="3505495" cy="1622321"/>
          </a:xfrm>
        </p:spPr>
        <p:txBody>
          <a:bodyPr>
            <a:normAutofit/>
          </a:bodyPr>
          <a:lstStyle/>
          <a:p>
            <a:r>
              <a:rPr lang="en-US" b="1" u="sng" dirty="0">
                <a:ea typeface="+mj-lt"/>
                <a:cs typeface="+mj-lt"/>
              </a:rPr>
              <a:t>PAYPAL FOR PAYMENT</a:t>
            </a:r>
            <a:r>
              <a:rPr lang="en-US" dirty="0">
                <a:ea typeface="+mj-lt"/>
                <a:cs typeface="+mj-lt"/>
              </a:rPr>
              <a:t>: </a:t>
            </a:r>
            <a:endParaRPr lang="en-US" dirty="0"/>
          </a:p>
        </p:txBody>
      </p:sp>
      <p:sp>
        <p:nvSpPr>
          <p:cNvPr id="3" name="Content Placeholder 2">
            <a:extLst>
              <a:ext uri="{FF2B5EF4-FFF2-40B4-BE49-F238E27FC236}">
                <a16:creationId xmlns:a16="http://schemas.microsoft.com/office/drawing/2014/main" id="{B4B41C9A-5923-66CF-9221-BB5FF0AD5C24}"/>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Once users order products, they are redirected to a payment page. </a:t>
            </a:r>
          </a:p>
          <a:p>
            <a:pPr marL="0" indent="0">
              <a:buNone/>
            </a:pPr>
            <a:endParaRPr lang="en-US" sz="20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1CE78791-C102-909B-EDD0-3941D41AD629}"/>
              </a:ext>
            </a:extLst>
          </p:cNvPr>
          <p:cNvPicPr>
            <a:picLocks noChangeAspect="1"/>
          </p:cNvPicPr>
          <p:nvPr/>
        </p:nvPicPr>
        <p:blipFill>
          <a:blip r:embed="rId2"/>
          <a:stretch>
            <a:fillRect/>
          </a:stretch>
        </p:blipFill>
        <p:spPr>
          <a:xfrm>
            <a:off x="5405862" y="1794633"/>
            <a:ext cx="6019331" cy="3265488"/>
          </a:xfrm>
          <a:prstGeom prst="rect">
            <a:avLst/>
          </a:prstGeom>
          <a:effectLst/>
        </p:spPr>
      </p:pic>
    </p:spTree>
    <p:extLst>
      <p:ext uri="{BB962C8B-B14F-4D97-AF65-F5344CB8AC3E}">
        <p14:creationId xmlns:p14="http://schemas.microsoft.com/office/powerpoint/2010/main" val="158522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260F-F000-BF39-F0A2-7561320C9C27}"/>
              </a:ext>
            </a:extLst>
          </p:cNvPr>
          <p:cNvSpPr>
            <a:spLocks noGrp="1"/>
          </p:cNvSpPr>
          <p:nvPr>
            <p:ph type="title"/>
          </p:nvPr>
        </p:nvSpPr>
        <p:spPr/>
        <p:txBody>
          <a:bodyPr/>
          <a:lstStyle/>
          <a:p>
            <a:r>
              <a:rPr lang="en-US" b="1" dirty="0">
                <a:cs typeface="Calibri Light"/>
              </a:rPr>
              <a:t>E-Commerce Testing Checklist:</a:t>
            </a:r>
            <a:endParaRPr lang="en-US" dirty="0">
              <a:cs typeface="Calibri Light"/>
            </a:endParaRPr>
          </a:p>
        </p:txBody>
      </p:sp>
      <p:sp>
        <p:nvSpPr>
          <p:cNvPr id="3" name="Content Placeholder 2">
            <a:extLst>
              <a:ext uri="{FF2B5EF4-FFF2-40B4-BE49-F238E27FC236}">
                <a16:creationId xmlns:a16="http://schemas.microsoft.com/office/drawing/2014/main" id="{6BA80AA1-BC69-4C21-12A2-0CFD1B81E703}"/>
              </a:ext>
            </a:extLst>
          </p:cNvPr>
          <p:cNvSpPr>
            <a:spLocks noGrp="1"/>
          </p:cNvSpPr>
          <p:nvPr>
            <p:ph idx="1"/>
          </p:nvPr>
        </p:nvSpPr>
        <p:spPr>
          <a:xfrm>
            <a:off x="838200" y="1527969"/>
            <a:ext cx="10515600" cy="4648994"/>
          </a:xfrm>
        </p:spPr>
        <p:txBody>
          <a:bodyPr vert="horz" lIns="91440" tIns="45720" rIns="91440" bIns="45720" rtlCol="0" anchor="t">
            <a:normAutofit/>
          </a:bodyPr>
          <a:lstStyle/>
          <a:p>
            <a:pPr marL="0" indent="0">
              <a:buNone/>
            </a:pPr>
            <a:r>
              <a:rPr lang="en-US" dirty="0">
                <a:cs typeface="Calibri"/>
              </a:rPr>
              <a:t>Below, we have listed important segments and test cases for eCommerce website testing.</a:t>
            </a:r>
          </a:p>
          <a:p>
            <a:pPr marL="0" indent="0">
              <a:buNone/>
            </a:pPr>
            <a:r>
              <a:rPr lang="en-US" dirty="0">
                <a:cs typeface="Calibri"/>
              </a:rPr>
              <a:t>1. Homepage</a:t>
            </a:r>
          </a:p>
          <a:p>
            <a:pPr marL="0" indent="0">
              <a:buNone/>
            </a:pPr>
            <a:r>
              <a:rPr lang="en-US" dirty="0">
                <a:cs typeface="Calibri"/>
              </a:rPr>
              <a:t>2. Search</a:t>
            </a:r>
          </a:p>
          <a:p>
            <a:pPr marL="0" indent="0">
              <a:buNone/>
            </a:pPr>
            <a:r>
              <a:rPr lang="en-US" dirty="0">
                <a:cs typeface="Calibri"/>
              </a:rPr>
              <a:t>3. Product Details</a:t>
            </a:r>
          </a:p>
          <a:p>
            <a:pPr marL="0" indent="0">
              <a:buNone/>
            </a:pPr>
            <a:r>
              <a:rPr lang="en-US" dirty="0">
                <a:cs typeface="Calibri"/>
              </a:rPr>
              <a:t>4. Shopping Cart</a:t>
            </a:r>
          </a:p>
          <a:p>
            <a:pPr marL="0" indent="0">
              <a:buNone/>
            </a:pPr>
            <a:r>
              <a:rPr lang="en-US" dirty="0">
                <a:cs typeface="Calibri"/>
              </a:rPr>
              <a:t>5. Payments</a:t>
            </a:r>
          </a:p>
          <a:p>
            <a:pPr marL="0" indent="0">
              <a:buNone/>
            </a:pPr>
            <a:r>
              <a:rPr lang="en-US" dirty="0">
                <a:cs typeface="Calibri"/>
              </a:rPr>
              <a:t>6. After-Order Tests</a:t>
            </a:r>
          </a:p>
          <a:p>
            <a:pPr marL="0" indent="0">
              <a:buNone/>
            </a:pPr>
            <a:r>
              <a:rPr lang="en-US" dirty="0">
                <a:cs typeface="Calibri"/>
              </a:rPr>
              <a:t>7. Other Tests</a:t>
            </a:r>
          </a:p>
        </p:txBody>
      </p:sp>
    </p:spTree>
    <p:extLst>
      <p:ext uri="{BB962C8B-B14F-4D97-AF65-F5344CB8AC3E}">
        <p14:creationId xmlns:p14="http://schemas.microsoft.com/office/powerpoint/2010/main" val="179072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B855-2634-3A90-69A9-5128E618E7A1}"/>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BF31939D-73DE-74DF-51D6-027EEC3F0515}"/>
              </a:ext>
            </a:extLst>
          </p:cNvPr>
          <p:cNvSpPr>
            <a:spLocks noGrp="1"/>
          </p:cNvSpPr>
          <p:nvPr>
            <p:ph idx="1"/>
          </p:nvPr>
        </p:nvSpPr>
        <p:spPr/>
        <p:txBody>
          <a:bodyPr vert="horz" lIns="91440" tIns="45720" rIns="91440" bIns="45720" rtlCol="0" anchor="t">
            <a:normAutofit/>
          </a:bodyPr>
          <a:lstStyle/>
          <a:p>
            <a:r>
              <a:rPr lang="en-US" sz="2000">
                <a:ea typeface="+mn-lt"/>
                <a:cs typeface="+mn-lt"/>
              </a:rPr>
              <a:t>In today’s fast-changing business environment, it’s extremely important to be able to respond to client needs in the most effective and timely manner. </a:t>
            </a:r>
          </a:p>
          <a:p>
            <a:r>
              <a:rPr lang="en-US" sz="2000">
                <a:ea typeface="+mn-lt"/>
                <a:cs typeface="+mn-lt"/>
              </a:rPr>
              <a:t>E-commerce is rapidly gaining traction as an accepted and used business model. More and more traders are setting up websites that provide the functionality of conducting business transactions over the web.</a:t>
            </a:r>
          </a:p>
          <a:p>
            <a:r>
              <a:rPr lang="en-US" sz="2000">
                <a:ea typeface="+mn-lt"/>
                <a:cs typeface="+mn-lt"/>
              </a:rPr>
              <a:t> It is reasonable to say that the process of purchasing on the Web is becoming more common. </a:t>
            </a:r>
          </a:p>
          <a:p>
            <a:r>
              <a:rPr lang="en-US" sz="2000">
                <a:ea typeface="+mn-lt"/>
                <a:cs typeface="+mn-lt"/>
              </a:rPr>
              <a:t>If your customers wish to see your business online and have instant access to your products or services. </a:t>
            </a:r>
            <a:endParaRPr lang="en-US" sz="2000">
              <a:cs typeface="Calibri" panose="020F0502020204030204"/>
            </a:endParaRPr>
          </a:p>
          <a:p>
            <a:r>
              <a:rPr lang="en-US" sz="2000">
                <a:ea typeface="+mn-lt"/>
                <a:cs typeface="+mn-lt"/>
              </a:rPr>
              <a:t>Online Shopping is a lifestyle e-commerce website, which retails various fashion and lifestyle products. This project allows viewing various products available enables registered users to purchase desired products instantly using Credit cards and can place order by using Cash on Delivery option. </a:t>
            </a:r>
            <a:endParaRPr lang="en-US">
              <a:ea typeface="+mn-lt"/>
              <a:cs typeface="+mn-lt"/>
            </a:endParaRPr>
          </a:p>
          <a:p>
            <a:endParaRPr lang="en-US"/>
          </a:p>
        </p:txBody>
      </p:sp>
    </p:spTree>
    <p:extLst>
      <p:ext uri="{BB962C8B-B14F-4D97-AF65-F5344CB8AC3E}">
        <p14:creationId xmlns:p14="http://schemas.microsoft.com/office/powerpoint/2010/main" val="2856887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2883-C87B-7613-06AF-956D68C6889C}"/>
              </a:ext>
            </a:extLst>
          </p:cNvPr>
          <p:cNvSpPr>
            <a:spLocks noGrp="1"/>
          </p:cNvSpPr>
          <p:nvPr>
            <p:ph type="title"/>
          </p:nvPr>
        </p:nvSpPr>
        <p:spPr/>
        <p:txBody>
          <a:bodyPr/>
          <a:lstStyle/>
          <a:p>
            <a:r>
              <a:rPr lang="en-US" b="1" dirty="0">
                <a:cs typeface="Calibri Light"/>
              </a:rPr>
              <a:t>Homepage:</a:t>
            </a:r>
            <a:endParaRPr lang="en-US" dirty="0">
              <a:cs typeface="Calibri Light"/>
            </a:endParaRPr>
          </a:p>
        </p:txBody>
      </p:sp>
      <p:sp>
        <p:nvSpPr>
          <p:cNvPr id="3" name="Content Placeholder 2">
            <a:extLst>
              <a:ext uri="{FF2B5EF4-FFF2-40B4-BE49-F238E27FC236}">
                <a16:creationId xmlns:a16="http://schemas.microsoft.com/office/drawing/2014/main" id="{77DFEFC7-04FF-B2E2-6D8C-50A6BAAAFF95}"/>
              </a:ext>
            </a:extLst>
          </p:cNvPr>
          <p:cNvSpPr>
            <a:spLocks noGrp="1"/>
          </p:cNvSpPr>
          <p:nvPr>
            <p:ph idx="1"/>
          </p:nvPr>
        </p:nvSpPr>
        <p:spPr>
          <a:xfrm>
            <a:off x="838200" y="1456532"/>
            <a:ext cx="10515600" cy="4720431"/>
          </a:xfrm>
        </p:spPr>
        <p:txBody>
          <a:bodyPr vert="horz" lIns="91440" tIns="45720" rIns="91440" bIns="45720" rtlCol="0" anchor="t">
            <a:normAutofit/>
          </a:bodyPr>
          <a:lstStyle/>
          <a:p>
            <a:r>
              <a:rPr lang="en-US" dirty="0">
                <a:ea typeface="+mn-lt"/>
                <a:cs typeface="+mn-lt"/>
              </a:rPr>
              <a:t>Homepages of retail sites are busy. They have a lot going on. </a:t>
            </a:r>
            <a:endParaRPr lang="en-US">
              <a:ea typeface="+mn-lt"/>
              <a:cs typeface="+mn-lt"/>
            </a:endParaRPr>
          </a:p>
          <a:p>
            <a:r>
              <a:rPr lang="en-US" dirty="0">
                <a:ea typeface="+mn-lt"/>
                <a:cs typeface="+mn-lt"/>
              </a:rPr>
              <a:t>This is the kind of the clickable image (a slideshow of sorts) that occupies the majority of the page.</a:t>
            </a:r>
          </a:p>
          <a:p>
            <a:pPr marL="0" indent="0">
              <a:buNone/>
            </a:pPr>
            <a:endParaRPr lang="en-US" dirty="0">
              <a:cs typeface="Calibri"/>
            </a:endParaRPr>
          </a:p>
        </p:txBody>
      </p:sp>
      <p:pic>
        <p:nvPicPr>
          <p:cNvPr id="4" name="Picture 4" descr="Graphical user interface, website&#10;&#10;Description automatically generated">
            <a:extLst>
              <a:ext uri="{FF2B5EF4-FFF2-40B4-BE49-F238E27FC236}">
                <a16:creationId xmlns:a16="http://schemas.microsoft.com/office/drawing/2014/main" id="{8C1D6377-C961-B807-BF92-E42F167BD20F}"/>
              </a:ext>
            </a:extLst>
          </p:cNvPr>
          <p:cNvPicPr>
            <a:picLocks noChangeAspect="1"/>
          </p:cNvPicPr>
          <p:nvPr/>
        </p:nvPicPr>
        <p:blipFill>
          <a:blip r:embed="rId2"/>
          <a:stretch>
            <a:fillRect/>
          </a:stretch>
        </p:blipFill>
        <p:spPr>
          <a:xfrm>
            <a:off x="831057" y="3055010"/>
            <a:ext cx="10744199" cy="3343540"/>
          </a:xfrm>
          <a:prstGeom prst="rect">
            <a:avLst/>
          </a:prstGeom>
        </p:spPr>
      </p:pic>
    </p:spTree>
    <p:extLst>
      <p:ext uri="{BB962C8B-B14F-4D97-AF65-F5344CB8AC3E}">
        <p14:creationId xmlns:p14="http://schemas.microsoft.com/office/powerpoint/2010/main" val="312269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F34B2-7B4B-2A9D-D9D1-3A1829338B49}"/>
              </a:ext>
            </a:extLst>
          </p:cNvPr>
          <p:cNvSpPr>
            <a:spLocks noGrp="1"/>
          </p:cNvSpPr>
          <p:nvPr>
            <p:ph idx="1"/>
          </p:nvPr>
        </p:nvSpPr>
        <p:spPr>
          <a:xfrm>
            <a:off x="838200" y="456407"/>
            <a:ext cx="10515600" cy="5720556"/>
          </a:xfrm>
        </p:spPr>
        <p:txBody>
          <a:bodyPr vert="horz" lIns="91440" tIns="45720" rIns="91440" bIns="45720" rtlCol="0" anchor="t">
            <a:normAutofit lnSpcReduction="10000"/>
          </a:bodyPr>
          <a:lstStyle/>
          <a:p>
            <a:pPr marL="0" indent="0">
              <a:buNone/>
            </a:pPr>
            <a:r>
              <a:rPr lang="en-US" b="1" dirty="0">
                <a:ea typeface="+mn-lt"/>
                <a:cs typeface="+mn-lt"/>
              </a:rPr>
              <a:t>The following are a few things to test:</a:t>
            </a:r>
            <a:endParaRPr lang="en-US" dirty="0">
              <a:cs typeface="Calibri" panose="020F0502020204030204"/>
            </a:endParaRPr>
          </a:p>
          <a:p>
            <a:r>
              <a:rPr lang="en-US" dirty="0">
                <a:ea typeface="+mn-lt"/>
                <a:cs typeface="+mn-lt"/>
              </a:rPr>
              <a:t>Is it going to auto scroll?</a:t>
            </a:r>
            <a:endParaRPr lang="en-US" dirty="0"/>
          </a:p>
          <a:p>
            <a:r>
              <a:rPr lang="en-US" dirty="0">
                <a:ea typeface="+mn-lt"/>
                <a:cs typeface="+mn-lt"/>
              </a:rPr>
              <a:t>If yes, at what interval will the image be refreshed?</a:t>
            </a:r>
            <a:endParaRPr lang="en-US" dirty="0"/>
          </a:p>
          <a:p>
            <a:r>
              <a:rPr lang="en-US" dirty="0">
                <a:ea typeface="+mn-lt"/>
                <a:cs typeface="+mn-lt"/>
              </a:rPr>
              <a:t>When the user hovers over it, is it still going to scroll to the next one?</a:t>
            </a:r>
            <a:endParaRPr lang="en-US" dirty="0"/>
          </a:p>
          <a:p>
            <a:r>
              <a:rPr lang="en-US" dirty="0">
                <a:ea typeface="+mn-lt"/>
                <a:cs typeface="+mn-lt"/>
              </a:rPr>
              <a:t>Can it be hovered on?</a:t>
            </a:r>
            <a:endParaRPr lang="en-US" dirty="0"/>
          </a:p>
          <a:p>
            <a:r>
              <a:rPr lang="en-US" dirty="0">
                <a:ea typeface="+mn-lt"/>
                <a:cs typeface="+mn-lt"/>
              </a:rPr>
              <a:t>Can it be clicked on?</a:t>
            </a:r>
            <a:endParaRPr lang="en-US" dirty="0"/>
          </a:p>
          <a:p>
            <a:r>
              <a:rPr lang="en-US" dirty="0">
                <a:ea typeface="+mn-lt"/>
                <a:cs typeface="+mn-lt"/>
              </a:rPr>
              <a:t>If yes, is it taking you to the right page and right deal?</a:t>
            </a:r>
            <a:endParaRPr lang="en-US" dirty="0"/>
          </a:p>
          <a:p>
            <a:r>
              <a:rPr lang="en-US" dirty="0">
                <a:ea typeface="+mn-lt"/>
                <a:cs typeface="+mn-lt"/>
              </a:rPr>
              <a:t>Is it loading along with the rest of the page or loads last in comparison to the other elements on the page?</a:t>
            </a:r>
            <a:endParaRPr lang="en-US" dirty="0"/>
          </a:p>
          <a:p>
            <a:r>
              <a:rPr lang="en-US" dirty="0">
                <a:ea typeface="+mn-lt"/>
                <a:cs typeface="+mn-lt"/>
              </a:rPr>
              <a:t>Can the rest of the content be viewed?</a:t>
            </a:r>
            <a:endParaRPr lang="en-US" dirty="0"/>
          </a:p>
          <a:p>
            <a:r>
              <a:rPr lang="en-US" dirty="0">
                <a:ea typeface="+mn-lt"/>
                <a:cs typeface="+mn-lt"/>
              </a:rPr>
              <a:t>Does it render the same way in different browsers and different screen resolutions?</a:t>
            </a:r>
            <a:endParaRPr lang="en-US" dirty="0"/>
          </a:p>
          <a:p>
            <a:endParaRPr lang="en-US" dirty="0">
              <a:cs typeface="Calibri"/>
            </a:endParaRPr>
          </a:p>
        </p:txBody>
      </p:sp>
    </p:spTree>
    <p:extLst>
      <p:ext uri="{BB962C8B-B14F-4D97-AF65-F5344CB8AC3E}">
        <p14:creationId xmlns:p14="http://schemas.microsoft.com/office/powerpoint/2010/main" val="1610999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3277-E772-2C0C-47E8-291D82D18153}"/>
              </a:ext>
            </a:extLst>
          </p:cNvPr>
          <p:cNvSpPr>
            <a:spLocks noGrp="1"/>
          </p:cNvSpPr>
          <p:nvPr>
            <p:ph type="title"/>
          </p:nvPr>
        </p:nvSpPr>
        <p:spPr>
          <a:xfrm>
            <a:off x="838200" y="-456406"/>
            <a:ext cx="10515600" cy="1849438"/>
          </a:xfrm>
        </p:spPr>
        <p:txBody>
          <a:bodyPr/>
          <a:lstStyle/>
          <a:p>
            <a:r>
              <a:rPr lang="en-US" b="1" dirty="0">
                <a:cs typeface="Calibri Light"/>
              </a:rPr>
              <a:t>Product Details Page:</a:t>
            </a:r>
            <a:endParaRPr lang="en-US" dirty="0"/>
          </a:p>
        </p:txBody>
      </p:sp>
      <p:sp>
        <p:nvSpPr>
          <p:cNvPr id="3" name="Content Placeholder 2">
            <a:extLst>
              <a:ext uri="{FF2B5EF4-FFF2-40B4-BE49-F238E27FC236}">
                <a16:creationId xmlns:a16="http://schemas.microsoft.com/office/drawing/2014/main" id="{8D1817C3-B642-6503-4FA5-5D71A64AD4CD}"/>
              </a:ext>
            </a:extLst>
          </p:cNvPr>
          <p:cNvSpPr>
            <a:spLocks noGrp="1"/>
          </p:cNvSpPr>
          <p:nvPr>
            <p:ph idx="1"/>
          </p:nvPr>
        </p:nvSpPr>
        <p:spPr>
          <a:xfrm>
            <a:off x="838200" y="920752"/>
            <a:ext cx="10515600" cy="5256211"/>
          </a:xfrm>
        </p:spPr>
        <p:txBody>
          <a:bodyPr vert="horz" lIns="91440" tIns="45720" rIns="91440" bIns="45720" rtlCol="0" anchor="t">
            <a:normAutofit fontScale="85000" lnSpcReduction="20000"/>
          </a:bodyPr>
          <a:lstStyle/>
          <a:p>
            <a:r>
              <a:rPr lang="en-US" dirty="0">
                <a:ea typeface="+mn-lt"/>
                <a:cs typeface="+mn-lt"/>
              </a:rPr>
              <a:t>Once a user finds a product either through search or by browsing or by clicking on it from the homepage, the user will be taken to the product information page.</a:t>
            </a:r>
          </a:p>
          <a:p>
            <a:pPr marL="0" indent="0">
              <a:buNone/>
            </a:pPr>
            <a:r>
              <a:rPr lang="en-US" b="1" dirty="0">
                <a:ea typeface="+mn-lt"/>
                <a:cs typeface="+mn-lt"/>
              </a:rPr>
              <a:t>Check:</a:t>
            </a:r>
            <a:endParaRPr lang="en-US" dirty="0">
              <a:cs typeface="Calibri"/>
            </a:endParaRPr>
          </a:p>
          <a:p>
            <a:r>
              <a:rPr lang="en-US" dirty="0">
                <a:ea typeface="+mn-lt"/>
                <a:cs typeface="+mn-lt"/>
              </a:rPr>
              <a:t>Image or images of the product</a:t>
            </a:r>
            <a:endParaRPr lang="en-US" dirty="0"/>
          </a:p>
          <a:p>
            <a:r>
              <a:rPr lang="en-US" dirty="0">
                <a:ea typeface="+mn-lt"/>
                <a:cs typeface="+mn-lt"/>
              </a:rPr>
              <a:t>Price of the product</a:t>
            </a:r>
            <a:endParaRPr lang="en-US" dirty="0"/>
          </a:p>
          <a:p>
            <a:r>
              <a:rPr lang="en-US" dirty="0">
                <a:ea typeface="+mn-lt"/>
                <a:cs typeface="+mn-lt"/>
              </a:rPr>
              <a:t>Product specifications</a:t>
            </a:r>
            <a:endParaRPr lang="en-US" dirty="0"/>
          </a:p>
          <a:p>
            <a:r>
              <a:rPr lang="en-US" dirty="0">
                <a:ea typeface="+mn-lt"/>
                <a:cs typeface="+mn-lt"/>
              </a:rPr>
              <a:t>Reviews</a:t>
            </a:r>
            <a:endParaRPr lang="en-US" dirty="0"/>
          </a:p>
          <a:p>
            <a:r>
              <a:rPr lang="en-US" dirty="0">
                <a:ea typeface="+mn-lt"/>
                <a:cs typeface="+mn-lt"/>
              </a:rPr>
              <a:t>Check out options</a:t>
            </a:r>
            <a:endParaRPr lang="en-US" dirty="0"/>
          </a:p>
          <a:p>
            <a:r>
              <a:rPr lang="en-US" dirty="0">
                <a:ea typeface="+mn-lt"/>
                <a:cs typeface="+mn-lt"/>
              </a:rPr>
              <a:t>Delivery options</a:t>
            </a:r>
            <a:endParaRPr lang="en-US" dirty="0"/>
          </a:p>
          <a:p>
            <a:r>
              <a:rPr lang="en-US" dirty="0">
                <a:ea typeface="+mn-lt"/>
                <a:cs typeface="+mn-lt"/>
              </a:rPr>
              <a:t>Shipping information</a:t>
            </a:r>
            <a:endParaRPr lang="en-US" dirty="0"/>
          </a:p>
          <a:p>
            <a:r>
              <a:rPr lang="en-US" dirty="0">
                <a:ea typeface="+mn-lt"/>
                <a:cs typeface="+mn-lt"/>
              </a:rPr>
              <a:t>In-stock/Out of stock</a:t>
            </a:r>
            <a:endParaRPr lang="en-US" dirty="0"/>
          </a:p>
          <a:p>
            <a:r>
              <a:rPr lang="en-US" dirty="0">
                <a:ea typeface="+mn-lt"/>
                <a:cs typeface="+mn-lt"/>
              </a:rPr>
              <a:t>Multiple color or variations options</a:t>
            </a:r>
            <a:endParaRPr lang="en-US" dirty="0"/>
          </a:p>
          <a:p>
            <a:r>
              <a:rPr lang="en-US" dirty="0">
                <a:ea typeface="+mn-lt"/>
                <a:cs typeface="+mn-lt"/>
              </a:rPr>
              <a:t>Breadcrumb navigation for the categories (highlighted in Red below). If navigation such as that is displayed, make sure every element of it is functional.</a:t>
            </a:r>
            <a:endParaRPr lang="en-US" dirty="0"/>
          </a:p>
          <a:p>
            <a:endParaRPr lang="en-US" dirty="0">
              <a:cs typeface="Calibri"/>
            </a:endParaRPr>
          </a:p>
        </p:txBody>
      </p:sp>
    </p:spTree>
    <p:extLst>
      <p:ext uri="{BB962C8B-B14F-4D97-AF65-F5344CB8AC3E}">
        <p14:creationId xmlns:p14="http://schemas.microsoft.com/office/powerpoint/2010/main" val="406992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A5823C5-5D57-C4F7-4354-9AF31F1C9EB3}"/>
              </a:ext>
            </a:extLst>
          </p:cNvPr>
          <p:cNvPicPr>
            <a:picLocks noGrp="1" noChangeAspect="1"/>
          </p:cNvPicPr>
          <p:nvPr>
            <p:ph idx="1"/>
          </p:nvPr>
        </p:nvPicPr>
        <p:blipFill>
          <a:blip r:embed="rId2"/>
          <a:stretch>
            <a:fillRect/>
          </a:stretch>
        </p:blipFill>
        <p:spPr>
          <a:xfrm>
            <a:off x="838200" y="177359"/>
            <a:ext cx="10515600" cy="3254464"/>
          </a:xfrm>
        </p:spPr>
      </p:pic>
      <p:sp>
        <p:nvSpPr>
          <p:cNvPr id="6" name="TextBox 5">
            <a:extLst>
              <a:ext uri="{FF2B5EF4-FFF2-40B4-BE49-F238E27FC236}">
                <a16:creationId xmlns:a16="http://schemas.microsoft.com/office/drawing/2014/main" id="{F45793FD-7E7B-E7A6-1A66-2A735A169F55}"/>
              </a:ext>
            </a:extLst>
          </p:cNvPr>
          <p:cNvSpPr txBox="1"/>
          <p:nvPr/>
        </p:nvSpPr>
        <p:spPr>
          <a:xfrm>
            <a:off x="723901" y="2974181"/>
            <a:ext cx="10994229"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Shopping Cart:</a:t>
            </a:r>
            <a:endParaRPr lang="en-US" sz="2800" dirty="0"/>
          </a:p>
          <a:p>
            <a:pPr algn="l"/>
            <a:endParaRPr lang="en-US" sz="2800" b="1" dirty="0">
              <a:cs typeface="Calibri"/>
            </a:endParaRPr>
          </a:p>
          <a:p>
            <a:endParaRPr lang="en-US" dirty="0">
              <a:cs typeface="Calibri"/>
            </a:endParaRPr>
          </a:p>
        </p:txBody>
      </p:sp>
      <p:pic>
        <p:nvPicPr>
          <p:cNvPr id="7" name="Picture 7" descr="Graphical user interface, text, application&#10;&#10;Description automatically generated">
            <a:extLst>
              <a:ext uri="{FF2B5EF4-FFF2-40B4-BE49-F238E27FC236}">
                <a16:creationId xmlns:a16="http://schemas.microsoft.com/office/drawing/2014/main" id="{1EA65C58-2858-4D92-E66B-B1FA26F84559}"/>
              </a:ext>
            </a:extLst>
          </p:cNvPr>
          <p:cNvPicPr>
            <a:picLocks noChangeAspect="1"/>
          </p:cNvPicPr>
          <p:nvPr/>
        </p:nvPicPr>
        <p:blipFill>
          <a:blip r:embed="rId3"/>
          <a:stretch>
            <a:fillRect/>
          </a:stretch>
        </p:blipFill>
        <p:spPr>
          <a:xfrm>
            <a:off x="962026" y="3580382"/>
            <a:ext cx="9886948" cy="1423642"/>
          </a:xfrm>
          <a:prstGeom prst="rect">
            <a:avLst/>
          </a:prstGeom>
        </p:spPr>
      </p:pic>
      <p:sp>
        <p:nvSpPr>
          <p:cNvPr id="8" name="TextBox 7">
            <a:extLst>
              <a:ext uri="{FF2B5EF4-FFF2-40B4-BE49-F238E27FC236}">
                <a16:creationId xmlns:a16="http://schemas.microsoft.com/office/drawing/2014/main" id="{B84F158B-3EFB-C4F6-831F-FB51BD093802}"/>
              </a:ext>
            </a:extLst>
          </p:cNvPr>
          <p:cNvSpPr txBox="1"/>
          <p:nvPr/>
        </p:nvSpPr>
        <p:spPr>
          <a:xfrm>
            <a:off x="962025" y="5188743"/>
            <a:ext cx="10756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is the penultimate stage before the user commits to the purchase.</a:t>
            </a:r>
          </a:p>
        </p:txBody>
      </p:sp>
    </p:spTree>
    <p:extLst>
      <p:ext uri="{BB962C8B-B14F-4D97-AF65-F5344CB8AC3E}">
        <p14:creationId xmlns:p14="http://schemas.microsoft.com/office/powerpoint/2010/main" val="3200165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3992C-C85B-AB09-221C-515E12D61B0B}"/>
              </a:ext>
            </a:extLst>
          </p:cNvPr>
          <p:cNvSpPr>
            <a:spLocks noGrp="1"/>
          </p:cNvSpPr>
          <p:nvPr>
            <p:ph idx="1"/>
          </p:nvPr>
        </p:nvSpPr>
        <p:spPr>
          <a:xfrm>
            <a:off x="838200" y="301626"/>
            <a:ext cx="10515600" cy="6220618"/>
          </a:xfrm>
        </p:spPr>
        <p:txBody>
          <a:bodyPr vert="horz" lIns="91440" tIns="45720" rIns="91440" bIns="45720" rtlCol="0" anchor="t">
            <a:normAutofit fontScale="92500" lnSpcReduction="10000"/>
          </a:bodyPr>
          <a:lstStyle/>
          <a:p>
            <a:pPr marL="0" indent="0">
              <a:buNone/>
            </a:pPr>
            <a:r>
              <a:rPr lang="en-US" b="1" dirty="0">
                <a:ea typeface="+mn-lt"/>
                <a:cs typeface="+mn-lt"/>
              </a:rPr>
              <a:t>Test the following:</a:t>
            </a:r>
            <a:endParaRPr lang="en-US" dirty="0">
              <a:cs typeface="Calibri" panose="020F0502020204030204"/>
            </a:endParaRPr>
          </a:p>
          <a:p>
            <a:r>
              <a:rPr lang="en-US" dirty="0">
                <a:ea typeface="+mn-lt"/>
                <a:cs typeface="+mn-lt"/>
              </a:rPr>
              <a:t>Add items to the cart and continue shopping</a:t>
            </a:r>
            <a:endParaRPr lang="en-US" dirty="0"/>
          </a:p>
          <a:p>
            <a:r>
              <a:rPr lang="en-US" dirty="0">
                <a:ea typeface="+mn-lt"/>
                <a:cs typeface="+mn-lt"/>
              </a:rPr>
              <a:t>If the user adds the same item to the cart while continuing to shop, the item count in the shopping cart should get incremented</a:t>
            </a:r>
            <a:endParaRPr lang="en-US" dirty="0"/>
          </a:p>
          <a:p>
            <a:r>
              <a:rPr lang="en-US" dirty="0">
                <a:ea typeface="+mn-lt"/>
                <a:cs typeface="+mn-lt"/>
              </a:rPr>
              <a:t>All items and their totals should be displayed in the cart</a:t>
            </a:r>
            <a:endParaRPr lang="en-US" dirty="0"/>
          </a:p>
          <a:p>
            <a:r>
              <a:rPr lang="en-US" dirty="0">
                <a:ea typeface="+mn-lt"/>
                <a:cs typeface="+mn-lt"/>
              </a:rPr>
              <a:t>Taxes as per location should be applied</a:t>
            </a:r>
            <a:endParaRPr lang="en-US" dirty="0"/>
          </a:p>
          <a:p>
            <a:r>
              <a:rPr lang="en-US" dirty="0">
                <a:ea typeface="+mn-lt"/>
                <a:cs typeface="+mn-lt"/>
              </a:rPr>
              <a:t>A user can add more items to the cart- total should reflect the same</a:t>
            </a:r>
            <a:endParaRPr lang="en-US" dirty="0"/>
          </a:p>
          <a:p>
            <a:r>
              <a:rPr lang="en-US" dirty="0">
                <a:ea typeface="+mn-lt"/>
                <a:cs typeface="+mn-lt"/>
              </a:rPr>
              <a:t>Update the contents added to the cart- total should reflect that too</a:t>
            </a:r>
            <a:endParaRPr lang="en-US" dirty="0"/>
          </a:p>
          <a:p>
            <a:r>
              <a:rPr lang="en-US" dirty="0">
                <a:ea typeface="+mn-lt"/>
                <a:cs typeface="+mn-lt"/>
              </a:rPr>
              <a:t>Remove items from the cart</a:t>
            </a:r>
            <a:endParaRPr lang="en-US" dirty="0"/>
          </a:p>
          <a:p>
            <a:r>
              <a:rPr lang="en-US" dirty="0">
                <a:ea typeface="+mn-lt"/>
                <a:cs typeface="+mn-lt"/>
              </a:rPr>
              <a:t>Proceed to checkout</a:t>
            </a:r>
            <a:endParaRPr lang="en-US" dirty="0"/>
          </a:p>
          <a:p>
            <a:r>
              <a:rPr lang="en-US" dirty="0">
                <a:ea typeface="+mn-lt"/>
                <a:cs typeface="+mn-lt"/>
              </a:rPr>
              <a:t>Calculate Shipping costs with different shipping options</a:t>
            </a:r>
            <a:endParaRPr lang="en-US" dirty="0"/>
          </a:p>
          <a:p>
            <a:r>
              <a:rPr lang="en-US" dirty="0">
                <a:ea typeface="+mn-lt"/>
                <a:cs typeface="+mn-lt"/>
              </a:rPr>
              <a:t>Apply coupons</a:t>
            </a:r>
            <a:endParaRPr lang="en-US" dirty="0"/>
          </a:p>
          <a:p>
            <a:r>
              <a:rPr lang="en-US" dirty="0">
                <a:ea typeface="+mn-lt"/>
                <a:cs typeface="+mn-lt"/>
              </a:rPr>
              <a:t>Don’t check out, close the site, and come back later. The site should retain the items in the cart</a:t>
            </a:r>
            <a:endParaRPr lang="en-US" dirty="0"/>
          </a:p>
          <a:p>
            <a:pPr marL="0" indent="0">
              <a:buNone/>
            </a:pPr>
            <a:endParaRPr lang="en-US" dirty="0">
              <a:cs typeface="Calibri"/>
            </a:endParaRPr>
          </a:p>
        </p:txBody>
      </p:sp>
    </p:spTree>
    <p:extLst>
      <p:ext uri="{BB962C8B-B14F-4D97-AF65-F5344CB8AC3E}">
        <p14:creationId xmlns:p14="http://schemas.microsoft.com/office/powerpoint/2010/main" val="3219425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E727-FF86-9203-CA5C-0359BA834FE2}"/>
              </a:ext>
            </a:extLst>
          </p:cNvPr>
          <p:cNvSpPr>
            <a:spLocks noGrp="1"/>
          </p:cNvSpPr>
          <p:nvPr>
            <p:ph type="title"/>
          </p:nvPr>
        </p:nvSpPr>
        <p:spPr/>
        <p:txBody>
          <a:bodyPr/>
          <a:lstStyle/>
          <a:p>
            <a:r>
              <a:rPr lang="en-US" sz="3600" b="1" i="0" dirty="0">
                <a:effectLst/>
                <a:latin typeface="Work Sans" pitchFamily="2" charset="0"/>
              </a:rPr>
              <a:t>After-Order Tests</a:t>
            </a:r>
            <a:br>
              <a:rPr lang="en-US" b="1" i="0" dirty="0">
                <a:solidFill>
                  <a:srgbClr val="3A3A3A"/>
                </a:solidFill>
                <a:effectLst/>
                <a:latin typeface="Work Sans" pitchFamily="2" charset="0"/>
              </a:rPr>
            </a:br>
            <a:endParaRPr lang="en-US" dirty="0"/>
          </a:p>
        </p:txBody>
      </p:sp>
      <p:pic>
        <p:nvPicPr>
          <p:cNvPr id="6" name="Content Placeholder 5" descr="Graphical user interface, application&#10;&#10;Description automatically generated">
            <a:extLst>
              <a:ext uri="{FF2B5EF4-FFF2-40B4-BE49-F238E27FC236}">
                <a16:creationId xmlns:a16="http://schemas.microsoft.com/office/drawing/2014/main" id="{729F9DA3-C7FA-9188-8C8D-6A350335C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18305"/>
            <a:ext cx="10896600" cy="1892981"/>
          </a:xfrm>
        </p:spPr>
      </p:pic>
      <p:sp>
        <p:nvSpPr>
          <p:cNvPr id="7" name="TextBox 6">
            <a:extLst>
              <a:ext uri="{FF2B5EF4-FFF2-40B4-BE49-F238E27FC236}">
                <a16:creationId xmlns:a16="http://schemas.microsoft.com/office/drawing/2014/main" id="{5AD97D86-31DC-DA6F-91DF-8590FCA3F063}"/>
              </a:ext>
            </a:extLst>
          </p:cNvPr>
          <p:cNvSpPr txBox="1"/>
          <p:nvPr/>
        </p:nvSpPr>
        <p:spPr>
          <a:xfrm>
            <a:off x="838200" y="3646714"/>
            <a:ext cx="11146971" cy="1754326"/>
          </a:xfrm>
          <a:prstGeom prst="rect">
            <a:avLst/>
          </a:prstGeom>
          <a:noFill/>
        </p:spPr>
        <p:txBody>
          <a:bodyPr wrap="square" rtlCol="0">
            <a:spAutoFit/>
          </a:bodyPr>
          <a:lstStyle/>
          <a:p>
            <a:pPr algn="l"/>
            <a:r>
              <a:rPr lang="en-US" b="1" i="0" dirty="0">
                <a:solidFill>
                  <a:srgbClr val="3A3A3A"/>
                </a:solidFill>
                <a:effectLst/>
                <a:latin typeface="Work Sans" pitchFamily="2" charset="0"/>
              </a:rPr>
              <a:t>Check:</a:t>
            </a:r>
            <a:endParaRPr lang="en-US" b="0" i="0" dirty="0">
              <a:solidFill>
                <a:srgbClr val="3A3A3A"/>
              </a:solidFill>
              <a:effectLst/>
              <a:latin typeface="Work Sans" pitchFamily="2" charset="0"/>
            </a:endParaRPr>
          </a:p>
          <a:p>
            <a:pPr algn="l">
              <a:buFont typeface="Arial" panose="020B0604020202020204" pitchFamily="34" charset="0"/>
              <a:buChar char="•"/>
            </a:pPr>
            <a:r>
              <a:rPr lang="en-US" b="0" i="0" dirty="0">
                <a:solidFill>
                  <a:srgbClr val="3A3A3A"/>
                </a:solidFill>
                <a:effectLst/>
                <a:latin typeface="Work Sans" pitchFamily="2" charset="0"/>
              </a:rPr>
              <a:t>Change the Order</a:t>
            </a:r>
          </a:p>
          <a:p>
            <a:pPr algn="l">
              <a:buFont typeface="Arial" panose="020B0604020202020204" pitchFamily="34" charset="0"/>
              <a:buChar char="•"/>
            </a:pPr>
            <a:r>
              <a:rPr lang="en-US" b="0" i="0" dirty="0">
                <a:solidFill>
                  <a:srgbClr val="3A3A3A"/>
                </a:solidFill>
                <a:effectLst/>
                <a:latin typeface="Work Sans" pitchFamily="2" charset="0"/>
              </a:rPr>
              <a:t>Cancel the Order</a:t>
            </a:r>
          </a:p>
          <a:p>
            <a:pPr algn="l">
              <a:buFont typeface="Arial" panose="020B0604020202020204" pitchFamily="34" charset="0"/>
              <a:buChar char="•"/>
            </a:pPr>
            <a:r>
              <a:rPr lang="en-US" b="0" i="0" dirty="0">
                <a:solidFill>
                  <a:srgbClr val="3A3A3A"/>
                </a:solidFill>
                <a:effectLst/>
                <a:latin typeface="Work Sans" pitchFamily="2" charset="0"/>
              </a:rPr>
              <a:t>Track the Order</a:t>
            </a:r>
          </a:p>
          <a:p>
            <a:pPr algn="l">
              <a:buFont typeface="Arial" panose="020B0604020202020204" pitchFamily="34" charset="0"/>
              <a:buChar char="•"/>
            </a:pPr>
            <a:r>
              <a:rPr lang="en-US" b="0" i="0" dirty="0">
                <a:solidFill>
                  <a:srgbClr val="3A3A3A"/>
                </a:solidFill>
                <a:effectLst/>
                <a:latin typeface="Work Sans" pitchFamily="2" charset="0"/>
              </a:rPr>
              <a:t>Returns</a:t>
            </a:r>
          </a:p>
          <a:p>
            <a:endParaRPr lang="en-US" dirty="0"/>
          </a:p>
        </p:txBody>
      </p:sp>
    </p:spTree>
    <p:extLst>
      <p:ext uri="{BB962C8B-B14F-4D97-AF65-F5344CB8AC3E}">
        <p14:creationId xmlns:p14="http://schemas.microsoft.com/office/powerpoint/2010/main" val="4010929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B489-796E-47B1-04A3-A9D5DD7D8239}"/>
              </a:ext>
            </a:extLst>
          </p:cNvPr>
          <p:cNvSpPr>
            <a:spLocks noGrp="1"/>
          </p:cNvSpPr>
          <p:nvPr>
            <p:ph type="title"/>
          </p:nvPr>
        </p:nvSpPr>
        <p:spPr/>
        <p:txBody>
          <a:bodyPr/>
          <a:lstStyle/>
          <a:p>
            <a:r>
              <a:rPr lang="en-US" sz="3600" b="1" i="0" dirty="0">
                <a:effectLst/>
                <a:latin typeface="Work Sans" pitchFamily="2" charset="0"/>
              </a:rPr>
              <a:t>Other Tests</a:t>
            </a:r>
            <a:br>
              <a:rPr lang="en-US" b="1" i="0" dirty="0">
                <a:solidFill>
                  <a:srgbClr val="3A3A3A"/>
                </a:solidFill>
                <a:effectLst/>
                <a:latin typeface="Work Sans" pitchFamily="2" charset="0"/>
              </a:rPr>
            </a:br>
            <a:endParaRPr lang="en-US" dirty="0"/>
          </a:p>
        </p:txBody>
      </p:sp>
      <p:sp>
        <p:nvSpPr>
          <p:cNvPr id="3" name="Content Placeholder 2">
            <a:extLst>
              <a:ext uri="{FF2B5EF4-FFF2-40B4-BE49-F238E27FC236}">
                <a16:creationId xmlns:a16="http://schemas.microsoft.com/office/drawing/2014/main" id="{1CACACB0-9828-AE03-0011-C1E87F913F54}"/>
              </a:ext>
            </a:extLst>
          </p:cNvPr>
          <p:cNvSpPr>
            <a:spLocks noGrp="1"/>
          </p:cNvSpPr>
          <p:nvPr>
            <p:ph idx="1"/>
          </p:nvPr>
        </p:nvSpPr>
        <p:spPr>
          <a:xfrm>
            <a:off x="838200" y="1404257"/>
            <a:ext cx="10515600" cy="4772706"/>
          </a:xfrm>
        </p:spPr>
        <p:txBody>
          <a:bodyPr/>
          <a:lstStyle/>
          <a:p>
            <a:pPr algn="l">
              <a:buFont typeface="Arial" panose="020B0604020202020204" pitchFamily="34" charset="0"/>
              <a:buChar char="•"/>
            </a:pPr>
            <a:r>
              <a:rPr lang="en-US" b="0" i="0" dirty="0">
                <a:solidFill>
                  <a:srgbClr val="3A3A3A"/>
                </a:solidFill>
                <a:effectLst/>
                <a:latin typeface="Work Sans" pitchFamily="2" charset="0"/>
              </a:rPr>
              <a:t>Login</a:t>
            </a:r>
          </a:p>
          <a:p>
            <a:pPr algn="l">
              <a:buFont typeface="Arial" panose="020B0604020202020204" pitchFamily="34" charset="0"/>
              <a:buChar char="•"/>
            </a:pPr>
            <a:r>
              <a:rPr lang="en-US" b="0" i="0" dirty="0">
                <a:solidFill>
                  <a:srgbClr val="3A3A3A"/>
                </a:solidFill>
                <a:effectLst/>
                <a:latin typeface="Work Sans" pitchFamily="2" charset="0"/>
              </a:rPr>
              <a:t>FAQs</a:t>
            </a:r>
          </a:p>
          <a:p>
            <a:pPr algn="l">
              <a:buFont typeface="Arial" panose="020B0604020202020204" pitchFamily="34" charset="0"/>
              <a:buChar char="•"/>
            </a:pPr>
            <a:r>
              <a:rPr lang="en-US" b="0" i="0" dirty="0">
                <a:solidFill>
                  <a:srgbClr val="3A3A3A"/>
                </a:solidFill>
                <a:effectLst/>
                <a:latin typeface="Work Sans" pitchFamily="2" charset="0"/>
              </a:rPr>
              <a:t>Contact Us page</a:t>
            </a:r>
          </a:p>
          <a:p>
            <a:pPr algn="l">
              <a:buFont typeface="Arial" panose="020B0604020202020204" pitchFamily="34" charset="0"/>
              <a:buChar char="•"/>
            </a:pPr>
            <a:r>
              <a:rPr lang="en-US" b="0" i="0" dirty="0">
                <a:solidFill>
                  <a:srgbClr val="3A3A3A"/>
                </a:solidFill>
                <a:effectLst/>
                <a:latin typeface="Work Sans" pitchFamily="2" charset="0"/>
              </a:rPr>
              <a:t>Customer Service page etc.</a:t>
            </a:r>
          </a:p>
          <a:p>
            <a:pPr marL="0" indent="0">
              <a:buNone/>
            </a:pPr>
            <a:endParaRPr lang="en-US" dirty="0"/>
          </a:p>
        </p:txBody>
      </p:sp>
    </p:spTree>
    <p:extLst>
      <p:ext uri="{BB962C8B-B14F-4D97-AF65-F5344CB8AC3E}">
        <p14:creationId xmlns:p14="http://schemas.microsoft.com/office/powerpoint/2010/main" val="864196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D06D-BC86-4450-8A04-134F1432CE2A}"/>
              </a:ext>
            </a:extLst>
          </p:cNvPr>
          <p:cNvSpPr>
            <a:spLocks noGrp="1"/>
          </p:cNvSpPr>
          <p:nvPr>
            <p:ph type="title"/>
          </p:nvPr>
        </p:nvSpPr>
        <p:spPr/>
        <p:txBody>
          <a:bodyPr/>
          <a:lstStyle/>
          <a:p>
            <a:r>
              <a:rPr lang="en-US" b="1" dirty="0">
                <a:ea typeface="+mj-lt"/>
                <a:cs typeface="+mj-lt"/>
              </a:rPr>
              <a:t>Data Management:</a:t>
            </a:r>
            <a:r>
              <a:rPr lang="en-US" dirty="0">
                <a:ea typeface="+mj-lt"/>
                <a:cs typeface="+mj-lt"/>
              </a:rPr>
              <a:t> </a:t>
            </a:r>
            <a:endParaRPr lang="en-US"/>
          </a:p>
        </p:txBody>
      </p:sp>
      <p:sp>
        <p:nvSpPr>
          <p:cNvPr id="3" name="Content Placeholder 2">
            <a:extLst>
              <a:ext uri="{FF2B5EF4-FFF2-40B4-BE49-F238E27FC236}">
                <a16:creationId xmlns:a16="http://schemas.microsoft.com/office/drawing/2014/main" id="{B6C1A323-7A95-B72B-524E-E3DC035DAB77}"/>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Data Description</a:t>
            </a:r>
            <a:r>
              <a:rPr lang="en-US" dirty="0">
                <a:ea typeface="+mn-lt"/>
                <a:cs typeface="+mn-lt"/>
              </a:rPr>
              <a:t> :</a:t>
            </a:r>
            <a:endParaRPr lang="en-US" dirty="0"/>
          </a:p>
          <a:p>
            <a:pPr marL="0" indent="0">
              <a:buNone/>
            </a:pPr>
            <a:r>
              <a:rPr lang="en-US" dirty="0">
                <a:cs typeface="Calibri"/>
              </a:rPr>
              <a:t>   </a:t>
            </a:r>
            <a:r>
              <a:rPr lang="en-US" dirty="0">
                <a:ea typeface="+mn-lt"/>
                <a:cs typeface="+mn-lt"/>
              </a:rPr>
              <a:t>This database consists of </a:t>
            </a:r>
            <a:endParaRPr lang="en-US" dirty="0">
              <a:cs typeface="Calibri"/>
            </a:endParaRPr>
          </a:p>
          <a:p>
            <a:r>
              <a:rPr lang="en-US" dirty="0">
                <a:ea typeface="+mn-lt"/>
                <a:cs typeface="+mn-lt"/>
              </a:rPr>
              <a:t>Users: User and Admin information is added to database with Unique ID based on their roles.</a:t>
            </a:r>
            <a:endParaRPr lang="en-US" dirty="0"/>
          </a:p>
          <a:p>
            <a:r>
              <a:rPr lang="en-US" dirty="0">
                <a:ea typeface="+mn-lt"/>
                <a:cs typeface="+mn-lt"/>
              </a:rPr>
              <a:t>Shopping: Complete products information is stored in this table.</a:t>
            </a:r>
            <a:endParaRPr lang="en-US" dirty="0"/>
          </a:p>
          <a:p>
            <a:r>
              <a:rPr lang="en-US" dirty="0">
                <a:ea typeface="+mn-lt"/>
                <a:cs typeface="+mn-lt"/>
              </a:rPr>
              <a:t>Orders: Customer ordered products, status and delivery information is stored in this table.</a:t>
            </a:r>
            <a:endParaRPr lang="en-US" dirty="0"/>
          </a:p>
          <a:p>
            <a:pPr marL="0" indent="0">
              <a:buNone/>
            </a:pPr>
            <a:endParaRPr lang="en-US" dirty="0">
              <a:cs typeface="Calibri"/>
            </a:endParaRPr>
          </a:p>
        </p:txBody>
      </p:sp>
    </p:spTree>
    <p:extLst>
      <p:ext uri="{BB962C8B-B14F-4D97-AF65-F5344CB8AC3E}">
        <p14:creationId xmlns:p14="http://schemas.microsoft.com/office/powerpoint/2010/main" val="2145736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02C1BC-32B6-10F1-1504-6FD4F2C487AD}"/>
              </a:ext>
            </a:extLst>
          </p:cNvPr>
          <p:cNvSpPr>
            <a:spLocks noGrp="1"/>
          </p:cNvSpPr>
          <p:nvPr>
            <p:ph idx="1"/>
          </p:nvPr>
        </p:nvSpPr>
        <p:spPr>
          <a:xfrm>
            <a:off x="643469" y="1782981"/>
            <a:ext cx="4008384" cy="4393982"/>
          </a:xfrm>
        </p:spPr>
        <p:txBody>
          <a:bodyPr vert="horz" lIns="91440" tIns="45720" rIns="91440" bIns="45720" rtlCol="0">
            <a:normAutofit/>
          </a:bodyPr>
          <a:lstStyle/>
          <a:p>
            <a:pPr marL="0" indent="0">
              <a:buNone/>
            </a:pPr>
            <a:r>
              <a:rPr lang="en-US" sz="2000" b="1">
                <a:ea typeface="+mn-lt"/>
                <a:cs typeface="+mn-lt"/>
              </a:rPr>
              <a:t>Data Objects:</a:t>
            </a:r>
          </a:p>
          <a:p>
            <a:pPr>
              <a:buFont typeface="Arial"/>
              <a:buChar char="•"/>
            </a:pPr>
            <a:r>
              <a:rPr lang="en-US" sz="2000">
                <a:ea typeface="+mn-lt"/>
                <a:cs typeface="+mn-lt"/>
              </a:rPr>
              <a:t>User: ID, Username, Password, Email, Role</a:t>
            </a:r>
            <a:endParaRPr lang="en-US" sz="2000"/>
          </a:p>
          <a:p>
            <a:pPr>
              <a:buFont typeface="Arial"/>
              <a:buChar char="•"/>
            </a:pPr>
            <a:r>
              <a:rPr lang="en-US" sz="2000">
                <a:ea typeface="+mn-lt"/>
                <a:cs typeface="+mn-lt"/>
              </a:rPr>
              <a:t>Shopping: ID, Product, Product ID, Cost, Category, Image, Description</a:t>
            </a:r>
            <a:endParaRPr lang="en-US" sz="2000"/>
          </a:p>
          <a:p>
            <a:pPr>
              <a:buFont typeface="Arial"/>
              <a:buChar char="•"/>
            </a:pPr>
            <a:r>
              <a:rPr lang="en-US" sz="2000">
                <a:ea typeface="+mn-lt"/>
                <a:cs typeface="+mn-lt"/>
              </a:rPr>
              <a:t>Orders: ID, Client, Product, Quantity, Price, Date, Order Shipped</a:t>
            </a:r>
            <a:endParaRPr lang="en-US" sz="2000"/>
          </a:p>
          <a:p>
            <a:pPr marL="0" indent="0">
              <a:buNone/>
            </a:pPr>
            <a:r>
              <a:rPr lang="en-US" sz="2000" b="1">
                <a:ea typeface="+mn-lt"/>
                <a:cs typeface="+mn-lt"/>
              </a:rPr>
              <a:t>Database Table Diagram:</a:t>
            </a:r>
            <a:r>
              <a:rPr lang="en-US" sz="2000">
                <a:ea typeface="+mn-lt"/>
                <a:cs typeface="+mn-lt"/>
              </a:rPr>
              <a:t> </a:t>
            </a:r>
          </a:p>
          <a:p>
            <a:pPr marL="0" indent="0">
              <a:buNone/>
            </a:pPr>
            <a:endParaRPr lang="en-US" sz="2000">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a:extLst>
              <a:ext uri="{FF2B5EF4-FFF2-40B4-BE49-F238E27FC236}">
                <a16:creationId xmlns:a16="http://schemas.microsoft.com/office/drawing/2014/main" id="{40F896AD-0CA9-543B-C1B7-4A10DA875377}"/>
              </a:ext>
            </a:extLst>
          </p:cNvPr>
          <p:cNvPicPr>
            <a:picLocks noChangeAspect="1"/>
          </p:cNvPicPr>
          <p:nvPr/>
        </p:nvPicPr>
        <p:blipFill>
          <a:blip r:embed="rId2"/>
          <a:stretch>
            <a:fillRect/>
          </a:stretch>
        </p:blipFill>
        <p:spPr>
          <a:xfrm>
            <a:off x="5454652" y="1782981"/>
            <a:ext cx="5934547"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3621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477C-76FA-E63F-585A-D7843E15444D}"/>
              </a:ext>
            </a:extLst>
          </p:cNvPr>
          <p:cNvSpPr>
            <a:spLocks noGrp="1"/>
          </p:cNvSpPr>
          <p:nvPr>
            <p:ph type="title"/>
          </p:nvPr>
        </p:nvSpPr>
        <p:spPr/>
        <p:txBody>
          <a:bodyPr/>
          <a:lstStyle/>
          <a:p>
            <a:r>
              <a:rPr lang="en-US" b="1" dirty="0">
                <a:ea typeface="+mj-lt"/>
                <a:cs typeface="+mj-lt"/>
              </a:rPr>
              <a:t>Relationships:</a:t>
            </a:r>
            <a:r>
              <a:rPr lang="en-US" dirty="0">
                <a:ea typeface="+mj-lt"/>
                <a:cs typeface="+mj-lt"/>
              </a:rPr>
              <a:t> </a:t>
            </a:r>
            <a:endParaRPr lang="en-US"/>
          </a:p>
        </p:txBody>
      </p:sp>
      <p:pic>
        <p:nvPicPr>
          <p:cNvPr id="4" name="Picture 4" descr="Diagram&#10;&#10;Description automatically generated">
            <a:extLst>
              <a:ext uri="{FF2B5EF4-FFF2-40B4-BE49-F238E27FC236}">
                <a16:creationId xmlns:a16="http://schemas.microsoft.com/office/drawing/2014/main" id="{8A327CE7-3BBA-9576-4838-BF3B68E4DD8E}"/>
              </a:ext>
            </a:extLst>
          </p:cNvPr>
          <p:cNvPicPr>
            <a:picLocks noGrp="1" noChangeAspect="1"/>
          </p:cNvPicPr>
          <p:nvPr>
            <p:ph idx="1"/>
          </p:nvPr>
        </p:nvPicPr>
        <p:blipFill>
          <a:blip r:embed="rId2"/>
          <a:stretch>
            <a:fillRect/>
          </a:stretch>
        </p:blipFill>
        <p:spPr>
          <a:xfrm>
            <a:off x="3097237" y="1385094"/>
            <a:ext cx="5997525" cy="4791869"/>
          </a:xfrm>
        </p:spPr>
      </p:pic>
    </p:spTree>
    <p:extLst>
      <p:ext uri="{BB962C8B-B14F-4D97-AF65-F5344CB8AC3E}">
        <p14:creationId xmlns:p14="http://schemas.microsoft.com/office/powerpoint/2010/main" val="217531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B8EA98-5BFB-AB41-B5DC-DDC415A97524}"/>
              </a:ext>
            </a:extLst>
          </p:cNvPr>
          <p:cNvSpPr>
            <a:spLocks noGrp="1"/>
          </p:cNvSpPr>
          <p:nvPr>
            <p:ph idx="1"/>
          </p:nvPr>
        </p:nvSpPr>
        <p:spPr>
          <a:xfrm>
            <a:off x="387016" y="321678"/>
            <a:ext cx="10966784" cy="5855285"/>
          </a:xfrm>
        </p:spPr>
        <p:txBody>
          <a:bodyPr vert="horz" lIns="91440" tIns="45720" rIns="91440" bIns="45720" rtlCol="0" anchor="t">
            <a:normAutofit/>
          </a:bodyPr>
          <a:lstStyle/>
          <a:p>
            <a:r>
              <a:rPr lang="en-US" sz="2000">
                <a:ea typeface="+mn-lt"/>
                <a:cs typeface="+mn-lt"/>
              </a:rPr>
              <a:t>The goal of this project is to develop a general-purpose e-commerce store where products such as clothing and electronics can be purchased from the comfort of home via the internet. </a:t>
            </a:r>
            <a:endParaRPr lang="en-US" sz="2000">
              <a:cs typeface="Calibri"/>
            </a:endParaRPr>
          </a:p>
          <a:p>
            <a:r>
              <a:rPr lang="en-US" sz="2000">
                <a:cs typeface="Calibri"/>
              </a:rPr>
              <a:t>This project provides an easy access to Administrators and Managers to view orders placed using Instant Pay options. </a:t>
            </a:r>
            <a:endParaRPr lang="en-US"/>
          </a:p>
          <a:p>
            <a:r>
              <a:rPr lang="en-US" sz="2000">
                <a:ea typeface="+mn-lt"/>
                <a:cs typeface="+mn-lt"/>
              </a:rPr>
              <a:t>An online store is a virtual store on the Internet where customers can browse the catalog and select the products that interest them. </a:t>
            </a:r>
          </a:p>
          <a:p>
            <a:r>
              <a:rPr lang="en-US" sz="2000">
                <a:ea typeface="+mn-lt"/>
                <a:cs typeface="+mn-lt"/>
              </a:rPr>
              <a:t>The selected items may be collected in a shopping cart. At checkout time, the items in the shopping cart will be presented as an order. At that time, more information will be needed to complete the transaction.</a:t>
            </a:r>
          </a:p>
          <a:p>
            <a:r>
              <a:rPr lang="en-US" sz="2000">
                <a:ea typeface="+mn-lt"/>
                <a:cs typeface="+mn-lt"/>
              </a:rPr>
              <a:t> Usually, the customer will be asked to fill or select a billing address, a shipping address, a shipping option, and payment information such as a credit card number. </a:t>
            </a:r>
          </a:p>
          <a:p>
            <a:r>
              <a:rPr lang="en-US" sz="2000">
                <a:ea typeface="+mn-lt"/>
                <a:cs typeface="+mn-lt"/>
              </a:rPr>
              <a:t>An email notification is sent to the customer as soon as the order is placed</a:t>
            </a:r>
            <a:endParaRPr lang="en-US" sz="2000">
              <a:cs typeface="Calibri"/>
            </a:endParaRPr>
          </a:p>
        </p:txBody>
      </p:sp>
    </p:spTree>
    <p:extLst>
      <p:ext uri="{BB962C8B-B14F-4D97-AF65-F5344CB8AC3E}">
        <p14:creationId xmlns:p14="http://schemas.microsoft.com/office/powerpoint/2010/main" val="3967189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7C39-8ADF-86A6-DCB6-8D0A8108258B}"/>
              </a:ext>
            </a:extLst>
          </p:cNvPr>
          <p:cNvSpPr>
            <a:spLocks noGrp="1"/>
          </p:cNvSpPr>
          <p:nvPr>
            <p:ph type="title"/>
          </p:nvPr>
        </p:nvSpPr>
        <p:spPr/>
        <p:txBody>
          <a:bodyPr/>
          <a:lstStyle/>
          <a:p>
            <a:r>
              <a:rPr lang="en-US" b="1" u="sng" dirty="0">
                <a:ea typeface="+mj-lt"/>
                <a:cs typeface="+mj-lt"/>
              </a:rPr>
              <a:t>Non-Functional / Operational Requirements:</a:t>
            </a:r>
            <a:r>
              <a:rPr lang="en-US" dirty="0">
                <a:ea typeface="+mj-lt"/>
                <a:cs typeface="+mj-lt"/>
              </a:rPr>
              <a:t> </a:t>
            </a:r>
            <a:endParaRPr lang="en-US"/>
          </a:p>
        </p:txBody>
      </p:sp>
      <p:sp>
        <p:nvSpPr>
          <p:cNvPr id="3" name="Content Placeholder 2">
            <a:extLst>
              <a:ext uri="{FF2B5EF4-FFF2-40B4-BE49-F238E27FC236}">
                <a16:creationId xmlns:a16="http://schemas.microsoft.com/office/drawing/2014/main" id="{9ACB8B66-640C-0E9B-4717-EE82891DB601}"/>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Security</a:t>
            </a:r>
            <a:r>
              <a:rPr lang="en-US" dirty="0">
                <a:ea typeface="+mn-lt"/>
                <a:cs typeface="+mn-lt"/>
              </a:rPr>
              <a:t> :</a:t>
            </a:r>
          </a:p>
          <a:p>
            <a:pPr>
              <a:buFont typeface="Arial"/>
              <a:buChar char="•"/>
            </a:pPr>
            <a:r>
              <a:rPr lang="en-US" dirty="0">
                <a:ea typeface="+mn-lt"/>
                <a:cs typeface="+mn-lt"/>
              </a:rPr>
              <a:t>Pages of the website must be access in the way they were intended to be accessed. Included files shall not be accessed outside of their parent file.</a:t>
            </a:r>
            <a:endParaRPr lang="en-US" dirty="0"/>
          </a:p>
          <a:p>
            <a:pPr>
              <a:buFont typeface="Arial"/>
              <a:buChar char="•"/>
            </a:pPr>
            <a:r>
              <a:rPr lang="en-US" dirty="0">
                <a:ea typeface="+mn-lt"/>
                <a:cs typeface="+mn-lt"/>
              </a:rPr>
              <a:t>Administrator can only perform administrative task on pages they are privileged to access. Customers will not be allowed to access the administrator pages.</a:t>
            </a:r>
            <a:endParaRPr lang="en-US" dirty="0"/>
          </a:p>
          <a:p>
            <a:pPr marL="0" indent="0">
              <a:buNone/>
            </a:pPr>
            <a:endParaRPr lang="en-US" dirty="0">
              <a:cs typeface="Calibri"/>
            </a:endParaRPr>
          </a:p>
        </p:txBody>
      </p:sp>
    </p:spTree>
    <p:extLst>
      <p:ext uri="{BB962C8B-B14F-4D97-AF65-F5344CB8AC3E}">
        <p14:creationId xmlns:p14="http://schemas.microsoft.com/office/powerpoint/2010/main" val="2064592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608FB5-1C64-8386-8EB3-DC0478A87512}"/>
              </a:ext>
            </a:extLst>
          </p:cNvPr>
          <p:cNvSpPr>
            <a:spLocks noGrp="1"/>
          </p:cNvSpPr>
          <p:nvPr>
            <p:ph idx="1"/>
          </p:nvPr>
        </p:nvSpPr>
        <p:spPr>
          <a:xfrm>
            <a:off x="838200" y="456407"/>
            <a:ext cx="10515600" cy="5720556"/>
          </a:xfrm>
        </p:spPr>
        <p:txBody>
          <a:bodyPr vert="horz" lIns="91440" tIns="45720" rIns="91440" bIns="45720" rtlCol="0" anchor="t">
            <a:normAutofit lnSpcReduction="10000"/>
          </a:bodyPr>
          <a:lstStyle/>
          <a:p>
            <a:pPr marL="0" indent="0">
              <a:buNone/>
            </a:pPr>
            <a:r>
              <a:rPr lang="en-US" b="1" dirty="0">
                <a:ea typeface="+mn-lt"/>
                <a:cs typeface="+mn-lt"/>
              </a:rPr>
              <a:t>Efficiency and Maintainability:</a:t>
            </a:r>
          </a:p>
          <a:p>
            <a:pPr>
              <a:buFont typeface="Arial"/>
              <a:buChar char="•"/>
            </a:pPr>
            <a:r>
              <a:rPr lang="en-US" dirty="0">
                <a:ea typeface="+mn-lt"/>
                <a:cs typeface="+mn-lt"/>
              </a:rPr>
              <a:t>Page loads should be returned and formatted in a timely fashion depending on the request being made.</a:t>
            </a:r>
            <a:endParaRPr lang="en-US" dirty="0"/>
          </a:p>
          <a:p>
            <a:pPr>
              <a:buFont typeface="Arial"/>
              <a:buChar char="•"/>
            </a:pPr>
            <a:r>
              <a:rPr lang="en-US" dirty="0">
                <a:ea typeface="+mn-lt"/>
                <a:cs typeface="+mn-lt"/>
              </a:rPr>
              <a:t>Administrators will have the ability to edit the aspects of the order forms, product descriptions, prices, and website directly.</a:t>
            </a:r>
            <a:endParaRPr lang="en-US" dirty="0"/>
          </a:p>
          <a:p>
            <a:pPr marL="0" indent="0">
              <a:buNone/>
            </a:pPr>
            <a:r>
              <a:rPr lang="en-US" b="1" dirty="0">
                <a:ea typeface="+mn-lt"/>
                <a:cs typeface="+mn-lt"/>
              </a:rPr>
              <a:t>Conclusion:</a:t>
            </a:r>
          </a:p>
          <a:p>
            <a:pPr marL="0" indent="0">
              <a:buNone/>
            </a:pPr>
            <a:r>
              <a:rPr lang="en-US" dirty="0">
                <a:ea typeface="+mn-lt"/>
                <a:cs typeface="+mn-lt"/>
              </a:rPr>
              <a:t>As per a survey, most consumers of online stores are impulsive and usually decide to stay on a site within the first few seconds. “Website design is like a shop interior. If the shop looks poor or like hundreds of other shops the customer is most likely to skip to the other site. Hence, we have designed the project to provide the user with easy navigation, retrieval of data and necessary feedback as much as possible. In this project, the user is provided with an ecommerce web site that can be used to buy electronics online.</a:t>
            </a:r>
            <a:endParaRPr lang="en-US" dirty="0"/>
          </a:p>
        </p:txBody>
      </p:sp>
    </p:spTree>
    <p:extLst>
      <p:ext uri="{BB962C8B-B14F-4D97-AF65-F5344CB8AC3E}">
        <p14:creationId xmlns:p14="http://schemas.microsoft.com/office/powerpoint/2010/main" val="33610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71F36-18D3-308B-D605-F757C6D88393}"/>
              </a:ext>
            </a:extLst>
          </p:cNvPr>
          <p:cNvSpPr>
            <a:spLocks noGrp="1"/>
          </p:cNvSpPr>
          <p:nvPr>
            <p:ph idx="1"/>
          </p:nvPr>
        </p:nvSpPr>
        <p:spPr>
          <a:xfrm>
            <a:off x="437148" y="251494"/>
            <a:ext cx="10916652" cy="5925469"/>
          </a:xfrm>
        </p:spPr>
        <p:txBody>
          <a:bodyPr vert="horz" lIns="91440" tIns="45720" rIns="91440" bIns="45720" rtlCol="0" anchor="t">
            <a:normAutofit/>
          </a:bodyPr>
          <a:lstStyle/>
          <a:p>
            <a:r>
              <a:rPr lang="en-US" sz="2000">
                <a:ea typeface="+mn-lt"/>
                <a:cs typeface="+mn-lt"/>
              </a:rPr>
              <a:t>To develop an e-commerce website, several Technologies must be studied and understood.</a:t>
            </a:r>
          </a:p>
          <a:p>
            <a:r>
              <a:rPr lang="en-US" sz="2000">
                <a:ea typeface="+mn-lt"/>
                <a:cs typeface="+mn-lt"/>
              </a:rPr>
              <a:t> These include multi-tiered architecture, server and client-side scripting techniques, implementation technologies such as HTML, CSS, JAVASCRIPT, programming language C#, Java, and relational databases.</a:t>
            </a:r>
          </a:p>
          <a:p>
            <a:r>
              <a:rPr lang="en-US" sz="2000">
                <a:ea typeface="+mn-lt"/>
                <a:cs typeface="+mn-lt"/>
              </a:rPr>
              <a:t> This is a project with the objective to develop a basic website where a consumer is provided with a shopping cart site and to know about the technologies used to develop such an application. </a:t>
            </a:r>
            <a:endParaRPr lang="en-US" sz="2000">
              <a:cs typeface="Calibri" panose="020F0502020204030204"/>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25939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0D9D-5ABF-107B-8100-C57360D3ED7C}"/>
              </a:ext>
            </a:extLst>
          </p:cNvPr>
          <p:cNvSpPr>
            <a:spLocks noGrp="1"/>
          </p:cNvSpPr>
          <p:nvPr>
            <p:ph type="title"/>
          </p:nvPr>
        </p:nvSpPr>
        <p:spPr/>
        <p:txBody>
          <a:bodyPr/>
          <a:lstStyle/>
          <a:p>
            <a:r>
              <a:rPr lang="en-US" b="1">
                <a:cs typeface="Calibri Light"/>
              </a:rPr>
              <a:t>Overview </a:t>
            </a:r>
          </a:p>
        </p:txBody>
      </p:sp>
      <p:sp>
        <p:nvSpPr>
          <p:cNvPr id="3" name="Content Placeholder 2">
            <a:extLst>
              <a:ext uri="{FF2B5EF4-FFF2-40B4-BE49-F238E27FC236}">
                <a16:creationId xmlns:a16="http://schemas.microsoft.com/office/drawing/2014/main" id="{9F161418-48AF-818B-2741-E67C44C1ADFF}"/>
              </a:ext>
            </a:extLst>
          </p:cNvPr>
          <p:cNvSpPr>
            <a:spLocks noGrp="1"/>
          </p:cNvSpPr>
          <p:nvPr>
            <p:ph idx="1"/>
          </p:nvPr>
        </p:nvSpPr>
        <p:spPr/>
        <p:txBody>
          <a:bodyPr vert="horz" lIns="91440" tIns="45720" rIns="91440" bIns="45720" rtlCol="0" anchor="t">
            <a:normAutofit/>
          </a:bodyPr>
          <a:lstStyle/>
          <a:p>
            <a:r>
              <a:rPr lang="en-US" sz="2000">
                <a:ea typeface="+mn-lt"/>
                <a:cs typeface="+mn-lt"/>
              </a:rPr>
              <a:t>Any member can register and view available products.</a:t>
            </a:r>
            <a:endParaRPr lang="en-US" sz="2000">
              <a:cs typeface="Calibri" panose="020F0502020204030204"/>
            </a:endParaRPr>
          </a:p>
          <a:p>
            <a:r>
              <a:rPr lang="en-US" sz="2000">
                <a:ea typeface="+mn-lt"/>
                <a:cs typeface="+mn-lt"/>
              </a:rPr>
              <a:t>Only registered member can purchase multiple products regardless of quantity.</a:t>
            </a:r>
            <a:endParaRPr lang="en-US" sz="2000">
              <a:cs typeface="Calibri"/>
            </a:endParaRPr>
          </a:p>
          <a:p>
            <a:r>
              <a:rPr lang="en-US" sz="2000">
                <a:ea typeface="+mn-lt"/>
                <a:cs typeface="+mn-lt"/>
              </a:rPr>
              <a:t>Contact Us page is available to contact Admin for queries.</a:t>
            </a:r>
            <a:endParaRPr lang="en-US" sz="2000">
              <a:cs typeface="Calibri"/>
            </a:endParaRPr>
          </a:p>
          <a:p>
            <a:r>
              <a:rPr lang="en-US" sz="2000">
                <a:ea typeface="+mn-lt"/>
                <a:cs typeface="+mn-lt"/>
              </a:rPr>
              <a:t>There are three roles available: Visitor, User and Admin.</a:t>
            </a:r>
            <a:endParaRPr lang="en-US" sz="2000">
              <a:cs typeface="Calibri"/>
            </a:endParaRPr>
          </a:p>
          <a:p>
            <a:r>
              <a:rPr lang="en-US" sz="2000">
                <a:ea typeface="+mn-lt"/>
                <a:cs typeface="+mn-lt"/>
              </a:rPr>
              <a:t>Visitor can view available products.</a:t>
            </a:r>
            <a:endParaRPr lang="en-US" sz="2000">
              <a:cs typeface="Calibri"/>
            </a:endParaRPr>
          </a:p>
          <a:p>
            <a:r>
              <a:rPr lang="en-US" sz="2000">
                <a:ea typeface="+mn-lt"/>
                <a:cs typeface="+mn-lt"/>
              </a:rPr>
              <a:t>User can view and purchase products.</a:t>
            </a:r>
            <a:endParaRPr lang="en-US" sz="2000">
              <a:cs typeface="Calibri"/>
            </a:endParaRPr>
          </a:p>
          <a:p>
            <a:r>
              <a:rPr lang="en-US" sz="2000">
                <a:ea typeface="+mn-lt"/>
                <a:cs typeface="+mn-lt"/>
              </a:rPr>
              <a:t>An Admin has some extra privilege including all privilege of visitor and user.</a:t>
            </a:r>
            <a:endParaRPr lang="en-US" sz="2000"/>
          </a:p>
          <a:p>
            <a:r>
              <a:rPr lang="en-US" sz="2000">
                <a:cs typeface="Calibri"/>
              </a:rPr>
              <a:t>Admin can add products, edit product information and add/remove product.</a:t>
            </a:r>
            <a:endParaRPr lang="en-US" sz="2000">
              <a:ea typeface="+mn-lt"/>
              <a:cs typeface="+mn-lt"/>
            </a:endParaRPr>
          </a:p>
          <a:p>
            <a:r>
              <a:rPr lang="en-US" sz="2000">
                <a:cs typeface="Calibri"/>
              </a:rPr>
              <a:t>Admin can add user, edit user information, and can remove user.</a:t>
            </a:r>
            <a:endParaRPr lang="en-US" sz="2000">
              <a:ea typeface="+mn-lt"/>
              <a:cs typeface="+mn-lt"/>
            </a:endParaRPr>
          </a:p>
          <a:p>
            <a:r>
              <a:rPr lang="en-US" sz="2000">
                <a:cs typeface="Calibri"/>
              </a:rPr>
              <a:t>Admin can ship order to user based on order placed by sending confirmation mail.</a:t>
            </a:r>
            <a:endParaRPr lang="en-US" sz="2000">
              <a:ea typeface="+mn-lt"/>
              <a:cs typeface="+mn-lt"/>
            </a:endParaRPr>
          </a:p>
          <a:p>
            <a:endParaRPr lang="en-US" sz="2000">
              <a:ea typeface="+mn-lt"/>
              <a:cs typeface="+mn-lt"/>
            </a:endParaRPr>
          </a:p>
          <a:p>
            <a:endParaRPr lang="en-US" sz="2000">
              <a:ea typeface="+mn-lt"/>
              <a:cs typeface="+mn-lt"/>
            </a:endParaRPr>
          </a:p>
          <a:p>
            <a:endParaRPr lang="en-US" sz="2000">
              <a:cs typeface="Calibri"/>
            </a:endParaRPr>
          </a:p>
          <a:p>
            <a:endParaRPr lang="en-US">
              <a:cs typeface="Calibri"/>
            </a:endParaRPr>
          </a:p>
        </p:txBody>
      </p:sp>
    </p:spTree>
    <p:extLst>
      <p:ext uri="{BB962C8B-B14F-4D97-AF65-F5344CB8AC3E}">
        <p14:creationId xmlns:p14="http://schemas.microsoft.com/office/powerpoint/2010/main" val="15832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6BF3-C1FB-A976-36D7-5E584DDEA24C}"/>
              </a:ext>
            </a:extLst>
          </p:cNvPr>
          <p:cNvSpPr>
            <a:spLocks noGrp="1"/>
          </p:cNvSpPr>
          <p:nvPr>
            <p:ph type="title"/>
          </p:nvPr>
        </p:nvSpPr>
        <p:spPr/>
        <p:txBody>
          <a:bodyPr/>
          <a:lstStyle/>
          <a:p>
            <a:r>
              <a:rPr lang="en-US" b="1">
                <a:latin typeface="Calibri Light"/>
                <a:cs typeface="Calibri"/>
              </a:rPr>
              <a:t>Web Pages details:</a:t>
            </a:r>
            <a:r>
              <a:rPr lang="en-US">
                <a:latin typeface="Calibri Light"/>
                <a:cs typeface="Calibri"/>
              </a:rPr>
              <a:t> </a:t>
            </a:r>
          </a:p>
        </p:txBody>
      </p:sp>
      <p:sp>
        <p:nvSpPr>
          <p:cNvPr id="3" name="Content Placeholder 2">
            <a:extLst>
              <a:ext uri="{FF2B5EF4-FFF2-40B4-BE49-F238E27FC236}">
                <a16:creationId xmlns:a16="http://schemas.microsoft.com/office/drawing/2014/main" id="{DE588FF0-4AEE-9609-A63F-EBE91DDEF2BA}"/>
              </a:ext>
            </a:extLst>
          </p:cNvPr>
          <p:cNvSpPr>
            <a:spLocks noGrp="1"/>
          </p:cNvSpPr>
          <p:nvPr>
            <p:ph idx="1"/>
          </p:nvPr>
        </p:nvSpPr>
        <p:spPr/>
        <p:txBody>
          <a:bodyPr vert="horz" lIns="91440" tIns="45720" rIns="91440" bIns="45720" rtlCol="0" anchor="t">
            <a:normAutofit/>
          </a:bodyPr>
          <a:lstStyle/>
          <a:p>
            <a:endParaRPr lang="en-US" sz="2000">
              <a:cs typeface="Calibri" panose="020F0502020204030204"/>
            </a:endParaRPr>
          </a:p>
          <a:p>
            <a:r>
              <a:rPr lang="en-US" sz="2000">
                <a:ea typeface="+mn-lt"/>
                <a:cs typeface="+mn-lt"/>
              </a:rPr>
              <a:t>Home Page</a:t>
            </a:r>
            <a:endParaRPr lang="en-US" sz="2000">
              <a:cs typeface="Calibri"/>
            </a:endParaRPr>
          </a:p>
          <a:p>
            <a:r>
              <a:rPr lang="en-US" sz="2000">
                <a:ea typeface="+mn-lt"/>
                <a:cs typeface="+mn-lt"/>
              </a:rPr>
              <a:t>Electronics Page</a:t>
            </a:r>
            <a:endParaRPr lang="en-US" sz="2000">
              <a:cs typeface="Calibri"/>
            </a:endParaRPr>
          </a:p>
          <a:p>
            <a:r>
              <a:rPr lang="en-US" sz="2000">
                <a:ea typeface="+mn-lt"/>
                <a:cs typeface="+mn-lt"/>
              </a:rPr>
              <a:t>Contact Us Page</a:t>
            </a:r>
            <a:endParaRPr lang="en-US" sz="2000">
              <a:cs typeface="Calibri"/>
            </a:endParaRPr>
          </a:p>
          <a:p>
            <a:r>
              <a:rPr lang="en-US" sz="2000">
                <a:ea typeface="+mn-lt"/>
                <a:cs typeface="+mn-lt"/>
              </a:rPr>
              <a:t>Admin Page</a:t>
            </a:r>
            <a:endParaRPr lang="en-US" sz="2000">
              <a:cs typeface="Calibri"/>
            </a:endParaRPr>
          </a:p>
          <a:p>
            <a:r>
              <a:rPr lang="en-US" sz="2000">
                <a:ea typeface="+mn-lt"/>
                <a:cs typeface="+mn-lt"/>
              </a:rPr>
              <a:t>Login Page</a:t>
            </a:r>
            <a:endParaRPr lang="en-US" sz="2000">
              <a:cs typeface="Calibri"/>
            </a:endParaRPr>
          </a:p>
          <a:p>
            <a:r>
              <a:rPr lang="en-US" sz="2000">
                <a:ea typeface="+mn-lt"/>
                <a:cs typeface="+mn-lt"/>
              </a:rPr>
              <a:t>Register Page</a:t>
            </a:r>
            <a:endParaRPr lang="en-US" sz="2000">
              <a:cs typeface="Calibri"/>
            </a:endParaRPr>
          </a:p>
          <a:p>
            <a:endParaRPr lang="en-US">
              <a:cs typeface="Calibri"/>
            </a:endParaRPr>
          </a:p>
        </p:txBody>
      </p:sp>
    </p:spTree>
    <p:extLst>
      <p:ext uri="{BB962C8B-B14F-4D97-AF65-F5344CB8AC3E}">
        <p14:creationId xmlns:p14="http://schemas.microsoft.com/office/powerpoint/2010/main" val="181470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8B8B-588C-8E02-975A-4D6529880E56}"/>
              </a:ext>
            </a:extLst>
          </p:cNvPr>
          <p:cNvSpPr>
            <a:spLocks noGrp="1"/>
          </p:cNvSpPr>
          <p:nvPr>
            <p:ph type="title"/>
          </p:nvPr>
        </p:nvSpPr>
        <p:spPr>
          <a:xfrm>
            <a:off x="838200" y="365125"/>
            <a:ext cx="10515600" cy="924511"/>
          </a:xfrm>
        </p:spPr>
        <p:txBody>
          <a:bodyPr>
            <a:normAutofit/>
          </a:bodyPr>
          <a:lstStyle/>
          <a:p>
            <a:r>
              <a:rPr lang="en-US" b="1">
                <a:ea typeface="+mj-lt"/>
                <a:cs typeface="+mj-lt"/>
              </a:rPr>
              <a:t>TECHNICAL TOOLS: </a:t>
            </a:r>
            <a:endParaRPr lang="en-US" b="1">
              <a:cs typeface="Calibri Light"/>
            </a:endParaRPr>
          </a:p>
        </p:txBody>
      </p:sp>
      <p:sp>
        <p:nvSpPr>
          <p:cNvPr id="3" name="Content Placeholder 2">
            <a:extLst>
              <a:ext uri="{FF2B5EF4-FFF2-40B4-BE49-F238E27FC236}">
                <a16:creationId xmlns:a16="http://schemas.microsoft.com/office/drawing/2014/main" id="{F5C965C5-254E-F3C9-7EEB-E0641AE8A306}"/>
              </a:ext>
            </a:extLst>
          </p:cNvPr>
          <p:cNvSpPr>
            <a:spLocks noGrp="1"/>
          </p:cNvSpPr>
          <p:nvPr>
            <p:ph idx="1"/>
          </p:nvPr>
        </p:nvSpPr>
        <p:spPr>
          <a:xfrm>
            <a:off x="848226" y="1214020"/>
            <a:ext cx="10505574" cy="4962943"/>
          </a:xfrm>
        </p:spPr>
        <p:txBody>
          <a:bodyPr vert="horz" lIns="91440" tIns="45720" rIns="91440" bIns="45720" rtlCol="0" anchor="t">
            <a:normAutofit/>
          </a:bodyPr>
          <a:lstStyle/>
          <a:p>
            <a:r>
              <a:rPr lang="en-US" sz="2000">
                <a:ea typeface="+mn-lt"/>
                <a:cs typeface="+mn-lt"/>
              </a:rPr>
              <a:t>The various system tools that have been used in developing both the front end and the back end of the project are:</a:t>
            </a:r>
          </a:p>
          <a:p>
            <a:r>
              <a:rPr lang="en-US" sz="2000">
                <a:ea typeface="+mn-lt"/>
                <a:cs typeface="+mn-lt"/>
              </a:rPr>
              <a:t> FRONT END: JSP, HTML, CSS, JAVA SCRIPT </a:t>
            </a:r>
          </a:p>
          <a:p>
            <a:r>
              <a:rPr lang="en-US" sz="2000">
                <a:ea typeface="+mn-lt"/>
                <a:cs typeface="+mn-lt"/>
              </a:rPr>
              <a:t>Java Server Pages (JSP): The various pages of the application are designed using JSP. The Java Server Pages component is a type of Java Servlet intended to act as a user interface for Java web applications.</a:t>
            </a:r>
          </a:p>
          <a:p>
            <a:r>
              <a:rPr lang="en-US" sz="2000">
                <a:ea typeface="+mn-lt"/>
                <a:cs typeface="+mn-lt"/>
              </a:rPr>
              <a:t> Web developers write JSPs as text files that combine HTML or XHTML code, XML elements, and embedded JSP actions and commands. </a:t>
            </a:r>
          </a:p>
          <a:p>
            <a:r>
              <a:rPr lang="en-US" sz="2000">
                <a:ea typeface="+mn-lt"/>
                <a:cs typeface="+mn-lt"/>
              </a:rPr>
              <a:t>JSPs are used to collect user input about webpage. </a:t>
            </a:r>
            <a:endParaRPr lang="en-US" sz="2000">
              <a:cs typeface="Calibri"/>
            </a:endParaRPr>
          </a:p>
          <a:p>
            <a:r>
              <a:rPr lang="en-US" sz="2000">
                <a:ea typeface="+mn-lt"/>
                <a:cs typeface="+mn-lt"/>
              </a:rPr>
              <a:t>HTML (Hyper Text Markup Language) HTML is a syntax used to format a text document on the web. </a:t>
            </a:r>
            <a:endParaRPr lang="en-US" sz="2000">
              <a:cs typeface="Calibri"/>
            </a:endParaRPr>
          </a:p>
        </p:txBody>
      </p:sp>
    </p:spTree>
    <p:extLst>
      <p:ext uri="{BB962C8B-B14F-4D97-AF65-F5344CB8AC3E}">
        <p14:creationId xmlns:p14="http://schemas.microsoft.com/office/powerpoint/2010/main" val="208518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016FB-2521-6F19-9919-7D834958AAD5}"/>
              </a:ext>
            </a:extLst>
          </p:cNvPr>
          <p:cNvSpPr>
            <a:spLocks noGrp="1"/>
          </p:cNvSpPr>
          <p:nvPr>
            <p:ph idx="1"/>
          </p:nvPr>
        </p:nvSpPr>
        <p:spPr>
          <a:xfrm>
            <a:off x="487279" y="221415"/>
            <a:ext cx="10866521" cy="5955548"/>
          </a:xfrm>
        </p:spPr>
        <p:txBody>
          <a:bodyPr vert="horz" lIns="91440" tIns="45720" rIns="91440" bIns="45720" rtlCol="0" anchor="t">
            <a:normAutofit/>
          </a:bodyPr>
          <a:lstStyle/>
          <a:p>
            <a:r>
              <a:rPr lang="en-US" sz="2000">
                <a:ea typeface="+mn-lt"/>
                <a:cs typeface="+mn-lt"/>
              </a:rPr>
              <a:t>CSS (Cascading Style Sheets) CSS is a style sheet language used for describing the look and formatting of a document written in a markup language. </a:t>
            </a:r>
            <a:endParaRPr lang="en-US"/>
          </a:p>
          <a:p>
            <a:r>
              <a:rPr lang="en-US" sz="2000">
                <a:ea typeface="+mn-lt"/>
                <a:cs typeface="+mn-lt"/>
              </a:rPr>
              <a:t>Java Script JS is a dynamic computer programming language. It is most used as part of web browsers, whose implementations allow client-side scripts to interact with the user, control the browser, communicate asynchronously, and alter the document content that is displayed.</a:t>
            </a:r>
          </a:p>
          <a:p>
            <a:r>
              <a:rPr lang="en-US" sz="2000">
                <a:ea typeface="+mn-lt"/>
                <a:cs typeface="+mn-lt"/>
              </a:rPr>
              <a:t> Java Script is used to create popup windows displaying different alerts in the system like “User registered successfully”,” Product added to cart” etc. </a:t>
            </a:r>
          </a:p>
          <a:p>
            <a:r>
              <a:rPr lang="en-US" sz="2000" b="1">
                <a:ea typeface="+mn-lt"/>
                <a:cs typeface="+mn-lt"/>
              </a:rPr>
              <a:t>BACK END:</a:t>
            </a:r>
            <a:r>
              <a:rPr lang="en-US" sz="2000">
                <a:ea typeface="+mn-lt"/>
                <a:cs typeface="+mn-lt"/>
              </a:rPr>
              <a:t> The back end is implemented using MySQL which is used to design the databases.</a:t>
            </a:r>
            <a:endParaRPr lang="en-US"/>
          </a:p>
          <a:p>
            <a:r>
              <a:rPr lang="en-US" sz="2000">
                <a:ea typeface="+mn-lt"/>
                <a:cs typeface="+mn-lt"/>
              </a:rPr>
              <a:t> MySQL is the world's second most widely used open-source relational database management system (RDBMS). </a:t>
            </a:r>
          </a:p>
          <a:p>
            <a:r>
              <a:rPr lang="en-US" sz="2000">
                <a:ea typeface="+mn-lt"/>
                <a:cs typeface="+mn-lt"/>
              </a:rPr>
              <a:t>The SQL phrase stands for Structured Query Language. </a:t>
            </a:r>
            <a:endParaRPr lang="en-US" sz="2000">
              <a:cs typeface="Calibri"/>
            </a:endParaRPr>
          </a:p>
        </p:txBody>
      </p:sp>
    </p:spTree>
    <p:extLst>
      <p:ext uri="{BB962C8B-B14F-4D97-AF65-F5344CB8AC3E}">
        <p14:creationId xmlns:p14="http://schemas.microsoft.com/office/powerpoint/2010/main" val="314044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6762-8C7C-AEA1-E72F-0B89479B1DF5}"/>
              </a:ext>
            </a:extLst>
          </p:cNvPr>
          <p:cNvSpPr>
            <a:spLocks noGrp="1"/>
          </p:cNvSpPr>
          <p:nvPr>
            <p:ph type="title"/>
          </p:nvPr>
        </p:nvSpPr>
        <p:spPr>
          <a:xfrm>
            <a:off x="727911" y="365125"/>
            <a:ext cx="10625889" cy="603669"/>
          </a:xfrm>
        </p:spPr>
        <p:txBody>
          <a:bodyPr>
            <a:normAutofit fontScale="90000"/>
          </a:bodyPr>
          <a:lstStyle/>
          <a:p>
            <a:r>
              <a:rPr lang="en-US" b="1">
                <a:ea typeface="+mj-lt"/>
                <a:cs typeface="+mj-lt"/>
              </a:rPr>
              <a:t>SYSTEM REQUREMENTS: </a:t>
            </a:r>
            <a:endParaRPr lang="en-US" b="1">
              <a:cs typeface="Calibri Light"/>
            </a:endParaRPr>
          </a:p>
          <a:p>
            <a:endParaRPr lang="en-US" b="1">
              <a:cs typeface="Calibri Light"/>
            </a:endParaRPr>
          </a:p>
        </p:txBody>
      </p:sp>
      <p:sp>
        <p:nvSpPr>
          <p:cNvPr id="4" name="TextBox 3">
            <a:extLst>
              <a:ext uri="{FF2B5EF4-FFF2-40B4-BE49-F238E27FC236}">
                <a16:creationId xmlns:a16="http://schemas.microsoft.com/office/drawing/2014/main" id="{4D601CE6-C11D-3E35-6022-66F87B6D2CAB}"/>
              </a:ext>
            </a:extLst>
          </p:cNvPr>
          <p:cNvSpPr txBox="1"/>
          <p:nvPr/>
        </p:nvSpPr>
        <p:spPr>
          <a:xfrm>
            <a:off x="723900" y="934453"/>
            <a:ext cx="31743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alibri Light"/>
                <a:cs typeface="Calibri Light"/>
              </a:rPr>
              <a:t>USE-CASE DIAGRAM:</a:t>
            </a:r>
            <a:r>
              <a:rPr lang="en-US">
                <a:latin typeface="Calibri Light"/>
                <a:cs typeface="Calibri Light"/>
              </a:rPr>
              <a:t> </a:t>
            </a:r>
            <a:endParaRPr lang="en-US"/>
          </a:p>
        </p:txBody>
      </p:sp>
      <p:pic>
        <p:nvPicPr>
          <p:cNvPr id="5" name="Picture 5" descr="Diagram&#10;&#10;Description automatically generated">
            <a:extLst>
              <a:ext uri="{FF2B5EF4-FFF2-40B4-BE49-F238E27FC236}">
                <a16:creationId xmlns:a16="http://schemas.microsoft.com/office/drawing/2014/main" id="{8246DBF9-5841-E11A-E9AF-910648CD4062}"/>
              </a:ext>
            </a:extLst>
          </p:cNvPr>
          <p:cNvPicPr>
            <a:picLocks noChangeAspect="1"/>
          </p:cNvPicPr>
          <p:nvPr/>
        </p:nvPicPr>
        <p:blipFill>
          <a:blip r:embed="rId2"/>
          <a:stretch>
            <a:fillRect/>
          </a:stretch>
        </p:blipFill>
        <p:spPr>
          <a:xfrm>
            <a:off x="3085578" y="1828258"/>
            <a:ext cx="6532322" cy="4474964"/>
          </a:xfrm>
          <a:prstGeom prst="rect">
            <a:avLst/>
          </a:prstGeom>
        </p:spPr>
      </p:pic>
    </p:spTree>
    <p:extLst>
      <p:ext uri="{BB962C8B-B14F-4D97-AF65-F5344CB8AC3E}">
        <p14:creationId xmlns:p14="http://schemas.microsoft.com/office/powerpoint/2010/main" val="897060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1861</Words>
  <Application>Microsoft Office PowerPoint</Application>
  <PresentationFormat>Widescreen</PresentationFormat>
  <Paragraphs>159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Work Sans</vt:lpstr>
      <vt:lpstr>office theme</vt:lpstr>
      <vt:lpstr>Design and Implementation of Online Shopping System</vt:lpstr>
      <vt:lpstr>Introduction</vt:lpstr>
      <vt:lpstr>PowerPoint Presentation</vt:lpstr>
      <vt:lpstr>PowerPoint Presentation</vt:lpstr>
      <vt:lpstr>Overview </vt:lpstr>
      <vt:lpstr>Web Pages details: </vt:lpstr>
      <vt:lpstr>TECHNICAL TOOLS: </vt:lpstr>
      <vt:lpstr>PowerPoint Presentation</vt:lpstr>
      <vt:lpstr>SYSTEM REQUREMENTS:  </vt:lpstr>
      <vt:lpstr>ONLINE SHOPPING PORTAL: </vt:lpstr>
      <vt:lpstr>Home Page</vt:lpstr>
      <vt:lpstr>ELECTRONICS PAGE (PRODUCTS)</vt:lpstr>
      <vt:lpstr>ORDER US PAGE: </vt:lpstr>
      <vt:lpstr>Contact Us Page: </vt:lpstr>
      <vt:lpstr>REGISTER PAGE: </vt:lpstr>
      <vt:lpstr>LOGIN PAGE:</vt:lpstr>
      <vt:lpstr>Admin Page: </vt:lpstr>
      <vt:lpstr>PAYPAL FOR PAYMENT: </vt:lpstr>
      <vt:lpstr>E-Commerce Testing Checklist:</vt:lpstr>
      <vt:lpstr>Homepage:</vt:lpstr>
      <vt:lpstr>PowerPoint Presentation</vt:lpstr>
      <vt:lpstr>Product Details Page:</vt:lpstr>
      <vt:lpstr>PowerPoint Presentation</vt:lpstr>
      <vt:lpstr>PowerPoint Presentation</vt:lpstr>
      <vt:lpstr>After-Order Tests </vt:lpstr>
      <vt:lpstr>Other Tests </vt:lpstr>
      <vt:lpstr>Data Management: </vt:lpstr>
      <vt:lpstr>PowerPoint Presentation</vt:lpstr>
      <vt:lpstr>Relationships: </vt:lpstr>
      <vt:lpstr>Non-Functional / Operational Requirements: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Nivas Reddy Kanmanthareddy</cp:lastModifiedBy>
  <cp:revision>162</cp:revision>
  <dcterms:created xsi:type="dcterms:W3CDTF">2022-05-13T02:55:11Z</dcterms:created>
  <dcterms:modified xsi:type="dcterms:W3CDTF">2022-05-13T13:23:39Z</dcterms:modified>
</cp:coreProperties>
</file>