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70" r:id="rId3"/>
    <p:sldId id="271" r:id="rId5"/>
    <p:sldId id="272" r:id="rId6"/>
    <p:sldId id="256" r:id="rId7"/>
    <p:sldId id="257" r:id="rId8"/>
    <p:sldId id="258" r:id="rId9"/>
    <p:sldId id="259" r:id="rId10"/>
    <p:sldId id="260" r:id="rId11"/>
    <p:sldId id="261" r:id="rId12"/>
    <p:sldId id="262" r:id="rId13"/>
    <p:sldId id="263" r:id="rId14"/>
    <p:sldId id="264" r:id="rId15"/>
    <p:sldId id="265" r:id="rId16"/>
    <p:sldId id="267" r:id="rId17"/>
    <p:sldId id="26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21cc16e877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cc16e877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1ccdddd89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cdddd89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21ccdddd89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ccdddd89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21ccdddd89c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ccdddd89c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1ccdddd89c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ccdddd89c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1cc16e87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c16e87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21cc16e8772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cc16e877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21ccdddd89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ccdddd89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21ccdddd89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ccdddd89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21ccdddd89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ccdddd89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21ccdddd89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ccdddd89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g21ccdddd89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ccdddd89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21ccdddd89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ccdddd89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B0E16F-5024-40AB-B619-AC2B3A067F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84AAE-3826-42AE-A608-5E4DA86C0670}"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99900" y="1902250"/>
            <a:ext cx="7381500" cy="1955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4645">
                <a:latin typeface="Arial" panose="020B0604020202020204"/>
                <a:ea typeface="Arial" panose="020B0604020202020204"/>
                <a:cs typeface="Arial" panose="020B0604020202020204"/>
                <a:sym typeface="Arial" panose="020B0604020202020204"/>
              </a:rPr>
              <a:t>Predicting flight delays with error calculation using machine learned classifiers</a:t>
            </a:r>
            <a:endParaRPr sz="4645">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a:p>
            <a:pPr marL="0" lvl="0" indent="0" algn="l" rtl="0">
              <a:spcBef>
                <a:spcPts val="0"/>
              </a:spcBef>
              <a:spcAft>
                <a:spcPts val="0"/>
              </a:spcAft>
              <a:buNone/>
            </a:pPr>
          </a:p>
        </p:txBody>
      </p:sp>
      <p:pic>
        <p:nvPicPr>
          <p:cNvPr id="87" name="Google Shape;87;p13"/>
          <p:cNvPicPr preferRelativeResize="0"/>
          <p:nvPr/>
        </p:nvPicPr>
        <p:blipFill>
          <a:blip r:embed="rId1"/>
          <a:stretch>
            <a:fillRect/>
          </a:stretch>
        </p:blipFill>
        <p:spPr>
          <a:xfrm>
            <a:off x="0" y="-11"/>
            <a:ext cx="1832425" cy="18243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solidFill>
                  <a:srgbClr val="4C1130"/>
                </a:solidFill>
              </a:rPr>
              <a:t>Algorithm used:</a:t>
            </a:r>
            <a:endParaRPr b="1">
              <a:solidFill>
                <a:srgbClr val="4C1130"/>
              </a:solidFill>
            </a:endParaRPr>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93" name="Google Shape;93;p19"/>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Clr>
                <a:schemeClr val="dk1"/>
              </a:buClr>
              <a:buSzPts val="2700"/>
              <a:buChar char="●"/>
            </a:pPr>
            <a:r>
              <a:rPr lang="en-GB" sz="2700">
                <a:solidFill>
                  <a:schemeClr val="dk1"/>
                </a:solidFill>
              </a:rPr>
              <a:t>Decision Tree</a:t>
            </a:r>
            <a:endParaRPr sz="2700">
              <a:solidFill>
                <a:schemeClr val="dk1"/>
              </a:solidFill>
            </a:endParaRPr>
          </a:p>
          <a:p>
            <a:pPr marL="457200" lvl="0" indent="-400050" algn="l" rtl="0">
              <a:spcBef>
                <a:spcPts val="0"/>
              </a:spcBef>
              <a:spcAft>
                <a:spcPts val="0"/>
              </a:spcAft>
              <a:buClr>
                <a:schemeClr val="dk1"/>
              </a:buClr>
              <a:buSzPts val="2700"/>
              <a:buChar char="●"/>
            </a:pPr>
            <a:r>
              <a:rPr lang="en-GB" sz="2700">
                <a:solidFill>
                  <a:schemeClr val="dk1"/>
                </a:solidFill>
              </a:rPr>
              <a:t>Random forest</a:t>
            </a:r>
            <a:endParaRPr sz="2700">
              <a:solidFill>
                <a:schemeClr val="dk1"/>
              </a:solidFill>
            </a:endParaRPr>
          </a:p>
          <a:p>
            <a:pPr marL="457200" lvl="0" indent="-400050" algn="l" rtl="0">
              <a:spcBef>
                <a:spcPts val="0"/>
              </a:spcBef>
              <a:spcAft>
                <a:spcPts val="0"/>
              </a:spcAft>
              <a:buClr>
                <a:schemeClr val="dk1"/>
              </a:buClr>
              <a:buSzPts val="2700"/>
              <a:buChar char="●"/>
            </a:pPr>
            <a:r>
              <a:rPr lang="en-GB" sz="2700">
                <a:solidFill>
                  <a:schemeClr val="dk1"/>
                </a:solidFill>
              </a:rPr>
              <a:t>Logistic regression</a:t>
            </a:r>
            <a:endParaRPr sz="2700">
              <a:solidFill>
                <a:schemeClr val="dk1"/>
              </a:solidFill>
            </a:endParaRPr>
          </a:p>
          <a:p>
            <a:pPr marL="457200" lvl="0" indent="-400050" algn="l" rtl="0">
              <a:spcBef>
                <a:spcPts val="0"/>
              </a:spcBef>
              <a:spcAft>
                <a:spcPts val="0"/>
              </a:spcAft>
              <a:buClr>
                <a:schemeClr val="dk1"/>
              </a:buClr>
              <a:buSzPts val="2700"/>
              <a:buChar char="●"/>
            </a:pPr>
            <a:r>
              <a:rPr lang="en-GB" sz="2700">
                <a:solidFill>
                  <a:schemeClr val="dk1"/>
                </a:solidFill>
              </a:rPr>
              <a:t>Bayesian regression</a:t>
            </a:r>
            <a:endParaRPr sz="2700">
              <a:solidFill>
                <a:schemeClr val="dk1"/>
              </a:solidFill>
            </a:endParaRPr>
          </a:p>
          <a:p>
            <a:pPr marL="457200" lvl="0" indent="-400050" algn="l" rtl="0">
              <a:spcBef>
                <a:spcPts val="0"/>
              </a:spcBef>
              <a:spcAft>
                <a:spcPts val="0"/>
              </a:spcAft>
              <a:buClr>
                <a:schemeClr val="dk1"/>
              </a:buClr>
              <a:buSzPts val="2700"/>
              <a:buChar char="●"/>
            </a:pPr>
            <a:r>
              <a:rPr lang="en-GB" sz="2700">
                <a:solidFill>
                  <a:schemeClr val="dk1"/>
                </a:solidFill>
              </a:rPr>
              <a:t>Xg boost</a:t>
            </a:r>
            <a:endParaRPr sz="2700">
              <a:solidFill>
                <a:schemeClr val="dk1"/>
              </a:solidFill>
            </a:endParaRPr>
          </a:p>
          <a:p>
            <a:pPr marL="0" lvl="0" indent="0" algn="l" rtl="0">
              <a:spcBef>
                <a:spcPts val="1200"/>
              </a:spcBef>
              <a:spcAft>
                <a:spcPts val="0"/>
              </a:spcAft>
              <a:buNone/>
            </a:pPr>
            <a:endParaRPr sz="2700">
              <a:solidFill>
                <a:schemeClr val="dk1"/>
              </a:solidFill>
            </a:endParaRPr>
          </a:p>
          <a:p>
            <a:pPr marL="0" lvl="0" indent="0" algn="l" rtl="0">
              <a:spcBef>
                <a:spcPts val="1200"/>
              </a:spcBef>
              <a:spcAft>
                <a:spcPts val="0"/>
              </a:spcAft>
              <a:buClr>
                <a:schemeClr val="dk1"/>
              </a:buClr>
              <a:buSzPts val="11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7200" b="1">
                <a:solidFill>
                  <a:srgbClr val="4C1130"/>
                </a:solidFill>
              </a:rPr>
              <a:t>Decision Tree:</a:t>
            </a:r>
            <a:endParaRPr sz="6980" b="1">
              <a:solidFill>
                <a:srgbClr val="4C1130"/>
              </a:solidFill>
            </a:endParaRPr>
          </a:p>
          <a:p>
            <a:pPr marL="0" lvl="0" indent="0" algn="l" rtl="0">
              <a:spcBef>
                <a:spcPts val="1200"/>
              </a:spcBef>
              <a:spcAft>
                <a:spcPts val="0"/>
              </a:spcAft>
              <a:buNone/>
            </a:pPr>
            <a:r>
              <a:rPr lang="en-GB" sz="8000">
                <a:solidFill>
                  <a:schemeClr val="dk1"/>
                </a:solidFill>
              </a:rPr>
              <a:t>As the name suggest the main idea behind decision tree algorithm is to make a tree like structure and get the answers in form of true or false. The model begins from a root node and ends on the decision. Each node receives a Yes or No question and answer is passed on to the next node. Root node gets all the input of the training dataset.</a:t>
            </a:r>
            <a:endParaRPr sz="8000">
              <a:solidFill>
                <a:schemeClr val="dk1"/>
              </a:solidFill>
            </a:endParaRPr>
          </a:p>
          <a:p>
            <a:pPr marL="0" lvl="0" indent="0" algn="l" rtl="0">
              <a:spcBef>
                <a:spcPts val="1200"/>
              </a:spcBef>
              <a:spcAft>
                <a:spcPts val="0"/>
              </a:spcAft>
              <a:buNone/>
            </a:pPr>
            <a:r>
              <a:rPr lang="en-GB" sz="8000" b="1">
                <a:solidFill>
                  <a:srgbClr val="4C1130"/>
                </a:solidFill>
              </a:rPr>
              <a:t>Random Forest :</a:t>
            </a:r>
            <a:endParaRPr sz="8000" b="1">
              <a:solidFill>
                <a:srgbClr val="4C1130"/>
              </a:solidFill>
            </a:endParaRPr>
          </a:p>
          <a:p>
            <a:pPr marL="0" lvl="0" indent="0" algn="just" rtl="0">
              <a:spcBef>
                <a:spcPts val="1200"/>
              </a:spcBef>
              <a:spcAft>
                <a:spcPts val="0"/>
              </a:spcAft>
              <a:buNone/>
            </a:pPr>
            <a:r>
              <a:rPr lang="en-GB" sz="7200">
                <a:solidFill>
                  <a:schemeClr val="dk1"/>
                </a:solidFill>
              </a:rPr>
              <a:t>Random Forest algorithm is an ensemble learning algorithm which uses Bagging. The Random Forest Classifier creates a number of Decision Trees.Random forest is a commonly-used machine learning algorithm trademarked by Leo Breiman and Adele Cutler, which combines the output of multiple decision trees to reach a single result. Its ease of use and flexibility have fueled its adoption, as it handles both classification and regression problems.Random forest algorithms have three main hyperparameters, which need to be set before training. hese include node size, the number of trees, and the number of features sampled. From there, the random forest classifier can be used to solve for regression or classification problems.</a:t>
            </a:r>
            <a:endParaRPr sz="7200">
              <a:solidFill>
                <a:schemeClr val="dk1"/>
              </a:solidFill>
            </a:endParaRPr>
          </a:p>
          <a:p>
            <a:pPr marL="0" lvl="0" indent="0" algn="l" rtl="0">
              <a:spcBef>
                <a:spcPts val="1200"/>
              </a:spcBef>
              <a:spcAft>
                <a:spcPts val="0"/>
              </a:spcAft>
              <a:buNone/>
            </a:pPr>
            <a:endParaRPr b="1">
              <a:solidFill>
                <a:srgbClr val="4C1130"/>
              </a:solidFill>
            </a:endParaRPr>
          </a:p>
          <a:p>
            <a:pPr marL="0" lvl="0" indent="0" algn="l" rtl="0">
              <a:spcBef>
                <a:spcPts val="1200"/>
              </a:spcBef>
              <a:spcAft>
                <a:spcPts val="0"/>
              </a:spcAft>
              <a:buNone/>
            </a:pPr>
            <a:endParaRPr b="1">
              <a:solidFill>
                <a:srgbClr val="4C1130"/>
              </a:solidFill>
            </a:endParaRPr>
          </a:p>
          <a:p>
            <a:pPr marL="0" lvl="0" indent="0" algn="l" rtl="0">
              <a:spcBef>
                <a:spcPts val="1200"/>
              </a:spcBef>
              <a:spcAft>
                <a:spcPts val="0"/>
              </a:spcAft>
              <a:buNone/>
            </a:pPr>
          </a:p>
          <a:p>
            <a:pPr marL="0" lvl="0" indent="0" algn="l" rtl="0">
              <a:spcBef>
                <a:spcPts val="1200"/>
              </a:spcBef>
              <a:spcAft>
                <a:spcPts val="0"/>
              </a:spcAft>
              <a:buClr>
                <a:schemeClr val="dk1"/>
              </a:buClr>
              <a:buSzPct val="610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0"/>
            <a:ext cx="9144000" cy="5198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8300" b="1">
                <a:solidFill>
                  <a:srgbClr val="4C1130"/>
                </a:solidFill>
              </a:rPr>
              <a:t>Logistic regression:</a:t>
            </a:r>
            <a:endParaRPr sz="8300" b="1">
              <a:solidFill>
                <a:srgbClr val="4C1130"/>
              </a:solidFill>
            </a:endParaRPr>
          </a:p>
          <a:p>
            <a:pPr marL="0" lvl="0" indent="0" algn="l" rtl="0">
              <a:spcBef>
                <a:spcPts val="1200"/>
              </a:spcBef>
              <a:spcAft>
                <a:spcPts val="0"/>
              </a:spcAft>
              <a:buNone/>
            </a:pPr>
            <a:r>
              <a:rPr lang="en-GB" sz="6065">
                <a:solidFill>
                  <a:schemeClr val="dk1"/>
                </a:solidFill>
              </a:rPr>
              <a:t>This type of statistical model (also known as logit model) is often used for classification and predictive analytics. Logistic regression estimates the probability of an event occurring, such as voted or didn’t vote, based on a given dataset of independent variables. Since the outcome is a probability, the dependent variable is bounded between 0 and 1. In logistic regression, a logit transformation is applied on the odds—that is, the probability of success divided by the probability of failure. This is also commonly known as the log odds, or the natural logarithm of odds. </a:t>
            </a:r>
            <a:endParaRPr sz="6065">
              <a:solidFill>
                <a:schemeClr val="dk1"/>
              </a:solidFill>
            </a:endParaRPr>
          </a:p>
          <a:p>
            <a:pPr marL="0" lvl="0" indent="0" algn="l" rtl="0">
              <a:spcBef>
                <a:spcPts val="1200"/>
              </a:spcBef>
              <a:spcAft>
                <a:spcPts val="0"/>
              </a:spcAft>
              <a:buNone/>
            </a:pPr>
            <a:r>
              <a:rPr lang="en-GB" sz="8700" b="1">
                <a:solidFill>
                  <a:srgbClr val="4C1130"/>
                </a:solidFill>
              </a:rPr>
              <a:t>Bayesian regression:</a:t>
            </a:r>
            <a:endParaRPr sz="8700" b="1">
              <a:solidFill>
                <a:srgbClr val="4C1130"/>
              </a:solidFill>
            </a:endParaRPr>
          </a:p>
          <a:p>
            <a:pPr marL="0" lvl="0" indent="0" algn="l" rtl="0">
              <a:spcBef>
                <a:spcPts val="1200"/>
              </a:spcBef>
              <a:spcAft>
                <a:spcPts val="0"/>
              </a:spcAft>
              <a:buClr>
                <a:schemeClr val="dk1"/>
              </a:buClr>
              <a:buSzPts val="275"/>
              <a:buFont typeface="Arial" panose="020B0604020202020204"/>
              <a:buNone/>
            </a:pPr>
            <a:r>
              <a:rPr lang="en-GB" sz="7040">
                <a:solidFill>
                  <a:schemeClr val="dk1"/>
                </a:solidFill>
              </a:rPr>
              <a:t>Bayesian linear regression is a type of conditional modeling in which the mean of one variable is described by a linear combination of other variables, with the goal of obtaining the posterior probability of the regression coefficients (as well as other parameters describing the distribution of the regressand) and ultimately allowing the out-of-sample prediction of the regressand (often labelled y) conditional on observed values of the regressors (usually X). The simplest and most widely used version of this model is the normal linear model, in which y given X is distributed Gaussian. In this model, and under a particular choice of prior probabilities for the parameters—so-called conjugate priors—the posterior can be found analytically. With more arbitrarily chosen priors, the posteriors generally have to be approximated.</a:t>
            </a:r>
            <a:endParaRPr sz="7040">
              <a:solidFill>
                <a:schemeClr val="dk1"/>
              </a:solidFill>
            </a:endParaRPr>
          </a:p>
          <a:p>
            <a:pPr marL="0" lvl="0" indent="0" algn="l" rtl="0">
              <a:spcBef>
                <a:spcPts val="1200"/>
              </a:spcBef>
              <a:spcAft>
                <a:spcPts val="0"/>
              </a:spcAft>
              <a:buClr>
                <a:schemeClr val="dk1"/>
              </a:buClr>
              <a:buSzPct val="41000"/>
              <a:buFont typeface="Arial" panose="020B0604020202020204"/>
              <a:buNone/>
            </a:pPr>
            <a:endParaRPr sz="2700" b="1">
              <a:solidFill>
                <a:srgbClr val="4C1130"/>
              </a:solidFill>
            </a:endParaRPr>
          </a:p>
          <a:p>
            <a:pPr marL="0" lvl="0" indent="0" algn="l" rtl="0">
              <a:spcBef>
                <a:spcPts val="1200"/>
              </a:spcBef>
              <a:spcAft>
                <a:spcPts val="0"/>
              </a:spcAft>
              <a:buNone/>
            </a:pPr>
            <a:endParaRPr sz="2700" b="1">
              <a:solidFill>
                <a:srgbClr val="4C1130"/>
              </a:solidFill>
            </a:endParaRPr>
          </a:p>
          <a:p>
            <a:pPr marL="0" lvl="0" indent="0" algn="l" rtl="0">
              <a:spcBef>
                <a:spcPts val="1200"/>
              </a:spcBef>
              <a:spcAft>
                <a:spcPts val="0"/>
              </a:spcAft>
              <a:buClr>
                <a:schemeClr val="dk1"/>
              </a:buClr>
              <a:buSzPct val="66000"/>
              <a:buFont typeface="Arial" panose="020B0604020202020204"/>
              <a:buNone/>
            </a:pPr>
            <a:endParaRPr sz="1665">
              <a:solidFill>
                <a:schemeClr val="dk1"/>
              </a:solidFill>
            </a:endParaRPr>
          </a:p>
          <a:p>
            <a:pPr marL="0" lvl="0" indent="0" algn="l" rtl="0">
              <a:spcBef>
                <a:spcPts val="1200"/>
              </a:spcBef>
              <a:spcAft>
                <a:spcPts val="0"/>
              </a:spcAft>
              <a:buClr>
                <a:schemeClr val="dk1"/>
              </a:buClr>
              <a:buSzPct val="41000"/>
              <a:buFont typeface="Arial" panose="020B0604020202020204"/>
              <a:buNone/>
            </a:pPr>
            <a:endParaRPr sz="2700">
              <a:solidFill>
                <a:srgbClr val="4C1130"/>
              </a:solidFill>
            </a:endParaRPr>
          </a:p>
          <a:p>
            <a:pPr marL="0" lvl="0" indent="0" algn="l" rtl="0">
              <a:spcBef>
                <a:spcPts val="1200"/>
              </a:spcBef>
              <a:spcAft>
                <a:spcPts val="1200"/>
              </a:spcAft>
              <a:buNone/>
            </a:pPr>
            <a:endParaRPr sz="2700">
              <a:solidFill>
                <a:srgbClr val="4C113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solidFill>
                  <a:srgbClr val="4C1130"/>
                </a:solidFill>
              </a:rPr>
              <a:t>Xg boost</a:t>
            </a:r>
            <a:endParaRPr b="1">
              <a:solidFill>
                <a:srgbClr val="4C1130"/>
              </a:solidFill>
            </a:endParaRPr>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panose="020B0604020202020204"/>
              <a:buNone/>
            </a:pPr>
            <a:r>
              <a:rPr lang="en-GB" sz="7585">
                <a:solidFill>
                  <a:schemeClr val="dk1"/>
                </a:solidFill>
              </a:rPr>
              <a:t>XGBoost is an optimized distributed gradient boosting library designed for efficient and scalable training of machine learning models. It is an ensemble learning method that combines the predictions of multiple weak models to produce a stronger prediction. XGBoost stands for “Extreme Gradient Boosting” and it has become one of the most popular and widely used machine learning algorithms due to its ability to handle large datasets and its ability to achieve state-of-the-art performance in many machine learning tasks such as classification and regression. One of the key features of XGBoost is its efficient handling of missing values, which allows it to handle real-world data with missing values without requiring significant pre-processing. Additionally, XGBoost has built-in support for parallel processing, making it possible to train models on large datasets in a reasonable amount of time.</a:t>
            </a:r>
            <a:endParaRPr sz="7585">
              <a:solidFill>
                <a:schemeClr val="dk1"/>
              </a:solidFill>
            </a:endParaRPr>
          </a:p>
          <a:p>
            <a:pPr marL="0" lvl="0" indent="0" algn="l" rtl="0">
              <a:spcBef>
                <a:spcPts val="1200"/>
              </a:spcBef>
              <a:spcAft>
                <a:spcPts val="0"/>
              </a:spcAft>
              <a:buClr>
                <a:schemeClr val="dk1"/>
              </a:buClr>
              <a:buSzPct val="610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259"/>
            <a:ext cx="8229600" cy="541020"/>
          </a:xfrm>
        </p:spPr>
        <p:txBody>
          <a:bodyPr>
            <a:normAutofit fontScale="90000"/>
          </a:bodyPr>
          <a:lstStyle/>
          <a:p>
            <a:r>
              <a:rPr lang="en-IN" b="1" i="1" dirty="0"/>
              <a:t>LITERATURE SURVEY:</a:t>
            </a:r>
            <a:br>
              <a:rPr lang="en-IN" dirty="0"/>
            </a:br>
            <a:endParaRPr lang="en-IN" dirty="0"/>
          </a:p>
        </p:txBody>
      </p:sp>
      <p:graphicFrame>
        <p:nvGraphicFramePr>
          <p:cNvPr id="4" name="Table 4"/>
          <p:cNvGraphicFramePr>
            <a:graphicFrameLocks noGrp="1"/>
          </p:cNvGraphicFramePr>
          <p:nvPr>
            <p:ph idx="1"/>
          </p:nvPr>
        </p:nvGraphicFramePr>
        <p:xfrm>
          <a:off x="213248" y="706111"/>
          <a:ext cx="8559052" cy="4623928"/>
        </p:xfrm>
        <a:graphic>
          <a:graphicData uri="http://schemas.openxmlformats.org/drawingml/2006/table">
            <a:tbl>
              <a:tblPr firstRow="1" bandRow="1">
                <a:tableStyleId>{5DA37D80-6434-44D0-A028-1B22A696006F}</a:tableStyleId>
              </a:tblPr>
              <a:tblGrid>
                <a:gridCol w="2139763"/>
                <a:gridCol w="2139763"/>
                <a:gridCol w="2139763"/>
                <a:gridCol w="2139763"/>
              </a:tblGrid>
              <a:tr h="690139">
                <a:tc>
                  <a:txBody>
                    <a:bodyPr/>
                    <a:lstStyle/>
                    <a:p>
                      <a:r>
                        <a:rPr lang="en-US" sz="1100" dirty="0"/>
                        <a:t>Authors Name</a:t>
                      </a:r>
                      <a:endParaRPr lang="en-US" sz="1100" dirty="0"/>
                    </a:p>
                    <a:p>
                      <a:endParaRPr lang="en-IN" sz="1100" dirty="0"/>
                    </a:p>
                  </a:txBody>
                  <a:tcPr marL="68580" marR="68580" marT="34290" marB="34290"/>
                </a:tc>
                <a:tc>
                  <a:txBody>
                    <a:bodyPr/>
                    <a:lstStyle/>
                    <a:p>
                      <a:r>
                        <a:rPr lang="en-IN" sz="1100" dirty="0"/>
                        <a:t>Title of the Paper</a:t>
                      </a:r>
                      <a:endParaRPr lang="en-IN" sz="1100" dirty="0"/>
                    </a:p>
                    <a:p>
                      <a:endParaRPr lang="en-IN" sz="1100" dirty="0"/>
                    </a:p>
                  </a:txBody>
                  <a:tcPr marL="68580" marR="68580" marT="34290" marB="34290"/>
                </a:tc>
                <a:tc>
                  <a:txBody>
                    <a:bodyPr/>
                    <a:lstStyle/>
                    <a:p>
                      <a:r>
                        <a:rPr lang="en-IN" sz="1100" dirty="0"/>
                        <a:t>Methodology</a:t>
                      </a:r>
                      <a:endParaRPr lang="en-IN" sz="1100" dirty="0"/>
                    </a:p>
                    <a:p>
                      <a:endParaRPr lang="en-IN" sz="1100" dirty="0"/>
                    </a:p>
                  </a:txBody>
                  <a:tcPr marL="68580" marR="68580" marT="34290" marB="34290"/>
                </a:tc>
                <a:tc>
                  <a:txBody>
                    <a:bodyPr/>
                    <a:lstStyle/>
                    <a:p>
                      <a:r>
                        <a:rPr lang="en-IN" sz="1100" dirty="0"/>
                        <a:t>Future scope</a:t>
                      </a:r>
                      <a:endParaRPr lang="en-IN" sz="1100" dirty="0"/>
                    </a:p>
                    <a:p>
                      <a:endParaRPr lang="en-IN" sz="1100" dirty="0"/>
                    </a:p>
                    <a:p>
                      <a:endParaRPr lang="en-IN" sz="1100" dirty="0"/>
                    </a:p>
                  </a:txBody>
                  <a:tcPr marL="68580" marR="68580" marT="34290" marB="34290"/>
                </a:tc>
              </a:tr>
              <a:tr h="1311263">
                <a:tc>
                  <a:txBody>
                    <a:bodyPr/>
                    <a:lstStyle/>
                    <a:p>
                      <a:r>
                        <a:rPr lang="en-IN" sz="1100" dirty="0"/>
                        <a:t> </a:t>
                      </a:r>
                      <a:r>
                        <a:rPr lang="en-IN" sz="1200" dirty="0"/>
                        <a:t>Chakrabarty et al</a:t>
                      </a:r>
                      <a:endParaRPr lang="en-IN" sz="1100" dirty="0"/>
                    </a:p>
                  </a:txBody>
                  <a:tcPr marL="68580" marR="68580" marT="34290" marB="34290"/>
                </a:tc>
                <a:tc>
                  <a:txBody>
                    <a:bodyPr/>
                    <a:lstStyle/>
                    <a:p>
                      <a:r>
                        <a:rPr lang="en-IN" sz="1100" dirty="0"/>
                        <a:t>Predicting flight delay with error calculation using machine learning classifiers</a:t>
                      </a:r>
                      <a:endParaRPr lang="en-IN" sz="1100" dirty="0"/>
                    </a:p>
                  </a:txBody>
                  <a:tcPr marL="68580" marR="68580" marT="34290" marB="34290"/>
                </a:tc>
                <a:tc>
                  <a:txBody>
                    <a:bodyPr/>
                    <a:lstStyle/>
                    <a:p>
                      <a:r>
                        <a:rPr lang="en-US" sz="1100" dirty="0"/>
                        <a:t>Chakrabarty et al used supervised automatic learning algorithms to predict delays in the arrival of operated flights including the five busiest US airports.</a:t>
                      </a:r>
                      <a:endParaRPr lang="en-IN" sz="1100" dirty="0"/>
                    </a:p>
                  </a:txBody>
                  <a:tcPr marL="68580" marR="68580" marT="34290" marB="34290"/>
                </a:tc>
                <a:tc>
                  <a:txBody>
                    <a:bodyPr/>
                    <a:lstStyle/>
                    <a:p>
                      <a:r>
                        <a:rPr lang="en-IN" sz="1100" dirty="0"/>
                        <a:t>The model does not predict the accurate values and the data sets have many missing values.</a:t>
                      </a:r>
                      <a:endParaRPr lang="en-IN" sz="1100" dirty="0"/>
                    </a:p>
                  </a:txBody>
                  <a:tcPr marL="68580" marR="68580" marT="34290" marB="34290"/>
                </a:tc>
              </a:tr>
              <a:tr h="1104221">
                <a:tc>
                  <a:txBody>
                    <a:bodyPr/>
                    <a:lstStyle/>
                    <a:p>
                      <a:r>
                        <a:rPr lang="en-IN" sz="1100" dirty="0"/>
                        <a:t>Juan José </a:t>
                      </a:r>
                      <a:r>
                        <a:rPr lang="en-IN" sz="1100" dirty="0" err="1"/>
                        <a:t>Rebollo</a:t>
                      </a:r>
                      <a:r>
                        <a:rPr lang="en-IN" sz="1100" dirty="0"/>
                        <a:t> and </a:t>
                      </a:r>
                      <a:r>
                        <a:rPr lang="en-IN" sz="1100" dirty="0" err="1"/>
                        <a:t>Hamsa</a:t>
                      </a:r>
                      <a:r>
                        <a:rPr lang="en-IN" sz="1100" dirty="0"/>
                        <a:t> Balakrishnan</a:t>
                      </a:r>
                      <a:endParaRPr lang="en-IN" sz="11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100" dirty="0"/>
                        <a:t>Predicting flight delay with error calculation using machine learning classifiers</a:t>
                      </a:r>
                      <a:endParaRPr lang="en-IN" sz="1100" dirty="0"/>
                    </a:p>
                    <a:p>
                      <a:endParaRPr lang="en-IN" sz="1100" dirty="0"/>
                    </a:p>
                  </a:txBody>
                  <a:tcPr marL="68580" marR="68580" marT="34290" marB="34290"/>
                </a:tc>
                <a:tc>
                  <a:txBody>
                    <a:bodyPr/>
                    <a:lstStyle/>
                    <a:p>
                      <a:r>
                        <a:rPr lang="en-US" sz="1100" dirty="0"/>
                        <a:t>used a hundred pairs of origin and destination to </a:t>
                      </a:r>
                      <a:r>
                        <a:rPr lang="en-US" sz="1100" dirty="0" err="1"/>
                        <a:t>summarise</a:t>
                      </a:r>
                      <a:r>
                        <a:rPr lang="en-US" sz="1100" dirty="0"/>
                        <a:t> the result of various regression and classification models.</a:t>
                      </a:r>
                      <a:endParaRPr lang="en-IN" sz="1100" dirty="0"/>
                    </a:p>
                  </a:txBody>
                  <a:tcPr marL="68580" marR="68580" marT="34290" marB="34290"/>
                </a:tc>
                <a:tc>
                  <a:txBody>
                    <a:bodyPr/>
                    <a:lstStyle/>
                    <a:p>
                      <a:r>
                        <a:rPr lang="en-US" sz="1100" dirty="0"/>
                        <a:t>The find outs reveal that among all the methods used, random forest has the highest performance</a:t>
                      </a:r>
                      <a:endParaRPr lang="en-IN" sz="1100" dirty="0"/>
                    </a:p>
                  </a:txBody>
                  <a:tcPr marL="68580" marR="68580" marT="34290" marB="34290"/>
                </a:tc>
              </a:tr>
              <a:tr h="1518305">
                <a:tc>
                  <a:txBody>
                    <a:bodyPr/>
                    <a:lstStyle/>
                    <a:p>
                      <a:r>
                        <a:rPr lang="en-IN" sz="1100" dirty="0" err="1"/>
                        <a:t>Sruti</a:t>
                      </a:r>
                      <a:r>
                        <a:rPr lang="en-IN" sz="1100" dirty="0"/>
                        <a:t> </a:t>
                      </a:r>
                      <a:r>
                        <a:rPr lang="en-IN" sz="1100" dirty="0" err="1"/>
                        <a:t>Oza</a:t>
                      </a:r>
                      <a:r>
                        <a:rPr lang="en-IN" sz="1100" dirty="0"/>
                        <a:t>, </a:t>
                      </a:r>
                      <a:r>
                        <a:rPr lang="en-IN" sz="1100" dirty="0" err="1"/>
                        <a:t>Somya</a:t>
                      </a:r>
                      <a:r>
                        <a:rPr lang="en-IN" sz="1100" dirty="0"/>
                        <a:t> Sharma </a:t>
                      </a:r>
                      <a:endParaRPr lang="en-IN" sz="11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100" dirty="0"/>
                        <a:t>Predicting flight delay with error calculation using machine learning classifiers</a:t>
                      </a:r>
                      <a:endParaRPr lang="en-IN" sz="1100" dirty="0"/>
                    </a:p>
                    <a:p>
                      <a:endParaRPr lang="en-IN" sz="1100" dirty="0"/>
                    </a:p>
                  </a:txBody>
                  <a:tcPr marL="68580" marR="68580" marT="34290" marB="34290"/>
                </a:tc>
                <a:tc>
                  <a:txBody>
                    <a:bodyPr/>
                    <a:lstStyle/>
                    <a:p>
                      <a:r>
                        <a:rPr lang="en-US" sz="1100" dirty="0"/>
                        <a:t>used multiple linear regression to predict weather induced flight delays in flight-data, as well as climatic factors and probabilities due to weather delays</a:t>
                      </a:r>
                      <a:endParaRPr lang="en-IN" sz="1100" dirty="0"/>
                    </a:p>
                  </a:txBody>
                  <a:tcPr marL="68580" marR="68580" marT="34290" marB="34290"/>
                </a:tc>
                <a:tc>
                  <a:txBody>
                    <a:bodyPr/>
                    <a:lstStyle/>
                    <a:p>
                      <a:r>
                        <a:rPr lang="en-US" sz="1100" dirty="0"/>
                        <a:t>The forecasts were based on some key attributes, such as carrier, departure time, arrival time, origin and destination</a:t>
                      </a:r>
                      <a:endParaRPr lang="en-IN" sz="1100" dirty="0"/>
                    </a:p>
                  </a:txBody>
                  <a:tcPr marL="68580" marR="68580" marT="34290" marB="3429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962614" y="921834"/>
            <a:ext cx="5345151" cy="542693"/>
          </a:xfrm>
        </p:spPr>
        <p:txBody>
          <a:bodyPr>
            <a:normAutofit fontScale="90000"/>
          </a:bodyPr>
          <a:lstStyle/>
          <a:p>
            <a:endParaRPr lang="en-IN" dirty="0"/>
          </a:p>
        </p:txBody>
      </p:sp>
      <p:pic>
        <p:nvPicPr>
          <p:cNvPr id="3" name="Picture 2"/>
          <p:cNvPicPr>
            <a:picLocks noChangeAspect="1"/>
          </p:cNvPicPr>
          <p:nvPr/>
        </p:nvPicPr>
        <p:blipFill>
          <a:blip r:embed="rId1"/>
          <a:stretch>
            <a:fillRect/>
          </a:stretch>
        </p:blipFill>
        <p:spPr>
          <a:xfrm>
            <a:off x="367006" y="218843"/>
            <a:ext cx="8409988" cy="47058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06640" y="17922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93" name="Google Shape;93;p14"/>
          <p:cNvSpPr txBox="1">
            <a:spLocks noGrp="1"/>
          </p:cNvSpPr>
          <p:nvPr>
            <p:ph type="body" idx="1"/>
          </p:nvPr>
        </p:nvSpPr>
        <p:spPr>
          <a:xfrm>
            <a:off x="0" y="525780"/>
            <a:ext cx="9144000" cy="4617085"/>
          </a:xfrm>
          <a:prstGeom prst="rect">
            <a:avLst/>
          </a:prstGeom>
        </p:spPr>
        <p:txBody>
          <a:bodyPr spcFirstLastPara="1" wrap="square" lIns="91425" tIns="91425" rIns="91425" bIns="91425" anchor="t" anchorCtr="0">
            <a:normAutofit fontScale="25000" lnSpcReduction="20000"/>
          </a:bodyPr>
          <a:lstStyle/>
          <a:p>
            <a:pPr marL="457200" lvl="0" indent="-359410" algn="just" rtl="0">
              <a:spcBef>
                <a:spcPts val="0"/>
              </a:spcBef>
              <a:spcAft>
                <a:spcPts val="0"/>
              </a:spcAft>
              <a:buClr>
                <a:srgbClr val="000000"/>
              </a:buClr>
              <a:buSzPct val="100000"/>
              <a:buFont typeface="Arial" panose="020B0604020202020204"/>
              <a:buChar char="●"/>
            </a:pPr>
            <a:r>
              <a:rPr lang="en-GB" sz="9600">
                <a:solidFill>
                  <a:srgbClr val="000000"/>
                </a:solidFill>
                <a:latin typeface="Arial" panose="020B0604020202020204"/>
                <a:ea typeface="Arial" panose="020B0604020202020204"/>
                <a:cs typeface="Arial" panose="020B0604020202020204"/>
                <a:sym typeface="Arial" panose="020B0604020202020204"/>
              </a:rPr>
              <a:t>The expansion of the aviation industry over the past two decades has led to increased air traffic and consequent flight delays.There is a cost to the environment as well as the economy when flights are delayed. </a:t>
            </a:r>
            <a:endParaRPr sz="9600">
              <a:solidFill>
                <a:srgbClr val="000000"/>
              </a:solidFill>
              <a:latin typeface="Arial" panose="020B0604020202020204"/>
              <a:ea typeface="Arial" panose="020B0604020202020204"/>
              <a:cs typeface="Arial" panose="020B0604020202020204"/>
              <a:sym typeface="Arial" panose="020B0604020202020204"/>
            </a:endParaRPr>
          </a:p>
          <a:p>
            <a:pPr marL="457200" lvl="0" indent="-359410" algn="just" rtl="0">
              <a:spcBef>
                <a:spcPts val="0"/>
              </a:spcBef>
              <a:spcAft>
                <a:spcPts val="0"/>
              </a:spcAft>
              <a:buClr>
                <a:srgbClr val="000000"/>
              </a:buClr>
              <a:buSzPct val="100000"/>
              <a:buFont typeface="Arial" panose="020B0604020202020204"/>
              <a:buChar char="●"/>
            </a:pPr>
            <a:r>
              <a:rPr lang="en-GB" sz="9600">
                <a:solidFill>
                  <a:srgbClr val="000000"/>
                </a:solidFill>
                <a:latin typeface="Arial" panose="020B0604020202020204"/>
                <a:ea typeface="Arial" panose="020B0604020202020204"/>
                <a:cs typeface="Arial" panose="020B0604020202020204"/>
                <a:sym typeface="Arial" panose="020B0604020202020204"/>
              </a:rPr>
              <a:t>Commercial airlines also lose a lot of money due to flight delays.Consequently, they take all the precautions necessary to ensure that flight delays and cancellations are minimized or eliminated completely.</a:t>
            </a:r>
            <a:endParaRPr sz="9600">
              <a:solidFill>
                <a:srgbClr val="000000"/>
              </a:solidFill>
              <a:latin typeface="Arial" panose="020B0604020202020204"/>
              <a:ea typeface="Arial" panose="020B0604020202020204"/>
              <a:cs typeface="Arial" panose="020B0604020202020204"/>
              <a:sym typeface="Arial" panose="020B0604020202020204"/>
            </a:endParaRPr>
          </a:p>
          <a:p>
            <a:pPr marL="457200" lvl="0" indent="-359410" algn="just" rtl="0">
              <a:spcBef>
                <a:spcPts val="0"/>
              </a:spcBef>
              <a:spcAft>
                <a:spcPts val="0"/>
              </a:spcAft>
              <a:buClr>
                <a:srgbClr val="000000"/>
              </a:buClr>
              <a:buSzPct val="100000"/>
              <a:buFont typeface="Arial" panose="020B0604020202020204"/>
              <a:buChar char="●"/>
            </a:pPr>
            <a:r>
              <a:rPr lang="en-GB" sz="9600">
                <a:solidFill>
                  <a:srgbClr val="000000"/>
                </a:solidFill>
                <a:latin typeface="Arial" panose="020B0604020202020204"/>
                <a:ea typeface="Arial" panose="020B0604020202020204"/>
                <a:cs typeface="Arial" panose="020B0604020202020204"/>
                <a:sym typeface="Arial" panose="020B0604020202020204"/>
              </a:rPr>
              <a:t>we use a variety of machine learning models to foretell whether a certain flight would arrive late. These models include Logistic Regression, Decision Tree Regression, Bayesian Ridge, Random Forest Regression, and Gradient Boosting Regression.</a:t>
            </a:r>
            <a:endParaRPr sz="960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None/>
            </a:pPr>
            <a:endParaRPr sz="9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06425" y="139700"/>
            <a:ext cx="7688580" cy="5353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Introduction</a:t>
            </a:r>
            <a:endParaRPr sz="3040"/>
          </a:p>
          <a:p>
            <a:pPr marL="0" lvl="0" indent="0" algn="l" rtl="0">
              <a:spcBef>
                <a:spcPts val="0"/>
              </a:spcBef>
              <a:spcAft>
                <a:spcPts val="0"/>
              </a:spcAft>
              <a:buSzPts val="990"/>
              <a:buNone/>
            </a:pPr>
            <a:endParaRPr sz="3040"/>
          </a:p>
          <a:p>
            <a:pPr marL="0" lvl="0" indent="0" algn="l" rtl="0">
              <a:spcBef>
                <a:spcPts val="0"/>
              </a:spcBef>
              <a:spcAft>
                <a:spcPts val="0"/>
              </a:spcAft>
              <a:buSzPts val="990"/>
              <a:buNone/>
            </a:pPr>
            <a:endParaRPr sz="3040"/>
          </a:p>
        </p:txBody>
      </p:sp>
      <p:sp>
        <p:nvSpPr>
          <p:cNvPr id="99" name="Google Shape;99;p15"/>
          <p:cNvSpPr txBox="1">
            <a:spLocks noGrp="1"/>
          </p:cNvSpPr>
          <p:nvPr>
            <p:ph type="body" idx="1"/>
          </p:nvPr>
        </p:nvSpPr>
        <p:spPr>
          <a:xfrm>
            <a:off x="0" y="675005"/>
            <a:ext cx="9144000" cy="4468495"/>
          </a:xfrm>
          <a:prstGeom prst="rect">
            <a:avLst/>
          </a:prstGeom>
        </p:spPr>
        <p:txBody>
          <a:bodyPr spcFirstLastPara="1" wrap="square" lIns="91425" tIns="91425" rIns="91425" bIns="91425" anchor="t" anchorCtr="0">
            <a:normAutofit fontScale="25000"/>
          </a:bodyPr>
          <a:lstStyle/>
          <a:p>
            <a:pPr marL="457200" lvl="0" indent="-336550" algn="just" rtl="0">
              <a:spcBef>
                <a:spcPts val="0"/>
              </a:spcBef>
              <a:spcAft>
                <a:spcPts val="0"/>
              </a:spcAft>
              <a:buClr>
                <a:schemeClr val="dk2"/>
              </a:buClr>
              <a:buSzPct val="100000"/>
              <a:buChar char="●"/>
            </a:pPr>
            <a:r>
              <a:rPr lang="en-GB" sz="6400">
                <a:solidFill>
                  <a:schemeClr val="dk2"/>
                </a:solidFill>
              </a:rPr>
              <a:t>Air transportation system is one of the crucial modes of modern versatility. With increasing congestion in air traffic passenger-traffic, it is important to maintain persistence and resilience. Availability of land and resources contribute to the infrastructure of airports. The norms of improving technology and procedure are tomaintainsafety, efficiency, capacity, etc.,</a:t>
            </a:r>
            <a:endParaRPr lang="en-GB" sz="6400">
              <a:solidFill>
                <a:schemeClr val="dk2"/>
              </a:solidFill>
            </a:endParaRPr>
          </a:p>
          <a:p>
            <a:pPr marL="120650" lvl="0" indent="0" algn="just" rtl="0">
              <a:spcBef>
                <a:spcPts val="0"/>
              </a:spcBef>
              <a:spcAft>
                <a:spcPts val="0"/>
              </a:spcAft>
              <a:buClr>
                <a:schemeClr val="dk2"/>
              </a:buClr>
              <a:buSzPct val="100000"/>
              <a:buNone/>
            </a:pPr>
            <a:endParaRPr sz="6400">
              <a:solidFill>
                <a:schemeClr val="dk2"/>
              </a:solidFill>
            </a:endParaRPr>
          </a:p>
          <a:p>
            <a:pPr marL="457200" lvl="0" indent="-336550" algn="just" rtl="0">
              <a:spcBef>
                <a:spcPts val="0"/>
              </a:spcBef>
              <a:spcAft>
                <a:spcPts val="0"/>
              </a:spcAft>
              <a:buClr>
                <a:schemeClr val="dk2"/>
              </a:buClr>
              <a:buSzPct val="100000"/>
              <a:buChar char="●"/>
            </a:pPr>
            <a:r>
              <a:rPr lang="en-GB" sz="6400">
                <a:solidFill>
                  <a:schemeClr val="dk2"/>
                </a:solidFill>
              </a:rPr>
              <a:t>Therefore, the National Airspace System(NAS) focuses on minimizing the environmental effects as a result of improvisation. With the current technology in hand, passengers can visualize their flightpath, altitude, heading and other related parameters during their journey.</a:t>
            </a:r>
            <a:endParaRPr lang="en-GB" sz="6400">
              <a:solidFill>
                <a:schemeClr val="dk2"/>
              </a:solidFill>
            </a:endParaRPr>
          </a:p>
          <a:p>
            <a:pPr marL="120650" lvl="0" indent="0" algn="just" rtl="0">
              <a:spcBef>
                <a:spcPts val="0"/>
              </a:spcBef>
              <a:spcAft>
                <a:spcPts val="0"/>
              </a:spcAft>
              <a:buClr>
                <a:schemeClr val="dk2"/>
              </a:buClr>
              <a:buSzPct val="100000"/>
              <a:buNone/>
            </a:pPr>
            <a:r>
              <a:rPr lang="en-GB" sz="6400">
                <a:solidFill>
                  <a:schemeClr val="dk2"/>
                </a:solidFill>
              </a:rPr>
              <a:t> </a:t>
            </a:r>
            <a:endParaRPr sz="6400">
              <a:solidFill>
                <a:schemeClr val="dk2"/>
              </a:solidFill>
            </a:endParaRPr>
          </a:p>
          <a:p>
            <a:pPr marL="457200" lvl="0" indent="-338455" algn="just" rtl="0">
              <a:spcBef>
                <a:spcPts val="0"/>
              </a:spcBef>
              <a:spcAft>
                <a:spcPts val="0"/>
              </a:spcAft>
              <a:buClr>
                <a:schemeClr val="dk2"/>
              </a:buClr>
              <a:buSzPct val="100000"/>
              <a:buChar char="●"/>
            </a:pPr>
            <a:r>
              <a:rPr lang="en-GB" sz="6400">
                <a:solidFill>
                  <a:schemeClr val="dk2"/>
                </a:solidFill>
              </a:rPr>
              <a:t>To minimize the air-traffic congestion new airports can be constructed. But, the complexity still grows exponentially. Hence, the only possible way of minimizing the delay is to improvise the existing airports. Considering the limited availability of land resources, the latter is more of a logical solution. Delay basically represents the period by which the aircraft is late or cancelled. Commercial aviation is likely to be affected if there is a delay in their mobility.</a:t>
            </a:r>
            <a:endParaRPr sz="6400">
              <a:solidFill>
                <a:schemeClr val="dk2"/>
              </a:solidFill>
            </a:endParaRPr>
          </a:p>
          <a:p>
            <a:pPr marL="457200" lvl="0" indent="0" algn="just" rtl="0">
              <a:spcBef>
                <a:spcPts val="0"/>
              </a:spcBef>
              <a:spcAft>
                <a:spcPts val="0"/>
              </a:spcAft>
              <a:buClr>
                <a:schemeClr val="dk2"/>
              </a:buClr>
              <a:buSzPct val="100000"/>
              <a:buChar char="●"/>
            </a:pPr>
            <a:endParaRPr sz="6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b="1">
                <a:solidFill>
                  <a:srgbClr val="660000"/>
                </a:solidFill>
              </a:rPr>
              <a:t>samples of our data set</a:t>
            </a:r>
            <a:endParaRPr sz="2820" b="1">
              <a:solidFill>
                <a:srgbClr val="660000"/>
              </a:solidFill>
            </a:endParaRPr>
          </a:p>
        </p:txBody>
      </p:sp>
      <p:sp>
        <p:nvSpPr>
          <p:cNvPr id="55" name="Google Shape;55;p13"/>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56" name="Google Shape;56;p13"/>
          <p:cNvPicPr preferRelativeResize="0"/>
          <p:nvPr/>
        </p:nvPicPr>
        <p:blipFill>
          <a:blip r:embed="rId1"/>
          <a:stretch>
            <a:fillRect/>
          </a:stretch>
        </p:blipFill>
        <p:spPr>
          <a:xfrm>
            <a:off x="0" y="725025"/>
            <a:ext cx="9143998" cy="441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solidFill>
                  <a:srgbClr val="783F04"/>
                </a:solidFill>
              </a:rPr>
              <a:t>Data set used</a:t>
            </a:r>
            <a:endParaRPr b="1">
              <a:solidFill>
                <a:srgbClr val="783F04"/>
              </a:solidFill>
            </a:endParaRPr>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62" name="Google Shape;62;p14"/>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fontScale="72500" lnSpcReduction="20000"/>
          </a:bodyPr>
          <a:lstStyle/>
          <a:p>
            <a:pPr marL="457200" lvl="0" indent="-353060" algn="l" rtl="0">
              <a:spcBef>
                <a:spcPts val="0"/>
              </a:spcBef>
              <a:spcAft>
                <a:spcPts val="0"/>
              </a:spcAft>
              <a:buClr>
                <a:schemeClr val="dk1"/>
              </a:buClr>
              <a:buSzPct val="100000"/>
              <a:buChar char="●"/>
            </a:pPr>
            <a:r>
              <a:rPr lang="en-GB" sz="3840">
                <a:solidFill>
                  <a:schemeClr val="dk1"/>
                </a:solidFill>
              </a:rPr>
              <a:t>The data set contains more than  1000 samples.</a:t>
            </a:r>
            <a:endParaRPr sz="3840">
              <a:solidFill>
                <a:schemeClr val="dk1"/>
              </a:solidFill>
            </a:endParaRPr>
          </a:p>
          <a:p>
            <a:pPr marL="457200" lvl="0" indent="-353060" algn="l" rtl="0">
              <a:spcBef>
                <a:spcPts val="0"/>
              </a:spcBef>
              <a:spcAft>
                <a:spcPts val="0"/>
              </a:spcAft>
              <a:buClr>
                <a:schemeClr val="dk1"/>
              </a:buClr>
              <a:buSzPct val="100000"/>
              <a:buChar char="●"/>
            </a:pPr>
            <a:r>
              <a:rPr lang="en-GB" sz="3840">
                <a:solidFill>
                  <a:schemeClr val="dk1"/>
                </a:solidFill>
              </a:rPr>
              <a:t>The data set consists of data types.</a:t>
            </a:r>
            <a:endParaRPr sz="3840">
              <a:solidFill>
                <a:schemeClr val="dk1"/>
              </a:solidFill>
            </a:endParaRPr>
          </a:p>
          <a:p>
            <a:pPr marL="457200" lvl="0" indent="-353060" algn="l" rtl="0">
              <a:spcBef>
                <a:spcPts val="0"/>
              </a:spcBef>
              <a:spcAft>
                <a:spcPts val="0"/>
              </a:spcAft>
              <a:buClr>
                <a:schemeClr val="dk1"/>
              </a:buClr>
              <a:buSzPct val="100000"/>
              <a:buChar char="●"/>
            </a:pPr>
            <a:r>
              <a:rPr lang="en-GB" sz="3840">
                <a:solidFill>
                  <a:schemeClr val="dk1"/>
                </a:solidFill>
              </a:rPr>
              <a:t>INTEGER</a:t>
            </a:r>
            <a:endParaRPr sz="3840">
              <a:solidFill>
                <a:schemeClr val="dk1"/>
              </a:solidFill>
            </a:endParaRPr>
          </a:p>
          <a:p>
            <a:pPr marL="457200" lvl="0" indent="-353060" algn="l" rtl="0">
              <a:spcBef>
                <a:spcPts val="0"/>
              </a:spcBef>
              <a:spcAft>
                <a:spcPts val="0"/>
              </a:spcAft>
              <a:buClr>
                <a:schemeClr val="dk1"/>
              </a:buClr>
              <a:buSzPct val="100000"/>
              <a:buChar char="●"/>
            </a:pPr>
            <a:r>
              <a:rPr lang="en-GB" sz="3840">
                <a:solidFill>
                  <a:schemeClr val="dk1"/>
                </a:solidFill>
              </a:rPr>
              <a:t>FLOAT</a:t>
            </a:r>
            <a:endParaRPr sz="4895">
              <a:solidFill>
                <a:schemeClr val="dk1"/>
              </a:solidFill>
            </a:endParaRPr>
          </a:p>
          <a:p>
            <a:pPr marL="0" lvl="0" indent="0" algn="l" rtl="0">
              <a:spcBef>
                <a:spcPts val="1200"/>
              </a:spcBef>
              <a:spcAft>
                <a:spcPts val="0"/>
              </a:spcAft>
              <a:buNone/>
            </a:pPr>
            <a:r>
              <a:rPr lang="en-GB" sz="5675" b="1">
                <a:solidFill>
                  <a:srgbClr val="783F04"/>
                </a:solidFill>
              </a:rPr>
              <a:t>Modeling</a:t>
            </a:r>
            <a:endParaRPr sz="5675" b="1">
              <a:solidFill>
                <a:srgbClr val="783F04"/>
              </a:solidFill>
            </a:endParaRPr>
          </a:p>
          <a:p>
            <a:pPr marL="457200" lvl="0" indent="-357505" algn="l" rtl="0">
              <a:spcBef>
                <a:spcPts val="1200"/>
              </a:spcBef>
              <a:spcAft>
                <a:spcPts val="0"/>
              </a:spcAft>
              <a:buClr>
                <a:schemeClr val="dk1"/>
              </a:buClr>
              <a:buSzPct val="100000"/>
              <a:buChar char="●"/>
            </a:pPr>
            <a:r>
              <a:rPr lang="en-GB" sz="3310">
                <a:solidFill>
                  <a:schemeClr val="dk1"/>
                </a:solidFill>
              </a:rPr>
              <a:t>Binary classification</a:t>
            </a:r>
            <a:endParaRPr sz="3310">
              <a:solidFill>
                <a:schemeClr val="dk1"/>
              </a:solidFill>
            </a:endParaRPr>
          </a:p>
          <a:p>
            <a:pPr marL="457200" lvl="0" indent="-357505" algn="l" rtl="0">
              <a:spcBef>
                <a:spcPts val="0"/>
              </a:spcBef>
              <a:spcAft>
                <a:spcPts val="0"/>
              </a:spcAft>
              <a:buClr>
                <a:schemeClr val="dk1"/>
              </a:buClr>
              <a:buSzPct val="100000"/>
              <a:buChar char="●"/>
            </a:pPr>
            <a:r>
              <a:rPr lang="en-GB" sz="3310">
                <a:solidFill>
                  <a:schemeClr val="dk1"/>
                </a:solidFill>
              </a:rPr>
              <a:t>0=flights arrive on time</a:t>
            </a:r>
            <a:endParaRPr sz="3310">
              <a:solidFill>
                <a:schemeClr val="dk1"/>
              </a:solidFill>
            </a:endParaRPr>
          </a:p>
          <a:p>
            <a:pPr marL="457200" lvl="0" indent="-357505" algn="l" rtl="0">
              <a:spcBef>
                <a:spcPts val="0"/>
              </a:spcBef>
              <a:spcAft>
                <a:spcPts val="0"/>
              </a:spcAft>
              <a:buClr>
                <a:schemeClr val="dk1"/>
              </a:buClr>
              <a:buSzPct val="100000"/>
              <a:buChar char="●"/>
            </a:pPr>
            <a:r>
              <a:rPr lang="en-GB" sz="3310">
                <a:solidFill>
                  <a:schemeClr val="dk1"/>
                </a:solidFill>
              </a:rPr>
              <a:t>1=delayed flight</a:t>
            </a:r>
            <a:endParaRPr sz="3310">
              <a:solidFill>
                <a:schemeClr val="dk1"/>
              </a:solidFill>
            </a:endParaRPr>
          </a:p>
          <a:p>
            <a:pPr marL="0" lvl="0" indent="0" algn="l" rtl="0">
              <a:spcBef>
                <a:spcPts val="1200"/>
              </a:spcBef>
              <a:spcAft>
                <a:spcPts val="0"/>
              </a:spcAft>
              <a:buClr>
                <a:schemeClr val="dk1"/>
              </a:buClr>
              <a:buSzPct val="38000"/>
              <a:buFont typeface="Arial" panose="020B0604020202020204"/>
              <a:buNone/>
            </a:pPr>
            <a:endParaRPr sz="3310" b="1">
              <a:solidFill>
                <a:schemeClr val="dk1"/>
              </a:solidFill>
            </a:endParaRPr>
          </a:p>
          <a:p>
            <a:pPr marL="0" lvl="0" indent="0" algn="l" rtl="0">
              <a:spcBef>
                <a:spcPts val="1200"/>
              </a:spcBef>
              <a:spcAft>
                <a:spcPts val="0"/>
              </a:spcAft>
              <a:buNone/>
            </a:pPr>
            <a:endParaRPr sz="2900" b="1">
              <a:solidFill>
                <a:schemeClr val="dk1"/>
              </a:solidFill>
            </a:endParaRPr>
          </a:p>
          <a:p>
            <a:pPr marL="0" lvl="0" indent="0" algn="l" rtl="0">
              <a:spcBef>
                <a:spcPts val="1200"/>
              </a:spcBef>
              <a:spcAft>
                <a:spcPts val="0"/>
              </a:spcAft>
              <a:buNone/>
            </a:pPr>
          </a:p>
          <a:p>
            <a:pPr marL="0" lvl="0" indent="0" algn="l" rtl="0">
              <a:spcBef>
                <a:spcPts val="1200"/>
              </a:spcBef>
              <a:spcAft>
                <a:spcPts val="0"/>
              </a:spcAft>
              <a:buClr>
                <a:schemeClr val="dk1"/>
              </a:buClr>
              <a:buSzPct val="610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SYSTEM ARCHITECTURE:</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69" name="Google Shape;69;p15"/>
          <p:cNvPicPr preferRelativeResize="0"/>
          <p:nvPr/>
        </p:nvPicPr>
        <p:blipFill>
          <a:blip r:embed="rId1"/>
          <a:stretch>
            <a:fillRect/>
          </a:stretch>
        </p:blipFill>
        <p:spPr>
          <a:xfrm>
            <a:off x="0" y="421800"/>
            <a:ext cx="9143999" cy="472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6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solidFill>
                  <a:srgbClr val="7F6000"/>
                </a:solidFill>
              </a:rPr>
              <a:t>Modules:</a:t>
            </a:r>
            <a:endParaRPr b="1">
              <a:solidFill>
                <a:srgbClr val="7F6000"/>
              </a:solidFill>
            </a:endParaRPr>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endParaRPr>
              <a:solidFill>
                <a:srgbClr val="7F6000"/>
              </a:solidFill>
            </a:endParaRPr>
          </a:p>
        </p:txBody>
      </p:sp>
      <p:sp>
        <p:nvSpPr>
          <p:cNvPr id="75" name="Google Shape;75;p16"/>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0"/>
              </a:spcBef>
              <a:spcAft>
                <a:spcPts val="0"/>
              </a:spcAft>
              <a:buClr>
                <a:schemeClr val="dk1"/>
              </a:buClr>
              <a:buSzPct val="31000"/>
              <a:buFont typeface="Arial" panose="020B0604020202020204"/>
              <a:buNone/>
            </a:pPr>
            <a:r>
              <a:rPr lang="en-GB" sz="3500" b="1">
                <a:solidFill>
                  <a:schemeClr val="dk1"/>
                </a:solidFill>
              </a:rPr>
              <a:t>Module 1 : data collecting and pre-processing</a:t>
            </a:r>
            <a:endParaRPr sz="3500" b="1">
              <a:solidFill>
                <a:schemeClr val="dk1"/>
              </a:solidFill>
            </a:endParaRPr>
          </a:p>
          <a:p>
            <a:pPr marL="914400" lvl="0" indent="0" algn="l" rtl="0">
              <a:spcBef>
                <a:spcPts val="1200"/>
              </a:spcBef>
              <a:spcAft>
                <a:spcPts val="0"/>
              </a:spcAft>
              <a:buNone/>
            </a:pPr>
            <a:endParaRPr sz="2700">
              <a:solidFill>
                <a:schemeClr val="dk1"/>
              </a:solidFill>
            </a:endParaRPr>
          </a:p>
          <a:p>
            <a:pPr marL="457200" lvl="0" indent="-344805" algn="l" rtl="0">
              <a:spcBef>
                <a:spcPts val="1200"/>
              </a:spcBef>
              <a:spcAft>
                <a:spcPts val="0"/>
              </a:spcAft>
              <a:buClr>
                <a:schemeClr val="dk1"/>
              </a:buClr>
              <a:buSzPct val="100000"/>
              <a:buChar char="●"/>
            </a:pPr>
            <a:r>
              <a:rPr lang="en-GB" sz="3095">
                <a:solidFill>
                  <a:schemeClr val="dk1"/>
                </a:solidFill>
              </a:rPr>
              <a:t>Firstly</a:t>
            </a:r>
            <a:r>
              <a:rPr lang="en-IN" altLang="en-GB" sz="3095">
                <a:solidFill>
                  <a:schemeClr val="dk1"/>
                </a:solidFill>
              </a:rPr>
              <a:t>,In</a:t>
            </a:r>
            <a:r>
              <a:rPr lang="en-GB" sz="3095">
                <a:solidFill>
                  <a:schemeClr val="dk1"/>
                </a:solidFill>
              </a:rPr>
              <a:t> the beginning of the phase, it is necessary that model inputs be determined so that based on them, model learn and result in final structure.</a:t>
            </a:r>
            <a:endParaRPr sz="3095">
              <a:solidFill>
                <a:schemeClr val="dk1"/>
              </a:solidFill>
            </a:endParaRPr>
          </a:p>
          <a:p>
            <a:pPr marL="457200" lvl="0" indent="-344805" algn="l" rtl="0">
              <a:spcBef>
                <a:spcPts val="0"/>
              </a:spcBef>
              <a:spcAft>
                <a:spcPts val="0"/>
              </a:spcAft>
              <a:buClr>
                <a:schemeClr val="dk1"/>
              </a:buClr>
              <a:buSzPct val="100000"/>
              <a:buChar char="●"/>
            </a:pPr>
            <a:r>
              <a:rPr lang="en-GB" sz="3095">
                <a:solidFill>
                  <a:schemeClr val="dk1"/>
                </a:solidFill>
              </a:rPr>
              <a:t>The dataset used for evaluating the model was obtained from historical data which contains flight schedules data for 5 years.</a:t>
            </a:r>
            <a:endParaRPr sz="3095">
              <a:solidFill>
                <a:schemeClr val="dk1"/>
              </a:solidFill>
            </a:endParaRPr>
          </a:p>
          <a:p>
            <a:pPr marL="457200" lvl="0" indent="-344805" algn="l" rtl="0">
              <a:spcBef>
                <a:spcPts val="0"/>
              </a:spcBef>
              <a:spcAft>
                <a:spcPts val="0"/>
              </a:spcAft>
              <a:buClr>
                <a:schemeClr val="dk1"/>
              </a:buClr>
              <a:buSzPct val="100000"/>
              <a:buChar char="●"/>
            </a:pPr>
            <a:r>
              <a:rPr lang="en-GB" sz="3095">
                <a:solidFill>
                  <a:schemeClr val="dk1"/>
                </a:solidFill>
              </a:rPr>
              <a:t>It is applied to real-world data collected from the airports in the U.S and is compared with existing flight delay predictors.</a:t>
            </a:r>
            <a:endParaRPr sz="3095">
              <a:solidFill>
                <a:schemeClr val="dk1"/>
              </a:solidFill>
            </a:endParaRPr>
          </a:p>
          <a:p>
            <a:pPr marL="457200" lvl="0" indent="0" algn="l" rtl="0">
              <a:spcBef>
                <a:spcPts val="1200"/>
              </a:spcBef>
              <a:spcAft>
                <a:spcPts val="0"/>
              </a:spcAft>
              <a:buClr>
                <a:schemeClr val="dk1"/>
              </a:buClr>
              <a:buSzPct val="41000"/>
              <a:buFont typeface="Arial" panose="020B0604020202020204"/>
              <a:buNone/>
            </a:pPr>
            <a:endParaRPr sz="2700">
              <a:solidFill>
                <a:schemeClr val="dk1"/>
              </a:solidFill>
            </a:endParaRPr>
          </a:p>
          <a:p>
            <a:pPr marL="457200" lvl="0" indent="0" algn="l" rtl="0">
              <a:spcBef>
                <a:spcPts val="1200"/>
              </a:spcBef>
              <a:spcAft>
                <a:spcPts val="0"/>
              </a:spcAft>
              <a:buNone/>
            </a:pPr>
            <a:endParaRPr sz="2700">
              <a:solidFill>
                <a:schemeClr val="dk1"/>
              </a:solidFill>
            </a:endParaRPr>
          </a:p>
          <a:p>
            <a:pPr marL="0" lvl="0" indent="0" algn="l" rtl="0">
              <a:spcBef>
                <a:spcPts val="1200"/>
              </a:spcBef>
              <a:spcAft>
                <a:spcPts val="0"/>
              </a:spcAft>
              <a:buClr>
                <a:schemeClr val="dk1"/>
              </a:buClr>
              <a:buSzPct val="610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t>Module 2 : pre-training model- building  </a:t>
            </a:r>
            <a:endParaRPr b="1"/>
          </a:p>
          <a:p>
            <a:pPr marL="0" lvl="0" indent="0" algn="l" rtl="0">
              <a:spcBef>
                <a:spcPts val="0"/>
              </a:spcBef>
              <a:spcAft>
                <a:spcPts val="0"/>
              </a:spcAft>
              <a:buClr>
                <a:schemeClr val="dk1"/>
              </a:buClr>
              <a:buSzPct val="39000"/>
              <a:buFont typeface="Arial" panose="020B0604020202020204"/>
              <a:buNone/>
            </a:pPr>
            <a:endParaRPr b="1"/>
          </a:p>
          <a:p>
            <a:pPr marL="0" lvl="0" indent="0" algn="l" rtl="0">
              <a:spcBef>
                <a:spcPts val="0"/>
              </a:spcBef>
              <a:spcAft>
                <a:spcPts val="0"/>
              </a:spcAft>
              <a:buNone/>
            </a:pPr>
            <a:endParaRPr b="1"/>
          </a:p>
        </p:txBody>
      </p:sp>
      <p:sp>
        <p:nvSpPr>
          <p:cNvPr id="81" name="Google Shape;81;p17"/>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Char char="●"/>
            </a:pPr>
            <a:r>
              <a:rPr lang="en-GB" sz="2100">
                <a:solidFill>
                  <a:schemeClr val="dk1"/>
                </a:solidFill>
              </a:rPr>
              <a:t>After pre-processing phase, second phase initiates, in which model enters pre-training phase that the training algorithm of a denoising autoencoder is summarized.</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Normalized variables enter first denoising autoencoder as inputs and is mapped to first hidden laye</a:t>
            </a:r>
            <a:r>
              <a:rPr lang="en-IN" altLang="en-GB" sz="2100">
                <a:solidFill>
                  <a:schemeClr val="dk1"/>
                </a:solidFill>
              </a:rPr>
              <a:t>r</a:t>
            </a:r>
            <a:r>
              <a:rPr lang="en-GB" sz="2100">
                <a:solidFill>
                  <a:schemeClr val="dk1"/>
                </a:solidFill>
              </a:rPr>
              <a:t>.</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Then, some of characteristics of X vectors inputs will be decayed randomly by rate of c. There are different methods to decay data and, in this study, used zero mask, meaning we change the value of those variables to zero and organize vector. </a:t>
            </a:r>
            <a:endParaRPr sz="2100">
              <a:solidFill>
                <a:schemeClr val="dk1"/>
              </a:solidFill>
            </a:endParaRPr>
          </a:p>
          <a:p>
            <a:pPr marL="0" lvl="0" indent="0" algn="l" rtl="0">
              <a:spcBef>
                <a:spcPts val="1200"/>
              </a:spcBef>
              <a:spcAft>
                <a:spcPts val="0"/>
              </a:spcAft>
              <a:buClr>
                <a:schemeClr val="dk1"/>
              </a:buClr>
              <a:buSzPts val="1100"/>
              <a:buFont typeface="Arial" panose="020B0604020202020204"/>
              <a:buNone/>
            </a:pPr>
          </a:p>
          <a:p>
            <a:pPr marL="0" lvl="0" indent="0" algn="l" rtl="0">
              <a:spcBef>
                <a:spcPts val="120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t>Module 3 : model optimization</a:t>
            </a:r>
            <a:endParaRPr b="1"/>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87" name="Google Shape;87;p18"/>
          <p:cNvSpPr txBox="1">
            <a:spLocks noGrp="1"/>
          </p:cNvSpPr>
          <p:nvPr>
            <p:ph type="body" idx="1"/>
          </p:nvPr>
        </p:nvSpPr>
        <p:spPr>
          <a:xfrm>
            <a:off x="0" y="572700"/>
            <a:ext cx="9144000" cy="45708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Char char="●"/>
            </a:pPr>
            <a:r>
              <a:rPr lang="en-GB" sz="2400">
                <a:solidFill>
                  <a:schemeClr val="dk1"/>
                </a:solidFill>
              </a:rPr>
              <a:t>The third phase’s goal is model optimization.When a network is formed, Weight and Bias values are distributed randomly among the nodes. </a:t>
            </a:r>
            <a:endParaRPr sz="2400">
              <a:solidFill>
                <a:schemeClr val="dk1"/>
              </a:solidFill>
            </a:endParaRPr>
          </a:p>
          <a:p>
            <a:pPr marL="457200" lvl="0" indent="-381000" algn="just" rtl="0">
              <a:spcBef>
                <a:spcPts val="0"/>
              </a:spcBef>
              <a:spcAft>
                <a:spcPts val="0"/>
              </a:spcAft>
              <a:buClr>
                <a:schemeClr val="dk1"/>
              </a:buClr>
              <a:buSzPts val="2400"/>
              <a:buChar char="●"/>
            </a:pPr>
            <a:r>
              <a:rPr lang="en-GB" sz="2400">
                <a:solidFill>
                  <a:schemeClr val="dk1"/>
                </a:solidFill>
              </a:rPr>
              <a:t>After determining the output, with its help, network error could be computed and then return the value along with Cost Function chart back to the network to update network’s Weights.</a:t>
            </a:r>
            <a:endParaRPr sz="2400">
              <a:solidFill>
                <a:schemeClr val="dk1"/>
              </a:solidFill>
            </a:endParaRPr>
          </a:p>
          <a:p>
            <a:pPr marL="457200" lvl="0" indent="-381000" algn="just" rtl="0">
              <a:spcBef>
                <a:spcPts val="0"/>
              </a:spcBef>
              <a:spcAft>
                <a:spcPts val="0"/>
              </a:spcAft>
              <a:buClr>
                <a:schemeClr val="dk1"/>
              </a:buClr>
              <a:buSzPts val="2400"/>
              <a:buChar char="●"/>
            </a:pPr>
            <a:r>
              <a:rPr lang="en-GB" sz="2400">
                <a:solidFill>
                  <a:schemeClr val="dk1"/>
                </a:solidFill>
              </a:rPr>
              <a:t>These Weights are updated in the way that decreases similar errors. This action is called back-propagation. </a:t>
            </a:r>
            <a:endParaRPr sz="2400">
              <a:solidFill>
                <a:schemeClr val="dk1"/>
              </a:solidFill>
            </a:endParaRPr>
          </a:p>
          <a:p>
            <a:pPr marL="0" lvl="0" indent="0" algn="l" rtl="0">
              <a:spcBef>
                <a:spcPts val="1200"/>
              </a:spcBef>
              <a:spcAft>
                <a:spcPts val="0"/>
              </a:spcAft>
              <a:buClr>
                <a:schemeClr val="dk1"/>
              </a:buClr>
              <a:buSzPts val="1100"/>
              <a:buFont typeface="Arial" panose="020B0604020202020204"/>
              <a:buNone/>
            </a:pPr>
          </a:p>
          <a:p>
            <a:pPr marL="0" lvl="0" indent="0" algn="l" rtl="0">
              <a:spcBef>
                <a:spcPts val="1200"/>
              </a:spcBef>
              <a:spcAft>
                <a:spcPts val="1200"/>
              </a:spcAft>
              <a:buNone/>
            </a:p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8225</Words>
  <Application>WPS Presentation</Application>
  <PresentationFormat>On-screen Show (16:9)</PresentationFormat>
  <Paragraphs>168</Paragraphs>
  <Slides>15</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Arial</vt:lpstr>
      <vt:lpstr>Microsoft YaHei</vt:lpstr>
      <vt:lpstr>Arial Unicode MS</vt:lpstr>
      <vt:lpstr>Simple Light</vt:lpstr>
      <vt:lpstr>Predicting flight delays with error calculation using machine learned classifiers</vt:lpstr>
      <vt:lpstr>Abstract</vt:lpstr>
      <vt:lpstr>Introduction</vt:lpstr>
      <vt:lpstr>samples of our data set</vt:lpstr>
      <vt:lpstr>Data set used</vt:lpstr>
      <vt:lpstr>SYSTEM ARCHITECTURE:</vt:lpstr>
      <vt:lpstr>Modules:</vt:lpstr>
      <vt:lpstr>Module 2 : pre-training model- building  </vt:lpstr>
      <vt:lpstr>Module 3 : model optimization</vt:lpstr>
      <vt:lpstr>Algorithm used:</vt:lpstr>
      <vt:lpstr>PowerPoint 演示文稿</vt:lpstr>
      <vt:lpstr>PowerPoint 演示文稿</vt:lpstr>
      <vt:lpstr>Xg boost</vt:lpstr>
      <vt:lpstr>LITERATURE SURVEY: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samples of our data set</dc:title>
  <dc:creator>Harshith N</dc:creator>
  <cp:lastModifiedBy>mavya</cp:lastModifiedBy>
  <cp:revision>4</cp:revision>
  <dcterms:created xsi:type="dcterms:W3CDTF">2023-03-20T09:58:18Z</dcterms:created>
  <dcterms:modified xsi:type="dcterms:W3CDTF">2023-03-20T10:14:15Z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8CF174A878854FA7BF9A876CF114C838</vt:lpwstr>
  </property>
  <property fmtid="{D5CDD505-2E9C-101B-9397-08002B2CF9AE}" pid="3" name="KSOProductBuildVer">
    <vt:lpwstr>1033-11.2.0.11486</vt:lpwstr>
  </property>
</Properties>
</file>