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1" r:id="rId11"/>
    <p:sldId id="270" r:id="rId12"/>
    <p:sldId id="264" r:id="rId13"/>
    <p:sldId id="265" r:id="rId14"/>
    <p:sldId id="272" r:id="rId15"/>
    <p:sldId id="273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 autoAdjust="0"/>
    <p:restoredTop sz="94660"/>
  </p:normalViewPr>
  <p:slideViewPr>
    <p:cSldViewPr>
      <p:cViewPr varScale="1">
        <p:scale>
          <a:sx n="54" d="100"/>
          <a:sy n="54" d="100"/>
        </p:scale>
        <p:origin x="7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87450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 </a:t>
            </a:r>
            <a:r>
              <a:rPr lang="en-US" sz="24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SANKARI B</a:t>
            </a:r>
          </a:p>
          <a:p>
            <a:r>
              <a:rPr lang="en-US" sz="2400" dirty="0"/>
              <a:t>REGISTER NO		:   </a:t>
            </a:r>
            <a:r>
              <a:rPr lang="en-US" sz="2400" dirty="0">
                <a:solidFill>
                  <a:srgbClr val="FF0000"/>
                </a:solidFill>
              </a:rPr>
              <a:t>312206338 (unm299a&amp;f42)</a:t>
            </a:r>
          </a:p>
          <a:p>
            <a:r>
              <a:rPr lang="en-US" sz="2400" dirty="0"/>
              <a:t>DEPARTMENT		:    </a:t>
            </a:r>
            <a:r>
              <a:rPr lang="en-US" sz="2400" dirty="0">
                <a:solidFill>
                  <a:srgbClr val="0070C0"/>
                </a:solidFill>
              </a:rPr>
              <a:t>B.COM(ACCOUNTING &amp; FINANCE)</a:t>
            </a:r>
          </a:p>
          <a:p>
            <a:r>
              <a:rPr lang="en-US" sz="2400" dirty="0"/>
              <a:t>COLLEGE		</a:t>
            </a:r>
            <a:r>
              <a:rPr lang="en-US" sz="2400" dirty="0">
                <a:solidFill>
                  <a:srgbClr val="002060"/>
                </a:solidFill>
              </a:rPr>
              <a:t>:    S.S.K.V. ARTS AND SCIENCE COLLEGE FOR 				    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C61B-1ED9-CB87-8E5A-F1AA201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9C191-5EFB-B646-3AA2-D79D6C3061C6}"/>
              </a:ext>
            </a:extLst>
          </p:cNvPr>
          <p:cNvSpPr txBox="1"/>
          <p:nvPr/>
        </p:nvSpPr>
        <p:spPr>
          <a:xfrm>
            <a:off x="755332" y="1524000"/>
            <a:ext cx="9607868" cy="3445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u="wavy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 COLLECTION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Surveys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Interviews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Observations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4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focus groups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2.</a:t>
            </a:r>
            <a:r>
              <a:rPr lang="en-US" sz="3200" u="wavy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FEATURE COLLECTION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b="1" kern="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groups</a:t>
            </a:r>
            <a:r>
              <a:rPr lang="en-IN" sz="1800" b="1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b="1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data collection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b="1" kern="1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Survey methodology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b="1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quality data</a:t>
            </a:r>
            <a:r>
              <a:rPr lang="en-IN" sz="1800" kern="100" spc="10" dirty="0">
                <a:solidFill>
                  <a:srgbClr val="545D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collection devices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415-A439-CE6D-959E-C0FC18A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DF2AC-ED6A-7320-3EA3-321CA8DE5CCF}"/>
              </a:ext>
            </a:extLst>
          </p:cNvPr>
          <p:cNvSpPr txBox="1"/>
          <p:nvPr/>
        </p:nvSpPr>
        <p:spPr>
          <a:xfrm>
            <a:off x="609600" y="1524000"/>
            <a:ext cx="8547846" cy="3940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spc="10" dirty="0">
                <a:effectLst/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</a:t>
            </a:r>
            <a:r>
              <a:rPr lang="en-IN" sz="3200" b="1" u="wavy" kern="100" spc="10" dirty="0">
                <a:effectLst/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.DATA CLEANING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fixing or removing incorrect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corrupted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incorrectly formatted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duplicate or incomplete data within a dataset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4. </a:t>
            </a:r>
            <a:r>
              <a:rPr lang="en-IN" sz="3200" u="wavy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Latha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PERFORMANCE LEVEL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Effectiveness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Efficiency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Productivity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kern="1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Quality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5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C7968-B82B-0B8C-6F44-42364DA6B455}"/>
              </a:ext>
            </a:extLst>
          </p:cNvPr>
          <p:cNvSpPr txBox="1"/>
          <p:nvPr/>
        </p:nvSpPr>
        <p:spPr>
          <a:xfrm>
            <a:off x="775252" y="1697271"/>
            <a:ext cx="11111948" cy="2007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5.</a:t>
            </a:r>
            <a:r>
              <a:rPr lang="en-US" sz="2000" b="1" u="wavy" kern="100" dirty="0">
                <a:ln w="9525" cap="rnd" cmpd="sng" algn="ctr">
                  <a:solidFill>
                    <a:srgbClr val="FFFFFF"/>
                  </a:solidFill>
                  <a:prstDash val="solid"/>
                  <a:bevel/>
                </a:ln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SUMMARY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1200" kern="1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Personal details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1200" kern="100" dirty="0">
                <a:solidFill>
                  <a:srgbClr val="001D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Work history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</a:t>
            </a:r>
            <a:r>
              <a:rPr lang="en-IN" sz="2000" u="wavy" kern="1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VISULAZATION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1800" dirty="0">
                <a:solidFill>
                  <a:srgbClr val="4747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visualization is </a:t>
            </a:r>
            <a:r>
              <a:rPr lang="en-IN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process of using visual elements like charts, graphs, or maps to represent data</a:t>
            </a:r>
            <a:r>
              <a:rPr lang="en-IN" sz="1800" dirty="0">
                <a:solidFill>
                  <a:srgbClr val="4747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It translates complex, high-volume, or numerical data into a visual representation that is easier to process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ADB32-36B3-6CB9-1616-12A1C7F5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97" y="1316334"/>
            <a:ext cx="6597726" cy="4978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0A4E-3B1C-C10A-8A48-39B5D94B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B5AE0-74E5-1E27-33E6-13B34AAB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66046"/>
            <a:ext cx="6830771" cy="51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7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A54F-F6CF-9327-FE50-C2148536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22EDC-B749-C53B-3D0B-1C339E70C4E9}"/>
              </a:ext>
            </a:extLst>
          </p:cNvPr>
          <p:cNvSpPr txBox="1"/>
          <p:nvPr/>
        </p:nvSpPr>
        <p:spPr>
          <a:xfrm>
            <a:off x="1066800" y="1143635"/>
            <a:ext cx="80906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He data set contains employee numbers and names, gender, city, job title, department, store location, business unit, division, age, length of service, and the number of hour absent.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03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1C45-4C2A-8650-9DFF-FAD43661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65" y="2286000"/>
            <a:ext cx="10681335" cy="758190"/>
          </a:xfrm>
        </p:spPr>
        <p:txBody>
          <a:bodyPr/>
          <a:lstStyle/>
          <a:p>
            <a:r>
              <a:rPr lang="en-US"/>
              <a:t>THANK YOU!!!!......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0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528171"/>
            <a:ext cx="61722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highlight>
                  <a:srgbClr val="00FFFF"/>
                </a:highlight>
                <a:latin typeface="Stencil" panose="040409050D0802020404" pitchFamily="82" charset="0"/>
              </a:rPr>
              <a:t>P</a:t>
            </a:r>
            <a:r>
              <a:rPr sz="4250" spc="15" dirty="0">
                <a:highlight>
                  <a:srgbClr val="00FFFF"/>
                </a:highlight>
                <a:latin typeface="Stencil" panose="040409050D0802020404" pitchFamily="82" charset="0"/>
              </a:rPr>
              <a:t>ROB</a:t>
            </a:r>
            <a:r>
              <a:rPr sz="4250" spc="55" dirty="0">
                <a:highlight>
                  <a:srgbClr val="00FFFF"/>
                </a:highlight>
                <a:latin typeface="Stencil" panose="040409050D0802020404" pitchFamily="82" charset="0"/>
              </a:rPr>
              <a:t>L</a:t>
            </a:r>
            <a:r>
              <a:rPr sz="4250" spc="-20" dirty="0">
                <a:highlight>
                  <a:srgbClr val="00FFFF"/>
                </a:highlight>
                <a:latin typeface="Stencil" panose="040409050D0802020404" pitchFamily="82" charset="0"/>
              </a:rPr>
              <a:t>E</a:t>
            </a:r>
            <a:r>
              <a:rPr sz="4250" spc="20" dirty="0">
                <a:highlight>
                  <a:srgbClr val="00FFFF"/>
                </a:highlight>
                <a:latin typeface="Stencil" panose="040409050D0802020404" pitchFamily="82" charset="0"/>
              </a:rPr>
              <a:t>M</a:t>
            </a:r>
            <a:r>
              <a:rPr sz="4250" dirty="0">
                <a:highlight>
                  <a:srgbClr val="00FFFF"/>
                </a:highlight>
                <a:latin typeface="Stencil" panose="040409050D0802020404" pitchFamily="82" charset="0"/>
              </a:rPr>
              <a:t>	</a:t>
            </a:r>
            <a:r>
              <a:rPr sz="4250" spc="10" dirty="0">
                <a:highlight>
                  <a:srgbClr val="00FFFF"/>
                </a:highlight>
                <a:latin typeface="Stencil" panose="040409050D0802020404" pitchFamily="82" charset="0"/>
              </a:rPr>
              <a:t>S</a:t>
            </a:r>
            <a:r>
              <a:rPr sz="4250" spc="-370" dirty="0">
                <a:highlight>
                  <a:srgbClr val="00FFFF"/>
                </a:highlight>
                <a:latin typeface="Stencil" panose="040409050D0802020404" pitchFamily="82" charset="0"/>
              </a:rPr>
              <a:t>T</a:t>
            </a:r>
            <a:r>
              <a:rPr sz="4250" spc="-375" dirty="0">
                <a:highlight>
                  <a:srgbClr val="00FFFF"/>
                </a:highlight>
                <a:latin typeface="Stencil" panose="040409050D0802020404" pitchFamily="82" charset="0"/>
              </a:rPr>
              <a:t>A</a:t>
            </a:r>
            <a:r>
              <a:rPr sz="4250" spc="15" dirty="0">
                <a:highlight>
                  <a:srgbClr val="00FFFF"/>
                </a:highlight>
                <a:latin typeface="Stencil" panose="040409050D0802020404" pitchFamily="82" charset="0"/>
              </a:rPr>
              <a:t>T</a:t>
            </a:r>
            <a:r>
              <a:rPr sz="4250" spc="-10" dirty="0">
                <a:highlight>
                  <a:srgbClr val="00FFFF"/>
                </a:highlight>
                <a:latin typeface="Stencil" panose="040409050D0802020404" pitchFamily="82" charset="0"/>
              </a:rPr>
              <a:t>E</a:t>
            </a:r>
            <a:r>
              <a:rPr sz="4250" spc="-20" dirty="0">
                <a:highlight>
                  <a:srgbClr val="00FFFF"/>
                </a:highlight>
                <a:latin typeface="Stencil" panose="040409050D0802020404" pitchFamily="82" charset="0"/>
              </a:rPr>
              <a:t>ME</a:t>
            </a:r>
            <a:r>
              <a:rPr sz="4250" spc="10" dirty="0">
                <a:highlight>
                  <a:srgbClr val="00FFFF"/>
                </a:highlight>
                <a:latin typeface="Stencil" panose="040409050D0802020404" pitchFamily="82" charset="0"/>
              </a:rPr>
              <a:t>NT</a:t>
            </a:r>
            <a:br>
              <a:rPr lang="en-US" sz="4250" spc="10" dirty="0"/>
            </a:br>
            <a:r>
              <a:rPr lang="en-IN" sz="4250" spc="10" dirty="0"/>
              <a:t>           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4435-E105-9259-14B1-34013EF65846}"/>
              </a:ext>
            </a:extLst>
          </p:cNvPr>
          <p:cNvSpPr txBox="1"/>
          <p:nvPr/>
        </p:nvSpPr>
        <p:spPr>
          <a:xfrm>
            <a:off x="990600" y="1625818"/>
            <a:ext cx="739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The  problem statement aims to highlight the pressing issue the research intends to address.</a:t>
            </a:r>
            <a:endParaRPr lang="en-IN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21242" y="3810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43075-FFE1-30F9-D9A4-EEBEE3C702A8}"/>
              </a:ext>
            </a:extLst>
          </p:cNvPr>
          <p:cNvSpPr txBox="1"/>
          <p:nvPr/>
        </p:nvSpPr>
        <p:spPr>
          <a:xfrm>
            <a:off x="1752600" y="1526595"/>
            <a:ext cx="8058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Google Sans"/>
              </a:rPr>
              <a:t>Employment Data typically includes labor force statistics and employee information such as name, employer, position, address, number of hours, salary or payroll information, employment rates, and status.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636" y="539069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3165F-9C8E-853F-97BE-CC04F2F77D45}"/>
              </a:ext>
            </a:extLst>
          </p:cNvPr>
          <p:cNvSpPr txBox="1"/>
          <p:nvPr/>
        </p:nvSpPr>
        <p:spPr>
          <a:xfrm>
            <a:off x="154267" y="1554928"/>
            <a:ext cx="61049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1D35"/>
                </a:solidFill>
                <a:effectLst/>
              </a:rPr>
              <a:t>Multiple people and departments within an organization use employee data, including: 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2B90C-694D-B906-F715-6B92EA9A8731}"/>
              </a:ext>
            </a:extLst>
          </p:cNvPr>
          <p:cNvSpPr txBox="1"/>
          <p:nvPr/>
        </p:nvSpPr>
        <p:spPr>
          <a:xfrm>
            <a:off x="1814512" y="3446563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0" i="0" dirty="0">
                <a:solidFill>
                  <a:srgbClr val="001D35"/>
                </a:solidFill>
                <a:effectLst/>
                <a:latin typeface="Garamond" panose="02020404030301010803" pitchFamily="18" charset="0"/>
              </a:rPr>
              <a:t>Human resources </a:t>
            </a:r>
            <a:r>
              <a:rPr lang="en-IN" sz="2800" b="0" i="0" dirty="0">
                <a:solidFill>
                  <a:srgbClr val="001D35"/>
                </a:solidFill>
                <a:effectLst/>
                <a:latin typeface="Garamond" panose="02020404030301010803" pitchFamily="18" charset="0"/>
              </a:rPr>
              <a:t>(HR)</a:t>
            </a:r>
            <a:endParaRPr lang="en-IN" sz="2800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74253-C194-4C3A-9D4A-CEC5915C45B5}"/>
              </a:ext>
            </a:extLst>
          </p:cNvPr>
          <p:cNvSpPr txBox="1"/>
          <p:nvPr/>
        </p:nvSpPr>
        <p:spPr>
          <a:xfrm>
            <a:off x="1814512" y="300951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0" i="0" dirty="0">
                <a:solidFill>
                  <a:srgbClr val="001D35"/>
                </a:solidFill>
                <a:effectLst/>
                <a:latin typeface="Garamond" panose="02020404030301010803" pitchFamily="18" charset="0"/>
              </a:rPr>
              <a:t>Accounting</a:t>
            </a:r>
            <a:endParaRPr lang="en-IN" sz="36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2810D-9A4A-7A48-7FAC-9A2630A35C44}"/>
              </a:ext>
            </a:extLst>
          </p:cNvPr>
          <p:cNvSpPr txBox="1"/>
          <p:nvPr/>
        </p:nvSpPr>
        <p:spPr>
          <a:xfrm>
            <a:off x="1814512" y="3951104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0" i="0" dirty="0">
                <a:solidFill>
                  <a:srgbClr val="001D35"/>
                </a:solidFill>
                <a:effectLst/>
                <a:latin typeface="Garamond" panose="02020404030301010803" pitchFamily="18" charset="0"/>
              </a:rPr>
              <a:t>Recruiters</a:t>
            </a:r>
            <a:endParaRPr lang="en-IN" sz="3600" dirty="0">
              <a:latin typeface="Garamond" panose="020204040303010108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1E3F4-C39F-DD5F-CC40-5617518C3CFE}"/>
              </a:ext>
            </a:extLst>
          </p:cNvPr>
          <p:cNvSpPr txBox="1"/>
          <p:nvPr/>
        </p:nvSpPr>
        <p:spPr>
          <a:xfrm>
            <a:off x="1814512" y="4436954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600" b="0" i="0" dirty="0">
                <a:solidFill>
                  <a:srgbClr val="001D35"/>
                </a:solidFill>
                <a:effectLst/>
                <a:latin typeface="Garamond" panose="02020404030301010803" pitchFamily="18" charset="0"/>
              </a:rPr>
              <a:t>Investors</a:t>
            </a:r>
            <a:endParaRPr lang="en-IN" sz="3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7" y="135834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94030"/>
            <a:ext cx="8391525" cy="61719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0" algn="l">
              <a:lnSpc>
                <a:spcPct val="107000"/>
              </a:lnSpc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lang="en-IN" sz="3600" dirty="0"/>
              <a:t>N</a:t>
            </a:r>
            <a:br>
              <a:rPr lang="en-US" sz="3600" dirty="0"/>
            </a:br>
            <a:r>
              <a:rPr lang="en-IN" sz="3600" dirty="0"/>
              <a:t>  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CONDITIONAL FORMATTING - MSSING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36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FILTER			       - REMOVE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</a:t>
            </a:r>
            <a:r>
              <a:rPr lang="en-IN" sz="36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FORMULA       		         -PERFORMANCE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36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PIVOT			         -SUMMARY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GRAPH			         -DATA VISUALIZTION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b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br>
              <a:rPr lang="en-IN" sz="4000" dirty="0"/>
            </a:br>
            <a:r>
              <a:rPr lang="en-IN" sz="2800" dirty="0"/>
              <a:t>		</a:t>
            </a:r>
            <a:endParaRPr sz="2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C0EF-B6D8-2022-9EF7-03101F16A97B}"/>
              </a:ext>
            </a:extLst>
          </p:cNvPr>
          <p:cNvSpPr txBox="1"/>
          <p:nvPr/>
        </p:nvSpPr>
        <p:spPr>
          <a:xfrm>
            <a:off x="3052482" y="2257283"/>
            <a:ext cx="6104964" cy="335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-KAGGLE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ID  -NUM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NAME(FIRST,LAST)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TYPE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PERFORMNCELEVELGENDER-  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 RATING  -TEXT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699003" y="272371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166A6-9056-A3B3-F897-FA103F6850E1}"/>
              </a:ext>
            </a:extLst>
          </p:cNvPr>
          <p:cNvSpPr txBox="1"/>
          <p:nvPr/>
        </p:nvSpPr>
        <p:spPr>
          <a:xfrm>
            <a:off x="1228917" y="177563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=IFS(Z2&gt;=5,"VERYHIGH",Z2&gt;=4,"HIGH",Z2&gt;=3,"MEDIUM",TRUE,"LOW")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452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Bernard MT Condensed</vt:lpstr>
      <vt:lpstr>Calibri</vt:lpstr>
      <vt:lpstr>Garamond</vt:lpstr>
      <vt:lpstr>Google Sans</vt:lpstr>
      <vt:lpstr>Latha</vt:lpstr>
      <vt:lpstr>Roboto</vt:lpstr>
      <vt:lpstr>Stencil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      </vt:lpstr>
      <vt:lpstr>PROJECT OVERVIEW</vt:lpstr>
      <vt:lpstr>WHO ARE THE END USERS?</vt:lpstr>
      <vt:lpstr>OUR SOLUTION AND ITS VALUE PROPOSITION        CONDITIONAL FORMATTING - MSSING        FILTER          - REMOVE       FORMULA                  -PERFORMANCE      PIVOT            -SUMMARY        GRAPH            -DATA VISUALIZTION      </vt:lpstr>
      <vt:lpstr>Dataset Description</vt:lpstr>
      <vt:lpstr>THE "WOW" IN OUR SOLUTION</vt:lpstr>
      <vt:lpstr>MODELING</vt:lpstr>
      <vt:lpstr>MODELING</vt:lpstr>
      <vt:lpstr>PowerPoint Presentation</vt:lpstr>
      <vt:lpstr>RESULTS</vt:lpstr>
      <vt:lpstr>RESULT</vt:lpstr>
      <vt:lpstr>CONCLUSION</vt:lpstr>
      <vt:lpstr>THANK YOU!!!!......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 PRAVEENKUMAR</cp:lastModifiedBy>
  <cp:revision>13</cp:revision>
  <dcterms:created xsi:type="dcterms:W3CDTF">2024-03-29T15:07:22Z</dcterms:created>
  <dcterms:modified xsi:type="dcterms:W3CDTF">2024-08-31T15:44:17Z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