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975865" cy="386003"/>
          </a:xfrm>
          <a:prstGeom prst="rect">
            <a:avLst/>
          </a:prstGeom>
        </p:spPr>
        <p:txBody>
          <a:bodyPr vert="horz" wrap="square" lIns="0" tIns="16510" rIns="0" bIns="0" rtlCol="0">
            <a:spAutoFit/>
          </a:bodyPr>
          <a:lstStyle/>
          <a:p>
            <a:pPr marL="12700">
              <a:lnSpc>
                <a:spcPct val="100000"/>
              </a:lnSpc>
              <a:spcBef>
                <a:spcPts val="130"/>
              </a:spcBef>
            </a:pPr>
            <a:r>
              <a:rPr lang="en-US" sz="2400" dirty="0" smtClean="0">
                <a:latin typeface="Trebuchet MS"/>
                <a:cs typeface="Trebuchet MS"/>
              </a:rPr>
              <a:t>SANKARI MALATHI P</a:t>
            </a:r>
            <a:endParaRPr sz="24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2" name="Picture 11"/>
          <p:cNvPicPr>
            <a:picLocks noChangeAspect="1"/>
          </p:cNvPicPr>
          <p:nvPr/>
        </p:nvPicPr>
        <p:blipFill>
          <a:blip r:embed="rId2"/>
          <a:stretch>
            <a:fillRect/>
          </a:stretch>
        </p:blipFill>
        <p:spPr>
          <a:xfrm>
            <a:off x="752475" y="2567273"/>
            <a:ext cx="9906000" cy="7855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76275" y="2170002"/>
            <a:ext cx="7217651" cy="1446550"/>
          </a:xfrm>
          <a:prstGeom prst="rect">
            <a:avLst/>
          </a:prstGeom>
          <a:noFill/>
        </p:spPr>
        <p:txBody>
          <a:bodyPr wrap="square" rtlCol="0">
            <a:spAutoFit/>
          </a:bodyPr>
          <a:lstStyle/>
          <a:p>
            <a:r>
              <a:rPr lang="en-IN"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Generating Research Papers Titles</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3970318"/>
          </a:xfrm>
          <a:prstGeom prst="rect">
            <a:avLst/>
          </a:prstGeom>
          <a:noFill/>
        </p:spPr>
        <p:txBody>
          <a:bodyPr wrap="square" rtlCol="0">
            <a:spAutoFit/>
          </a:bodyPr>
          <a:lstStyle/>
          <a:p>
            <a:r>
              <a:rPr lang="en-US" dirty="0"/>
              <a:t>The problem statement for generating research paper titles typically involves developing a system or algorithm that can automatically generate informative and relevant titles for academic papers based on their content. This task often falls within the domain of natural language processing (NLP) and machine learning. The goal is to create titles that accurately summarize the main theme or findings of the research paper while also being engaging and concise. This problem is particularly relevant for fields where large volumes of research papers are produced, such as academia, scientific research, and scholarly publishing. The challenge lies in capturing the essence of the paper's content in a succinct and informative manner, while also ensuring that the generated titles are grammatically correct and coherent.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8" name="Rectangle 7"/>
          <p:cNvSpPr/>
          <p:nvPr/>
        </p:nvSpPr>
        <p:spPr>
          <a:xfrm>
            <a:off x="609600" y="2019300"/>
            <a:ext cx="8534400" cy="3416320"/>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D0D0D"/>
                </a:solidFill>
                <a:latin typeface="Söhne"/>
              </a:rPr>
              <a:t>P</a:t>
            </a:r>
            <a:r>
              <a:rPr lang="en-US" b="0" i="0" dirty="0" smtClean="0">
                <a:solidFill>
                  <a:srgbClr val="0D0D0D"/>
                </a:solidFill>
                <a:effectLst/>
                <a:latin typeface="Söhne"/>
              </a:rPr>
              <a:t>roject focuses on the development of an automated system for generating informative and engaging titles for research papers across various academic domains. With the exponential growth of scholarly publications, there is a pressing need for efficient methods to summarize and highlight the key findings of research papers.</a:t>
            </a:r>
          </a:p>
          <a:p>
            <a:pPr marL="285750" indent="-285750">
              <a:buFont typeface="Wingdings" panose="05000000000000000000" pitchFamily="2" charset="2"/>
              <a:buChar char="Ø"/>
            </a:pPr>
            <a:r>
              <a:rPr lang="en-US" dirty="0"/>
              <a:t>Leveraging techniques from natural language processing (NLP) and machine learning, our system aims to extract relevant information from the paper's content, such as abstracts, keywords, and citations, to produce concise and informative titles. </a:t>
            </a:r>
            <a:endParaRPr lang="en-US" dirty="0" smtClean="0"/>
          </a:p>
          <a:p>
            <a:pPr marL="285750" indent="-285750">
              <a:buFont typeface="Wingdings" panose="05000000000000000000" pitchFamily="2" charset="2"/>
              <a:buChar char="Ø"/>
            </a:pPr>
            <a:r>
              <a:rPr lang="en-US" dirty="0"/>
              <a:t>By addressing this challenge, our project not only streamlines the publication process for researchers but also facilitates better accessibility and comprehension of academic literature for readers and scholars alike.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2585323"/>
          </a:xfrm>
          <a:prstGeom prst="rect">
            <a:avLst/>
          </a:prstGeom>
          <a:noFill/>
        </p:spPr>
        <p:txBody>
          <a:bodyPr wrap="square" rtlCol="0">
            <a:spAutoFit/>
          </a:bodyPr>
          <a:lstStyle/>
          <a:p>
            <a:r>
              <a:rPr lang="en-US" dirty="0"/>
              <a:t>The end users of the developed model from </a:t>
            </a:r>
            <a:r>
              <a:rPr lang="en-US" dirty="0"/>
              <a:t>Researchers and academics are primary users who can benefit from automated title generation </a:t>
            </a:r>
            <a:r>
              <a:rPr lang="en-US" dirty="0" err="1" smtClean="0"/>
              <a:t>tools</a:t>
            </a:r>
            <a:r>
              <a:rPr lang="en-US" dirty="0" err="1" smtClean="0"/>
              <a:t>.Here</a:t>
            </a:r>
            <a:r>
              <a:rPr lang="en-US" dirty="0" smtClean="0"/>
              <a:t> </a:t>
            </a:r>
            <a:r>
              <a:rPr lang="en-US" dirty="0"/>
              <a:t>are some reasons why these end users would find the model valuable</a:t>
            </a:r>
            <a:r>
              <a:rPr lang="en-US" dirty="0" smtClean="0"/>
              <a:t>:</a:t>
            </a:r>
          </a:p>
          <a:p>
            <a:endParaRPr lang="en-US" dirty="0" smtClean="0"/>
          </a:p>
          <a:p>
            <a:pPr marL="285750" indent="-285750">
              <a:buFont typeface="Wingdings" panose="05000000000000000000" pitchFamily="2" charset="2"/>
              <a:buChar char="Ø"/>
            </a:pPr>
            <a:r>
              <a:rPr lang="en-IN" dirty="0"/>
              <a:t>Researchers and </a:t>
            </a:r>
            <a:r>
              <a:rPr lang="en-IN" dirty="0" smtClean="0"/>
              <a:t>Academics</a:t>
            </a:r>
          </a:p>
          <a:p>
            <a:pPr marL="285750" indent="-285750">
              <a:buFont typeface="Wingdings" panose="05000000000000000000" pitchFamily="2" charset="2"/>
              <a:buChar char="Ø"/>
            </a:pPr>
            <a:r>
              <a:rPr lang="en-IN" dirty="0"/>
              <a:t>Academic </a:t>
            </a:r>
            <a:r>
              <a:rPr lang="en-IN" dirty="0" smtClean="0"/>
              <a:t>Publishers</a:t>
            </a:r>
          </a:p>
          <a:p>
            <a:pPr marL="285750" indent="-285750">
              <a:buFont typeface="Wingdings" panose="05000000000000000000" pitchFamily="2" charset="2"/>
              <a:buChar char="Ø"/>
            </a:pPr>
            <a:r>
              <a:rPr lang="en-IN" dirty="0"/>
              <a:t>Students and </a:t>
            </a:r>
            <a:r>
              <a:rPr lang="en-IN" dirty="0" smtClean="0"/>
              <a:t>Scholars</a:t>
            </a:r>
          </a:p>
          <a:p>
            <a:pPr marL="285750" indent="-285750">
              <a:buFont typeface="Wingdings" panose="05000000000000000000" pitchFamily="2" charset="2"/>
              <a:buChar char="Ø"/>
            </a:pPr>
            <a:r>
              <a:rPr lang="en-IN" dirty="0"/>
              <a:t>Librarians and Information </a:t>
            </a:r>
            <a:r>
              <a:rPr lang="en-IN" dirty="0" smtClean="0"/>
              <a:t>Specialists</a:t>
            </a:r>
          </a:p>
          <a:p>
            <a:pPr marL="285750" indent="-285750">
              <a:buFont typeface="Wingdings" panose="05000000000000000000" pitchFamily="2" charset="2"/>
              <a:buChar char="Ø"/>
            </a:pPr>
            <a:r>
              <a:rPr lang="en-IN" dirty="0" smtClean="0"/>
              <a:t>Corporate and Industry Professionals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3139321"/>
          </a:xfrm>
          <a:prstGeom prst="rect">
            <a:avLst/>
          </a:prstGeom>
          <a:noFill/>
        </p:spPr>
        <p:txBody>
          <a:bodyPr wrap="square" rtlCol="0">
            <a:spAutoFit/>
          </a:bodyPr>
          <a:lstStyle/>
          <a:p>
            <a:r>
              <a:rPr lang="en-US" dirty="0" smtClean="0"/>
              <a:t>My </a:t>
            </a:r>
            <a:r>
              <a:rPr lang="en-US" dirty="0"/>
              <a:t>solution is an advanced natural language processing (NLP) model combined with machine learning algorithms designed to automatically generate high-quality and relevant titles for research papers across diverse academic disciplines. The value proposition of our solution lies in its ability to address several key pain points faced by researchers, publishers, and readers in the academic community</a:t>
            </a:r>
            <a:r>
              <a:rPr lang="en-US" dirty="0" smtClean="0"/>
              <a:t>:</a:t>
            </a:r>
          </a:p>
          <a:p>
            <a:pPr marL="285750" indent="-285750">
              <a:buFont typeface="Wingdings" panose="05000000000000000000" pitchFamily="2" charset="2"/>
              <a:buChar char="Ø"/>
            </a:pPr>
            <a:r>
              <a:rPr lang="en-IN" dirty="0"/>
              <a:t>Time </a:t>
            </a:r>
            <a:r>
              <a:rPr lang="en-IN" dirty="0" smtClean="0"/>
              <a:t>Efficiency</a:t>
            </a:r>
          </a:p>
          <a:p>
            <a:pPr marL="285750" indent="-285750">
              <a:buFont typeface="Wingdings" panose="05000000000000000000" pitchFamily="2" charset="2"/>
              <a:buChar char="Ø"/>
            </a:pPr>
            <a:r>
              <a:rPr lang="en-IN" dirty="0"/>
              <a:t>Enhanced </a:t>
            </a:r>
            <a:r>
              <a:rPr lang="en-IN" dirty="0" smtClean="0"/>
              <a:t>Accessibility</a:t>
            </a:r>
          </a:p>
          <a:p>
            <a:pPr marL="285750" indent="-285750">
              <a:buFont typeface="Wingdings" panose="05000000000000000000" pitchFamily="2" charset="2"/>
              <a:buChar char="Ø"/>
            </a:pPr>
            <a:r>
              <a:rPr lang="en-IN" dirty="0"/>
              <a:t>Publication </a:t>
            </a:r>
            <a:r>
              <a:rPr lang="en-IN" dirty="0" smtClean="0"/>
              <a:t>Quality</a:t>
            </a:r>
          </a:p>
          <a:p>
            <a:pPr marL="285750" indent="-285750">
              <a:buFont typeface="Wingdings" panose="05000000000000000000" pitchFamily="2" charset="2"/>
              <a:buChar char="Ø"/>
            </a:pPr>
            <a:r>
              <a:rPr lang="en-IN" dirty="0"/>
              <a:t>Knowledge </a:t>
            </a:r>
            <a:r>
              <a:rPr lang="en-IN" dirty="0" smtClean="0"/>
              <a:t>Discovery</a:t>
            </a:r>
          </a:p>
          <a:p>
            <a:pPr marL="285750" indent="-285750">
              <a:buFont typeface="Wingdings" panose="05000000000000000000" pitchFamily="2" charset="2"/>
              <a:buChar char="Ø"/>
            </a:pPr>
            <a:r>
              <a:rPr lang="en-IN" dirty="0"/>
              <a:t>Innovation and Decision-Making</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139321"/>
          </a:xfrm>
          <a:prstGeom prst="rect">
            <a:avLst/>
          </a:prstGeom>
          <a:noFill/>
        </p:spPr>
        <p:txBody>
          <a:bodyPr wrap="square" rtlCol="0">
            <a:spAutoFit/>
          </a:bodyPr>
          <a:lstStyle/>
          <a:p>
            <a:r>
              <a:rPr lang="en-US" dirty="0"/>
              <a:t>The wow factor in </a:t>
            </a:r>
            <a:r>
              <a:rPr lang="en-US" dirty="0" smtClean="0"/>
              <a:t>my </a:t>
            </a:r>
            <a:r>
              <a:rPr lang="en-US" dirty="0" smtClean="0"/>
              <a:t>solution </a:t>
            </a:r>
            <a:r>
              <a:rPr lang="en-US" dirty="0"/>
              <a:t>lies in </a:t>
            </a:r>
            <a:r>
              <a:rPr lang="en-US" dirty="0" smtClean="0"/>
              <a:t>its </a:t>
            </a:r>
            <a:r>
              <a:rPr lang="en-US" dirty="0"/>
              <a:t>the landscape of generating research paper titles by harnessing the power of cutting-edge natural language processing (NLP) algorithms and machine learning techniques. What sets our system apart is its unparalleled ability to not only accurately capture the essence of a research paper but also infuse it with a captivating and engaging title that grabs the reader's attention from the </a:t>
            </a:r>
            <a:r>
              <a:rPr lang="en-US" dirty="0" err="1" smtClean="0"/>
              <a:t>outset.Powered</a:t>
            </a:r>
            <a:r>
              <a:rPr lang="en-US" dirty="0" smtClean="0"/>
              <a:t> </a:t>
            </a:r>
            <a:r>
              <a:rPr lang="en-US" dirty="0"/>
              <a:t>by state-of-the-art NLP models trained on vast corpora of academic literature, our system goes beyond mere keyword matching to truly understand the nuanced context and significance of each paper. Through sophisticated semantic analysis and deep learning, it distills complex concepts and findings into concise and impactful titles that effectively convey the essence of the research</a:t>
            </a:r>
            <a:r>
              <a:rPr lang="en-US" dirty="0" smtClean="0"/>
              <a:t>.</a:t>
            </a:r>
            <a:r>
              <a:rPr lang="en-US" dirty="0"/>
              <a:t>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981200" y="1317805"/>
            <a:ext cx="5584825" cy="4752583"/>
          </a:xfrm>
          <a:prstGeom prst="rect">
            <a:avLst/>
          </a:prstGeom>
        </p:spPr>
        <p:txBody>
          <a:bodyPr vert="horz" wrap="square" lIns="0" tIns="12700" rIns="0" bIns="0" rtlCol="0">
            <a:spAutoFit/>
          </a:bodyPr>
          <a:lstStyle/>
          <a:p>
            <a:r>
              <a:rPr lang="en-US" sz="1400" b="1" dirty="0" smtClean="0"/>
              <a:t>Introduction to Algorithm:</a:t>
            </a:r>
          </a:p>
          <a:p>
            <a:r>
              <a:rPr lang="en-IN" sz="1400" dirty="0"/>
              <a:t>word </a:t>
            </a:r>
            <a:r>
              <a:rPr lang="en-IN" sz="1400" dirty="0" err="1" smtClean="0"/>
              <a:t>embeddings</a:t>
            </a:r>
            <a:endParaRPr lang="en-IN" sz="1400" dirty="0" smtClean="0"/>
          </a:p>
          <a:p>
            <a:r>
              <a:rPr lang="en-IN" sz="1400" dirty="0"/>
              <a:t>contextual </a:t>
            </a:r>
            <a:r>
              <a:rPr lang="en-IN" sz="1400" dirty="0" err="1"/>
              <a:t>embeddings</a:t>
            </a:r>
            <a:r>
              <a:rPr lang="en-IN" sz="1400" dirty="0"/>
              <a:t> </a:t>
            </a:r>
            <a:endParaRPr lang="en-IN" sz="1400" dirty="0" smtClean="0"/>
          </a:p>
          <a:p>
            <a:r>
              <a:rPr lang="en-IN" sz="1400" b="1" dirty="0"/>
              <a:t>Semantic Analysis</a:t>
            </a:r>
            <a:r>
              <a:rPr lang="en-IN" sz="1400" dirty="0"/>
              <a:t>: </a:t>
            </a:r>
            <a:endParaRPr lang="en-IN" sz="1400" dirty="0" smtClean="0"/>
          </a:p>
          <a:p>
            <a:r>
              <a:rPr lang="en-US" sz="1400" dirty="0"/>
              <a:t>Apply semantic analysis techniques to understand the meaning and context of the research </a:t>
            </a:r>
            <a:r>
              <a:rPr lang="en-US" sz="1400" dirty="0" smtClean="0"/>
              <a:t>paper.</a:t>
            </a:r>
          </a:p>
          <a:p>
            <a:r>
              <a:rPr lang="en-IN" sz="1400" b="1" dirty="0"/>
              <a:t>Title Generation Models</a:t>
            </a:r>
            <a:r>
              <a:rPr lang="en-IN" sz="1400" dirty="0"/>
              <a:t>: </a:t>
            </a:r>
            <a:endParaRPr lang="en-IN" sz="1400" dirty="0" smtClean="0"/>
          </a:p>
          <a:p>
            <a:r>
              <a:rPr lang="en-US" sz="1400" dirty="0" smtClean="0"/>
              <a:t>Approaches </a:t>
            </a:r>
            <a:r>
              <a:rPr lang="en-US" sz="1400" dirty="0"/>
              <a:t>for generating titles, including rule-based systems, statistical </a:t>
            </a:r>
            <a:r>
              <a:rPr lang="en-US" sz="1400" dirty="0" smtClean="0"/>
              <a:t>models.</a:t>
            </a:r>
          </a:p>
          <a:p>
            <a:r>
              <a:rPr lang="en-IN" sz="1400" b="1" dirty="0"/>
              <a:t>Evaluation Metrics</a:t>
            </a:r>
            <a:r>
              <a:rPr lang="en-IN" sz="1400" dirty="0" smtClean="0"/>
              <a:t>:</a:t>
            </a:r>
          </a:p>
          <a:p>
            <a:r>
              <a:rPr lang="en-IN" sz="1400" dirty="0" smtClean="0"/>
              <a:t>Reference titles</a:t>
            </a:r>
          </a:p>
          <a:p>
            <a:r>
              <a:rPr lang="en-US" sz="1400" dirty="0" smtClean="0"/>
              <a:t>Relevance </a:t>
            </a:r>
            <a:r>
              <a:rPr lang="en-US" sz="1400" dirty="0"/>
              <a:t>to the paper's </a:t>
            </a:r>
            <a:r>
              <a:rPr lang="en-US" sz="1400" dirty="0" smtClean="0"/>
              <a:t>content</a:t>
            </a:r>
          </a:p>
          <a:p>
            <a:r>
              <a:rPr lang="en-IN" sz="1400" dirty="0" smtClean="0"/>
              <a:t>Grammaticality</a:t>
            </a:r>
          </a:p>
          <a:p>
            <a:r>
              <a:rPr lang="en-IN" sz="1400" b="1" dirty="0"/>
              <a:t>Fine-tuning and Optimization</a:t>
            </a:r>
            <a:r>
              <a:rPr lang="en-IN" sz="1400" dirty="0" smtClean="0"/>
              <a:t>:</a:t>
            </a:r>
          </a:p>
          <a:p>
            <a:r>
              <a:rPr lang="en-US" sz="1400" dirty="0" smtClean="0"/>
              <a:t>Title </a:t>
            </a:r>
            <a:r>
              <a:rPr lang="en-US" sz="1400" dirty="0"/>
              <a:t>generation model on a large dataset of research papers, adjusting </a:t>
            </a:r>
            <a:r>
              <a:rPr lang="en-US" sz="1400" dirty="0" err="1"/>
              <a:t>hyperparameters</a:t>
            </a:r>
            <a:r>
              <a:rPr lang="en-US" sz="1400" dirty="0"/>
              <a:t> and model architecture to improve performance</a:t>
            </a:r>
            <a:r>
              <a:rPr lang="en-US" sz="1400" dirty="0" smtClean="0"/>
              <a:t>.</a:t>
            </a:r>
          </a:p>
          <a:p>
            <a:r>
              <a:rPr lang="en-IN" sz="1400" b="1" dirty="0"/>
              <a:t>Domain Adaptation</a:t>
            </a:r>
            <a:r>
              <a:rPr lang="en-IN" sz="1400" dirty="0" smtClean="0"/>
              <a:t>:</a:t>
            </a:r>
          </a:p>
          <a:p>
            <a:r>
              <a:rPr lang="en-US" sz="1400" dirty="0" smtClean="0"/>
              <a:t>Adapt </a:t>
            </a:r>
            <a:r>
              <a:rPr lang="en-US" sz="1400" dirty="0"/>
              <a:t>the model to recognize discipline-specific terminology, writing styles, and citation formats to ensure that generated titles are contextually appropriate</a:t>
            </a:r>
            <a:r>
              <a:rPr lang="en-US" sz="1400" dirty="0" smtClean="0"/>
              <a:t>.</a:t>
            </a:r>
          </a:p>
          <a:p>
            <a:r>
              <a:rPr lang="en-IN" sz="1400" b="1" dirty="0"/>
              <a:t>Ethical Considerations</a:t>
            </a:r>
            <a:r>
              <a:rPr lang="en-IN" sz="1400" dirty="0"/>
              <a:t>: </a:t>
            </a:r>
            <a:endParaRPr lang="en-IN" sz="1400" dirty="0" smtClean="0"/>
          </a:p>
          <a:p>
            <a:r>
              <a:rPr lang="en-IN" sz="1400" dirty="0" smtClean="0"/>
              <a:t>Title </a:t>
            </a:r>
            <a:r>
              <a:rPr lang="en-IN" sz="1400" dirty="0"/>
              <a:t>generation process.</a:t>
            </a:r>
            <a:endParaRPr lang="en-IN" sz="1400" dirty="0" smtClean="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714</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9</cp:revision>
  <dcterms:created xsi:type="dcterms:W3CDTF">2024-04-04T10:20:03Z</dcterms:created>
  <dcterms:modified xsi:type="dcterms:W3CDTF">2024-04-05T05:00:57Z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