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68" name="Shape 1558"/>
        <p:cNvGrpSpPr/>
        <p:nvPr/>
      </p:nvGrpSpPr>
      <p:grpSpPr>
        <a:xfrm>
          <a:off x="0" y="0"/>
          <a:ext cx="0" cy="0"/>
          <a:chOff x="0" y="0"/>
          <a:chExt cx="0" cy="0"/>
        </a:xfrm>
      </p:grpSpPr>
      <p:sp>
        <p:nvSpPr>
          <p:cNvPr id="1048737" name="Google Shape;1559;n"/>
          <p:cNvSpPr txBox="1"/>
          <p:nvPr>
            <p:ph type="hdr" idx="2"/>
          </p:nvPr>
        </p:nvSpPr>
        <p:spPr>
          <a:xfrm>
            <a:off x="0" y="0"/>
            <a:ext cx="5283300" cy="3444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8" name="Google Shape;1560;n"/>
          <p:cNvSpPr txBox="1"/>
          <p:nvPr>
            <p:ph type="dt" idx="10"/>
          </p:nvPr>
        </p:nvSpPr>
        <p:spPr>
          <a:xfrm>
            <a:off x="6905625" y="0"/>
            <a:ext cx="5283300" cy="3444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9" name="Google Shape;1561;n"/>
          <p:cNvSpPr/>
          <p:nvPr>
            <p:ph type="sldImg" idx="3"/>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0" name="Google Shape;1562;n"/>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41" name="Google Shape;1563;n"/>
          <p:cNvSpPr txBox="1"/>
          <p:nvPr>
            <p:ph type="ftr" idx="11"/>
          </p:nvPr>
        </p:nvSpPr>
        <p:spPr>
          <a:xfrm>
            <a:off x="0" y="6513513"/>
            <a:ext cx="5283300" cy="3444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2" name="Google Shape;1564;n"/>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1609"/>
        <p:cNvGrpSpPr/>
        <p:nvPr/>
      </p:nvGrpSpPr>
      <p:grpSpPr>
        <a:xfrm>
          <a:off x="0" y="0"/>
          <a:ext cx="0" cy="0"/>
          <a:chOff x="0" y="0"/>
          <a:chExt cx="0" cy="0"/>
        </a:xfrm>
      </p:grpSpPr>
      <p:sp>
        <p:nvSpPr>
          <p:cNvPr id="1048603" name="Google Shape;1610;p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1611;p1: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1612;p1:notes"/>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752"/>
        <p:cNvGrpSpPr/>
        <p:nvPr/>
      </p:nvGrpSpPr>
      <p:grpSpPr>
        <a:xfrm>
          <a:off x="0" y="0"/>
          <a:ext cx="0" cy="0"/>
          <a:chOff x="0" y="0"/>
          <a:chExt cx="0" cy="0"/>
        </a:xfrm>
      </p:grpSpPr>
      <p:sp>
        <p:nvSpPr>
          <p:cNvPr id="1048709" name="Google Shape;1753;p10: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0" name="Google Shape;1754;p10: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762"/>
        <p:cNvGrpSpPr/>
        <p:nvPr/>
      </p:nvGrpSpPr>
      <p:grpSpPr>
        <a:xfrm>
          <a:off x="0" y="0"/>
          <a:ext cx="0" cy="0"/>
          <a:chOff x="0" y="0"/>
          <a:chExt cx="0" cy="0"/>
        </a:xfrm>
      </p:grpSpPr>
      <p:sp>
        <p:nvSpPr>
          <p:cNvPr id="1048715" name="Google Shape;1763;p11: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6" name="Google Shape;1764;p1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772"/>
        <p:cNvGrpSpPr/>
        <p:nvPr/>
      </p:nvGrpSpPr>
      <p:grpSpPr>
        <a:xfrm>
          <a:off x="0" y="0"/>
          <a:ext cx="0" cy="0"/>
          <a:chOff x="0" y="0"/>
          <a:chExt cx="0" cy="0"/>
        </a:xfrm>
      </p:grpSpPr>
      <p:sp>
        <p:nvSpPr>
          <p:cNvPr id="1048721" name="Google Shape;1773;p12: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22" name="Google Shape;1774;p1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1623"/>
        <p:cNvGrpSpPr/>
        <p:nvPr/>
      </p:nvGrpSpPr>
      <p:grpSpPr>
        <a:xfrm>
          <a:off x="0" y="0"/>
          <a:ext cx="0" cy="0"/>
          <a:chOff x="0" y="0"/>
          <a:chExt cx="0" cy="0"/>
        </a:xfrm>
      </p:grpSpPr>
      <p:sp>
        <p:nvSpPr>
          <p:cNvPr id="1048627" name="Google Shape;1624;p2: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1625;p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1648"/>
        <p:cNvGrpSpPr/>
        <p:nvPr/>
      </p:nvGrpSpPr>
      <p:grpSpPr>
        <a:xfrm>
          <a:off x="0" y="0"/>
          <a:ext cx="0" cy="0"/>
          <a:chOff x="0" y="0"/>
          <a:chExt cx="0" cy="0"/>
        </a:xfrm>
      </p:grpSpPr>
      <p:sp>
        <p:nvSpPr>
          <p:cNvPr id="1048646" name="Google Shape;1649;p3: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1650;p3: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674"/>
        <p:cNvGrpSpPr/>
        <p:nvPr/>
      </p:nvGrpSpPr>
      <p:grpSpPr>
        <a:xfrm>
          <a:off x="0" y="0"/>
          <a:ext cx="0" cy="0"/>
          <a:chOff x="0" y="0"/>
          <a:chExt cx="0" cy="0"/>
        </a:xfrm>
      </p:grpSpPr>
      <p:sp>
        <p:nvSpPr>
          <p:cNvPr id="1048658" name="Google Shape;1675;p4: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9" name="Google Shape;1676;p4: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691"/>
        <p:cNvGrpSpPr/>
        <p:nvPr/>
      </p:nvGrpSpPr>
      <p:grpSpPr>
        <a:xfrm>
          <a:off x="0" y="0"/>
          <a:ext cx="0" cy="0"/>
          <a:chOff x="0" y="0"/>
          <a:chExt cx="0" cy="0"/>
        </a:xfrm>
      </p:grpSpPr>
      <p:sp>
        <p:nvSpPr>
          <p:cNvPr id="1048668" name="Google Shape;1692;p5: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9" name="Google Shape;1693;p5: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706"/>
        <p:cNvGrpSpPr/>
        <p:nvPr/>
      </p:nvGrpSpPr>
      <p:grpSpPr>
        <a:xfrm>
          <a:off x="0" y="0"/>
          <a:ext cx="0" cy="0"/>
          <a:chOff x="0" y="0"/>
          <a:chExt cx="0" cy="0"/>
        </a:xfrm>
      </p:grpSpPr>
      <p:sp>
        <p:nvSpPr>
          <p:cNvPr id="1048676" name="Google Shape;1707;p6: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7" name="Google Shape;1708;p6: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717"/>
        <p:cNvGrpSpPr/>
        <p:nvPr/>
      </p:nvGrpSpPr>
      <p:grpSpPr>
        <a:xfrm>
          <a:off x="0" y="0"/>
          <a:ext cx="0" cy="0"/>
          <a:chOff x="0" y="0"/>
          <a:chExt cx="0" cy="0"/>
        </a:xfrm>
      </p:grpSpPr>
      <p:sp>
        <p:nvSpPr>
          <p:cNvPr id="1048690" name="Google Shape;1718;p7: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1" name="Google Shape;1719;p7: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735"/>
        <p:cNvGrpSpPr/>
        <p:nvPr/>
      </p:nvGrpSpPr>
      <p:grpSpPr>
        <a:xfrm>
          <a:off x="0" y="0"/>
          <a:ext cx="0" cy="0"/>
          <a:chOff x="0" y="0"/>
          <a:chExt cx="0" cy="0"/>
        </a:xfrm>
      </p:grpSpPr>
      <p:sp>
        <p:nvSpPr>
          <p:cNvPr id="1048694" name="Google Shape;1736;p8: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5" name="Google Shape;1737;p8: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41"/>
        <p:cNvGrpSpPr/>
        <p:nvPr/>
      </p:nvGrpSpPr>
      <p:grpSpPr>
        <a:xfrm>
          <a:off x="0" y="0"/>
          <a:ext cx="0" cy="0"/>
          <a:chOff x="0" y="0"/>
          <a:chExt cx="0" cy="0"/>
        </a:xfrm>
      </p:grpSpPr>
      <p:sp>
        <p:nvSpPr>
          <p:cNvPr id="1048702" name="Google Shape;1742;p9: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3" name="Google Shape;1743;p9: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1581"/>
        <p:cNvGrpSpPr/>
        <p:nvPr/>
      </p:nvGrpSpPr>
      <p:grpSpPr>
        <a:xfrm>
          <a:off x="0" y="0"/>
          <a:ext cx="0" cy="0"/>
          <a:chOff x="0" y="0"/>
          <a:chExt cx="0" cy="0"/>
        </a:xfrm>
      </p:grpSpPr>
      <p:sp>
        <p:nvSpPr>
          <p:cNvPr id="1048591" name="Google Shape;1582;p2"/>
          <p:cNvSpPr txBox="1"/>
          <p:nvPr>
            <p:ph type="ctrTitle"/>
          </p:nvPr>
        </p:nvSpPr>
        <p:spPr>
          <a:xfrm>
            <a:off x="3195574" y="2067305"/>
            <a:ext cx="5800800" cy="4826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92" name="Google Shape;1583;p2"/>
          <p:cNvSpPr txBox="1"/>
          <p:nvPr>
            <p:ph type="subTitle" idx="1"/>
          </p:nvPr>
        </p:nvSpPr>
        <p:spPr>
          <a:xfrm>
            <a:off x="1828800" y="3840480"/>
            <a:ext cx="8534400" cy="2667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3" name="Google Shape;1584;p2"/>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4" name="Google Shape;1585;p2"/>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5" name="Google Shape;1586;p2"/>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1587"/>
        <p:cNvGrpSpPr/>
        <p:nvPr/>
      </p:nvGrpSpPr>
      <p:grpSpPr>
        <a:xfrm>
          <a:off x="0" y="0"/>
          <a:ext cx="0" cy="0"/>
          <a:chOff x="0" y="0"/>
          <a:chExt cx="0" cy="0"/>
        </a:xfrm>
      </p:grpSpPr>
      <p:sp>
        <p:nvSpPr>
          <p:cNvPr id="1048606" name="Google Shape;1588;p3"/>
          <p:cNvSpPr txBox="1"/>
          <p:nvPr>
            <p:ph type="title"/>
          </p:nvPr>
        </p:nvSpPr>
        <p:spPr>
          <a:xfrm>
            <a:off x="755332" y="385444"/>
            <a:ext cx="10681200" cy="7239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07" name="Google Shape;1589;p3"/>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8" name="Google Shape;1590;p3"/>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9" name="Google Shape;1591;p3"/>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5" name="Shape 1592"/>
        <p:cNvGrpSpPr/>
        <p:nvPr/>
      </p:nvGrpSpPr>
      <p:grpSpPr>
        <a:xfrm>
          <a:off x="0" y="0"/>
          <a:ext cx="0" cy="0"/>
          <a:chOff x="0" y="0"/>
          <a:chExt cx="0" cy="0"/>
        </a:xfrm>
      </p:grpSpPr>
      <p:sp>
        <p:nvSpPr>
          <p:cNvPr id="1048723" name="Google Shape;1593;p4"/>
          <p:cNvSpPr txBox="1"/>
          <p:nvPr>
            <p:ph type="title"/>
          </p:nvPr>
        </p:nvSpPr>
        <p:spPr>
          <a:xfrm>
            <a:off x="755332" y="385444"/>
            <a:ext cx="10681200" cy="7239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724" name="Google Shape;1594;p4"/>
          <p:cNvSpPr txBox="1"/>
          <p:nvPr>
            <p:ph type="body" idx="1"/>
          </p:nvPr>
        </p:nvSpPr>
        <p:spPr>
          <a:xfrm>
            <a:off x="609600" y="1577340"/>
            <a:ext cx="10972800" cy="266701"/>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25" name="Google Shape;1595;p4"/>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6" name="Google Shape;1596;p4"/>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7" name="Google Shape;1597;p4"/>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6" name="Shape 1598"/>
        <p:cNvGrpSpPr/>
        <p:nvPr/>
      </p:nvGrpSpPr>
      <p:grpSpPr>
        <a:xfrm>
          <a:off x="0" y="0"/>
          <a:ext cx="0" cy="0"/>
          <a:chOff x="0" y="0"/>
          <a:chExt cx="0" cy="0"/>
        </a:xfrm>
      </p:grpSpPr>
      <p:sp>
        <p:nvSpPr>
          <p:cNvPr id="1048728" name="Google Shape;1599;p5"/>
          <p:cNvSpPr txBox="1"/>
          <p:nvPr>
            <p:ph type="title"/>
          </p:nvPr>
        </p:nvSpPr>
        <p:spPr>
          <a:xfrm>
            <a:off x="755332" y="385444"/>
            <a:ext cx="10681200" cy="7239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729" name="Google Shape;1600;p5"/>
          <p:cNvSpPr txBox="1"/>
          <p:nvPr>
            <p:ph type="body" idx="1"/>
          </p:nvPr>
        </p:nvSpPr>
        <p:spPr>
          <a:xfrm>
            <a:off x="609600" y="1577340"/>
            <a:ext cx="5303400" cy="266701"/>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30" name="Google Shape;1601;p5"/>
          <p:cNvSpPr txBox="1"/>
          <p:nvPr>
            <p:ph type="body" idx="2"/>
          </p:nvPr>
        </p:nvSpPr>
        <p:spPr>
          <a:xfrm>
            <a:off x="6278880" y="1577340"/>
            <a:ext cx="5303400" cy="266701"/>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31" name="Google Shape;1602;p5"/>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2" name="Google Shape;1603;p5"/>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3" name="Google Shape;1604;p5"/>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7" name="Shape 1605"/>
        <p:cNvGrpSpPr/>
        <p:nvPr/>
      </p:nvGrpSpPr>
      <p:grpSpPr>
        <a:xfrm>
          <a:off x="0" y="0"/>
          <a:ext cx="0" cy="0"/>
          <a:chOff x="0" y="0"/>
          <a:chExt cx="0" cy="0"/>
        </a:xfrm>
      </p:grpSpPr>
      <p:sp>
        <p:nvSpPr>
          <p:cNvPr id="1048734" name="Google Shape;1606;p6"/>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5" name="Google Shape;1607;p6"/>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6" name="Google Shape;1608;p6"/>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1565"/>
        <p:cNvGrpSpPr/>
        <p:nvPr/>
      </p:nvGrpSpPr>
      <p:grpSpPr>
        <a:xfrm>
          <a:off x="0" y="0"/>
          <a:ext cx="0" cy="0"/>
          <a:chOff x="0" y="0"/>
          <a:chExt cx="0" cy="0"/>
        </a:xfrm>
      </p:grpSpPr>
      <p:sp>
        <p:nvSpPr>
          <p:cNvPr id="1048576" name="Google Shape;1566;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567;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568;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569;p1"/>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570;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71;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572;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573;p1"/>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574;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575;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1576;p1"/>
          <p:cNvSpPr txBox="1"/>
          <p:nvPr>
            <p:ph type="title"/>
          </p:nvPr>
        </p:nvSpPr>
        <p:spPr>
          <a:xfrm>
            <a:off x="755332" y="385444"/>
            <a:ext cx="10681200" cy="7581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8587" name="Google Shape;1577;p1"/>
          <p:cNvSpPr txBox="1"/>
          <p:nvPr>
            <p:ph type="body" idx="1"/>
          </p:nvPr>
        </p:nvSpPr>
        <p:spPr>
          <a:xfrm>
            <a:off x="609600" y="1577340"/>
            <a:ext cx="10972800" cy="452640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1578;p1"/>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1579;p1"/>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1580;p1"/>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613"/>
        <p:cNvGrpSpPr/>
        <p:nvPr/>
      </p:nvGrpSpPr>
      <p:grpSpPr>
        <a:xfrm>
          <a:off x="0" y="0"/>
          <a:ext cx="0" cy="0"/>
          <a:chOff x="0" y="0"/>
          <a:chExt cx="0" cy="0"/>
        </a:xfrm>
      </p:grpSpPr>
      <p:grpSp>
        <p:nvGrpSpPr>
          <p:cNvPr id="20" name="Google Shape;1614;p7"/>
          <p:cNvGrpSpPr/>
          <p:nvPr/>
        </p:nvGrpSpPr>
        <p:grpSpPr>
          <a:xfrm>
            <a:off x="876299" y="990600"/>
            <a:ext cx="1743075" cy="1333500"/>
            <a:chOff x="742950" y="1104900"/>
            <a:chExt cx="1743075" cy="1333500"/>
          </a:xfrm>
        </p:grpSpPr>
        <p:sp>
          <p:nvSpPr>
            <p:cNvPr id="1048596" name="Google Shape;1615;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1616;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1617;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1618;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2" name="Google Shape;1619;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0" name="Google Shape;1620;p7"/>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1" name="Google Shape;1621;p7"/>
          <p:cNvSpPr txBox="1"/>
          <p:nvPr/>
        </p:nvSpPr>
        <p:spPr>
          <a:xfrm>
            <a:off x="2554542" y="3314150"/>
            <a:ext cx="86106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P</a:t>
            </a:r>
            <a:endParaRPr sz="30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NO:31221705</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a:t>
            </a:r>
            <a:endParaRPr altLang="en-US" lang="zh-CN"/>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DEPARTMENT:B com (general)</a:t>
            </a: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COLLEGE:Shri krishnaswamy college for women</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048602" name="Google Shape;1622;p7"/>
          <p:cNvSpPr txBox="1"/>
          <p:nvPr/>
        </p:nvSpPr>
        <p:spPr>
          <a:xfrm>
            <a:off x="180526" y="82425"/>
            <a:ext cx="9198600" cy="1071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3000" lang="en-US">
                <a:latin typeface="Lobster"/>
                <a:ea typeface="Lobster"/>
                <a:cs typeface="Lobster"/>
                <a:sym typeface="Lobster"/>
              </a:rPr>
              <a:t>Visualizing employee attendance trends with excel charts </a:t>
            </a:r>
            <a:endParaRPr b="1" sz="3000">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755"/>
        <p:cNvGrpSpPr/>
        <p:nvPr/>
      </p:nvGrpSpPr>
      <p:grpSpPr>
        <a:xfrm>
          <a:off x="0" y="0"/>
          <a:ext cx="0" cy="0"/>
          <a:chOff x="0" y="0"/>
          <a:chExt cx="0" cy="0"/>
        </a:xfrm>
      </p:grpSpPr>
      <p:sp>
        <p:nvSpPr>
          <p:cNvPr id="1048704" name="Google Shape;1756;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757;p1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5" name="Google Shape;1758;p16"/>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6" name="Google Shape;1759;p16"/>
          <p:cNvSpPr txBox="1"/>
          <p:nvPr/>
        </p:nvSpPr>
        <p:spPr>
          <a:xfrm>
            <a:off x="739775" y="291147"/>
            <a:ext cx="3303900"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7" name="Google Shape;1760;p1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8" name="Google Shape;1761;p16"/>
          <p:cNvSpPr txBox="1"/>
          <p:nvPr/>
        </p:nvSpPr>
        <p:spPr>
          <a:xfrm>
            <a:off x="2162182" y="1384301"/>
            <a:ext cx="10286700" cy="42214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r>
              <a:rPr sz="2600" lang="en-US">
                <a:latin typeface="Calibri"/>
                <a:ea typeface="Calibri"/>
                <a:cs typeface="Calibri"/>
                <a:sym typeface="Calibri"/>
              </a:rPr>
              <a:t>Data structuring </a:t>
            </a: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r>
              <a:t/>
            </a:r>
            <a:r>
              <a:rPr sz="2600" lang="en-US">
                <a:latin typeface="Calibri"/>
                <a:ea typeface="Calibri"/>
                <a:cs typeface="Calibri"/>
                <a:sym typeface="Calibri"/>
              </a:rPr>
              <a:t>Chart selection and modeling </a:t>
            </a: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endParaRPr sz="2600">
              <a:latin typeface="Calibri"/>
              <a:ea typeface="Calibri"/>
              <a:cs typeface="Calibri"/>
              <a:sym typeface="Calibri"/>
            </a:endParaRPr>
          </a:p>
          <a:p>
            <a:pPr algn="l" indent="0" lvl="0" marL="0" rtl="0">
              <a:spcBef>
                <a:spcPts val="0"/>
              </a:spcBef>
              <a:spcAft>
                <a:spcPts val="0"/>
              </a:spcAft>
              <a:buNone/>
            </a:pPr>
            <a:r>
              <a:rPr sz="2600" lang="en-US">
                <a:latin typeface="Calibri"/>
                <a:ea typeface="Calibri"/>
                <a:cs typeface="Calibri"/>
                <a:sym typeface="Calibri"/>
              </a:rPr>
              <a:t>3</a:t>
            </a:r>
            <a:r>
              <a:rPr sz="2600" lang="en-US">
                <a:latin typeface="Calibri"/>
                <a:ea typeface="Calibri"/>
                <a:cs typeface="Calibri"/>
                <a:sym typeface="Calibri"/>
              </a:rPr>
              <a:t>.</a:t>
            </a:r>
            <a:r>
              <a:rPr sz="2600" lang="en-US">
                <a:latin typeface="Calibri"/>
                <a:ea typeface="Calibri"/>
                <a:cs typeface="Calibri"/>
                <a:sym typeface="Calibri"/>
              </a:rPr>
              <a:t>Dashboard development </a:t>
            </a:r>
            <a:endParaRPr sz="2600">
              <a:latin typeface="Calibri"/>
              <a:ea typeface="Calibri"/>
              <a:cs typeface="Calibri"/>
              <a:sym typeface="Calibri"/>
            </a:endParaRPr>
          </a:p>
          <a:p>
            <a:pPr algn="l" indent="0" lvl="0" marL="0" rtl="0">
              <a:spcBef>
                <a:spcPts val="0"/>
              </a:spcBef>
              <a:spcAft>
                <a:spcPts val="0"/>
              </a:spcAft>
              <a:buNone/>
            </a:pPr>
            <a:endParaRPr sz="2600">
              <a:latin typeface="Calibri"/>
              <a:ea typeface="Calibri"/>
              <a:cs typeface="Calibri"/>
              <a:sym typeface="Calibri"/>
            </a:endParaRPr>
          </a:p>
          <a:p>
            <a:pPr algn="l" indent="0" lvl="0" marL="0" rtl="0">
              <a:spcBef>
                <a:spcPts val="0"/>
              </a:spcBef>
              <a:spcAft>
                <a:spcPts val="0"/>
              </a:spcAft>
              <a:buNone/>
            </a:pPr>
            <a:r>
              <a:rPr sz="2600" lang="en-US">
                <a:latin typeface="Calibri"/>
                <a:ea typeface="Calibri"/>
                <a:cs typeface="Calibri"/>
                <a:sym typeface="Calibri"/>
              </a:rPr>
              <a:t>4</a:t>
            </a:r>
            <a:r>
              <a:rPr sz="2600" lang="en-US">
                <a:latin typeface="Calibri"/>
                <a:ea typeface="Calibri"/>
                <a:cs typeface="Calibri"/>
                <a:sym typeface="Calibri"/>
              </a:rPr>
              <a:t>.</a:t>
            </a:r>
            <a:r>
              <a:rPr sz="2600" lang="en-US">
                <a:latin typeface="Calibri"/>
                <a:ea typeface="Calibri"/>
                <a:cs typeface="Calibri"/>
                <a:sym typeface="Calibri"/>
              </a:rPr>
              <a:t>Data analysis and insights</a:t>
            </a:r>
            <a:endParaRPr sz="2600">
              <a:latin typeface="Calibri"/>
              <a:ea typeface="Calibri"/>
              <a:cs typeface="Calibri"/>
              <a:sym typeface="Calibri"/>
            </a:endParaRPr>
          </a:p>
          <a:p>
            <a:pPr algn="l" indent="0" lvl="0" marL="0" rtl="0">
              <a:spcBef>
                <a:spcPts val="0"/>
              </a:spcBef>
              <a:spcAft>
                <a:spcPts val="0"/>
              </a:spcAft>
              <a:buNone/>
            </a:pPr>
            <a:endParaRPr sz="2600">
              <a:latin typeface="Calibri"/>
              <a:ea typeface="Calibri"/>
              <a:cs typeface="Calibri"/>
              <a:sym typeface="Calibri"/>
            </a:endParaRPr>
          </a:p>
          <a:p>
            <a:pPr algn="l" indent="0" lvl="0" marL="0" rtl="0">
              <a:spcBef>
                <a:spcPts val="0"/>
              </a:spcBef>
              <a:spcAft>
                <a:spcPts val="0"/>
              </a:spcAft>
              <a:buNone/>
            </a:pPr>
            <a:r>
              <a:rPr sz="2600" lang="en-US">
                <a:latin typeface="Calibri"/>
                <a:ea typeface="Calibri"/>
                <a:cs typeface="Calibri"/>
                <a:sym typeface="Calibri"/>
              </a:rPr>
              <a:t>5</a:t>
            </a:r>
            <a:r>
              <a:rPr sz="2600" lang="en-US">
                <a:latin typeface="Calibri"/>
                <a:ea typeface="Calibri"/>
                <a:cs typeface="Calibri"/>
                <a:sym typeface="Calibri"/>
              </a:rPr>
              <a:t>.</a:t>
            </a:r>
            <a:r>
              <a:t/>
            </a:r>
            <a:r>
              <a:rPr sz="2600" lang="en-US">
                <a:latin typeface="Calibri"/>
                <a:ea typeface="Calibri"/>
                <a:cs typeface="Calibri"/>
                <a:sym typeface="Calibri"/>
              </a:rPr>
              <a:t>Presentation and reporting </a:t>
            </a:r>
            <a:endParaRPr sz="2600">
              <a:latin typeface="Calibri"/>
              <a:ea typeface="Calibri"/>
              <a:cs typeface="Calibri"/>
              <a:sym typeface="Calibri"/>
            </a:endParaRPr>
          </a:p>
          <a:p>
            <a:pPr algn="l" indent="0" lvl="0" marL="0" rtl="0">
              <a:spcBef>
                <a:spcPts val="0"/>
              </a:spcBef>
              <a:spcAft>
                <a:spcPts val="0"/>
              </a:spcAft>
              <a:buNone/>
            </a:pPr>
            <a:r>
              <a:t/>
            </a:r>
            <a:endParaRPr sz="2600">
              <a:latin typeface="Calibri"/>
              <a:ea typeface="Calibri"/>
              <a:cs typeface="Calibri"/>
              <a:sym typeface="Calibri"/>
            </a:endParaRPr>
          </a:p>
          <a:p>
            <a:pPr algn="l" indent="0" lvl="0" marL="0" rtl="0">
              <a:spcBef>
                <a:spcPts val="0"/>
              </a:spcBef>
              <a:spcAft>
                <a:spcPts val="0"/>
              </a:spcAft>
              <a:buNone/>
            </a:pPr>
            <a:r>
              <a:t/>
            </a:r>
            <a:endParaRPr sz="2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765"/>
        <p:cNvGrpSpPr/>
        <p:nvPr/>
      </p:nvGrpSpPr>
      <p:grpSpPr>
        <a:xfrm>
          <a:off x="0" y="0"/>
          <a:ext cx="0" cy="0"/>
          <a:chOff x="0" y="0"/>
          <a:chExt cx="0" cy="0"/>
        </a:xfrm>
      </p:grpSpPr>
      <p:sp>
        <p:nvSpPr>
          <p:cNvPr id="1048711" name="Google Shape;1766;p1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12" name="Google Shape;1767;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1768;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13" name="Google Shape;1769;p17"/>
          <p:cNvSpPr txBox="1"/>
          <p:nvPr>
            <p:ph type="title"/>
          </p:nvPr>
        </p:nvSpPr>
        <p:spPr>
          <a:xfrm flipH="1">
            <a:off x="755325" y="-16815"/>
            <a:ext cx="354540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14" name="Google Shape;1770;p17"/>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0" y="568907"/>
            <a:ext cx="12192000" cy="572018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1775"/>
        <p:cNvGrpSpPr/>
        <p:nvPr/>
      </p:nvGrpSpPr>
      <p:grpSpPr>
        <a:xfrm>
          <a:off x="0" y="0"/>
          <a:ext cx="0" cy="0"/>
          <a:chOff x="0" y="0"/>
          <a:chExt cx="0" cy="0"/>
        </a:xfrm>
      </p:grpSpPr>
      <p:sp>
        <p:nvSpPr>
          <p:cNvPr id="1048717" name="Google Shape;1776;p18"/>
          <p:cNvSpPr txBox="1"/>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8" name="Google Shape;1777;p18"/>
          <p:cNvSpPr txBox="1"/>
          <p:nvPr/>
        </p:nvSpPr>
        <p:spPr>
          <a:xfrm>
            <a:off x="1013489" y="1143538"/>
            <a:ext cx="8241000" cy="25831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500" lang="en-US">
                <a:latin typeface="Calibri"/>
                <a:ea typeface="Calibri"/>
                <a:cs typeface="Calibri"/>
                <a:sym typeface="Calibri"/>
              </a:rPr>
              <a:t>Attendance Trends with Excel Charts</a:t>
            </a:r>
            <a:endParaRPr b="1" sz="2500">
              <a:latin typeface="Calibri"/>
              <a:ea typeface="Calibri"/>
              <a:cs typeface="Calibri"/>
              <a:sym typeface="Calibri"/>
            </a:endParaRPr>
          </a:p>
          <a:p>
            <a:pPr algn="l" indent="0" lvl="0" marL="0" rtl="0">
              <a:spcBef>
                <a:spcPts val="0"/>
              </a:spcBef>
              <a:spcAft>
                <a:spcPts val="0"/>
              </a:spcAft>
              <a:buNone/>
            </a:pPr>
            <a:r>
              <a:t/>
            </a:r>
            <a:endParaRPr b="1" sz="2500">
              <a:latin typeface="Calibri"/>
              <a:ea typeface="Calibri"/>
              <a:cs typeface="Calibri"/>
              <a:sym typeface="Calibri"/>
            </a:endParaRPr>
          </a:p>
          <a:p>
            <a:pPr algn="l" indent="0" lvl="0" marL="0" rtl="0">
              <a:spcBef>
                <a:spcPts val="0"/>
              </a:spcBef>
              <a:spcAft>
                <a:spcPts val="0"/>
              </a:spcAft>
              <a:buNone/>
            </a:pPr>
            <a:r>
              <a:rPr sz="2000" lang="en-US">
                <a:latin typeface="Calibri"/>
                <a:ea typeface="Calibri"/>
                <a:cs typeface="Calibri"/>
                <a:sym typeface="Calibri"/>
              </a:rPr>
              <a:t>Visualizing employee attendance trends using Excel charts provides a powerful and accessible means of analyzing workforce behaviors and identifying key patterns. Through structured data representation and effective use of various chart types—such as line charts, bar charts, and heatmaps—organizations can gain clear insights into attendance patterns across different time periods and departments.</a:t>
            </a:r>
            <a:endParaRPr sz="2000">
              <a:latin typeface="Calibri"/>
              <a:ea typeface="Calibri"/>
              <a:cs typeface="Calibri"/>
              <a:sym typeface="Calibri"/>
            </a:endParaRPr>
          </a:p>
        </p:txBody>
      </p:sp>
      <p:sp>
        <p:nvSpPr>
          <p:cNvPr id="1048719" name="Google Shape;1778;p18"/>
          <p:cNvSpPr txBox="1"/>
          <p:nvPr/>
        </p:nvSpPr>
        <p:spPr>
          <a:xfrm>
            <a:off x="1013491" y="4325699"/>
            <a:ext cx="7392600" cy="7924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000" lang="en-US">
                <a:latin typeface="Calibri"/>
                <a:ea typeface="Calibri"/>
                <a:cs typeface="Calibri"/>
                <a:sym typeface="Calibri"/>
              </a:rPr>
              <a:t>These visualizations enable HR managers and decision-makers to:</a:t>
            </a:r>
            <a:endParaRPr b="1" sz="2000">
              <a:latin typeface="Calibri"/>
              <a:ea typeface="Calibri"/>
              <a:cs typeface="Calibri"/>
              <a:sym typeface="Calibri"/>
            </a:endParaRPr>
          </a:p>
        </p:txBody>
      </p:sp>
      <p:sp>
        <p:nvSpPr>
          <p:cNvPr id="1048720" name="Google Shape;1779;p18"/>
          <p:cNvSpPr txBox="1"/>
          <p:nvPr/>
        </p:nvSpPr>
        <p:spPr>
          <a:xfrm>
            <a:off x="3195513" y="4841134"/>
            <a:ext cx="8241000" cy="12496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 identify patterns </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 compare departments </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 correlate with performance </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 forecast trends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1626"/>
        <p:cNvGrpSpPr/>
        <p:nvPr/>
      </p:nvGrpSpPr>
      <p:grpSpPr>
        <a:xfrm>
          <a:off x="0" y="0"/>
          <a:ext cx="0" cy="0"/>
          <a:chOff x="0" y="0"/>
          <a:chExt cx="0" cy="0"/>
        </a:xfrm>
      </p:grpSpPr>
      <p:sp>
        <p:nvSpPr>
          <p:cNvPr id="1048610" name="Google Shape;1627;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7" name="Google Shape;1628;p8"/>
          <p:cNvGrpSpPr/>
          <p:nvPr/>
        </p:nvGrpSpPr>
        <p:grpSpPr>
          <a:xfrm>
            <a:off x="7448612" y="0"/>
            <a:ext cx="4743795" cy="6858466"/>
            <a:chOff x="7448612" y="0"/>
            <a:chExt cx="4743795" cy="6858466"/>
          </a:xfrm>
        </p:grpSpPr>
        <p:sp>
          <p:nvSpPr>
            <p:cNvPr id="1048611" name="Google Shape;1629;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1630;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1631;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1632;p8"/>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1633;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1634;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1635;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1636;p8"/>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1637;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1638;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1639;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1640;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1641;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1642;p8"/>
          <p:cNvSpPr txBox="1"/>
          <p:nvPr>
            <p:ph type="title"/>
          </p:nvPr>
        </p:nvSpPr>
        <p:spPr>
          <a:xfrm>
            <a:off x="739775" y="829627"/>
            <a:ext cx="39096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8" name="Google Shape;1643;p8"/>
          <p:cNvGrpSpPr/>
          <p:nvPr/>
        </p:nvGrpSpPr>
        <p:grpSpPr>
          <a:xfrm>
            <a:off x="466725" y="6410325"/>
            <a:ext cx="3705225" cy="295275"/>
            <a:chOff x="466725" y="6410325"/>
            <a:chExt cx="3705225" cy="295275"/>
          </a:xfrm>
        </p:grpSpPr>
        <p:pic>
          <p:nvPicPr>
            <p:cNvPr id="2097153" name="Google Shape;1644;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1645;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1646;p8"/>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1647;p8"/>
          <p:cNvSpPr txBox="1"/>
          <p:nvPr/>
        </p:nvSpPr>
        <p:spPr>
          <a:xfrm>
            <a:off x="1229481" y="2439850"/>
            <a:ext cx="9344100" cy="1412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Calibri"/>
                <a:ea typeface="Calibri"/>
                <a:cs typeface="Calibri"/>
                <a:sym typeface="Calibri"/>
              </a:rPr>
              <a:t>Visualizing employee  attendance trends with excel charts </a:t>
            </a:r>
            <a:endParaRPr b="1" sz="2800">
              <a:solidFill>
                <a:srgbClr val="7030A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Shape 1651"/>
        <p:cNvGrpSpPr/>
        <p:nvPr/>
      </p:nvGrpSpPr>
      <p:grpSpPr>
        <a:xfrm>
          <a:off x="0" y="0"/>
          <a:ext cx="0" cy="0"/>
          <a:chOff x="0" y="0"/>
          <a:chExt cx="0" cy="0"/>
        </a:xfrm>
      </p:grpSpPr>
      <p:sp>
        <p:nvSpPr>
          <p:cNvPr id="1048629" name="Google Shape;1652;p9"/>
          <p:cNvSpPr/>
          <p:nvPr/>
        </p:nvSpPr>
        <p:spPr>
          <a:xfrm>
            <a:off x="-76200" y="28579"/>
            <a:ext cx="124968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2" name="Google Shape;1653;p9"/>
          <p:cNvGrpSpPr/>
          <p:nvPr/>
        </p:nvGrpSpPr>
        <p:grpSpPr>
          <a:xfrm>
            <a:off x="7448612" y="0"/>
            <a:ext cx="4743795" cy="6858466"/>
            <a:chOff x="7448612" y="0"/>
            <a:chExt cx="4743795" cy="6858466"/>
          </a:xfrm>
        </p:grpSpPr>
        <p:sp>
          <p:nvSpPr>
            <p:cNvPr id="1048630" name="Google Shape;1654;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1655;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656;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657;p9"/>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658;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659;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660;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661;p9"/>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662;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663;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664;p9"/>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665;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666;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667;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3" name="Google Shape;1668;p9"/>
          <p:cNvGrpSpPr/>
          <p:nvPr/>
        </p:nvGrpSpPr>
        <p:grpSpPr>
          <a:xfrm>
            <a:off x="47625" y="3819523"/>
            <a:ext cx="4124325" cy="3009897"/>
            <a:chOff x="47625" y="3819523"/>
            <a:chExt cx="4124325" cy="3009897"/>
          </a:xfrm>
        </p:grpSpPr>
        <p:pic>
          <p:nvPicPr>
            <p:cNvPr id="2097156" name="Google Shape;1669;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670;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671;p9"/>
          <p:cNvSpPr txBox="1"/>
          <p:nvPr>
            <p:ph type="title"/>
          </p:nvPr>
        </p:nvSpPr>
        <p:spPr>
          <a:xfrm>
            <a:off x="739775" y="445388"/>
            <a:ext cx="235710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672;p9"/>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673;p9"/>
          <p:cNvSpPr txBox="1"/>
          <p:nvPr/>
        </p:nvSpPr>
        <p:spPr>
          <a:xfrm>
            <a:off x="2509807" y="1041533"/>
            <a:ext cx="5029200" cy="4269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Shape 1677"/>
        <p:cNvGrpSpPr/>
        <p:nvPr/>
      </p:nvGrpSpPr>
      <p:grpSpPr>
        <a:xfrm>
          <a:off x="0" y="0"/>
          <a:ext cx="0" cy="0"/>
          <a:chOff x="0" y="0"/>
          <a:chExt cx="0" cy="0"/>
        </a:xfrm>
      </p:grpSpPr>
      <p:grpSp>
        <p:nvGrpSpPr>
          <p:cNvPr id="37" name="Google Shape;1678;p10"/>
          <p:cNvGrpSpPr/>
          <p:nvPr/>
        </p:nvGrpSpPr>
        <p:grpSpPr>
          <a:xfrm>
            <a:off x="7991475" y="2933700"/>
            <a:ext cx="2762251" cy="3257550"/>
            <a:chOff x="7991475" y="2933700"/>
            <a:chExt cx="2762251" cy="3257550"/>
          </a:xfrm>
        </p:grpSpPr>
        <p:sp>
          <p:nvSpPr>
            <p:cNvPr id="1048648" name="Google Shape;1679;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680;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681;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1" cy="3257550"/>
            </a:xfrm>
            <a:prstGeom prst="rect"/>
            <a:noFill/>
            <a:ln>
              <a:noFill/>
            </a:ln>
          </p:spPr>
        </p:pic>
      </p:grpSp>
      <p:sp>
        <p:nvSpPr>
          <p:cNvPr id="1048650" name="Google Shape;1682;p10"/>
          <p:cNvSpPr txBox="1"/>
          <p:nvPr>
            <p:ph type="title"/>
          </p:nvPr>
        </p:nvSpPr>
        <p:spPr>
          <a:xfrm>
            <a:off x="456524" y="267125"/>
            <a:ext cx="73533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683;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1" name="Google Shape;1684;p10"/>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2" name="Google Shape;1685;p10"/>
          <p:cNvSpPr txBox="1"/>
          <p:nvPr/>
        </p:nvSpPr>
        <p:spPr>
          <a:xfrm>
            <a:off x="1635175" y="1378874"/>
            <a:ext cx="7353300" cy="1339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 Effective management of employee attendance is crucial for optimizing workforce productivity and addressing potential issues. Our objective is to leverage Excel charts to visualize attendance data, enabling us to:</a:t>
            </a:r>
            <a:endParaRPr sz="1900">
              <a:latin typeface="Calibri"/>
              <a:ea typeface="Calibri"/>
              <a:cs typeface="Calibri"/>
              <a:sym typeface="Calibri"/>
            </a:endParaRPr>
          </a:p>
        </p:txBody>
      </p:sp>
      <p:sp>
        <p:nvSpPr>
          <p:cNvPr id="1048653" name="Google Shape;1686;p10"/>
          <p:cNvSpPr txBox="1"/>
          <p:nvPr/>
        </p:nvSpPr>
        <p:spPr>
          <a:xfrm flipH="1">
            <a:off x="3429000" y="3117193"/>
            <a:ext cx="83199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1. Identify trends</a:t>
            </a:r>
            <a:endParaRPr sz="1900">
              <a:latin typeface="Calibri"/>
              <a:ea typeface="Calibri"/>
              <a:cs typeface="Calibri"/>
              <a:sym typeface="Calibri"/>
            </a:endParaRPr>
          </a:p>
        </p:txBody>
      </p:sp>
      <p:sp>
        <p:nvSpPr>
          <p:cNvPr id="1048654" name="Google Shape;1687;p10"/>
          <p:cNvSpPr txBox="1"/>
          <p:nvPr/>
        </p:nvSpPr>
        <p:spPr>
          <a:xfrm flipH="1">
            <a:off x="3429000" y="3526938"/>
            <a:ext cx="83199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2. spot anomalies </a:t>
            </a:r>
            <a:endParaRPr sz="1900">
              <a:latin typeface="Calibri"/>
              <a:ea typeface="Calibri"/>
              <a:cs typeface="Calibri"/>
              <a:sym typeface="Calibri"/>
            </a:endParaRPr>
          </a:p>
        </p:txBody>
      </p:sp>
      <p:sp>
        <p:nvSpPr>
          <p:cNvPr id="1048655" name="Google Shape;1688;p10"/>
          <p:cNvSpPr txBox="1"/>
          <p:nvPr/>
        </p:nvSpPr>
        <p:spPr>
          <a:xfrm flipH="1">
            <a:off x="3429004" y="3909160"/>
            <a:ext cx="86853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3. Compare departments </a:t>
            </a:r>
            <a:endParaRPr sz="1900">
              <a:latin typeface="Calibri"/>
              <a:ea typeface="Calibri"/>
              <a:cs typeface="Calibri"/>
              <a:sym typeface="Calibri"/>
            </a:endParaRPr>
          </a:p>
        </p:txBody>
      </p:sp>
      <p:sp>
        <p:nvSpPr>
          <p:cNvPr id="1048656" name="Google Shape;1689;p10"/>
          <p:cNvSpPr txBox="1"/>
          <p:nvPr/>
        </p:nvSpPr>
        <p:spPr>
          <a:xfrm rot="653" flipH="1">
            <a:off x="3429000" y="4325765"/>
            <a:ext cx="78963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4. Monitor key metrics </a:t>
            </a:r>
            <a:endParaRPr sz="1900">
              <a:latin typeface="Calibri"/>
              <a:ea typeface="Calibri"/>
              <a:cs typeface="Calibri"/>
              <a:sym typeface="Calibri"/>
            </a:endParaRPr>
          </a:p>
        </p:txBody>
      </p:sp>
      <p:sp>
        <p:nvSpPr>
          <p:cNvPr id="1048657" name="Google Shape;1690;p10"/>
          <p:cNvSpPr txBox="1"/>
          <p:nvPr/>
        </p:nvSpPr>
        <p:spPr>
          <a:xfrm>
            <a:off x="1635175" y="4964100"/>
            <a:ext cx="6999900" cy="1339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By visualizing attendance data with Excel charts, such as line graphs for trends, bar charts for departmental comparisons, and pie charts for absenteeism distribution, we aim to gain actionable insights and support data-driven decision-making.</a:t>
            </a:r>
            <a:endParaRPr sz="1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694"/>
        <p:cNvGrpSpPr/>
        <p:nvPr/>
      </p:nvGrpSpPr>
      <p:grpSpPr>
        <a:xfrm>
          <a:off x="0" y="0"/>
          <a:ext cx="0" cy="0"/>
          <a:chOff x="0" y="0"/>
          <a:chExt cx="0" cy="0"/>
        </a:xfrm>
      </p:grpSpPr>
      <p:grpSp>
        <p:nvGrpSpPr>
          <p:cNvPr id="41" name="Google Shape;1695;p11"/>
          <p:cNvGrpSpPr/>
          <p:nvPr/>
        </p:nvGrpSpPr>
        <p:grpSpPr>
          <a:xfrm>
            <a:off x="8658225" y="2647950"/>
            <a:ext cx="3533775" cy="3810000"/>
            <a:chOff x="8658225" y="2647950"/>
            <a:chExt cx="3533775" cy="3810000"/>
          </a:xfrm>
        </p:grpSpPr>
        <p:sp>
          <p:nvSpPr>
            <p:cNvPr id="1048660" name="Google Shape;1696;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1" name="Google Shape;1697;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698;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62" name="Google Shape;1699;p11"/>
          <p:cNvSpPr txBox="1"/>
          <p:nvPr>
            <p:ph type="title"/>
          </p:nvPr>
        </p:nvSpPr>
        <p:spPr>
          <a:xfrm>
            <a:off x="403571" y="293201"/>
            <a:ext cx="5263500"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700;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3" name="Google Shape;1701;p11"/>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4" name="Google Shape;1702;p11"/>
          <p:cNvSpPr txBox="1"/>
          <p:nvPr/>
        </p:nvSpPr>
        <p:spPr>
          <a:xfrm>
            <a:off x="990600" y="2133600"/>
            <a:ext cx="7924800" cy="6502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b="0" sz="2400" i="0" lang="en-US">
                <a:solidFill>
                  <a:srgbClr val="0D0D0D"/>
                </a:solidFill>
                <a:latin typeface="Times New Roman"/>
                <a:ea typeface="Times New Roman"/>
                <a:cs typeface="Times New Roman"/>
                <a:sym typeface="Times New Roman"/>
              </a:rPr>
              <a:t>.</a:t>
            </a:r>
          </a:p>
          <a:p>
            <a:pPr algn="l" indent="0" lvl="0" marL="0" marR="0" rtl="0">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48665" name="Google Shape;1703;p11"/>
          <p:cNvSpPr txBox="1"/>
          <p:nvPr/>
        </p:nvSpPr>
        <p:spPr>
          <a:xfrm>
            <a:off x="1327518" y="1452426"/>
            <a:ext cx="7924800" cy="1452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700" lang="en-US">
                <a:latin typeface="Calibri"/>
                <a:ea typeface="Calibri"/>
                <a:cs typeface="Calibri"/>
                <a:sym typeface="Calibri"/>
              </a:rPr>
              <a:t>* The project aims to develop an interactive and insightful Excel-based dashboard that visualizes employee attendance trends within XYZ Corporation. The tool will enable HR and management teams to analyze attendance patterns, track employee behavior, and make informed decisions to enhance workforce productivity and engagement.</a:t>
            </a:r>
            <a:endParaRPr sz="1700">
              <a:latin typeface="Calibri"/>
              <a:ea typeface="Calibri"/>
              <a:cs typeface="Calibri"/>
              <a:sym typeface="Calibri"/>
            </a:endParaRPr>
          </a:p>
        </p:txBody>
      </p:sp>
      <p:sp>
        <p:nvSpPr>
          <p:cNvPr id="1048666" name="Google Shape;1704;p11"/>
          <p:cNvSpPr txBox="1"/>
          <p:nvPr/>
        </p:nvSpPr>
        <p:spPr>
          <a:xfrm>
            <a:off x="2067439" y="2886387"/>
            <a:ext cx="5771100" cy="16052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lang="en-US"/>
              <a:t>Expected Outcomes:</a:t>
            </a:r>
            <a:endParaRPr b="1"/>
          </a:p>
          <a:p>
            <a:pPr algn="l" indent="0" lvl="0" marL="0" rtl="0">
              <a:spcBef>
                <a:spcPts val="0"/>
              </a:spcBef>
              <a:spcAft>
                <a:spcPts val="0"/>
              </a:spcAft>
              <a:buNone/>
            </a:pPr>
            <a:r>
              <a:t/>
            </a:r>
          </a:p>
          <a:p>
            <a:pPr algn="l" indent="0" lvl="0" marL="0" rtl="0">
              <a:spcBef>
                <a:spcPts val="0"/>
              </a:spcBef>
              <a:spcAft>
                <a:spcPts val="0"/>
              </a:spcAft>
              <a:buNone/>
            </a:pPr>
            <a:r>
              <a:rPr lang="en-US"/>
              <a:t>1.Improved visibility into employee attendance trends.</a:t>
            </a:r>
          </a:p>
          <a:p>
            <a:pPr algn="l" indent="0" lvl="0" marL="0" rtl="0">
              <a:spcBef>
                <a:spcPts val="0"/>
              </a:spcBef>
              <a:spcAft>
                <a:spcPts val="0"/>
              </a:spcAft>
              <a:buNone/>
            </a:pPr>
            <a:r>
              <a:rPr lang="en-US"/>
              <a:t>2.Data-driven decision-making for attendance policies.</a:t>
            </a:r>
          </a:p>
          <a:p>
            <a:pPr algn="l" indent="0" lvl="0" marL="0" rtl="0">
              <a:spcBef>
                <a:spcPts val="0"/>
              </a:spcBef>
              <a:spcAft>
                <a:spcPts val="0"/>
              </a:spcAft>
              <a:buNone/>
            </a:pPr>
            <a:r>
              <a:rPr lang="en-US"/>
              <a:t>3.Enhanced ability to identify and address attendance-related issues proactively.</a:t>
            </a:r>
          </a:p>
          <a:p>
            <a:pPr algn="l" indent="0" lvl="0" marL="0" rtl="0">
              <a:spcBef>
                <a:spcPts val="0"/>
              </a:spcBef>
              <a:spcAft>
                <a:spcPts val="0"/>
              </a:spcAft>
              <a:buNone/>
            </a:pPr>
            <a:r>
              <a:rPr lang="en-US"/>
              <a:t>4.Streamlined reporting process for HR and management.</a:t>
            </a:r>
          </a:p>
        </p:txBody>
      </p:sp>
      <p:sp>
        <p:nvSpPr>
          <p:cNvPr id="1048667" name="Google Shape;1705;p11"/>
          <p:cNvSpPr txBox="1"/>
          <p:nvPr/>
        </p:nvSpPr>
        <p:spPr>
          <a:xfrm>
            <a:off x="1476910" y="4762817"/>
            <a:ext cx="6952200" cy="7924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This project will empower XYZ Corporation to better understand and manage employee attendance, ultimately leading to improved productivity and workforce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Shape 1709"/>
        <p:cNvGrpSpPr/>
        <p:nvPr/>
      </p:nvGrpSpPr>
      <p:grpSpPr>
        <a:xfrm>
          <a:off x="0" y="0"/>
          <a:ext cx="0" cy="0"/>
          <a:chOff x="0" y="0"/>
          <a:chExt cx="0" cy="0"/>
        </a:xfrm>
      </p:grpSpPr>
      <p:sp>
        <p:nvSpPr>
          <p:cNvPr id="1048670" name="Google Shape;1710;p1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711;p1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712;p12"/>
          <p:cNvSpPr txBox="1"/>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713;p12"/>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714;p12"/>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74" name="Google Shape;1715;p12"/>
          <p:cNvSpPr txBox="1"/>
          <p:nvPr/>
        </p:nvSpPr>
        <p:spPr>
          <a:xfrm flipH="1">
            <a:off x="1926464" y="2286315"/>
            <a:ext cx="7107000" cy="9956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2000" lang="en-US"/>
              <a:t>The end users of the Excel chart for visualizing employee attendance trends are:</a:t>
            </a:r>
            <a:endParaRPr sz="2000"/>
          </a:p>
          <a:p>
            <a:pPr algn="l" indent="0" lvl="0" marL="0" rtl="0">
              <a:spcBef>
                <a:spcPts val="0"/>
              </a:spcBef>
              <a:spcAft>
                <a:spcPts val="0"/>
              </a:spcAft>
              <a:buNone/>
            </a:pPr>
            <a:r>
              <a:t/>
            </a:r>
            <a:endParaRPr sz="2000"/>
          </a:p>
        </p:txBody>
      </p:sp>
      <p:sp>
        <p:nvSpPr>
          <p:cNvPr id="1048675" name="Google Shape;1716;p12"/>
          <p:cNvSpPr txBox="1"/>
          <p:nvPr/>
        </p:nvSpPr>
        <p:spPr>
          <a:xfrm>
            <a:off x="2905128" y="3369984"/>
            <a:ext cx="9753600" cy="1916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1. HR Department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2. Department Managers</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3. Senior Management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4. Payroll and Finance Teams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5. Employee Relations or Legal Teams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6. Employees (Limited Access)</a:t>
            </a:r>
            <a:endParaRPr sz="1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720"/>
        <p:cNvGrpSpPr/>
        <p:nvPr/>
      </p:nvGrpSpPr>
      <p:grpSpPr>
        <a:xfrm>
          <a:off x="0" y="0"/>
          <a:ext cx="0" cy="0"/>
          <a:chOff x="0" y="0"/>
          <a:chExt cx="0" cy="0"/>
        </a:xfrm>
      </p:grpSpPr>
      <p:pic>
        <p:nvPicPr>
          <p:cNvPr id="2097163" name="Google Shape;1721;p13"/>
          <p:cNvPicPr preferRelativeResize="0">
            <a:picLocks/>
          </p:cNvPicPr>
          <p:nvPr/>
        </p:nvPicPr>
        <p:blipFill rotWithShape="1">
          <a:blip xmlns:r="http://schemas.openxmlformats.org/officeDocument/2006/relationships" r:embed="rId1">
            <a:alphaModFix/>
          </a:blip>
          <a:srcRect l="0" t="0" r="0" b="0"/>
          <a:stretch>
            <a:fillRect/>
          </a:stretch>
        </p:blipFill>
        <p:spPr>
          <a:xfrm>
            <a:off x="0" y="690725"/>
            <a:ext cx="2143125" cy="2582352"/>
          </a:xfrm>
          <a:prstGeom prst="rect"/>
          <a:noFill/>
          <a:ln>
            <a:noFill/>
          </a:ln>
        </p:spPr>
      </p:pic>
      <p:sp>
        <p:nvSpPr>
          <p:cNvPr id="1048678" name="Google Shape;1722;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723;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24;p13"/>
          <p:cNvSpPr txBox="1"/>
          <p:nvPr>
            <p:ph type="title"/>
          </p:nvPr>
        </p:nvSpPr>
        <p:spPr>
          <a:xfrm>
            <a:off x="0" y="0"/>
            <a:ext cx="10357800" cy="546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25;p13"/>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6;p13"/>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82" name="Google Shape;1727;p13"/>
          <p:cNvSpPr txBox="1"/>
          <p:nvPr/>
        </p:nvSpPr>
        <p:spPr>
          <a:xfrm>
            <a:off x="2438850" y="920700"/>
            <a:ext cx="7620000" cy="23545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1600" lang="en-US"/>
              <a:t>Our solution:</a:t>
            </a:r>
            <a:endParaRPr b="1" sz="1600"/>
          </a:p>
          <a:p>
            <a:pPr algn="l" indent="0" lvl="0" marL="0" rtl="0">
              <a:spcBef>
                <a:spcPts val="0"/>
              </a:spcBef>
              <a:spcAft>
                <a:spcPts val="0"/>
              </a:spcAft>
              <a:buNone/>
            </a:pPr>
            <a:r>
              <a:rPr sz="1600" lang="en-US"/>
              <a:t>We are developing an interactive Excel-based dashboard that visualizes employee attendance trends, designed to be a comprehensive tool for monitoring, analyzing, and managing attendance data. This solution will aggregate attendance records into a user-friendly interface, featuring dynamic charts and interactive elements like filters and slicers, enabling users to explore and analyze attendance trends at various levels—by department, team, or individual employee. The dashboard will be customizable and easily updateable, ensuring that it can adapt to the evolving needs of the organization.</a:t>
            </a:r>
            <a:endParaRPr sz="1600"/>
          </a:p>
        </p:txBody>
      </p:sp>
      <p:sp>
        <p:nvSpPr>
          <p:cNvPr id="1048683" name="Google Shape;1728;p13"/>
          <p:cNvSpPr txBox="1"/>
          <p:nvPr/>
        </p:nvSpPr>
        <p:spPr>
          <a:xfrm>
            <a:off x="916000" y="3869483"/>
            <a:ext cx="9753600" cy="540600"/>
          </a:xfrm>
          <a:prstGeom prst="rect"/>
          <a:noFill/>
          <a:ln>
            <a:noFill/>
          </a:ln>
        </p:spPr>
        <p:txBody>
          <a:bodyPr anchor="t" anchorCtr="0" bIns="91425" lIns="91425" rIns="91425" spcFirstLastPara="1" tIns="91425" wrap="square">
            <a:spAutoFit/>
          </a:bodyPr>
          <a:p>
            <a:pPr algn="just" indent="0" lvl="0" marL="0" rtl="0">
              <a:spcBef>
                <a:spcPts val="0"/>
              </a:spcBef>
              <a:spcAft>
                <a:spcPts val="0"/>
              </a:spcAft>
              <a:buNone/>
            </a:pPr>
            <a:r>
              <a:rPr b="1" sz="2300" lang="en-US">
                <a:latin typeface="Calibri"/>
                <a:ea typeface="Calibri"/>
                <a:cs typeface="Calibri"/>
                <a:sym typeface="Calibri"/>
              </a:rPr>
              <a:t>Value proposition:</a:t>
            </a:r>
            <a:endParaRPr sz="1700">
              <a:latin typeface="Calibri"/>
              <a:ea typeface="Calibri"/>
              <a:cs typeface="Calibri"/>
              <a:sym typeface="Calibri"/>
            </a:endParaRPr>
          </a:p>
        </p:txBody>
      </p:sp>
      <p:sp>
        <p:nvSpPr>
          <p:cNvPr id="1048684" name="Google Shape;1729;p13"/>
          <p:cNvSpPr txBox="1"/>
          <p:nvPr/>
        </p:nvSpPr>
        <p:spPr>
          <a:xfrm>
            <a:off x="2438850" y="4408834"/>
            <a:ext cx="9753600" cy="463800"/>
          </a:xfrm>
          <a:prstGeom prst="rect"/>
          <a:noFill/>
          <a:ln>
            <a:noFill/>
          </a:ln>
        </p:spPr>
        <p:txBody>
          <a:bodyPr anchor="t" anchorCtr="0" bIns="91425" lIns="91425" rIns="91425" spcFirstLastPara="1" tIns="91425" wrap="square">
            <a:spAutoFit/>
          </a:bodyPr>
          <a:p>
            <a:pPr algn="l" indent="0" lvl="0" marL="457200" rtl="0">
              <a:spcBef>
                <a:spcPts val="0"/>
              </a:spcBef>
              <a:spcAft>
                <a:spcPts val="0"/>
              </a:spcAft>
              <a:buNone/>
            </a:pPr>
            <a:r>
              <a:rPr sz="1800" lang="en-US">
                <a:latin typeface="Calibri"/>
                <a:ea typeface="Calibri"/>
                <a:cs typeface="Calibri"/>
                <a:sym typeface="Calibri"/>
              </a:rPr>
              <a:t>1. Enhanced Decision-Making</a:t>
            </a:r>
            <a:endParaRPr sz="1800">
              <a:latin typeface="Calibri"/>
              <a:ea typeface="Calibri"/>
              <a:cs typeface="Calibri"/>
              <a:sym typeface="Calibri"/>
            </a:endParaRPr>
          </a:p>
        </p:txBody>
      </p:sp>
      <p:sp>
        <p:nvSpPr>
          <p:cNvPr id="1048685" name="Google Shape;1730;p13"/>
          <p:cNvSpPr txBox="1"/>
          <p:nvPr/>
        </p:nvSpPr>
        <p:spPr>
          <a:xfrm>
            <a:off x="2887934" y="4654430"/>
            <a:ext cx="79527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2. Improved productivity </a:t>
            </a:r>
            <a:endParaRPr sz="1800">
              <a:latin typeface="Calibri"/>
              <a:ea typeface="Calibri"/>
              <a:cs typeface="Calibri"/>
              <a:sym typeface="Calibri"/>
            </a:endParaRPr>
          </a:p>
        </p:txBody>
      </p:sp>
      <p:sp>
        <p:nvSpPr>
          <p:cNvPr id="1048686" name="Google Shape;1731;p13"/>
          <p:cNvSpPr txBox="1"/>
          <p:nvPr/>
        </p:nvSpPr>
        <p:spPr>
          <a:xfrm>
            <a:off x="2887930" y="4921137"/>
            <a:ext cx="69297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3. Cost efficiency </a:t>
            </a:r>
            <a:endParaRPr sz="1800">
              <a:latin typeface="Calibri"/>
              <a:ea typeface="Calibri"/>
              <a:cs typeface="Calibri"/>
              <a:sym typeface="Calibri"/>
            </a:endParaRPr>
          </a:p>
        </p:txBody>
      </p:sp>
      <p:sp>
        <p:nvSpPr>
          <p:cNvPr id="1048687" name="Google Shape;1732;p13"/>
          <p:cNvSpPr txBox="1"/>
          <p:nvPr/>
        </p:nvSpPr>
        <p:spPr>
          <a:xfrm>
            <a:off x="2887930" y="5194032"/>
            <a:ext cx="62994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4. Employee engagement </a:t>
            </a:r>
            <a:endParaRPr sz="1800">
              <a:latin typeface="Calibri"/>
              <a:ea typeface="Calibri"/>
              <a:cs typeface="Calibri"/>
              <a:sym typeface="Calibri"/>
            </a:endParaRPr>
          </a:p>
        </p:txBody>
      </p:sp>
      <p:sp>
        <p:nvSpPr>
          <p:cNvPr id="1048688" name="Google Shape;1733;p13"/>
          <p:cNvSpPr txBox="1"/>
          <p:nvPr/>
        </p:nvSpPr>
        <p:spPr>
          <a:xfrm>
            <a:off x="2887919" y="5441084"/>
            <a:ext cx="97536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5. Compliance and accuracy </a:t>
            </a:r>
            <a:endParaRPr sz="1800">
              <a:latin typeface="Calibri"/>
              <a:ea typeface="Calibri"/>
              <a:cs typeface="Calibri"/>
              <a:sym typeface="Calibri"/>
            </a:endParaRPr>
          </a:p>
        </p:txBody>
      </p:sp>
      <p:sp>
        <p:nvSpPr>
          <p:cNvPr id="1048689" name="Google Shape;1734;p13"/>
          <p:cNvSpPr txBox="1"/>
          <p:nvPr/>
        </p:nvSpPr>
        <p:spPr>
          <a:xfrm>
            <a:off x="2887933" y="5697234"/>
            <a:ext cx="97536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6. Strategic workforce planning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738"/>
        <p:cNvGrpSpPr/>
        <p:nvPr/>
      </p:nvGrpSpPr>
      <p:grpSpPr>
        <a:xfrm>
          <a:off x="0" y="0"/>
          <a:ext cx="0" cy="0"/>
          <a:chOff x="0" y="0"/>
          <a:chExt cx="0" cy="0"/>
        </a:xfrm>
      </p:grpSpPr>
      <p:sp>
        <p:nvSpPr>
          <p:cNvPr id="1048692" name="Google Shape;1739;p14"/>
          <p:cNvSpPr txBox="1"/>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93" name="Google Shape;1740;p14"/>
          <p:cNvSpPr txBox="1"/>
          <p:nvPr/>
        </p:nvSpPr>
        <p:spPr>
          <a:xfrm>
            <a:off x="3124200" y="1109344"/>
            <a:ext cx="7614804" cy="5402550"/>
          </a:xfrm>
          <a:prstGeom prst="rect"/>
          <a:noFill/>
          <a:ln>
            <a:noFill/>
          </a:ln>
        </p:spPr>
        <p:txBody>
          <a:bodyPr anchor="t" anchorCtr="0" bIns="91425" lIns="91425" rIns="91425" spcFirstLastPara="1" tIns="91425" wrap="square">
            <a:spAutoFit/>
          </a:bodyPr>
          <a:p>
            <a:pPr algn="l" indent="0" lvl="0" marL="114300" rtl="0">
              <a:spcBef>
                <a:spcPts val="0"/>
              </a:spcBef>
              <a:spcAft>
                <a:spcPts val="0"/>
              </a:spcAft>
              <a:buNone/>
            </a:pP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Dataset overview </a:t>
            </a:r>
            <a:endParaRPr sz="1800">
              <a:latin typeface="Calibri"/>
              <a:ea typeface="Calibri"/>
              <a:cs typeface="Calibri"/>
              <a:sym typeface="Calibri"/>
            </a:endParaRPr>
          </a:p>
          <a:p>
            <a:pPr algn="l" indent="0" lvl="0" marL="457200" rtl="0">
              <a:spcBef>
                <a:spcPts val="0"/>
              </a:spcBef>
              <a:spcAft>
                <a:spcPts val="0"/>
              </a:spcAft>
              <a:buNone/>
            </a:pPr>
            <a:r>
              <a:rPr sz="1800" lang="en-US">
                <a:latin typeface="Calibri"/>
                <a:ea typeface="Calibri"/>
                <a:cs typeface="Calibri"/>
                <a:sym typeface="Calibri"/>
              </a:rPr>
              <a:t>         </a:t>
            </a:r>
            <a:r>
              <a:rPr lang="en-US">
                <a:latin typeface="Calibri"/>
                <a:ea typeface="Calibri"/>
                <a:cs typeface="Calibri"/>
                <a:sym typeface="Calibri"/>
              </a:rPr>
              <a:t>★purpose</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★source</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★Time frame</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Key variables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         </a:t>
            </a:r>
            <a:r>
              <a:rPr lang="en-US">
                <a:latin typeface="Calibri"/>
                <a:ea typeface="Calibri"/>
                <a:cs typeface="Calibri"/>
                <a:sym typeface="Calibri"/>
              </a:rPr>
              <a:t>★employee ID</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★employee name</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★Date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★Day of the week</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★Attendance status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Data format</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         </a:t>
            </a:r>
            <a:r>
              <a:rPr lang="en-US">
                <a:latin typeface="Calibri"/>
                <a:ea typeface="Calibri"/>
                <a:cs typeface="Calibri"/>
                <a:sym typeface="Calibri"/>
              </a:rPr>
              <a:t>★file type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★sheet name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★columns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Visualization objectives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★attendance trends over time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★departmental comparison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 monthly/yearly summary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Potential Analysis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          </a:t>
            </a:r>
            <a:r>
              <a:rPr lang="en-US">
                <a:latin typeface="Calibri"/>
                <a:ea typeface="Calibri"/>
                <a:cs typeface="Calibri"/>
                <a:sym typeface="Calibri"/>
              </a:rPr>
              <a:t>★identify trends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★correlate with performance </a:t>
            </a:r>
            <a:endParaRPr>
              <a:latin typeface="Calibri"/>
              <a:ea typeface="Calibri"/>
              <a:cs typeface="Calibri"/>
              <a:sym typeface="Calibri"/>
            </a:endParaRPr>
          </a:p>
          <a:p>
            <a:pPr algn="l" indent="0" lvl="0" marL="0" rtl="0">
              <a:spcBef>
                <a:spcPts val="0"/>
              </a:spcBef>
              <a:spcAft>
                <a:spcPts val="0"/>
              </a:spcAft>
              <a:buNone/>
            </a:pPr>
            <a:r>
              <a:rPr lang="en-US">
                <a:latin typeface="Calibri"/>
                <a:ea typeface="Calibri"/>
                <a:cs typeface="Calibri"/>
                <a:sym typeface="Calibri"/>
              </a:rPr>
              <a:t>                          ★predict future attendance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744"/>
        <p:cNvGrpSpPr/>
        <p:nvPr/>
      </p:nvGrpSpPr>
      <p:grpSpPr>
        <a:xfrm>
          <a:off x="0" y="0"/>
          <a:ext cx="0" cy="0"/>
          <a:chOff x="0" y="0"/>
          <a:chExt cx="0" cy="0"/>
        </a:xfrm>
      </p:grpSpPr>
      <p:sp>
        <p:nvSpPr>
          <p:cNvPr id="1048696" name="Google Shape;1745;p15"/>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7" name="Google Shape;1746;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8" name="Google Shape;1747;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748;p15"/>
          <p:cNvPicPr preferRelativeResize="0">
            <a:picLocks/>
          </p:cNvPicPr>
          <p:nvPr/>
        </p:nvPicPr>
        <p:blipFill rotWithShape="1">
          <a:blip xmlns:r="http://schemas.openxmlformats.org/officeDocument/2006/relationships" r:embed="rId1">
            <a:alphaModFix/>
          </a:blip>
          <a:srcRect l="0" t="0" r="0" b="0"/>
          <a:stretch>
            <a:fillRect/>
          </a:stretch>
        </p:blipFill>
        <p:spPr>
          <a:xfrm>
            <a:off x="66675" y="3381373"/>
            <a:ext cx="2466975" cy="3419475"/>
          </a:xfrm>
          <a:prstGeom prst="rect"/>
          <a:noFill/>
          <a:ln>
            <a:noFill/>
          </a:ln>
        </p:spPr>
      </p:pic>
      <p:sp>
        <p:nvSpPr>
          <p:cNvPr id="1048699" name="Google Shape;1749;p15"/>
          <p:cNvSpPr txBox="1"/>
          <p:nvPr>
            <p:ph type="title"/>
          </p:nvPr>
        </p:nvSpPr>
        <p:spPr>
          <a:xfrm>
            <a:off x="739775" y="654938"/>
            <a:ext cx="84804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700" name="Google Shape;1750;p15"/>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701" name="Google Shape;1751;p15"/>
          <p:cNvSpPr txBox="1"/>
          <p:nvPr/>
        </p:nvSpPr>
        <p:spPr>
          <a:xfrm>
            <a:off x="2743200" y="2354703"/>
            <a:ext cx="8534100" cy="3507700"/>
          </a:xfrm>
          <a:prstGeom prst="rect"/>
          <a:noFill/>
          <a:ln>
            <a:noFill/>
          </a:ln>
        </p:spPr>
        <p:txBody>
          <a:bodyPr anchor="t" anchorCtr="0" bIns="45700" lIns="91425" rIns="91425" spcFirstLastPara="1" tIns="45700" wrap="square">
            <a:spAutoFit/>
          </a:bodyPr>
          <a:p>
            <a:pPr algn="l" indent="0" lvl="0" marL="107950" marR="0" rtl="0">
              <a:spcBef>
                <a:spcPts val="0"/>
              </a:spcBef>
              <a:spcAft>
                <a:spcPts val="0"/>
              </a:spcAft>
              <a:buNone/>
            </a:pPr>
            <a:r>
              <a:rPr sz="1900" lang="en-US">
                <a:solidFill>
                  <a:srgbClr val="0D0D0D"/>
                </a:solidFill>
                <a:latin typeface="Times New Roman"/>
                <a:ea typeface="Times New Roman"/>
                <a:cs typeface="Times New Roman"/>
                <a:sym typeface="Times New Roman"/>
              </a:rPr>
              <a:t>1</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Interactive dashboards </a:t>
            </a:r>
            <a:endParaRPr sz="1900">
              <a:solidFill>
                <a:srgbClr val="0D0D0D"/>
              </a:solidFill>
              <a:latin typeface="Times New Roman"/>
              <a:ea typeface="Times New Roman"/>
              <a:cs typeface="Times New Roman"/>
              <a:sym typeface="Times New Roman"/>
            </a:endParaRPr>
          </a:p>
          <a:p>
            <a:pPr algn="l" indent="0" lvl="0" marL="10795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2</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Advanced visualizations</a:t>
            </a:r>
            <a:r>
              <a:rPr sz="1900" lang="en-US">
                <a:solidFill>
                  <a:srgbClr val="0D0D0D"/>
                </a:solidFill>
                <a:latin typeface="Times New Roman"/>
                <a:ea typeface="Times New Roman"/>
                <a:cs typeface="Times New Roman"/>
                <a:sym typeface="Times New Roman"/>
              </a:rPr>
              <a:t> </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3</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Predictive analysis </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lang="en-US"/>
              <a:t>4</a:t>
            </a:r>
            <a:r>
              <a:rPr lang="en-US"/>
              <a:t>.</a:t>
            </a:r>
            <a:r>
              <a:rPr sz="1900" lang="en-US">
                <a:solidFill>
                  <a:srgbClr val="0D0D0D"/>
                </a:solidFill>
                <a:latin typeface="Times New Roman"/>
                <a:ea typeface="Times New Roman"/>
                <a:cs typeface="Times New Roman"/>
                <a:sym typeface="Times New Roman"/>
              </a:rPr>
              <a:t>Employee–specific insight</a:t>
            </a:r>
            <a:r>
              <a:rPr sz="1900" lang="en-US">
                <a:solidFill>
                  <a:srgbClr val="0D0D0D"/>
                </a:solidFill>
                <a:latin typeface="Times New Roman"/>
                <a:ea typeface="Times New Roman"/>
                <a:cs typeface="Times New Roman"/>
                <a:sym typeface="Times New Roman"/>
              </a:rPr>
              <a:t>s</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5</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Real– time updates</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 </a:t>
            </a:r>
            <a:r>
              <a:rPr sz="2000" lang="en-US">
                <a:solidFill>
                  <a:srgbClr val="0D0D0D"/>
                </a:solidFill>
                <a:latin typeface="Times New Roman"/>
                <a:ea typeface="Times New Roman"/>
                <a:cs typeface="Times New Roman"/>
                <a:sym typeface="Times New Roman"/>
              </a:rPr>
              <a:t> </a:t>
            </a:r>
            <a:endParaRPr sz="24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600" lang="en-US"/>
              <a:t>6</a:t>
            </a:r>
            <a:r>
              <a:rPr lang="en-US"/>
              <a:t>.</a:t>
            </a:r>
            <a:r>
              <a:rPr sz="1900" lang="en-US">
                <a:solidFill>
                  <a:srgbClr val="0D0D0D"/>
                </a:solidFill>
                <a:latin typeface="Times New Roman"/>
                <a:ea typeface="Times New Roman"/>
                <a:cs typeface="Times New Roman"/>
                <a:sym typeface="Times New Roman"/>
              </a:rPr>
              <a:t>Customs alerts and notification </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CPH2471</dc:creator>
  <dcterms:created xsi:type="dcterms:W3CDTF">2024-08-26T01:08:32Z</dcterms:created>
  <dcterms:modified xsi:type="dcterms:W3CDTF">2024-09-10T07:59:22Z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a07fc55a39144618b909695ce8d2289c</vt:lpwstr>
  </property>
</Properties>
</file>