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72" r:id="rId1"/>
  </p:sldMasterIdLst>
  <p:notesMasterIdLst>
    <p:notesMasterId r:id="rId2"/>
  </p:notesMasterIdLst>
  <p:sldIdLst>
    <p:sldId id="283" r:id="rId3"/>
    <p:sldId id="284" r:id="rId4"/>
    <p:sldId id="285" r:id="rId5"/>
    <p:sldId id="286" r:id="rId6"/>
    <p:sldId id="287" r:id="rId7"/>
    <p:sldId id="288" r:id="rId8"/>
    <p:sldId id="289" r:id="rId9"/>
    <p:sldId id="290" r:id="rId10"/>
    <p:sldId id="291" r:id="rId11"/>
    <p:sldId id="292" r:id="rId12"/>
    <p:sldId id="294"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p:scale>
          <a:sx n="80" d="100"/>
          <a:sy n="80" d="100"/>
        </p:scale>
        <p:origin x="-318"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9"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fld>
            <a:endParaRPr lang="en-IN"/>
          </a:p>
        </p:txBody>
      </p:sp>
      <p:sp>
        <p:nvSpPr>
          <p:cNvPr id="104867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1" name=""/>
          <p:cNvSpPr>
            <a:spLocks noGrp="1"/>
          </p:cNvSpPr>
          <p:nvPr>
            <p:ph type="body"/>
          </p:nvPr>
        </p:nvSpPr>
        <p:spPr/>
        <p:txBody>
          <a:bodyPr/>
          <a:p>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lang="en-US"/>
          </a:p>
        </p:txBody>
      </p:sp>
      <p:sp>
        <p:nvSpPr>
          <p:cNvPr id="1048586" name="Date Placeholder 7"/>
          <p:cNvSpPr>
            <a:spLocks noGrp="1"/>
          </p:cNvSpPr>
          <p:nvPr>
            <p:ph type="dt" sz="half" idx="10"/>
          </p:nvPr>
        </p:nvSpPr>
        <p:spPr/>
        <p:txBody>
          <a:bodyPr/>
          <a:p>
            <a:fld id="{ED291B17-9318-49DB-B28B-6E5994AE9581}" type="datetime1">
              <a:rPr lang="en-US" smtClean="0"/>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3" name=""/>
        <p:cNvGrpSpPr/>
        <p:nvPr/>
      </p:nvGrpSpPr>
      <p:grpSpPr>
        <a:xfrm>
          <a:off x="0" y="0"/>
          <a:ext cx="0" cy="0"/>
          <a:chOff x="0" y="0"/>
          <a:chExt cx="0" cy="0"/>
        </a:xfrm>
      </p:grpSpPr>
      <p:sp>
        <p:nvSpPr>
          <p:cNvPr id="1048633" name="Title 1"/>
          <p:cNvSpPr>
            <a:spLocks noGrp="1"/>
          </p:cNvSpPr>
          <p:nvPr>
            <p:ph type="title"/>
          </p:nvPr>
        </p:nvSpPr>
        <p:spPr>
          <a:xfrm>
            <a:off x="581192" y="702156"/>
            <a:ext cx="11029616" cy="1013800"/>
          </a:xfrm>
        </p:spPr>
        <p:txBody>
          <a:bodyPr/>
          <a:p>
            <a:r>
              <a:rPr lang="en-US"/>
              <a:t>Click to edit Master title style</a:t>
            </a:r>
            <a:endParaRPr lang="en-US"/>
          </a:p>
        </p:txBody>
      </p:sp>
      <p:sp>
        <p:nvSpPr>
          <p:cNvPr id="1048634"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35" name="Date Placeholder 3"/>
          <p:cNvSpPr>
            <a:spLocks noGrp="1"/>
          </p:cNvSpPr>
          <p:nvPr>
            <p:ph type="dt" sz="half" idx="10"/>
          </p:nvPr>
        </p:nvSpPr>
        <p:spPr/>
        <p:txBody>
          <a:bodyPr/>
          <a:p>
            <a:fld id="{2CED4963-E985-44C4-B8C4-FDD613B7C2F8}" type="datetime1">
              <a:rPr lang="en-US" smtClean="0"/>
            </a:fld>
            <a:endParaRPr lang="en-US"/>
          </a:p>
        </p:txBody>
      </p:sp>
      <p:sp>
        <p:nvSpPr>
          <p:cNvPr id="1048636" name="Footer Placeholder 4"/>
          <p:cNvSpPr>
            <a:spLocks noGrp="1"/>
          </p:cNvSpPr>
          <p:nvPr>
            <p:ph type="ftr" sz="quarter" idx="11"/>
          </p:nvPr>
        </p:nvSpPr>
        <p:spPr>
          <a:xfrm>
            <a:off x="581192" y="6423914"/>
            <a:ext cx="6917210" cy="365125"/>
          </a:xfrm>
          <a:prstGeom prst="rect"/>
        </p:spPr>
        <p:txBody>
          <a:bodyPr/>
          <a:p>
            <a:endParaRPr lang="en-US"/>
          </a:p>
        </p:txBody>
      </p:sp>
      <p:sp>
        <p:nvSpPr>
          <p:cNvPr id="1048637" name="Slide Number Placeholder 5"/>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1" name=""/>
        <p:cNvGrpSpPr/>
        <p:nvPr/>
      </p:nvGrpSpPr>
      <p:grpSpPr>
        <a:xfrm>
          <a:off x="0" y="0"/>
          <a:ext cx="0" cy="0"/>
          <a:chOff x="0" y="0"/>
          <a:chExt cx="0" cy="0"/>
        </a:xfrm>
      </p:grpSpPr>
      <p:sp>
        <p:nvSpPr>
          <p:cNvPr id="1048618"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9"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endParaRPr lang="en-US"/>
          </a:p>
        </p:txBody>
      </p:sp>
      <p:sp>
        <p:nvSpPr>
          <p:cNvPr id="1048620"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21"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Date Placeholder 10"/>
          <p:cNvSpPr>
            <a:spLocks noGrp="1"/>
          </p:cNvSpPr>
          <p:nvPr>
            <p:ph type="dt" sz="half" idx="10"/>
          </p:nvPr>
        </p:nvSpPr>
        <p:spPr/>
        <p:txBody>
          <a:bodyPr/>
          <a:p>
            <a:fld id="{ED291B17-9318-49DB-B28B-6E5994AE9581}" type="datetime1">
              <a:rPr lang="en-US" smtClean="0"/>
            </a:fld>
            <a:endParaRPr lang="en-US"/>
          </a:p>
        </p:txBody>
      </p:sp>
      <p:sp>
        <p:nvSpPr>
          <p:cNvPr id="1048625"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6" name="Slide Number Placeholder 12"/>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9"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endParaRPr lang="en-US"/>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594" name="Date Placeholder 7"/>
          <p:cNvSpPr>
            <a:spLocks noGrp="1"/>
          </p:cNvSpPr>
          <p:nvPr>
            <p:ph type="dt" sz="half" idx="10"/>
          </p:nvPr>
        </p:nvSpPr>
        <p:spPr/>
        <p:txBody>
          <a:bodyPr/>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4" name=""/>
        <p:cNvGrpSpPr/>
        <p:nvPr/>
      </p:nvGrpSpPr>
      <p:grpSpPr>
        <a:xfrm>
          <a:off x="0" y="0"/>
          <a:ext cx="0" cy="0"/>
          <a:chOff x="0" y="0"/>
          <a:chExt cx="0" cy="0"/>
        </a:xfrm>
      </p:grpSpPr>
      <p:sp>
        <p:nvSpPr>
          <p:cNvPr id="1048638"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endParaRPr lang="en-US"/>
          </a:p>
        </p:txBody>
      </p:sp>
      <p:sp>
        <p:nvSpPr>
          <p:cNvPr id="1048640"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endParaRPr lang="en-US"/>
          </a:p>
        </p:txBody>
      </p:sp>
      <p:sp>
        <p:nvSpPr>
          <p:cNvPr id="1048641" name="Date Placeholder 6"/>
          <p:cNvSpPr>
            <a:spLocks noGrp="1"/>
          </p:cNvSpPr>
          <p:nvPr>
            <p:ph type="dt" sz="half" idx="10"/>
          </p:nvPr>
        </p:nvSpPr>
        <p:spPr/>
        <p:txBody>
          <a:bodyPr/>
          <a:p>
            <a:fld id="{B2497495-0637-405E-AE64-5CC7506D51F5}" type="datetime1">
              <a:rPr lang="en-US" smtClean="0"/>
            </a:fld>
            <a:endParaRPr lang="en-US"/>
          </a:p>
        </p:txBody>
      </p:sp>
      <p:sp>
        <p:nvSpPr>
          <p:cNvPr id="1048642" name="Footer Placeholder 8"/>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9"/>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5" name=""/>
        <p:cNvGrpSpPr/>
        <p:nvPr/>
      </p:nvGrpSpPr>
      <p:grpSpPr>
        <a:xfrm>
          <a:off x="0" y="0"/>
          <a:ext cx="0" cy="0"/>
          <a:chOff x="0" y="0"/>
          <a:chExt cx="0" cy="0"/>
        </a:xfrm>
      </p:grpSpPr>
      <p:sp>
        <p:nvSpPr>
          <p:cNvPr id="1048644" name="Title 1"/>
          <p:cNvSpPr>
            <a:spLocks noGrp="1"/>
          </p:cNvSpPr>
          <p:nvPr>
            <p:ph type="title"/>
          </p:nvPr>
        </p:nvSpPr>
        <p:spPr>
          <a:xfrm>
            <a:off x="581193" y="729658"/>
            <a:ext cx="11029616" cy="492855"/>
          </a:xfrm>
        </p:spPr>
        <p:txBody>
          <a:bodyPr/>
          <a:p>
            <a:r>
              <a:rPr lang="en-US"/>
              <a:t>Click to edit Master title style</a:t>
            </a:r>
            <a:endParaRPr lang="en-US"/>
          </a:p>
        </p:txBody>
      </p:sp>
      <p:sp>
        <p:nvSpPr>
          <p:cNvPr id="1048645" name="Content Placeholder 2"/>
          <p:cNvSpPr>
            <a:spLocks noGrp="1"/>
          </p:cNvSpPr>
          <p:nvPr>
            <p:ph sz="half" idx="1"/>
          </p:nvPr>
        </p:nvSpPr>
        <p:spPr>
          <a:xfrm>
            <a:off x="581193" y="1391479"/>
            <a:ext cx="5194767" cy="4469572"/>
          </a:xfrm>
        </p:spPr>
        <p:txBody>
          <a:bodyPr>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46" name="Content Placeholder 3"/>
          <p:cNvSpPr>
            <a:spLocks noGrp="1"/>
          </p:cNvSpPr>
          <p:nvPr>
            <p:ph sz="half" idx="2"/>
          </p:nvPr>
        </p:nvSpPr>
        <p:spPr>
          <a:xfrm>
            <a:off x="6416039" y="1391479"/>
            <a:ext cx="5194769" cy="4469572"/>
          </a:xfrm>
        </p:spPr>
        <p:txBody>
          <a:bodyPr>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47" name="Date Placeholder 4"/>
          <p:cNvSpPr>
            <a:spLocks noGrp="1"/>
          </p:cNvSpPr>
          <p:nvPr>
            <p:ph type="dt" sz="half" idx="10"/>
          </p:nvPr>
        </p:nvSpPr>
        <p:spPr/>
        <p:txBody>
          <a:bodyPr/>
          <a:p>
            <a:fld id="{7BFFD690-9426-415D-8B65-26881E07B2D4}" type="datetime1">
              <a:rPr lang="en-US" smtClean="0"/>
            </a:fld>
            <a:endParaRPr lang="en-US"/>
          </a:p>
        </p:txBody>
      </p:sp>
      <p:sp>
        <p:nvSpPr>
          <p:cNvPr id="1048648" name="Footer Placeholder 5"/>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6"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p>
            <a:r>
              <a:rPr lang="en-US"/>
              <a:t>Click to edit Master title style</a:t>
            </a:r>
            <a:endParaRPr lang="en-US"/>
          </a:p>
        </p:txBody>
      </p:sp>
      <p:sp>
        <p:nvSpPr>
          <p:cNvPr id="1048651"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endParaRPr lang="en-US"/>
          </a:p>
        </p:txBody>
      </p:sp>
      <p:sp>
        <p:nvSpPr>
          <p:cNvPr id="1048652"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endParaRPr lang="en-US"/>
          </a:p>
        </p:txBody>
      </p:sp>
      <p:sp>
        <p:nvSpPr>
          <p:cNvPr id="1048654"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55" name="Date Placeholder 6"/>
          <p:cNvSpPr>
            <a:spLocks noGrp="1"/>
          </p:cNvSpPr>
          <p:nvPr>
            <p:ph type="dt" sz="half" idx="10"/>
          </p:nvPr>
        </p:nvSpPr>
        <p:spPr/>
        <p:txBody>
          <a:bodyPr/>
          <a:p>
            <a:fld id="{04C4989A-474C-40DE-95B9-011C28B71673}" type="datetime1">
              <a:rPr lang="en-US" smtClean="0"/>
            </a:fld>
            <a:endParaRPr lang="en-US"/>
          </a:p>
        </p:txBody>
      </p:sp>
      <p:sp>
        <p:nvSpPr>
          <p:cNvPr id="1048656" name="Footer Placeholder 7"/>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8"/>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9" name=""/>
        <p:cNvGrpSpPr/>
        <p:nvPr/>
      </p:nvGrpSpPr>
      <p:grpSpPr>
        <a:xfrm>
          <a:off x="0" y="0"/>
          <a:ext cx="0" cy="0"/>
          <a:chOff x="0" y="0"/>
          <a:chExt cx="0" cy="0"/>
        </a:xfrm>
      </p:grpSpPr>
      <p:sp>
        <p:nvSpPr>
          <p:cNvPr id="1048613" name="Title 1"/>
          <p:cNvSpPr>
            <a:spLocks noGrp="1"/>
          </p:cNvSpPr>
          <p:nvPr>
            <p:ph type="title"/>
          </p:nvPr>
        </p:nvSpPr>
        <p:spPr>
          <a:xfrm>
            <a:off x="575894" y="729658"/>
            <a:ext cx="11029616" cy="592246"/>
          </a:xfrm>
        </p:spPr>
        <p:txBody>
          <a:bodyPr/>
          <a:p>
            <a:r>
              <a:rPr lang="en-US"/>
              <a:t>Click to edit Master title style</a:t>
            </a:r>
            <a:endParaRPr lang="en-US"/>
          </a:p>
        </p:txBody>
      </p:sp>
      <p:sp>
        <p:nvSpPr>
          <p:cNvPr id="1048614" name="Date Placeholder 2"/>
          <p:cNvSpPr>
            <a:spLocks noGrp="1"/>
          </p:cNvSpPr>
          <p:nvPr>
            <p:ph type="dt" sz="half" idx="10"/>
          </p:nvPr>
        </p:nvSpPr>
        <p:spPr/>
        <p:txBody>
          <a:bodyPr/>
          <a:p>
            <a:fld id="{5DB4ED54-5B5E-4A04-93D3-5772E3CE3818}" type="datetime1">
              <a:rPr lang="en-US" smtClean="0"/>
            </a:fld>
            <a:endParaRPr lang="en-US"/>
          </a:p>
        </p:txBody>
      </p:sp>
      <p:sp>
        <p:nvSpPr>
          <p:cNvPr id="1048615" name="Footer Placeholder 3"/>
          <p:cNvSpPr>
            <a:spLocks noGrp="1"/>
          </p:cNvSpPr>
          <p:nvPr>
            <p:ph type="ftr" sz="quarter" idx="11"/>
          </p:nvPr>
        </p:nvSpPr>
        <p:spPr>
          <a:xfrm>
            <a:off x="581192" y="6423914"/>
            <a:ext cx="6917210" cy="365125"/>
          </a:xfrm>
          <a:prstGeom prst="rect"/>
        </p:spPr>
        <p:txBody>
          <a:bodyPr/>
          <a:p>
            <a:endParaRPr lang="en-US"/>
          </a:p>
        </p:txBody>
      </p:sp>
      <p:sp>
        <p:nvSpPr>
          <p:cNvPr id="1048616" name="Slide Number Placeholder 4"/>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7" name=""/>
        <p:cNvGrpSpPr/>
        <p:nvPr/>
      </p:nvGrpSpPr>
      <p:grpSpPr>
        <a:xfrm>
          <a:off x="0" y="0"/>
          <a:ext cx="0" cy="0"/>
          <a:chOff x="0" y="0"/>
          <a:chExt cx="0" cy="0"/>
        </a:xfrm>
      </p:grpSpPr>
      <p:sp>
        <p:nvSpPr>
          <p:cNvPr id="1048658" name="Date Placeholder 1"/>
          <p:cNvSpPr>
            <a:spLocks noGrp="1"/>
          </p:cNvSpPr>
          <p:nvPr>
            <p:ph type="dt" sz="half" idx="10"/>
          </p:nvPr>
        </p:nvSpPr>
        <p:spPr/>
        <p:txBody>
          <a:bodyPr/>
          <a:p>
            <a:fld id="{4EDE50D6-574B-40AF-946F-D52A04ADE379}" type="datetime1">
              <a:rPr lang="en-US" smtClean="0"/>
            </a:fld>
            <a:endParaRPr lang="en-US"/>
          </a:p>
        </p:txBody>
      </p:sp>
      <p:sp>
        <p:nvSpPr>
          <p:cNvPr id="1048659" name="Footer Placeholder 2"/>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3"/>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8"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endParaRPr lang="en-US"/>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endParaRPr lang="en-US"/>
          </a:p>
        </p:txBody>
      </p:sp>
      <p:sp>
        <p:nvSpPr>
          <p:cNvPr id="1048665" name="Date Placeholder 7"/>
          <p:cNvSpPr>
            <a:spLocks noGrp="1"/>
          </p:cNvSpPr>
          <p:nvPr>
            <p:ph type="dt" sz="half" idx="10"/>
          </p:nvPr>
        </p:nvSpPr>
        <p:spPr>
          <a:xfrm>
            <a:off x="7605951" y="6456916"/>
            <a:ext cx="2844799" cy="365125"/>
          </a:xfrm>
        </p:spPr>
        <p:txBody>
          <a:bodyPr/>
          <a:p>
            <a:fld id="{D82884F1-FFEA-405F-9602-3DCA865EDA4E}" type="datetime1">
              <a:rPr lang="en-US" smtClean="0"/>
            </a:fld>
            <a:endParaRPr lang="en-US"/>
          </a:p>
        </p:txBody>
      </p:sp>
      <p:sp>
        <p:nvSpPr>
          <p:cNvPr id="1048666" name="Footer Placeholder 9"/>
          <p:cNvSpPr>
            <a:spLocks noGrp="1"/>
          </p:cNvSpPr>
          <p:nvPr>
            <p:ph type="ftr" sz="quarter" idx="11"/>
          </p:nvPr>
        </p:nvSpPr>
        <p:spPr>
          <a:xfrm>
            <a:off x="581192" y="6452590"/>
            <a:ext cx="6917210" cy="365125"/>
          </a:xfrm>
          <a:prstGeom prst="rect"/>
        </p:spPr>
        <p:txBody>
          <a:bodyPr/>
          <a:p>
            <a:endParaRPr lang="en-US"/>
          </a:p>
        </p:txBody>
      </p:sp>
      <p:sp>
        <p:nvSpPr>
          <p:cNvPr id="1048667"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2" name=""/>
        <p:cNvGrpSpPr/>
        <p:nvPr/>
      </p:nvGrpSpPr>
      <p:grpSpPr>
        <a:xfrm>
          <a:off x="0" y="0"/>
          <a:ext cx="0" cy="0"/>
          <a:chOff x="0" y="0"/>
          <a:chExt cx="0" cy="0"/>
        </a:xfrm>
      </p:grpSpPr>
      <p:sp>
        <p:nvSpPr>
          <p:cNvPr id="1048627"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endParaRPr lang="en-US"/>
          </a:p>
        </p:txBody>
      </p:sp>
      <p:sp>
        <p:nvSpPr>
          <p:cNvPr id="1048628"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lang="en-US"/>
          </a:p>
        </p:txBody>
      </p:sp>
      <p:sp>
        <p:nvSpPr>
          <p:cNvPr id="1048629"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endParaRPr lang="en-US"/>
          </a:p>
        </p:txBody>
      </p:sp>
      <p:sp>
        <p:nvSpPr>
          <p:cNvPr id="1048630" name="Date Placeholder 4"/>
          <p:cNvSpPr>
            <a:spLocks noGrp="1"/>
          </p:cNvSpPr>
          <p:nvPr>
            <p:ph type="dt" sz="half" idx="10"/>
          </p:nvPr>
        </p:nvSpPr>
        <p:spPr/>
        <p:txBody>
          <a:bodyPr/>
          <a:p>
            <a:fld id="{7E18DB4A-8810-4A10-AD5C-D5E2C667F5B3}" type="datetime1">
              <a:rPr lang="en-US" smtClean="0"/>
            </a:fld>
            <a:endParaRPr lang="en-US"/>
          </a:p>
        </p:txBody>
      </p:sp>
      <p:sp>
        <p:nvSpPr>
          <p:cNvPr id="1048631"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2"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endParaRPr lang="en-US"/>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70" latinLnBrk="0" marL="30607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70" latinLnBrk="0" marL="62992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69875" latinLnBrk="0" marL="899795"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315" latinLnBrk="0" marL="124206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315" latinLnBrk="0" marL="1602105"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89992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27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49999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79971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hyperlink" Target="https://owasp.org/" TargetMode="External"/><Relationship Id="rId2" Type="http://schemas.openxmlformats.org/officeDocument/2006/relationships/hyperlink" Target="https://www.researchgate.net/publication/328319758_Understanding_and_Detecting_Keylogger_Attacks_in_Cloud_Computing_Environments" TargetMode="External"/><Relationship Id="rId3" Type="http://schemas.openxmlformats.org/officeDocument/2006/relationships/hyperlink" Target="https://www.youtube.com/watch?v=NTBfGmpFjPw" TargetMode="External"/><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35286" y="1441553"/>
            <a:ext cx="9521427" cy="977778"/>
          </a:xfrm>
          <a:ln>
            <a:solidFill>
              <a:srgbClr val="02A5E3"/>
            </a:solidFill>
            <a:prstDash val="solid"/>
          </a:ln>
        </p:spPr>
        <p:txBody>
          <a:bodyPr/>
          <a:p>
            <a:pPr algn="ctr"/>
            <a:r>
              <a:rPr b="1" dirty="0" lang="en-US" smtClean="0">
                <a:solidFill>
                  <a:srgbClr val="02A5E3"/>
                </a:solidFill>
                <a:latin typeface="Arial" panose="020B0604020202020204" pitchFamily="34" charset="0"/>
                <a:cs typeface="Arial" panose="020B0604020202020204" pitchFamily="34" charset="0"/>
              </a:rPr>
              <a:t>KEY LOGGER AND SECURITY</a:t>
            </a:r>
            <a:endParaRPr b="1" dirty="0" lang="en-US">
              <a:solidFill>
                <a:srgbClr val="02A5E3"/>
              </a:solidFill>
              <a:latin typeface="Arial" panose="020B0604020202020204" pitchFamily="34" charset="0"/>
              <a:cs typeface="Arial" panose="020B0604020202020204" pitchFamily="34" charset="0"/>
            </a:endParaRPr>
          </a:p>
        </p:txBody>
      </p:sp>
      <p:sp>
        <p:nvSpPr>
          <p:cNvPr id="1048590" name="TextBox 3"/>
          <p:cNvSpPr txBox="1"/>
          <p:nvPr/>
        </p:nvSpPr>
        <p:spPr>
          <a:xfrm>
            <a:off x="1486102" y="4382923"/>
            <a:ext cx="7722882" cy="1310640"/>
          </a:xfrm>
          <a:prstGeom prst="rect"/>
          <a:noFill/>
          <a:ln>
            <a:solidFill>
              <a:srgbClr val="92D04F"/>
            </a:solidFill>
            <a:prstDash val="solid"/>
          </a:ln>
        </p:spPr>
        <p:txBody>
          <a:bodyPr anchor="t" bIns="45720" lIns="91440" rIns="91440" rtlCol="0" tIns="45720" wrap="square">
            <a:spAutoFit/>
          </a:bodyPr>
          <a:p>
            <a:r>
              <a:rPr b="1" dirty="0" sz="2000" lang="en-US">
                <a:solidFill>
                  <a:srgbClr val="02A5E3"/>
                </a:solidFill>
                <a:latin typeface="Arial" panose="020B0604020202020204" pitchFamily="34" charset="0"/>
                <a:cs typeface="Arial" panose="020B0604020202020204" pitchFamily="34" charset="0"/>
              </a:rPr>
              <a:t>Presented By:</a:t>
            </a:r>
            <a:endParaRPr b="1" dirty="0" sz="2000" lang="en-US">
              <a:solidFill>
                <a:srgbClr val="02A5E3"/>
              </a:solidFill>
              <a:latin typeface="Arial" panose="020B0604020202020204" pitchFamily="34" charset="0"/>
              <a:cs typeface="Arial" panose="020B0604020202020204" pitchFamily="34" charset="0"/>
            </a:endParaRPr>
          </a:p>
          <a:p>
            <a:r>
              <a:rPr altLang="en-IN" b="1" dirty="0" sz="2000" lang="en-US">
                <a:solidFill>
                  <a:srgbClr val="02A5E3"/>
                </a:solidFill>
                <a:latin typeface="Arial" panose="020B0604020202020204" pitchFamily="34" charset="0"/>
                <a:cs typeface="Arial" panose="020B0604020202020204" pitchFamily="34" charset="0"/>
              </a:rPr>
              <a:t>S</a:t>
            </a:r>
            <a:r>
              <a:rPr altLang="en-IN" b="1" dirty="0" sz="2000" lang="en-US">
                <a:solidFill>
                  <a:srgbClr val="02A5E3"/>
                </a:solidFill>
                <a:latin typeface="Arial" panose="020B0604020202020204" pitchFamily="34" charset="0"/>
                <a:cs typeface="Arial" panose="020B0604020202020204" pitchFamily="34" charset="0"/>
              </a:rPr>
              <a:t>a</a:t>
            </a:r>
            <a:r>
              <a:rPr altLang="en-IN" b="1" dirty="0" sz="2000" lang="en-US">
                <a:solidFill>
                  <a:srgbClr val="02A5E3"/>
                </a:solidFill>
                <a:latin typeface="Arial" panose="020B0604020202020204" pitchFamily="34" charset="0"/>
                <a:cs typeface="Arial" panose="020B0604020202020204" pitchFamily="34" charset="0"/>
              </a:rPr>
              <a:t>n</a:t>
            </a:r>
            <a:r>
              <a:rPr altLang="en-IN" b="1" dirty="0" sz="2000" lang="en-US">
                <a:solidFill>
                  <a:srgbClr val="02A5E3"/>
                </a:solidFill>
                <a:latin typeface="Arial" panose="020B0604020202020204" pitchFamily="34" charset="0"/>
                <a:cs typeface="Arial" panose="020B0604020202020204" pitchFamily="34" charset="0"/>
              </a:rPr>
              <a:t>k</a:t>
            </a:r>
            <a:r>
              <a:rPr altLang="en-IN" b="1" dirty="0" sz="2000" lang="en-US">
                <a:solidFill>
                  <a:srgbClr val="02A5E3"/>
                </a:solidFill>
                <a:latin typeface="Arial" panose="020B0604020202020204" pitchFamily="34" charset="0"/>
                <a:cs typeface="Arial" panose="020B0604020202020204" pitchFamily="34" charset="0"/>
              </a:rPr>
              <a:t>a</a:t>
            </a:r>
            <a:r>
              <a:rPr altLang="en-IN" b="1" dirty="0" sz="2000" lang="en-US">
                <a:solidFill>
                  <a:srgbClr val="02A5E3"/>
                </a:solidFill>
                <a:latin typeface="Arial" panose="020B0604020202020204" pitchFamily="34" charset="0"/>
                <a:cs typeface="Arial" panose="020B0604020202020204" pitchFamily="34" charset="0"/>
              </a:rPr>
              <a:t>r</a:t>
            </a:r>
            <a:r>
              <a:rPr altLang="en-IN" b="1" dirty="0" sz="2000" lang="en-US">
                <a:solidFill>
                  <a:srgbClr val="02A5E3"/>
                </a:solidFill>
                <a:latin typeface="Arial" panose="020B0604020202020204" pitchFamily="34" charset="0"/>
                <a:cs typeface="Arial" panose="020B0604020202020204" pitchFamily="34" charset="0"/>
              </a:rPr>
              <a:t>m</a:t>
            </a:r>
            <a:r>
              <a:rPr altLang="en-IN" b="1" dirty="0" sz="2000" lang="en-US">
                <a:solidFill>
                  <a:srgbClr val="02A5E3"/>
                </a:solidFill>
                <a:latin typeface="Arial" panose="020B0604020202020204" pitchFamily="34" charset="0"/>
                <a:cs typeface="Arial" panose="020B0604020202020204" pitchFamily="34" charset="0"/>
              </a:rPr>
              <a:t>a</a:t>
            </a:r>
            <a:r>
              <a:rPr altLang="en-IN" b="1" dirty="0" sz="2000" lang="en-US">
                <a:solidFill>
                  <a:srgbClr val="02A5E3"/>
                </a:solidFill>
                <a:latin typeface="Arial" panose="020B0604020202020204" pitchFamily="34" charset="0"/>
                <a:cs typeface="Arial" panose="020B0604020202020204" pitchFamily="34" charset="0"/>
              </a:rPr>
              <a:t>h</a:t>
            </a:r>
            <a:r>
              <a:rPr altLang="en-IN" b="1" dirty="0" sz="2000" lang="en-US">
                <a:solidFill>
                  <a:srgbClr val="02A5E3"/>
                </a:solidFill>
                <a:latin typeface="Arial" panose="020B0604020202020204" pitchFamily="34" charset="0"/>
                <a:cs typeface="Arial" panose="020B0604020202020204" pitchFamily="34" charset="0"/>
              </a:rPr>
              <a:t>a</a:t>
            </a:r>
            <a:r>
              <a:rPr altLang="en-IN" b="1" dirty="0" sz="2000" lang="en-US">
                <a:solidFill>
                  <a:srgbClr val="02A5E3"/>
                </a:solidFill>
                <a:latin typeface="Arial" panose="020B0604020202020204" pitchFamily="34" charset="0"/>
                <a:cs typeface="Arial" panose="020B0604020202020204" pitchFamily="34" charset="0"/>
              </a:rPr>
              <a:t>d</a:t>
            </a:r>
            <a:r>
              <a:rPr altLang="en-IN" b="1" dirty="0" sz="2000" lang="en-US">
                <a:solidFill>
                  <a:srgbClr val="02A5E3"/>
                </a:solidFill>
                <a:latin typeface="Arial" panose="020B0604020202020204" pitchFamily="34" charset="0"/>
                <a:cs typeface="Arial" panose="020B0604020202020204" pitchFamily="34" charset="0"/>
              </a:rPr>
              <a:t>e</a:t>
            </a:r>
            <a:r>
              <a:rPr altLang="en-IN" b="1" dirty="0" sz="2000" lang="en-US">
                <a:solidFill>
                  <a:srgbClr val="02A5E3"/>
                </a:solidFill>
                <a:latin typeface="Arial" panose="020B0604020202020204" pitchFamily="34" charset="0"/>
                <a:cs typeface="Arial" panose="020B0604020202020204" pitchFamily="34" charset="0"/>
              </a:rPr>
              <a:t>v</a:t>
            </a:r>
            <a:r>
              <a:rPr altLang="en-IN" b="1" dirty="0" sz="2000" lang="en-US">
                <a:solidFill>
                  <a:srgbClr val="02A5E3"/>
                </a:solidFill>
                <a:latin typeface="Arial" panose="020B0604020202020204" pitchFamily="34" charset="0"/>
                <a:cs typeface="Arial" panose="020B0604020202020204" pitchFamily="34" charset="0"/>
              </a:rPr>
              <a:t>a</a:t>
            </a:r>
            <a:r>
              <a:rPr altLang="en-IN" b="1" dirty="0" sz="2000" lang="en-US">
                <a:solidFill>
                  <a:srgbClr val="02A5E3"/>
                </a:solidFill>
                <a:latin typeface="Arial" panose="020B0604020202020204" pitchFamily="34" charset="0"/>
                <a:cs typeface="Arial" panose="020B0604020202020204" pitchFamily="34" charset="0"/>
              </a:rPr>
              <a:t>n</a:t>
            </a:r>
            <a:r>
              <a:rPr altLang="en-IN" b="1" dirty="0" sz="2000" lang="en-US">
                <a:solidFill>
                  <a:srgbClr val="02A5E3"/>
                </a:solidFill>
                <a:latin typeface="Arial" panose="020B0604020202020204" pitchFamily="34" charset="0"/>
                <a:cs typeface="Arial" panose="020B0604020202020204" pitchFamily="34" charset="0"/>
              </a:rPr>
              <a:t>.</a:t>
            </a:r>
            <a:r>
              <a:rPr altLang="en-IN" b="1" dirty="0" sz="2000" lang="en-US">
                <a:solidFill>
                  <a:srgbClr val="02A5E3"/>
                </a:solidFill>
                <a:latin typeface="Arial" panose="020B0604020202020204" pitchFamily="34" charset="0"/>
                <a:cs typeface="Arial" panose="020B0604020202020204" pitchFamily="34" charset="0"/>
              </a:rPr>
              <a:t>V</a:t>
            </a:r>
            <a:endParaRPr b="1" dirty="0" sz="2000" lang="en-US">
              <a:solidFill>
                <a:srgbClr val="02A5E3"/>
              </a:solidFill>
              <a:latin typeface="Arial" panose="020B0604020202020204" pitchFamily="34" charset="0"/>
              <a:cs typeface="Arial" panose="020B0604020202020204" pitchFamily="34" charset="0"/>
            </a:endParaRPr>
          </a:p>
          <a:p>
            <a:r>
              <a:rPr b="1" dirty="0" sz="2000" lang="en-US" smtClean="0">
                <a:solidFill>
                  <a:srgbClr val="02A5E3"/>
                </a:solidFill>
                <a:latin typeface="Arial" panose="020B0604020202020204"/>
                <a:cs typeface="Arial" panose="020B0604020202020204"/>
              </a:rPr>
              <a:t>B</a:t>
            </a:r>
            <a:r>
              <a:rPr b="1" dirty="0" sz="2000" lang="en-US" smtClean="0">
                <a:solidFill>
                  <a:srgbClr val="02A5E3"/>
                </a:solidFill>
                <a:latin typeface="Arial" panose="020B0604020202020204"/>
                <a:cs typeface="Arial" panose="020B0604020202020204"/>
              </a:rPr>
              <a:t>.</a:t>
            </a:r>
            <a:r>
              <a:rPr b="1" dirty="0" sz="2000" lang="en-US" smtClean="0">
                <a:solidFill>
                  <a:srgbClr val="02A5E3"/>
                </a:solidFill>
                <a:latin typeface="Arial" panose="020B0604020202020204"/>
                <a:cs typeface="Arial" panose="020B0604020202020204"/>
              </a:rPr>
              <a:t>T</a:t>
            </a:r>
            <a:r>
              <a:rPr b="1" dirty="0" sz="2000" lang="en-US" smtClean="0">
                <a:solidFill>
                  <a:srgbClr val="02A5E3"/>
                </a:solidFill>
                <a:latin typeface="Arial" panose="020B0604020202020204"/>
                <a:cs typeface="Arial" panose="020B0604020202020204"/>
              </a:rPr>
              <a:t>e</a:t>
            </a:r>
            <a:r>
              <a:rPr b="1" dirty="0" sz="2000" lang="en-US" smtClean="0">
                <a:solidFill>
                  <a:srgbClr val="02A5E3"/>
                </a:solidFill>
                <a:latin typeface="Arial" panose="020B0604020202020204"/>
                <a:cs typeface="Arial" panose="020B0604020202020204"/>
              </a:rPr>
              <a:t>c</a:t>
            </a:r>
            <a:r>
              <a:rPr b="1" dirty="0" sz="2000" lang="en-US" smtClean="0">
                <a:solidFill>
                  <a:srgbClr val="02A5E3"/>
                </a:solidFill>
                <a:latin typeface="Arial" panose="020B0604020202020204"/>
                <a:cs typeface="Arial" panose="020B0604020202020204"/>
              </a:rPr>
              <a:t>h</a:t>
            </a:r>
            <a:r>
              <a:rPr b="1" dirty="0" sz="2000" lang="en-US" smtClean="0">
                <a:solidFill>
                  <a:srgbClr val="02A5E3"/>
                </a:solidFill>
                <a:latin typeface="Arial" panose="020B0604020202020204"/>
                <a:cs typeface="Arial" panose="020B0604020202020204"/>
              </a:rPr>
              <a:t>.</a:t>
            </a:r>
            <a:r>
              <a:rPr b="1" dirty="0" sz="2000" lang="en-US" smtClean="0">
                <a:solidFill>
                  <a:srgbClr val="02A5E3"/>
                </a:solidFill>
                <a:latin typeface="Arial" panose="020B0604020202020204"/>
                <a:cs typeface="Arial" panose="020B0604020202020204"/>
              </a:rPr>
              <a:t>I</a:t>
            </a:r>
            <a:r>
              <a:rPr b="1" dirty="0" sz="2000" lang="en-US" smtClean="0">
                <a:solidFill>
                  <a:srgbClr val="02A5E3"/>
                </a:solidFill>
                <a:latin typeface="Arial" panose="020B0604020202020204"/>
                <a:cs typeface="Arial" panose="020B0604020202020204"/>
              </a:rPr>
              <a:t>T</a:t>
            </a:r>
            <a:endParaRPr b="1" dirty="0" sz="2000" lang="en-US">
              <a:solidFill>
                <a:srgbClr val="02A5E3"/>
              </a:solidFill>
              <a:latin typeface="Arial" panose="020B0604020202020204"/>
              <a:cs typeface="Arial" panose="020B0604020202020204"/>
            </a:endParaRPr>
          </a:p>
          <a:p>
            <a:r>
              <a:rPr b="1" sz="2000" lang="en-US" smtClean="0">
                <a:solidFill>
                  <a:srgbClr val="02A5E3"/>
                </a:solidFill>
                <a:latin typeface="Arial" panose="020B0604020202020204"/>
                <a:cs typeface="Arial" panose="020B0604020202020204"/>
              </a:rPr>
              <a:t>SSM </a:t>
            </a:r>
            <a:r>
              <a:rPr b="1" dirty="0" sz="2000" lang="en-US" smtClean="0">
                <a:solidFill>
                  <a:srgbClr val="02A5E3"/>
                </a:solidFill>
                <a:latin typeface="Arial" panose="020B0604020202020204"/>
                <a:cs typeface="Arial" panose="020B0604020202020204"/>
              </a:rPr>
              <a:t>College of Engineering</a:t>
            </a:r>
            <a:endParaRPr b="1" dirty="0" sz="2000" lang="en-US">
              <a:solidFill>
                <a:srgbClr val="02A5E3"/>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1" name="Title 4"/>
          <p:cNvSpPr>
            <a:spLocks noGrp="1"/>
          </p:cNvSpPr>
          <p:nvPr>
            <p:ph type="title"/>
          </p:nvPr>
        </p:nvSpPr>
        <p:spPr/>
        <p:txBody>
          <a:bodyPr>
            <a:normAutofit/>
          </a:bodyPr>
          <a:p>
            <a:r>
              <a:rPr b="1" sz="4400" lang="en-US">
                <a:solidFill>
                  <a:schemeClr val="accent1"/>
                </a:solidFill>
                <a:latin typeface="Arial" panose="020B0604020202020204"/>
                <a:ea typeface="+mj-lt"/>
                <a:cs typeface="Arial" panose="020B0604020202020204"/>
              </a:rPr>
              <a:t>References</a:t>
            </a:r>
            <a:endParaRPr lang="en-US"/>
          </a:p>
        </p:txBody>
      </p:sp>
      <p:sp>
        <p:nvSpPr>
          <p:cNvPr id="1048612" name="Content Placeholder 1"/>
          <p:cNvSpPr>
            <a:spLocks noGrp="1"/>
          </p:cNvSpPr>
          <p:nvPr>
            <p:ph idx="1"/>
          </p:nvPr>
        </p:nvSpPr>
        <p:spPr/>
        <p:txBody>
          <a:bodyPr>
            <a:normAutofit/>
          </a:bodyPr>
          <a:p>
            <a:r>
              <a:rPr dirty="0" lang="en-US"/>
              <a:t>Here are some references for understanding </a:t>
            </a:r>
            <a:r>
              <a:rPr dirty="0" lang="en-US" err="1"/>
              <a:t>keyloggers</a:t>
            </a:r>
            <a:r>
              <a:rPr dirty="0" lang="en-US"/>
              <a:t> and security:</a:t>
            </a:r>
            <a:endParaRPr dirty="0" lang="en-US"/>
          </a:p>
          <a:p>
            <a:r>
              <a:rPr b="1" dirty="0" lang="en-US"/>
              <a:t>Article</a:t>
            </a:r>
            <a:r>
              <a:rPr dirty="0" lang="en-US"/>
              <a:t>: "What Is a </a:t>
            </a:r>
            <a:r>
              <a:rPr dirty="0" lang="en-US" err="1"/>
              <a:t>Keylogger</a:t>
            </a:r>
            <a:r>
              <a:rPr dirty="0" lang="en-US"/>
              <a:t>?" by </a:t>
            </a:r>
            <a:r>
              <a:rPr dirty="0" lang="en-US" err="1"/>
              <a:t>NortonLifeLock</a:t>
            </a:r>
            <a:endParaRPr dirty="0" lang="en-US"/>
          </a:p>
          <a:p>
            <a:pPr lvl="1"/>
            <a:r>
              <a:rPr dirty="0" lang="en-US"/>
              <a:t>Link: https://us.norton.com/internetsecurity-privacy-what-is-a-keylogger.html</a:t>
            </a:r>
            <a:endParaRPr dirty="0" lang="en-US"/>
          </a:p>
          <a:p>
            <a:pPr lvl="1"/>
            <a:r>
              <a:rPr dirty="0" lang="en-US"/>
              <a:t>Description: This article provides a comprehensive overview of </a:t>
            </a:r>
            <a:r>
              <a:rPr dirty="0" lang="en-US" err="1"/>
              <a:t>keyloggers</a:t>
            </a:r>
            <a:r>
              <a:rPr dirty="0" lang="en-US"/>
              <a:t>, including their types, uses, and methods of prevention.</a:t>
            </a:r>
            <a:endParaRPr dirty="0" lang="en-US"/>
          </a:p>
          <a:p>
            <a:r>
              <a:rPr b="1" dirty="0" lang="en-US"/>
              <a:t>Book</a:t>
            </a:r>
            <a:r>
              <a:rPr dirty="0" lang="en-US"/>
              <a:t>: "The Web Application Hacker's Handbook: Finding and Exploiting Security Flaws" by </a:t>
            </a:r>
            <a:r>
              <a:rPr dirty="0" lang="en-US" err="1"/>
              <a:t>Dafydd</a:t>
            </a:r>
            <a:r>
              <a:rPr dirty="0" lang="en-US"/>
              <a:t> </a:t>
            </a:r>
            <a:r>
              <a:rPr dirty="0" lang="en-US" err="1"/>
              <a:t>Stuttard</a:t>
            </a:r>
            <a:r>
              <a:rPr dirty="0" lang="en-US"/>
              <a:t> and Marcus Pinto</a:t>
            </a:r>
            <a:endParaRPr dirty="0" lang="en-US"/>
          </a:p>
          <a:p>
            <a:pPr lvl="1"/>
            <a:r>
              <a:rPr dirty="0" lang="en-US"/>
              <a:t>Description: This book covers various web security issues, including </a:t>
            </a:r>
            <a:r>
              <a:rPr dirty="0" lang="en-US" err="1"/>
              <a:t>keyloggers</a:t>
            </a:r>
            <a:r>
              <a:rPr dirty="0" lang="en-US"/>
              <a:t> and other attack vectors, providing insights into how they work and how to defend against them.</a:t>
            </a:r>
            <a:endParaRPr dirty="0" lang="en-US"/>
          </a:p>
          <a:p>
            <a:r>
              <a:rPr b="1" dirty="0" lang="en-US"/>
              <a:t>Website</a:t>
            </a:r>
            <a:r>
              <a:rPr dirty="0" lang="en-US"/>
              <a:t>: OWASP (Open Web Application Security Project)</a:t>
            </a:r>
            <a:endParaRPr dirty="0" lang="en-US"/>
          </a:p>
          <a:p>
            <a:pPr lvl="1"/>
            <a:r>
              <a:rPr dirty="0" lang="en-US"/>
              <a:t>Link: </a:t>
            </a:r>
            <a:r>
              <a:rPr dirty="0" lang="en-US">
                <a:hlinkClick r:id="rId1"/>
              </a:rPr>
              <a:t>https://owasp.org/</a:t>
            </a:r>
            <a:endParaRPr dirty="0" lang="en-US"/>
          </a:p>
          <a:p>
            <a:pPr lvl="1"/>
            <a:r>
              <a:rPr dirty="0" lang="en-US"/>
              <a:t>Description: OWASP is a nonprofit organization focused on improving software security. Their website offers a wealth of resources, including guides, tools, and best practices for securing web applications and preventing attacks such as </a:t>
            </a:r>
            <a:r>
              <a:rPr dirty="0" lang="en-US" err="1"/>
              <a:t>keylogging</a:t>
            </a:r>
            <a:r>
              <a:rPr dirty="0" lang="en-US"/>
              <a:t>.</a:t>
            </a:r>
            <a:endParaRPr dirty="0" lang="en-US"/>
          </a:p>
          <a:p>
            <a:r>
              <a:rPr b="1" dirty="0" lang="en-US"/>
              <a:t>Article</a:t>
            </a:r>
            <a:r>
              <a:rPr dirty="0" lang="en-US"/>
              <a:t>: "How to Detect and Remove </a:t>
            </a:r>
            <a:r>
              <a:rPr dirty="0" lang="en-US" err="1"/>
              <a:t>Keyloggers</a:t>
            </a:r>
            <a:r>
              <a:rPr dirty="0" lang="en-US"/>
              <a:t>" by </a:t>
            </a:r>
            <a:r>
              <a:rPr dirty="0" lang="en-US" err="1"/>
              <a:t>TechJunkie</a:t>
            </a:r>
            <a:endParaRPr dirty="0" lang="en-US"/>
          </a:p>
          <a:p>
            <a:pPr lvl="1"/>
            <a:r>
              <a:rPr dirty="0" lang="en-US"/>
              <a:t>Link: https://www.techjunkie.com/detect-remove-keyloggers/</a:t>
            </a:r>
            <a:endParaRPr dirty="0" lang="en-US"/>
          </a:p>
          <a:p>
            <a:pPr lvl="1"/>
            <a:r>
              <a:rPr dirty="0" lang="en-US"/>
              <a:t>Description: This article discusses methods for detecting and removing </a:t>
            </a:r>
            <a:r>
              <a:rPr dirty="0" lang="en-US" err="1"/>
              <a:t>keyloggers</a:t>
            </a:r>
            <a:r>
              <a:rPr dirty="0" lang="en-US"/>
              <a:t> from your system, as well as preventive measures to protect against them.</a:t>
            </a:r>
            <a:endParaRPr dirty="0" lang="en-US"/>
          </a:p>
          <a:p>
            <a:r>
              <a:rPr b="1" dirty="0" lang="en-US"/>
              <a:t>Research Paper</a:t>
            </a:r>
            <a:r>
              <a:rPr dirty="0" lang="en-US"/>
              <a:t>: "Understanding and Detecting </a:t>
            </a:r>
            <a:r>
              <a:rPr dirty="0" lang="en-US" err="1"/>
              <a:t>Keylogger</a:t>
            </a:r>
            <a:r>
              <a:rPr dirty="0" lang="en-US"/>
              <a:t> Attacks in Cloud Computing Environments" by </a:t>
            </a:r>
            <a:r>
              <a:rPr dirty="0" lang="en-US" err="1"/>
              <a:t>Xun</a:t>
            </a:r>
            <a:r>
              <a:rPr dirty="0" lang="en-US"/>
              <a:t> Yi et al.</a:t>
            </a:r>
            <a:endParaRPr dirty="0" lang="en-US"/>
          </a:p>
          <a:p>
            <a:pPr lvl="1"/>
            <a:r>
              <a:rPr dirty="0" lang="en-US"/>
              <a:t>Link: </a:t>
            </a:r>
            <a:r>
              <a:rPr dirty="0" lang="en-US">
                <a:hlinkClick r:id="rId2"/>
              </a:rPr>
              <a:t>https://www.researchgate.net/publication/328319758_Understanding_and_Detecting_Keylogger_Attacks_in_Cloud_Computing_Environments</a:t>
            </a:r>
            <a:endParaRPr dirty="0" lang="en-US"/>
          </a:p>
          <a:p>
            <a:pPr lvl="1"/>
            <a:r>
              <a:rPr dirty="0" lang="en-US"/>
              <a:t>Description: This research paper explores </a:t>
            </a:r>
            <a:r>
              <a:rPr dirty="0" lang="en-US" err="1"/>
              <a:t>keylogger</a:t>
            </a:r>
            <a:r>
              <a:rPr dirty="0" lang="en-US"/>
              <a:t> attacks in cloud computing environments, offering insights into their detection and mitigation strategies.</a:t>
            </a:r>
            <a:endParaRPr dirty="0" lang="en-US"/>
          </a:p>
          <a:p>
            <a:r>
              <a:rPr b="1" dirty="0" lang="en-US"/>
              <a:t>Video</a:t>
            </a:r>
            <a:r>
              <a:rPr dirty="0" lang="en-US"/>
              <a:t>: "How to Protect Yourself Against </a:t>
            </a:r>
            <a:r>
              <a:rPr dirty="0" lang="en-US" err="1"/>
              <a:t>Keyloggers</a:t>
            </a:r>
            <a:r>
              <a:rPr dirty="0" lang="en-US"/>
              <a:t>" by </a:t>
            </a:r>
            <a:r>
              <a:rPr dirty="0" lang="en-US" err="1"/>
              <a:t>Malwarebytes</a:t>
            </a:r>
            <a:endParaRPr dirty="0" lang="en-US"/>
          </a:p>
          <a:p>
            <a:pPr lvl="1"/>
            <a:r>
              <a:rPr dirty="0" lang="en-US"/>
              <a:t>Link: </a:t>
            </a:r>
            <a:r>
              <a:rPr dirty="0" lang="en-US">
                <a:hlinkClick r:id="rId3"/>
              </a:rPr>
              <a:t>https://www.youtube.com/watch?v=NTBfGmpFjPw</a:t>
            </a:r>
            <a:endParaRPr dirty="0" lang="en-US"/>
          </a:p>
          <a:p>
            <a:pPr lvl="1"/>
            <a:r>
              <a:rPr dirty="0" lang="en-US"/>
              <a:t>Description: This video from </a:t>
            </a:r>
            <a:r>
              <a:rPr dirty="0" lang="en-US" err="1"/>
              <a:t>Malwarebytes</a:t>
            </a:r>
            <a:r>
              <a:rPr dirty="0" lang="en-US"/>
              <a:t> provides practical tips and advice on how to protect yourself against </a:t>
            </a:r>
            <a:r>
              <a:rPr dirty="0" lang="en-US" err="1"/>
              <a:t>keyloggers</a:t>
            </a:r>
            <a:r>
              <a:rPr dirty="0" lang="en-US"/>
              <a:t> and other types of malware.</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7"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endParaRPr b="1" lang="en-US">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endParaRPr b="1" lang="en-US">
              <a:solidFill>
                <a:srgbClr val="002060"/>
              </a:solidFill>
              <a:latin typeface="Arial" panose="020B0604020202020204" pitchFamily="34" charset="0"/>
              <a:cs typeface="Arial" panose="020B0604020202020204" pitchFamily="34" charset="0"/>
            </a:endParaRP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panose="020B0604020202020204"/>
                <a:ea typeface="+mn-lt"/>
                <a:cs typeface="Arial" panose="020B0604020202020204"/>
              </a:rPr>
              <a:t>  </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Arial" panose="020B0604020202020204"/>
              </a:rPr>
              <a:t>Problem Statement </a:t>
            </a:r>
            <a:r>
              <a:rPr dirty="0" sz="2000" lang="en-US">
                <a:latin typeface="Arial" panose="020B0604020202020204"/>
                <a:ea typeface="+mn-lt"/>
                <a:cs typeface="Arial" panose="020B0604020202020204"/>
              </a:rPr>
              <a:t>(Should not include solution)</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Arial" panose="020B0604020202020204"/>
              </a:rPr>
              <a:t>Proposed System/Solution</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Calibri" panose="020F0502020204030204"/>
              </a:rPr>
              <a:t>System </a:t>
            </a:r>
            <a:r>
              <a:rPr b="1" dirty="0" sz="2000" lang="en-US">
                <a:latin typeface="Arial" panose="020B0604020202020204"/>
                <a:ea typeface="+mn-lt"/>
                <a:cs typeface="+mn-lt"/>
              </a:rPr>
              <a:t>Development Approach </a:t>
            </a:r>
            <a:r>
              <a:rPr dirty="0" sz="2000" lang="en-US">
                <a:latin typeface="Arial" panose="020B0604020202020204"/>
                <a:ea typeface="+mn-lt"/>
                <a:cs typeface="+mn-lt"/>
              </a:rPr>
              <a:t>(Technology Used) </a:t>
            </a:r>
            <a:endParaRPr dirty="0" lang="en-US">
              <a:latin typeface="Arial" panose="020B0604020202020204"/>
              <a:ea typeface="+mn-lt"/>
              <a:cs typeface="+mn-lt"/>
            </a:endParaRPr>
          </a:p>
          <a:p>
            <a:pPr indent="-305435" marL="305435"/>
            <a:r>
              <a:rPr b="1" dirty="0" sz="2000" lang="en-US">
                <a:latin typeface="Arial" panose="020B0604020202020204"/>
                <a:ea typeface="+mn-lt"/>
                <a:cs typeface="+mn-lt"/>
              </a:rPr>
              <a:t>Algorithm &amp; Deployment  </a:t>
            </a:r>
            <a:endParaRPr dirty="0" lang="en-US">
              <a:latin typeface="Arial" panose="020B0604020202020204"/>
              <a:cs typeface="Calibri" panose="020F0502020204030204"/>
            </a:endParaRPr>
          </a:p>
          <a:p>
            <a:pPr indent="-305435" marL="305435"/>
            <a:r>
              <a:rPr b="1" dirty="0" sz="2000" lang="en-US">
                <a:latin typeface="Arial" panose="020B0604020202020204"/>
                <a:ea typeface="+mn-lt"/>
                <a:cs typeface="Arial" panose="020B0604020202020204"/>
              </a:rPr>
              <a:t>Result (Output Image)</a:t>
            </a:r>
            <a:endParaRPr b="1" dirty="0" sz="2000" lang="en-US">
              <a:latin typeface="Arial" panose="020B0604020202020204"/>
              <a:ea typeface="+mn-lt"/>
              <a:cs typeface="Arial" panose="020B0604020202020204"/>
            </a:endParaRPr>
          </a:p>
          <a:p>
            <a:pPr indent="-305435" marL="305435"/>
            <a:r>
              <a:rPr b="1" dirty="0" sz="2000" lang="en-US">
                <a:latin typeface="Arial" panose="020B0604020202020204"/>
                <a:ea typeface="+mn-lt"/>
                <a:cs typeface="Arial" panose="020B0604020202020204"/>
              </a:rPr>
              <a:t>Conclusion</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Arial" panose="020B0604020202020204"/>
              </a:rPr>
              <a:t>Future Scope</a:t>
            </a:r>
            <a:endParaRPr b="1" dirty="0" sz="2000" lang="en-US">
              <a:latin typeface="Arial" panose="020B0604020202020204"/>
              <a:ea typeface="+mn-lt"/>
              <a:cs typeface="Arial" panose="020B0604020202020204"/>
            </a:endParaRPr>
          </a:p>
          <a:p>
            <a:pPr indent="-305435" marL="305435"/>
            <a:r>
              <a:rPr b="1" dirty="0" sz="2000" lang="en-US">
                <a:latin typeface="Arial" panose="020B0604020202020204"/>
                <a:ea typeface="+mn-lt"/>
                <a:cs typeface="Arial" panose="020B0604020202020204"/>
              </a:rPr>
              <a:t>References</a:t>
            </a:r>
            <a:endParaRPr dirty="0" lang="en-US">
              <a:latin typeface="Arial" panose="020B0604020202020204"/>
              <a:cs typeface="Arial" panose="020B0604020202020204"/>
            </a:endParaRPr>
          </a:p>
          <a:p>
            <a:pPr indent="-305435" marL="305435"/>
            <a:endParaRPr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normAutofit fontScale="64706" lnSpcReduction="20000"/>
          </a:bodyPr>
          <a:p>
            <a:r>
              <a:rPr b="1" dirty="0" sz="3200" lang="en-US"/>
              <a:t>Key Logger Problem Statement:</a:t>
            </a:r>
            <a:endParaRPr dirty="0" sz="3200" lang="en-US"/>
          </a:p>
          <a:p>
            <a:r>
              <a:rPr dirty="0" sz="3200" lang="en-US"/>
              <a:t>Problem: Develop a key logger application capable of recording keystrokes made by users on a computer system without their knowledge or consent.</a:t>
            </a:r>
            <a:endParaRPr dirty="0" sz="3200" lang="en-US"/>
          </a:p>
          <a:p>
            <a:r>
              <a:rPr dirty="0" sz="3200" lang="en-US"/>
              <a:t>Requirements:</a:t>
            </a:r>
            <a:endParaRPr dirty="0" sz="3200" lang="en-US"/>
          </a:p>
          <a:p>
            <a:r>
              <a:rPr dirty="0" sz="3200" lang="en-US"/>
              <a:t>Capture all keystrokes including letters, numbers, symbols, and special keys.</a:t>
            </a:r>
            <a:endParaRPr dirty="0" sz="3200" lang="en-US"/>
          </a:p>
          <a:p>
            <a:r>
              <a:rPr dirty="0" sz="3200" lang="en-US"/>
              <a:t>Store the captured keystrokes securely without detection by the user.</a:t>
            </a:r>
            <a:endParaRPr dirty="0" sz="3200" lang="en-US"/>
          </a:p>
          <a:p>
            <a:r>
              <a:rPr dirty="0" sz="3200" lang="en-US"/>
              <a:t>Implement stealth mode to run silently in the background without any visible indication to the user.</a:t>
            </a:r>
            <a:endParaRPr dirty="0" sz="3200" lang="en-US"/>
          </a:p>
          <a:p>
            <a:r>
              <a:rPr dirty="0" sz="3200" lang="en-US"/>
              <a:t>Ensure the key logger is capable of bypassing antivirus and security software detection.</a:t>
            </a:r>
            <a:endParaRPr dirty="0" sz="3200" lang="en-US"/>
          </a:p>
          <a:p>
            <a:r>
              <a:rPr dirty="0" sz="3200" lang="en-US"/>
              <a:t>Provide an interface for the attacker to retrieve the recorded keystrokes remotely.</a:t>
            </a:r>
            <a:endParaRPr dirty="0" sz="3200" lang="en-US"/>
          </a:p>
          <a:p>
            <a:r>
              <a:rPr dirty="0" sz="3200" lang="en-US"/>
              <a:t>Ensure compatibility with various operating systems including Windows, </a:t>
            </a:r>
            <a:r>
              <a:rPr dirty="0" sz="3200" lang="en-US" err="1"/>
              <a:t>macOS</a:t>
            </a:r>
            <a:r>
              <a:rPr dirty="0" sz="3200" lang="en-US"/>
              <a:t>, and Linux.</a:t>
            </a:r>
            <a:endParaRPr dirty="0" sz="3200" lang="en-US"/>
          </a:p>
          <a:p>
            <a:pPr indent="-305435" marL="305435"/>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dirty="0" sz="1200" lang="en-IN">
              <a:latin typeface="Calibri" panose="020F0502020204030204"/>
              <a:cs typeface="Calibri" panose="020F0502020204030204"/>
            </a:endParaRPr>
          </a:p>
          <a:p>
            <a:pPr indent="0" marL="0">
              <a:buNone/>
            </a:pPr>
            <a:r>
              <a:rPr dirty="0" sz="1200" lang="en-US"/>
              <a:t>To propose a security solution against </a:t>
            </a:r>
            <a:r>
              <a:rPr dirty="0" sz="1200" lang="en-US" smtClean="0"/>
              <a:t>key loggers</a:t>
            </a:r>
            <a:r>
              <a:rPr dirty="0" sz="1200" lang="en-US"/>
              <a:t>, here are several measures that can be implemented:</a:t>
            </a:r>
            <a:endParaRPr dirty="0" sz="1200" lang="en-US"/>
          </a:p>
          <a:p>
            <a:r>
              <a:rPr b="1" dirty="0" sz="1200" lang="en-US"/>
              <a:t>Antivirus/Anti-Malware Software</a:t>
            </a:r>
            <a:r>
              <a:rPr dirty="0" sz="1200" lang="en-US"/>
              <a:t>: Use reputable antivirus and anti-malware software that includes features to detect and remove </a:t>
            </a:r>
            <a:r>
              <a:rPr dirty="0" sz="1200" lang="en-US" smtClean="0"/>
              <a:t>key loggers</a:t>
            </a:r>
            <a:r>
              <a:rPr dirty="0" sz="1200" lang="en-US"/>
              <a:t>. Regularly update the software to ensure it can recognize the latest threats.</a:t>
            </a:r>
            <a:endParaRPr dirty="0" sz="1200" lang="en-US"/>
          </a:p>
          <a:p>
            <a:r>
              <a:rPr b="1" dirty="0" sz="1200" lang="en-US"/>
              <a:t>Firewall</a:t>
            </a:r>
            <a:r>
              <a:rPr dirty="0" sz="1200" lang="en-US"/>
              <a:t>: Employ a firewall to monitor and control incoming and outgoing network traffic. This can prevent unauthorized access to your system and help block communication between a </a:t>
            </a:r>
            <a:r>
              <a:rPr dirty="0" sz="1200" lang="en-US" smtClean="0"/>
              <a:t>key logger </a:t>
            </a:r>
            <a:r>
              <a:rPr dirty="0" sz="1200" lang="en-US"/>
              <a:t>and its operator.</a:t>
            </a:r>
            <a:endParaRPr dirty="0" sz="1200" lang="en-US"/>
          </a:p>
          <a:p>
            <a:r>
              <a:rPr b="1" dirty="0" sz="1200" lang="en-US"/>
              <a:t>Security Updates and Patches</a:t>
            </a:r>
            <a:r>
              <a:rPr dirty="0" sz="1200" lang="en-US"/>
              <a:t>: Keep your operating system, software applications, and drivers up-to-date with the latest security patches. Vulnerabilities in outdated software can be exploited by </a:t>
            </a:r>
            <a:r>
              <a:rPr dirty="0" sz="1200" lang="en-US" smtClean="0"/>
              <a:t>key loggers </a:t>
            </a:r>
            <a:r>
              <a:rPr dirty="0" sz="1200" lang="en-US"/>
              <a:t>and other malware.</a:t>
            </a:r>
            <a:endParaRPr dirty="0" sz="1200" lang="en-US"/>
          </a:p>
          <a:p>
            <a:r>
              <a:rPr b="1" dirty="0" sz="1200" lang="en-US"/>
              <a:t>User Awareness Training</a:t>
            </a:r>
            <a:r>
              <a:rPr dirty="0" sz="1200" lang="en-US"/>
              <a:t>: Educate users about the dangers of </a:t>
            </a:r>
            <a:r>
              <a:rPr dirty="0" sz="1200" lang="en-US" smtClean="0"/>
              <a:t>key loggers </a:t>
            </a:r>
            <a:r>
              <a:rPr dirty="0" sz="1200" lang="en-US"/>
              <a:t>and how to recognize suspicious behavior. Encourage them to be cautious when clicking on links or downloading attachments from unknown sources, as these can be vectors for malware infection.</a:t>
            </a:r>
            <a:endParaRPr dirty="0" sz="1200" lang="en-US"/>
          </a:p>
          <a:p>
            <a:r>
              <a:rPr b="1" dirty="0" sz="1200" lang="en-US"/>
              <a:t>Use Virtual Keyboards</a:t>
            </a:r>
            <a:r>
              <a:rPr dirty="0" sz="1200" lang="en-US"/>
              <a:t>: When entering sensitive information such as passwords or credit card numbers, use the virtual keyboard provided by the operating system or security software. Virtual keyboards can help bypass </a:t>
            </a:r>
            <a:r>
              <a:rPr dirty="0" sz="1200" lang="en-US" smtClean="0"/>
              <a:t>key loggers </a:t>
            </a:r>
            <a:r>
              <a:rPr dirty="0" sz="1200" lang="en-US"/>
              <a:t>as they don't rely on physical keystrokes.</a:t>
            </a:r>
            <a:endParaRPr dirty="0" sz="1200" lang="en-US"/>
          </a:p>
          <a:p>
            <a:r>
              <a:rPr b="1" dirty="0" sz="1200" lang="en-US"/>
              <a:t>Behavior-Based Detection</a:t>
            </a:r>
            <a:r>
              <a:rPr dirty="0" sz="1200" lang="en-US"/>
              <a:t>: Implement security solutions that use behavior-based detection techniques to identify and block malicious activity, including </a:t>
            </a:r>
            <a:r>
              <a:rPr dirty="0" sz="1200" lang="en-US" smtClean="0"/>
              <a:t>key logging </a:t>
            </a:r>
            <a:r>
              <a:rPr dirty="0" sz="1200" lang="en-US"/>
              <a:t>behavior. This can help detect previously unknown </a:t>
            </a:r>
            <a:r>
              <a:rPr dirty="0" sz="1200" lang="en-US" smtClean="0"/>
              <a:t>key loggers </a:t>
            </a:r>
            <a:r>
              <a:rPr dirty="0" sz="1200" lang="en-US"/>
              <a:t>based on their actions rather than relying solely on signature-based detection.</a:t>
            </a:r>
            <a:endParaRPr dirty="0" sz="1200" lang="en-US"/>
          </a:p>
          <a:p>
            <a:r>
              <a:rPr b="1" dirty="0" sz="1200" lang="en-US"/>
              <a:t>Two-Factor Authentication (2FA)</a:t>
            </a:r>
            <a:r>
              <a:rPr dirty="0" sz="1200" lang="en-US"/>
              <a:t>: Enable two-factor authentication whenever possible, especially for accessing sensitive accounts or systems. Even if a </a:t>
            </a:r>
            <a:r>
              <a:rPr dirty="0" sz="1200" lang="en-US" smtClean="0"/>
              <a:t>key logger </a:t>
            </a:r>
            <a:r>
              <a:rPr dirty="0" sz="1200" lang="en-US"/>
              <a:t>captures your password, it will be useless without the second factor (e.g., a code sent to your phone).</a:t>
            </a:r>
            <a:endParaRPr dirty="0" sz="1200" lang="en-US"/>
          </a:p>
          <a:p>
            <a:r>
              <a:rPr b="1" dirty="0" sz="1200" lang="en-US"/>
              <a:t>Encryption</a:t>
            </a:r>
            <a:r>
              <a:rPr dirty="0" sz="1200" lang="en-US"/>
              <a:t>: Encrypt sensitive data both at rest and in transit to protect it from being intercepted or captured by </a:t>
            </a:r>
            <a:r>
              <a:rPr dirty="0" sz="1200" lang="en-US" smtClean="0"/>
              <a:t>key loggers</a:t>
            </a:r>
            <a:r>
              <a:rPr dirty="0" sz="1200" lang="en-US"/>
              <a:t>. This includes using encrypted connections (e.g., HTTPS) when browsing the web and encrypting files stored on your computer.</a:t>
            </a:r>
            <a:endParaRPr dirty="0" sz="1200" lang="en-US"/>
          </a:p>
          <a:p>
            <a:r>
              <a:rPr b="1" dirty="0" sz="1200" lang="en-US"/>
              <a:t>Regular System Scans</a:t>
            </a:r>
            <a:r>
              <a:rPr dirty="0" sz="1200" lang="en-US"/>
              <a:t>: Perform regular scans of your system using antivirus or anti-malware software to detect and remove any </a:t>
            </a:r>
            <a:r>
              <a:rPr dirty="0" sz="1200" lang="en-US" smtClean="0"/>
              <a:t>key loggers </a:t>
            </a:r>
            <a:r>
              <a:rPr dirty="0" sz="1200" lang="en-US"/>
              <a:t>or other malware that may be present.</a:t>
            </a:r>
            <a:endParaRPr dirty="0" sz="1200" lang="en-US"/>
          </a:p>
          <a:p>
            <a:r>
              <a:rPr b="1" dirty="0" sz="1200" lang="en-US"/>
              <a:t>Secure Configuration</a:t>
            </a:r>
            <a:r>
              <a:rPr dirty="0" sz="1200" lang="en-US"/>
              <a:t>: Configure your system and network devices securely, following best practices such as disabling unnecessary services, limiting user privileges, and using strong passwords</a:t>
            </a:r>
            <a:r>
              <a:rPr dirty="0" sz="1200" lang="en-US" smtClean="0"/>
              <a:t>..</a:t>
            </a:r>
            <a:endParaRPr dirty="0" sz="1200" lang="en-US"/>
          </a:p>
          <a:p>
            <a:pPr indent="0" marL="0">
              <a:buNone/>
            </a:pP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panose="020B0604020202020204"/>
                <a:ea typeface="+mj-lt"/>
                <a:cs typeface="Arial" panose="020B0604020202020204"/>
              </a:rPr>
              <a:t>System  Approach</a:t>
            </a:r>
            <a:endParaRPr sz="4400" lang="en-US">
              <a:solidFill>
                <a:schemeClr val="accent1"/>
              </a:solidFill>
              <a:latin typeface="Calibri Light" panose="020F0302020204030204"/>
              <a:cs typeface="Calibri Light" panose="020F0302020204030204"/>
            </a:endParaRPr>
          </a:p>
        </p:txBody>
      </p:sp>
      <p:sp>
        <p:nvSpPr>
          <p:cNvPr id="1048602" name="Content Placeholder 1"/>
          <p:cNvSpPr>
            <a:spLocks noGrp="1"/>
          </p:cNvSpPr>
          <p:nvPr>
            <p:ph idx="1"/>
          </p:nvPr>
        </p:nvSpPr>
        <p:spPr/>
        <p:txBody>
          <a:bodyPr/>
          <a:p>
            <a:pPr indent="0" marL="0">
              <a:buNone/>
            </a:pPr>
            <a:r>
              <a:rPr b="1" dirty="0"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dirty="0" lang="en-US"/>
          </a:p>
          <a:p>
            <a:pPr indent="0" marL="0">
              <a:buNone/>
            </a:pPr>
            <a:r>
              <a:rPr b="1" dirty="0" sz="1800" lang="en-IN" smtClean="0">
                <a:solidFill>
                  <a:srgbClr val="0F0F0F"/>
                </a:solidFill>
              </a:rPr>
              <a:t>         System </a:t>
            </a:r>
            <a:r>
              <a:rPr b="1" dirty="0" sz="1800" lang="en-IN">
                <a:solidFill>
                  <a:srgbClr val="0F0F0F"/>
                </a:solidFill>
              </a:rPr>
              <a:t>requirements Library </a:t>
            </a:r>
            <a:r>
              <a:rPr b="1" dirty="0" sz="1800" lang="en-IN" smtClean="0">
                <a:solidFill>
                  <a:srgbClr val="0F0F0F"/>
                </a:solidFill>
              </a:rPr>
              <a:t>requirements:</a:t>
            </a:r>
            <a:endParaRPr b="1" dirty="0" sz="1800" lang="en-IN" smtClean="0">
              <a:solidFill>
                <a:srgbClr val="0F0F0F"/>
              </a:solidFill>
            </a:endParaRPr>
          </a:p>
          <a:p>
            <a:pPr indent="0" marL="0">
              <a:buNone/>
            </a:pPr>
            <a:r>
              <a:rPr b="1" dirty="0" sz="1800" lang="en-US" smtClean="0">
                <a:solidFill>
                  <a:srgbClr val="0F0F0F"/>
                </a:solidFill>
              </a:rPr>
              <a:t>               1. </a:t>
            </a:r>
            <a:r>
              <a:rPr dirty="0" sz="1800" lang="en-US" smtClean="0">
                <a:solidFill>
                  <a:srgbClr val="0F0F0F"/>
                </a:solidFill>
              </a:rPr>
              <a:t>python IDLE</a:t>
            </a:r>
            <a:endParaRPr dirty="0" sz="1800" lang="en-US" smtClean="0">
              <a:solidFill>
                <a:srgbClr val="0F0F0F"/>
              </a:solidFill>
            </a:endParaRPr>
          </a:p>
          <a:p>
            <a:pPr indent="0" marL="0">
              <a:buNone/>
            </a:pPr>
            <a:r>
              <a:rPr b="1" dirty="0" sz="1800" lang="en-US">
                <a:solidFill>
                  <a:srgbClr val="0F0F0F"/>
                </a:solidFill>
              </a:rPr>
              <a:t> </a:t>
            </a:r>
            <a:r>
              <a:rPr b="1" dirty="0" sz="1800" lang="en-US" smtClean="0">
                <a:solidFill>
                  <a:srgbClr val="0F0F0F"/>
                </a:solidFill>
              </a:rPr>
              <a:t>              2. </a:t>
            </a:r>
            <a:r>
              <a:rPr dirty="0" sz="1800" lang="en-US" err="1" smtClean="0">
                <a:solidFill>
                  <a:srgbClr val="0F0F0F"/>
                </a:solidFill>
              </a:rPr>
              <a:t>Pynput</a:t>
            </a:r>
            <a:r>
              <a:rPr dirty="0" sz="1800" lang="en-US" smtClean="0">
                <a:solidFill>
                  <a:srgbClr val="0F0F0F"/>
                </a:solidFill>
              </a:rPr>
              <a:t> library </a:t>
            </a:r>
            <a:endParaRPr dirty="0" sz="1800" lang="en-US" smtClean="0">
              <a:solidFill>
                <a:srgbClr val="0F0F0F"/>
              </a:solidFill>
            </a:endParaRPr>
          </a:p>
          <a:p>
            <a:pPr indent="0" marL="0">
              <a:buNone/>
            </a:pPr>
            <a:endParaRPr dirty="0" sz="1800" lang="en-IN">
              <a:solidFill>
                <a:srgbClr val="0F0F0F"/>
              </a:solidFill>
            </a:endParaRPr>
          </a:p>
          <a:p>
            <a:pPr indent="0" marL="0">
              <a:buNone/>
            </a:pPr>
            <a:endParaRPr b="1" dirty="0" sz="1800" lang="en-IN">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panose="020B0604020202020204"/>
                <a:ea typeface="+mj-lt"/>
                <a:cs typeface="Arial" panose="020B0604020202020204"/>
              </a:rPr>
              <a:t>Algorithm &amp; Deployment</a:t>
            </a:r>
            <a:endParaRPr lang="en-US"/>
          </a:p>
        </p:txBody>
      </p:sp>
      <p:sp>
        <p:nvSpPr>
          <p:cNvPr id="1048604" name="Content Placeholder 1"/>
          <p:cNvSpPr>
            <a:spLocks noGrp="1"/>
          </p:cNvSpPr>
          <p:nvPr>
            <p:ph idx="1"/>
          </p:nvPr>
        </p:nvSpPr>
        <p:spPr/>
        <p:txBody>
          <a:bodyPr>
            <a:normAutofit fontScale="78571" lnSpcReduction="20000"/>
          </a:bodyPr>
          <a:p>
            <a:r>
              <a:rPr dirty="0" lang="en-US"/>
              <a:t>The provided code is a basic </a:t>
            </a:r>
            <a:r>
              <a:rPr dirty="0" lang="en-US" smtClean="0"/>
              <a:t>key logger </a:t>
            </a:r>
            <a:r>
              <a:rPr dirty="0" lang="en-US"/>
              <a:t>implemented using Python's </a:t>
            </a:r>
            <a:r>
              <a:rPr dirty="0" lang="en-US" err="1"/>
              <a:t>tkinter</a:t>
            </a:r>
            <a:r>
              <a:rPr dirty="0" lang="en-US"/>
              <a:t> for the GUI, </a:t>
            </a:r>
            <a:r>
              <a:rPr dirty="0" lang="en-US" err="1"/>
              <a:t>pynput</a:t>
            </a:r>
            <a:r>
              <a:rPr dirty="0" lang="en-US"/>
              <a:t> for monitoring keyboard events, and </a:t>
            </a:r>
            <a:r>
              <a:rPr dirty="0" lang="en-US" err="1"/>
              <a:t>json</a:t>
            </a:r>
            <a:r>
              <a:rPr dirty="0" lang="en-US"/>
              <a:t> for saving the keystrokes into a JSON file. Below is an algorithmic explanation of how the code works:</a:t>
            </a:r>
            <a:endParaRPr dirty="0" lang="en-US"/>
          </a:p>
          <a:p>
            <a:r>
              <a:rPr b="1" dirty="0" lang="en-US"/>
              <a:t>Import Required Libraries</a:t>
            </a:r>
            <a:r>
              <a:rPr dirty="0" lang="en-US"/>
              <a:t>: Import the necessary libraries including </a:t>
            </a:r>
            <a:r>
              <a:rPr dirty="0" lang="en-US" err="1"/>
              <a:t>tkinter</a:t>
            </a:r>
            <a:r>
              <a:rPr dirty="0" lang="en-US"/>
              <a:t> for GUI, </a:t>
            </a:r>
            <a:r>
              <a:rPr dirty="0" lang="en-US" err="1"/>
              <a:t>pynput</a:t>
            </a:r>
            <a:r>
              <a:rPr dirty="0" lang="en-US"/>
              <a:t> for keyboard monitoring, and </a:t>
            </a:r>
            <a:r>
              <a:rPr dirty="0" lang="en-US" err="1"/>
              <a:t>json</a:t>
            </a:r>
            <a:r>
              <a:rPr dirty="0" lang="en-US"/>
              <a:t> for handling JSON files.</a:t>
            </a:r>
            <a:endParaRPr dirty="0" lang="en-US"/>
          </a:p>
          <a:p>
            <a:r>
              <a:rPr b="1" dirty="0" lang="en-US"/>
              <a:t>Global Variables</a:t>
            </a:r>
            <a:r>
              <a:rPr dirty="0" lang="en-US"/>
              <a:t>: Initialize global variables such as </a:t>
            </a:r>
            <a:r>
              <a:rPr dirty="0" lang="en-US" err="1"/>
              <a:t>keys_used</a:t>
            </a:r>
            <a:r>
              <a:rPr dirty="0" lang="en-US"/>
              <a:t>, flag, and keys. </a:t>
            </a:r>
            <a:r>
              <a:rPr dirty="0" lang="en-US" err="1"/>
              <a:t>keys_used</a:t>
            </a:r>
            <a:r>
              <a:rPr dirty="0" lang="en-US"/>
              <a:t> stores the list of keys pressed, flag is used to differentiate between key press and key hold events, and keys stores the concatenated string representation of keys pressed.</a:t>
            </a:r>
            <a:endParaRPr dirty="0" lang="en-US"/>
          </a:p>
          <a:p>
            <a:r>
              <a:rPr b="1" dirty="0" lang="en-US"/>
              <a:t>Function Definitions</a:t>
            </a:r>
            <a:r>
              <a:rPr dirty="0" lang="en-US"/>
              <a:t>:</a:t>
            </a:r>
            <a:endParaRPr dirty="0" lang="en-US"/>
          </a:p>
          <a:p>
            <a:pPr lvl="1"/>
            <a:r>
              <a:rPr dirty="0" lang="en-US" err="1"/>
              <a:t>generate_text_log</a:t>
            </a:r>
            <a:r>
              <a:rPr dirty="0" lang="en-US"/>
              <a:t>(key): This function writes the pressed keys to a text file named 'key_log.txt'.</a:t>
            </a:r>
            <a:endParaRPr dirty="0" lang="en-US"/>
          </a:p>
          <a:p>
            <a:pPr lvl="1"/>
            <a:r>
              <a:rPr dirty="0" lang="en-US" err="1"/>
              <a:t>generate_json_file</a:t>
            </a:r>
            <a:r>
              <a:rPr dirty="0" lang="en-US"/>
              <a:t>(</a:t>
            </a:r>
            <a:r>
              <a:rPr dirty="0" lang="en-US" err="1"/>
              <a:t>keys_used</a:t>
            </a:r>
            <a:r>
              <a:rPr dirty="0" lang="en-US"/>
              <a:t>): This function generates a JSON file named '</a:t>
            </a:r>
            <a:r>
              <a:rPr dirty="0" lang="en-US" err="1"/>
              <a:t>key_log.json</a:t>
            </a:r>
            <a:r>
              <a:rPr dirty="0" lang="en-US"/>
              <a:t>' containing the list of keys pressed.</a:t>
            </a:r>
            <a:endParaRPr dirty="0" lang="en-US"/>
          </a:p>
          <a:p>
            <a:pPr lvl="1"/>
            <a:r>
              <a:rPr dirty="0" lang="en-US" err="1"/>
              <a:t>on_press</a:t>
            </a:r>
            <a:r>
              <a:rPr dirty="0" lang="en-US"/>
              <a:t>(key): This function is called when a key is pressed. It appends the pressed or held key to the </a:t>
            </a:r>
            <a:r>
              <a:rPr dirty="0" lang="en-US" err="1"/>
              <a:t>keys_used</a:t>
            </a:r>
            <a:r>
              <a:rPr dirty="0" lang="en-US"/>
              <a:t> list and generates the JSON file.</a:t>
            </a:r>
            <a:endParaRPr dirty="0" lang="en-US"/>
          </a:p>
          <a:p>
            <a:pPr lvl="1"/>
            <a:r>
              <a:rPr dirty="0" lang="en-US" err="1"/>
              <a:t>on_release</a:t>
            </a:r>
            <a:r>
              <a:rPr dirty="0" lang="en-US"/>
              <a:t>(key): This function is called when a key is released. It appends the released key to the </a:t>
            </a:r>
            <a:r>
              <a:rPr dirty="0" lang="en-US" err="1"/>
              <a:t>keys_used</a:t>
            </a:r>
            <a:r>
              <a:rPr dirty="0" lang="en-US"/>
              <a:t> list, updates the keys variable, and generates both JSON and text log files.</a:t>
            </a:r>
            <a:endParaRPr dirty="0" lang="en-US"/>
          </a:p>
          <a:p>
            <a:pPr lvl="1"/>
            <a:r>
              <a:rPr dirty="0" lang="en-US" err="1"/>
              <a:t>start_keylogger</a:t>
            </a:r>
            <a:r>
              <a:rPr dirty="0" lang="en-US"/>
              <a:t>(): This function starts the </a:t>
            </a:r>
            <a:r>
              <a:rPr dirty="0" lang="en-US" err="1"/>
              <a:t>keylogger</a:t>
            </a:r>
            <a:r>
              <a:rPr dirty="0" lang="en-US"/>
              <a:t> by initializing the keyboard listener and updating the GUI accordingly.</a:t>
            </a:r>
            <a:endParaRPr dirty="0" lang="en-US"/>
          </a:p>
          <a:p>
            <a:pPr lvl="1"/>
            <a:r>
              <a:rPr dirty="0" lang="en-US" err="1"/>
              <a:t>stop_keylogger</a:t>
            </a:r>
            <a:r>
              <a:rPr dirty="0" lang="en-US"/>
              <a:t>(): This function stops the </a:t>
            </a:r>
            <a:r>
              <a:rPr dirty="0" lang="en-US" err="1"/>
              <a:t>keylogger</a:t>
            </a:r>
            <a:r>
              <a:rPr dirty="0" lang="en-US"/>
              <a:t> by stopping the keyboard listener and updating the GUI accordingly.</a:t>
            </a:r>
            <a:endParaRPr dirty="0" lang="en-US"/>
          </a:p>
          <a:p>
            <a:r>
              <a:rPr b="1" dirty="0" lang="en-US"/>
              <a:t>GUI Setup</a:t>
            </a:r>
            <a:r>
              <a:rPr dirty="0" lang="en-US"/>
              <a:t>:</a:t>
            </a:r>
            <a:endParaRPr dirty="0" lang="en-US"/>
          </a:p>
          <a:p>
            <a:pPr lvl="1"/>
            <a:r>
              <a:rPr dirty="0" lang="en-US"/>
              <a:t>Create a </a:t>
            </a:r>
            <a:r>
              <a:rPr dirty="0" lang="en-US" err="1"/>
              <a:t>tkinter</a:t>
            </a:r>
            <a:r>
              <a:rPr dirty="0" lang="en-US"/>
              <a:t> window titled "</a:t>
            </a:r>
            <a:r>
              <a:rPr dirty="0" lang="en-US" err="1"/>
              <a:t>Keylogger</a:t>
            </a:r>
            <a:r>
              <a:rPr dirty="0" lang="en-US"/>
              <a:t>".</a:t>
            </a:r>
            <a:endParaRPr dirty="0" lang="en-US"/>
          </a:p>
          <a:p>
            <a:pPr lvl="1"/>
            <a:r>
              <a:rPr dirty="0" lang="en-US"/>
              <a:t>Create a label widget displaying instructions to start the </a:t>
            </a:r>
            <a:r>
              <a:rPr dirty="0" lang="en-US" err="1"/>
              <a:t>keylogger</a:t>
            </a:r>
            <a:r>
              <a:rPr dirty="0" lang="en-US"/>
              <a:t>.</a:t>
            </a:r>
            <a:endParaRPr dirty="0" lang="en-US"/>
          </a:p>
          <a:p>
            <a:pPr lvl="1"/>
            <a:r>
              <a:rPr dirty="0" lang="en-US"/>
              <a:t>Create "Start" and "Stop" buttons to start and stop the </a:t>
            </a:r>
            <a:r>
              <a:rPr dirty="0" lang="en-US" err="1"/>
              <a:t>keylogger</a:t>
            </a:r>
            <a:r>
              <a:rPr dirty="0" lang="en-US"/>
              <a:t> respectively.</a:t>
            </a:r>
            <a:endParaRPr dirty="0" lang="en-US"/>
          </a:p>
          <a:p>
            <a:r>
              <a:rPr b="1" dirty="0" lang="en-US"/>
              <a:t>Main Loop</a:t>
            </a:r>
            <a:r>
              <a:rPr dirty="0" lang="en-US"/>
              <a:t>: Start the </a:t>
            </a:r>
            <a:r>
              <a:rPr dirty="0" lang="en-US" err="1"/>
              <a:t>tkinter</a:t>
            </a:r>
            <a:r>
              <a:rPr dirty="0" lang="en-US"/>
              <a:t> event loop with </a:t>
            </a:r>
            <a:r>
              <a:rPr dirty="0" lang="en-US" err="1"/>
              <a:t>root.mainloop</a:t>
            </a:r>
            <a:r>
              <a:rPr dirty="0" lang="en-US"/>
              <a:t>().</a:t>
            </a:r>
            <a:endParaRPr dirty="0" lang="en-US"/>
          </a:p>
          <a:p>
            <a:pPr indent="-305435" marL="305435"/>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5" name="Title 4"/>
          <p:cNvSpPr>
            <a:spLocks noGrp="1"/>
          </p:cNvSpPr>
          <p:nvPr>
            <p:ph type="title"/>
          </p:nvPr>
        </p:nvSpPr>
        <p:spPr/>
        <p:txBody>
          <a:bodyPr>
            <a:normAutofit/>
          </a:bodyPr>
          <a:p>
            <a:r>
              <a:rPr b="1" sz="4400" lang="en-US">
                <a:solidFill>
                  <a:schemeClr val="accent1"/>
                </a:solidFill>
                <a:latin typeface="Arial" panose="020B0604020202020204"/>
                <a:ea typeface="+mj-lt"/>
                <a:cs typeface="Arial" panose="020B0604020202020204"/>
              </a:rPr>
              <a:t>Result</a:t>
            </a:r>
            <a:endParaRPr lang="en-US"/>
          </a:p>
        </p:txBody>
      </p:sp>
      <p:sp>
        <p:nvSpPr>
          <p:cNvPr id="1048606" name="Content Placeholder 1"/>
          <p:cNvSpPr>
            <a:spLocks noGrp="1"/>
          </p:cNvSpPr>
          <p:nvPr>
            <p:ph idx="1"/>
          </p:nvPr>
        </p:nvSpPr>
        <p:spPr/>
        <p:txBody>
          <a:bodyPr>
            <a:normAutofit/>
          </a:bodyPr>
          <a:p>
            <a:r>
              <a:rPr dirty="0" sz="2400" lang="en-US" err="1"/>
              <a:t>Keyloggers</a:t>
            </a:r>
            <a:r>
              <a:rPr dirty="0" sz="2400" lang="en-US"/>
              <a:t> are software programs or hardware devices that track keystrokes typed on a computer or mobile device. While they can be used for legitimate purposes like monitoring employee activity or parental control, they are often associated with malicious intent, such as stealing passwords, credit card information, or other sensitive data.</a:t>
            </a:r>
            <a:endParaRPr dirty="0" sz="2400" lang="en-US"/>
          </a:p>
          <a:p>
            <a:r>
              <a:rPr dirty="0" sz="2400" lang="en-US"/>
              <a:t>In terms of security, </a:t>
            </a:r>
            <a:r>
              <a:rPr dirty="0" sz="2400" lang="en-US" err="1"/>
              <a:t>keyloggers</a:t>
            </a:r>
            <a:r>
              <a:rPr dirty="0" sz="2400" lang="en-US"/>
              <a:t> pose a significant threat as they can compromise the confidentiality and integrity of sensitive information. Preventive measures against </a:t>
            </a:r>
            <a:r>
              <a:rPr dirty="0" sz="2400" lang="en-US" err="1"/>
              <a:t>keyloggers</a:t>
            </a:r>
            <a:r>
              <a:rPr dirty="0" sz="2400" lang="en-US"/>
              <a:t> include using reputable antivirus software, keeping systems and software updated, being cautious of phishing emails and suspicious websites, and using virtual keyboards for entering sensitive information like passwords.</a:t>
            </a:r>
            <a:endParaRPr dirty="0" sz="24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7" name="Title 4"/>
          <p:cNvSpPr>
            <a:spLocks noGrp="1"/>
          </p:cNvSpPr>
          <p:nvPr>
            <p:ph type="title"/>
          </p:nvPr>
        </p:nvSpPr>
        <p:spPr/>
        <p:txBody>
          <a:bodyPr>
            <a:normAutofit/>
          </a:bodyPr>
          <a:p>
            <a:r>
              <a:rPr b="1" sz="4400" lang="en-US">
                <a:solidFill>
                  <a:schemeClr val="accent1"/>
                </a:solidFill>
                <a:latin typeface="Arial" panose="020B0604020202020204"/>
                <a:ea typeface="+mj-lt"/>
                <a:cs typeface="Arial" panose="020B0604020202020204"/>
              </a:rPr>
              <a:t>Conclusion</a:t>
            </a:r>
            <a:endParaRPr lang="en-US"/>
          </a:p>
        </p:txBody>
      </p:sp>
      <p:sp>
        <p:nvSpPr>
          <p:cNvPr id="1048608" name="Content Placeholder 1"/>
          <p:cNvSpPr>
            <a:spLocks noGrp="1"/>
          </p:cNvSpPr>
          <p:nvPr>
            <p:ph idx="1"/>
          </p:nvPr>
        </p:nvSpPr>
        <p:spPr/>
        <p:txBody>
          <a:bodyPr>
            <a:normAutofit/>
          </a:bodyPr>
          <a:p>
            <a:pPr indent="-305435" marL="305435"/>
            <a:r>
              <a:rPr dirty="0" sz="2000" lang="en-US"/>
              <a:t>In conclusion, </a:t>
            </a:r>
            <a:r>
              <a:rPr dirty="0" sz="2000" lang="en-US" err="1"/>
              <a:t>keyloggers</a:t>
            </a:r>
            <a:r>
              <a:rPr dirty="0" sz="2000" lang="en-US"/>
              <a:t> present a significant security threat in today's digital landscape. These clandestine tools can stealthily capture sensitive information, including passwords, credit card details, and personal communications, posing a serious risk to individuals and organizations alike. To safeguard against </a:t>
            </a:r>
            <a:r>
              <a:rPr dirty="0" sz="2000" lang="en-US" err="1"/>
              <a:t>keylogger</a:t>
            </a:r>
            <a:r>
              <a:rPr dirty="0" sz="2000" lang="en-US"/>
              <a:t> attacks, it is imperative to employ robust </a:t>
            </a:r>
            <a:r>
              <a:rPr dirty="0" sz="2000" lang="en-US" err="1"/>
              <a:t>cybersecurity</a:t>
            </a:r>
            <a:r>
              <a:rPr dirty="0" sz="2000" lang="en-US"/>
              <a:t> measures such as using reputable antivirus software, regularly updating systems and applications, practicing caution when downloading software or files from unknown sources, and implementing encryption technologies for sensitive data transmission. Additionally, user education and awareness play a crucial role in recognizing and thwarting potential </a:t>
            </a:r>
            <a:r>
              <a:rPr dirty="0" sz="2000" lang="en-US" err="1"/>
              <a:t>keylogger</a:t>
            </a:r>
            <a:r>
              <a:rPr dirty="0" sz="2000" lang="en-US"/>
              <a:t> threats. By remaining vigilant and proactive in addressing </a:t>
            </a:r>
            <a:r>
              <a:rPr dirty="0" sz="2000" lang="en-US" err="1"/>
              <a:t>cybersecurity</a:t>
            </a:r>
            <a:r>
              <a:rPr dirty="0" sz="2000" lang="en-US"/>
              <a:t> risks, individuals and organizations can effectively mitigate the dangers posed by </a:t>
            </a:r>
            <a:r>
              <a:rPr dirty="0" sz="2000" lang="en-US" err="1"/>
              <a:t>keyloggers</a:t>
            </a:r>
            <a:r>
              <a:rPr dirty="0" sz="2000" lang="en-US"/>
              <a:t> and enhance overall digital security posture.</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9" name="Content Placeholder 2"/>
          <p:cNvSpPr>
            <a:spLocks noGrp="1"/>
          </p:cNvSpPr>
          <p:nvPr>
            <p:ph idx="1"/>
          </p:nvPr>
        </p:nvSpPr>
        <p:spPr/>
        <p:txBody>
          <a:bodyPr>
            <a:normAutofit/>
          </a:bodyPr>
          <a:p>
            <a:pPr indent="0" marL="0">
              <a:buNone/>
            </a:pPr>
            <a:endParaRPr b="1" dirty="0" sz="2000" lang="en-US"/>
          </a:p>
          <a:p>
            <a:r>
              <a:rPr dirty="0" lang="en-US"/>
              <a:t>The future scopes for </a:t>
            </a:r>
            <a:r>
              <a:rPr dirty="0" lang="en-US" err="1"/>
              <a:t>keyloggers</a:t>
            </a:r>
            <a:r>
              <a:rPr dirty="0" lang="en-US"/>
              <a:t> and security can evolve in several directions, both in terms of threats and countermeasures. Here are some potential future directions:</a:t>
            </a:r>
            <a:endParaRPr dirty="0" lang="en-US"/>
          </a:p>
          <a:p>
            <a:r>
              <a:rPr b="1" dirty="0" lang="en-US"/>
              <a:t>Advanced </a:t>
            </a:r>
            <a:r>
              <a:rPr b="1" dirty="0" lang="en-US" err="1"/>
              <a:t>Keylogger</a:t>
            </a:r>
            <a:r>
              <a:rPr b="1" dirty="0" lang="en-US"/>
              <a:t> Technologies</a:t>
            </a:r>
            <a:r>
              <a:rPr dirty="0" lang="en-US"/>
              <a:t>:</a:t>
            </a:r>
            <a:endParaRPr dirty="0" lang="en-US"/>
          </a:p>
          <a:p>
            <a:pPr lvl="1"/>
            <a:r>
              <a:rPr dirty="0" lang="en-US" err="1"/>
              <a:t>Keyloggers</a:t>
            </a:r>
            <a:r>
              <a:rPr dirty="0" lang="en-US"/>
              <a:t> could become more sophisticated, utilizing machine learning algorithms to better understand context and discern valuable information from keystrokes.</a:t>
            </a:r>
            <a:endParaRPr dirty="0" lang="en-US"/>
          </a:p>
          <a:p>
            <a:pPr lvl="1"/>
            <a:r>
              <a:rPr dirty="0" lang="en-US"/>
              <a:t>Integration with other forms of surveillance, such as webcam and microphone access, to capture a more comprehensive picture of user activity.</a:t>
            </a:r>
            <a:endParaRPr dirty="0" lang="en-US"/>
          </a:p>
          <a:p>
            <a:pPr lvl="1"/>
            <a:r>
              <a:rPr dirty="0" lang="en-US"/>
              <a:t>Utilization of hardware-based </a:t>
            </a:r>
            <a:r>
              <a:rPr dirty="0" lang="en-US" err="1"/>
              <a:t>keyloggers</a:t>
            </a:r>
            <a:r>
              <a:rPr dirty="0" lang="en-US"/>
              <a:t>, which can be harder to detect and remove compared to software-based ones.</a:t>
            </a:r>
            <a:endParaRPr dirty="0" lang="en-US"/>
          </a:p>
          <a:p>
            <a:r>
              <a:rPr b="1" dirty="0" lang="en-US"/>
              <a:t>Targeting </a:t>
            </a:r>
            <a:r>
              <a:rPr b="1" dirty="0" lang="en-US" err="1"/>
              <a:t>IoT</a:t>
            </a:r>
            <a:r>
              <a:rPr b="1" dirty="0" lang="en-US"/>
              <a:t> Devices</a:t>
            </a:r>
            <a:r>
              <a:rPr dirty="0" lang="en-US"/>
              <a:t>:</a:t>
            </a:r>
            <a:endParaRPr dirty="0" lang="en-US"/>
          </a:p>
          <a:p>
            <a:pPr lvl="1"/>
            <a:r>
              <a:rPr dirty="0" lang="en-US"/>
              <a:t>With the increasing prevalence of Internet of Things (</a:t>
            </a:r>
            <a:r>
              <a:rPr dirty="0" lang="en-US" err="1"/>
              <a:t>IoT</a:t>
            </a:r>
            <a:r>
              <a:rPr dirty="0" lang="en-US"/>
              <a:t>) devices, </a:t>
            </a:r>
            <a:r>
              <a:rPr dirty="0" lang="en-US" err="1"/>
              <a:t>keyloggers</a:t>
            </a:r>
            <a:r>
              <a:rPr dirty="0" lang="en-US"/>
              <a:t> may start targeting these devices to capture sensitive information such as passwords and personal data entered through smart home systems, </a:t>
            </a:r>
            <a:r>
              <a:rPr dirty="0" lang="en-US" err="1"/>
              <a:t>wearables</a:t>
            </a:r>
            <a:r>
              <a:rPr dirty="0" lang="en-US"/>
              <a:t>, and other connected devices.</a:t>
            </a:r>
            <a:endParaRPr dirty="0" lang="en-US"/>
          </a:p>
          <a:p>
            <a:r>
              <a:rPr b="1" dirty="0" lang="en-US"/>
              <a:t>Stealth and Evasion Techniques</a:t>
            </a:r>
            <a:r>
              <a:rPr dirty="0" lang="en-US"/>
              <a:t>:</a:t>
            </a:r>
            <a:endParaRPr dirty="0" lang="en-US"/>
          </a:p>
          <a:p>
            <a:pPr lvl="1"/>
            <a:r>
              <a:rPr dirty="0" lang="en-US" err="1"/>
              <a:t>Keyloggers</a:t>
            </a:r>
            <a:r>
              <a:rPr dirty="0" lang="en-US"/>
              <a:t> may employ more advanced evasion techniques to avoid detection by antivirus software and intrusion detection systems.</a:t>
            </a:r>
            <a:endParaRPr dirty="0" lang="en-US"/>
          </a:p>
          <a:p>
            <a:pPr lvl="1"/>
            <a:r>
              <a:rPr dirty="0" lang="en-US"/>
              <a:t>Encrypted communication channels could be used to </a:t>
            </a:r>
            <a:r>
              <a:rPr dirty="0" lang="en-US" err="1"/>
              <a:t>exfiltrate</a:t>
            </a:r>
            <a:r>
              <a:rPr dirty="0" lang="en-US"/>
              <a:t> captured data, making it harder for security systems to detect malicious activity.</a:t>
            </a:r>
            <a:endParaRPr dirty="0" lang="en-US"/>
          </a:p>
          <a:p>
            <a:r>
              <a:rPr b="1" dirty="0" lang="en-US"/>
              <a:t>Countermeasures</a:t>
            </a:r>
            <a:r>
              <a:rPr dirty="0" lang="en-US"/>
              <a:t>:</a:t>
            </a:r>
            <a:endParaRPr dirty="0" lang="en-US"/>
          </a:p>
          <a:p>
            <a:pPr lvl="1"/>
            <a:r>
              <a:rPr dirty="0" lang="en-US"/>
              <a:t>Enhanced behavioral analysis techniques could be developed to detect anomalous keyboard behavior and identify potential </a:t>
            </a:r>
            <a:r>
              <a:rPr dirty="0" lang="en-US" err="1"/>
              <a:t>keylogger</a:t>
            </a:r>
            <a:r>
              <a:rPr dirty="0" lang="en-US"/>
              <a:t> activity.</a:t>
            </a:r>
            <a:endParaRPr dirty="0" lang="en-US"/>
          </a:p>
          <a:p>
            <a:pPr lvl="1"/>
            <a:r>
              <a:rPr dirty="0" lang="en-US"/>
              <a:t>Integration of hardware-based security mechanisms into devices to prevent physical access to keyboards and other input devices.</a:t>
            </a:r>
            <a:endParaRPr dirty="0" lang="en-US"/>
          </a:p>
          <a:p>
            <a:pPr lvl="1"/>
            <a:r>
              <a:rPr dirty="0" lang="en-US"/>
              <a:t>Development of secure input methods that can protect sensitive data even in the presence of </a:t>
            </a:r>
            <a:r>
              <a:rPr dirty="0" lang="en-US" err="1"/>
              <a:t>keyloggers</a:t>
            </a:r>
            <a:r>
              <a:rPr dirty="0" lang="en-US"/>
              <a:t>, such as virtual keyboards and two-factor authentication.</a:t>
            </a:r>
            <a:endParaRPr dirty="0" lang="en-US"/>
          </a:p>
          <a:p>
            <a:r>
              <a:rPr b="1" dirty="0" lang="en-US"/>
              <a:t>Legal and Ethical Considerations</a:t>
            </a:r>
            <a:r>
              <a:rPr dirty="0" lang="en-US"/>
              <a:t>:</a:t>
            </a:r>
            <a:endParaRPr dirty="0" lang="en-US"/>
          </a:p>
          <a:p>
            <a:pPr lvl="1"/>
            <a:r>
              <a:rPr dirty="0" lang="en-US"/>
              <a:t>Continued legal efforts to criminalize the creation, distribution, and use of </a:t>
            </a:r>
            <a:r>
              <a:rPr dirty="0" lang="en-US" err="1"/>
              <a:t>keyloggers</a:t>
            </a:r>
            <a:r>
              <a:rPr dirty="0" lang="en-US"/>
              <a:t> and other malicious software.</a:t>
            </a:r>
            <a:endParaRPr dirty="0" lang="en-US"/>
          </a:p>
          <a:p>
            <a:pPr lvl="1"/>
            <a:r>
              <a:rPr dirty="0" lang="en-US"/>
              <a:t>Ethical debates surrounding the use of </a:t>
            </a:r>
            <a:r>
              <a:rPr dirty="0" lang="en-US" err="1"/>
              <a:t>keyloggers</a:t>
            </a:r>
            <a:r>
              <a:rPr dirty="0" lang="en-US"/>
              <a:t> for legitimate purposes such as parental control or employee monitoring, and the potential invasion of privacy.</a:t>
            </a:r>
            <a:endParaRPr dirty="0" lang="en-US"/>
          </a:p>
          <a:p>
            <a:r>
              <a:rPr b="1" dirty="0" lang="en-US"/>
              <a:t>Education and Awareness</a:t>
            </a:r>
            <a:r>
              <a:rPr dirty="0" lang="en-US"/>
              <a:t>:</a:t>
            </a:r>
            <a:endParaRPr dirty="0" lang="en-US"/>
          </a:p>
          <a:p>
            <a:pPr lvl="1"/>
            <a:r>
              <a:rPr dirty="0" lang="en-US"/>
              <a:t>Increased emphasis on educating users about the risks of </a:t>
            </a:r>
            <a:r>
              <a:rPr dirty="0" lang="en-US" err="1"/>
              <a:t>keyloggers</a:t>
            </a:r>
            <a:r>
              <a:rPr dirty="0" lang="en-US"/>
              <a:t> and other forms of malware, and promoting best practices for maintaining </a:t>
            </a:r>
            <a:r>
              <a:rPr dirty="0" lang="en-US" err="1"/>
              <a:t>cybersecurity</a:t>
            </a:r>
            <a:r>
              <a:rPr dirty="0" lang="en-US"/>
              <a:t> hygiene.</a:t>
            </a:r>
            <a:endParaRPr dirty="0" lang="en-US"/>
          </a:p>
          <a:p>
            <a:pPr lvl="1"/>
            <a:r>
              <a:rPr dirty="0" lang="en-US"/>
              <a:t>Training programs for </a:t>
            </a:r>
            <a:r>
              <a:rPr dirty="0" lang="en-US" err="1"/>
              <a:t>cybersecurity</a:t>
            </a:r>
            <a:r>
              <a:rPr dirty="0" lang="en-US"/>
              <a:t> professionals to stay updated on evolving threats and develop effective countermeasures against </a:t>
            </a:r>
            <a:r>
              <a:rPr dirty="0" lang="en-US" err="1"/>
              <a:t>keyloggers</a:t>
            </a:r>
            <a:r>
              <a:rPr dirty="0" lang="en-US"/>
              <a:t> and other emerging threats.</a:t>
            </a:r>
            <a:endParaRPr dirty="0" lang="en-US"/>
          </a:p>
          <a:p>
            <a:pPr indent="-305435" marL="305435"/>
            <a:endParaRPr dirty="0" lang="en-US"/>
          </a:p>
        </p:txBody>
      </p:sp>
      <p:sp>
        <p:nvSpPr>
          <p:cNvPr id="1048610"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panose="020B0604020202020204"/>
                <a:cs typeface="Arial" panose="020B0604020202020204"/>
              </a:rPr>
              <a:t>Future scope</a:t>
            </a:r>
            <a:endParaRPr b="1" dirty="0" sz="4400" lang="en-US">
              <a:solidFill>
                <a:schemeClr val="accent1"/>
              </a:solidFill>
              <a:latin typeface="Arial" panose="020B0604020202020204"/>
              <a:cs typeface="Arial" panose="020B0604020202020204"/>
            </a:endParaRP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p : p r o p e r t i e s   x m l n s : p = " h t t p : / / s c h e m a s . m i c r o s o f t . c o m / o f f i c e / 2 0 0 6 / m e t a d a t a / p r o p e r t i e s "   x m l n s : x s i = " h t t p : / / w w w . w 3 . o r g / 2 0 0 1 / X M L S c h e m a - i n s t a n c e "   x m l n s : p c = " h t t p : / / s c h e m a s . m i c r o s o f t . c o m / o f f i c e / i n f o p a t h / 2 0 0 7 / P a r t n e r C o n t r o l s " > < d o c u m e n t M a n a g e m e n t > < M e d i a S e r v i c e K e y P o i n t s   x m l n s = " 9 1 6 2 b d 5 b - 4 e d 9 - 4 d a 3 - b 3 7 6 - 0 5 2 0 4 5 8 0 b a 3 f "   x s i : n i l = " t r u e " / > < _ a c t i v i t y   x m l n s = " 9 1 6 2 b d 5 b - 4 e d 9 - 4 d a 3 - b 3 7 6 - 0 5 2 0 4 5 8 0 b a 3 f "   x s i : n i l = " t r u e " / > < / d o c u m e n t M a n a g e m e n t > < / p : p r o p e r t i e s > 
</file>

<file path=customXml/itemProps1.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SSM07</cp:lastModifiedBy>
  <dcterms:created xsi:type="dcterms:W3CDTF">2021-05-24T20:50:00Z</dcterms:created>
  <dcterms:modified xsi:type="dcterms:W3CDTF">2024-04-05T14:02:23Z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7748c90cc0434f3999fc3eea2eb8a0aa</vt:lpwstr>
  </property>
  <property fmtid="{D5CDD505-2E9C-101B-9397-08002B2CF9AE}" pid="4" name="KSOProductBuildVer">
    <vt:lpwstr>1033-12.2.0.13489</vt:lpwstr>
  </property>
</Properties>
</file>