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147471508" r:id="rId3"/>
    <p:sldId id="2147471518" r:id="rId4"/>
    <p:sldId id="2147471522" r:id="rId5"/>
    <p:sldId id="2147472234" r:id="rId6"/>
    <p:sldId id="2147472236" r:id="rId7"/>
    <p:sldId id="21474722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F9158-6BBD-4BD2-8081-4E4BA0D032D5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E580-CEE1-4480-B694-0EB7F10F1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2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0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6666-0E8E-DE27-CB09-F7812EE33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6CE90-8C34-2CAC-8001-59C72030F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6EB9-4828-2D0A-57E6-8D7F48AE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7DCB-D51B-7C03-56E5-0C70CE93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16D0-932D-8B41-A114-B53B7C54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C18A-503A-4B04-9F83-40DB8162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715A6-B0B5-6065-46BE-AF8D3134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18E9-F3AA-1CC0-17BD-85325D11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8645-AC80-B039-5B00-A1DDE9D7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18B8-AB3F-19FD-0094-90B8349C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0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C04FA-140D-B143-3869-D4FABADC7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01AAD-4733-24C0-A0AF-6D3075FA7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C8AA-4273-D050-2EA4-2BEB0774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8108-96A7-F87A-852F-96C1A096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7F475-30F2-B69A-E3CF-587C5EAF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04D2-AA6D-6D9F-2665-389A505D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1D14-9D72-8F9A-5B3D-E1891CDA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A5F6-3B93-BFA7-90AF-960C0BBB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4143-C11A-2C0B-95D6-C8981129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96C9-92FC-B7FB-9D8C-ED4B1AEC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5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2C42-D985-4D08-39BC-E9E4C0F7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A625-FE08-C3FF-61E6-8D21AE81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A7DC1-DB10-056F-08E0-E0919F9D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8F34-B618-0AD0-96AF-AE73BF80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4A0A-5D2B-DA8B-91B0-4D68EB2E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826B-5B3A-9640-3E52-DDAA3E24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5FCA-1153-6865-9E3E-DFC9AE167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F0124-9139-4F7D-0985-3330A3AB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22385-B902-9C16-3DFC-8B726531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E2BE-6ED1-91D9-3023-5F4826E4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A0E5-0529-A8A9-7B23-6F53F4E1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0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6FFC-D28A-434B-C81E-51326650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BD5F2-C675-D7AD-BA83-3CE146239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0E258-06F1-1BAD-B8FE-FDAC276A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409EE-4F4A-65D5-2187-8C7C6672B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8614A-E008-F853-119F-BFCF0F701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15062-BE3A-3BCA-7F1E-72AE964C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2F7B6-A3AE-52D0-E5A5-276D6AF7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AD781-791D-1E96-1BA0-971F8114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3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1AD3-6D62-8A28-745A-8E90A64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576AF-0FD8-C804-1E88-6DEEEFC6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1BF7D-04DB-45CC-E233-07A9E5E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79BB1-073F-1305-3447-3B3FF47C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8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4B24F-832F-0ED8-325C-54A047F2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EF79D-FA69-2C4A-13D2-87802FA0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CCB1-90FC-F449-6643-D612A94F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5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7C41-6532-1560-1CC1-D4F0D371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C79A-D760-A797-BBE4-0D8CED87A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A6F88-2E1B-3583-B6CE-1A4EF2657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B805A-97FE-6EDA-C547-9FC08A41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4EBC-E3EE-B42B-840E-1D0477B2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E0E6-0845-56FC-8E10-BAC75658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4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0C67-37AD-9648-4881-060FB0D3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1249D-C5CB-7BC9-3549-6446F29B0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536B9-ED52-003F-A92B-4838B3177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21ACF-A8E2-BD4D-8DCC-7499BDE6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3E9E-1F01-E7D0-DC11-C45E2167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0C77C-BDD5-DC39-8963-5325ACC6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1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8DA9D-1351-7525-D6DB-F4B85D0E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820F5-BC9C-57DA-18DE-27C39867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B7033-0607-D27D-174A-3A095BDAC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1699-D70F-45FC-AD3B-0FBF8193F69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429F-1997-AA13-00AA-667F1AB7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A05E-773E-E19B-F71E-7A51AB71D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DB5-3B78-4F1E-9F75-2A7F8A842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0.png"/><Relationship Id="rId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DBC5-7E31-09AD-C3C5-997AB33BE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KGR-Path Based Reasoning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004D6-E5CE-F39A-72FC-DE805DE8A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Illustration of Experiments in a Trouble Shooting context using </a:t>
            </a:r>
            <a:r>
              <a:rPr lang="en-US" sz="2400" dirty="0"/>
              <a:t>Curl (AAAI-2021)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67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606F-4F8F-9615-6591-CAD1FAF3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7" y="95951"/>
            <a:ext cx="10431284" cy="67712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Experiment (Static KG) </a:t>
            </a:r>
            <a:endParaRPr lang="en-IN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A9B6DA0-623D-D573-7916-FC48647E3280}"/>
              </a:ext>
            </a:extLst>
          </p:cNvPr>
          <p:cNvSpPr/>
          <p:nvPr/>
        </p:nvSpPr>
        <p:spPr bwMode="auto">
          <a:xfrm>
            <a:off x="2169641" y="2145755"/>
            <a:ext cx="377163" cy="4385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49EBE44-6E98-30DD-C492-484B4E28D4ED}"/>
              </a:ext>
            </a:extLst>
          </p:cNvPr>
          <p:cNvSpPr/>
          <p:nvPr/>
        </p:nvSpPr>
        <p:spPr bwMode="auto">
          <a:xfrm>
            <a:off x="2177209" y="3236143"/>
            <a:ext cx="377163" cy="4385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F8C678E-DE38-BD8C-EA9A-AB74CB2388B4}"/>
              </a:ext>
            </a:extLst>
          </p:cNvPr>
          <p:cNvSpPr/>
          <p:nvPr/>
        </p:nvSpPr>
        <p:spPr bwMode="auto">
          <a:xfrm>
            <a:off x="2169641" y="4380776"/>
            <a:ext cx="377163" cy="438560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D1F43E7-7DCF-EB49-371E-9145E98AAA8C}"/>
              </a:ext>
            </a:extLst>
          </p:cNvPr>
          <p:cNvSpPr/>
          <p:nvPr/>
        </p:nvSpPr>
        <p:spPr bwMode="auto">
          <a:xfrm>
            <a:off x="4249873" y="1632267"/>
            <a:ext cx="377163" cy="438560"/>
          </a:xfrm>
          <a:prstGeom prst="flowChartConnector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1162324-2565-74E8-52DE-EC6E979B555C}"/>
              </a:ext>
            </a:extLst>
          </p:cNvPr>
          <p:cNvSpPr/>
          <p:nvPr/>
        </p:nvSpPr>
        <p:spPr bwMode="auto">
          <a:xfrm>
            <a:off x="4236405" y="2256451"/>
            <a:ext cx="377163" cy="438560"/>
          </a:xfrm>
          <a:prstGeom prst="flowChartConnector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887EBAE-126A-DFD6-4696-592E88112C06}"/>
              </a:ext>
            </a:extLst>
          </p:cNvPr>
          <p:cNvSpPr/>
          <p:nvPr/>
        </p:nvSpPr>
        <p:spPr bwMode="auto">
          <a:xfrm>
            <a:off x="4278973" y="2880636"/>
            <a:ext cx="377163" cy="438560"/>
          </a:xfrm>
          <a:prstGeom prst="flowChartConnector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2E7E4-ED2D-58C9-FB66-40895F831465}"/>
              </a:ext>
            </a:extLst>
          </p:cNvPr>
          <p:cNvSpPr txBox="1"/>
          <p:nvPr/>
        </p:nvSpPr>
        <p:spPr>
          <a:xfrm>
            <a:off x="4099162" y="1358441"/>
            <a:ext cx="903855" cy="34100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RRU</a:t>
            </a:r>
            <a:endParaRPr lang="en-IN" sz="1600" kern="1000" spc="-40">
              <a:latin typeface="Ericsson Hild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6078E-895B-42BE-5840-6D9D219CCC9B}"/>
              </a:ext>
            </a:extLst>
          </p:cNvPr>
          <p:cNvSpPr txBox="1"/>
          <p:nvPr/>
        </p:nvSpPr>
        <p:spPr>
          <a:xfrm>
            <a:off x="4109473" y="2015306"/>
            <a:ext cx="903855" cy="34100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Cable</a:t>
            </a:r>
            <a:endParaRPr lang="en-IN" sz="1600" kern="1000" spc="-40">
              <a:latin typeface="Ericsson Hild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C461A-6FB9-2005-691F-812A6BA0311D}"/>
              </a:ext>
            </a:extLst>
          </p:cNvPr>
          <p:cNvSpPr txBox="1"/>
          <p:nvPr/>
        </p:nvSpPr>
        <p:spPr>
          <a:xfrm>
            <a:off x="4120563" y="2627931"/>
            <a:ext cx="1482432" cy="43609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Others</a:t>
            </a:r>
            <a:endParaRPr lang="en-IN" sz="1600" kern="1000" spc="-40">
              <a:latin typeface="Ericsson Hilda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01BC00-8B24-52C1-767C-0DD5C1BE35F7}"/>
              </a:ext>
            </a:extLst>
          </p:cNvPr>
          <p:cNvCxnSpPr>
            <a:stCxn id="3" idx="7"/>
            <a:endCxn id="7" idx="2"/>
          </p:cNvCxnSpPr>
          <p:nvPr/>
        </p:nvCxnSpPr>
        <p:spPr bwMode="auto">
          <a:xfrm>
            <a:off x="2491570" y="2209981"/>
            <a:ext cx="1744836" cy="265751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37BCCF-06FA-8C0B-48B6-75DD341EDC16}"/>
              </a:ext>
            </a:extLst>
          </p:cNvPr>
          <p:cNvCxnSpPr>
            <a:endCxn id="6" idx="3"/>
          </p:cNvCxnSpPr>
          <p:nvPr/>
        </p:nvCxnSpPr>
        <p:spPr bwMode="auto">
          <a:xfrm flipV="1">
            <a:off x="2546804" y="2006602"/>
            <a:ext cx="1758304" cy="13875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4CD7E6-555E-B21A-23A2-D094B8C0EEAD}"/>
              </a:ext>
            </a:extLst>
          </p:cNvPr>
          <p:cNvCxnSpPr>
            <a:stCxn id="5" idx="6"/>
            <a:endCxn id="7" idx="2"/>
          </p:cNvCxnSpPr>
          <p:nvPr/>
        </p:nvCxnSpPr>
        <p:spPr bwMode="auto">
          <a:xfrm flipV="1">
            <a:off x="2546805" y="2475731"/>
            <a:ext cx="1689601" cy="21243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B67C19-D52A-67B6-70A4-D006052567A7}"/>
              </a:ext>
            </a:extLst>
          </p:cNvPr>
          <p:cNvCxnSpPr>
            <a:stCxn id="3" idx="7"/>
            <a:endCxn id="8" idx="2"/>
          </p:cNvCxnSpPr>
          <p:nvPr/>
        </p:nvCxnSpPr>
        <p:spPr bwMode="auto">
          <a:xfrm>
            <a:off x="2491570" y="2209980"/>
            <a:ext cx="1787404" cy="8899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C2B7CB-1710-10E0-324C-0C24AF22A4F2}"/>
              </a:ext>
            </a:extLst>
          </p:cNvPr>
          <p:cNvSpPr txBox="1"/>
          <p:nvPr/>
        </p:nvSpPr>
        <p:spPr>
          <a:xfrm rot="571753">
            <a:off x="2658115" y="2108724"/>
            <a:ext cx="1507221" cy="424393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Has_root_cause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10482-C8E3-69EA-A31A-225FBC2395D0}"/>
              </a:ext>
            </a:extLst>
          </p:cNvPr>
          <p:cNvSpPr txBox="1"/>
          <p:nvPr/>
        </p:nvSpPr>
        <p:spPr>
          <a:xfrm rot="19708660">
            <a:off x="2504236" y="2720542"/>
            <a:ext cx="1507221" cy="424393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Has_root_cause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58D7B7-7DEB-4AE4-AF8C-EBF1A25A39FC}"/>
              </a:ext>
            </a:extLst>
          </p:cNvPr>
          <p:cNvSpPr txBox="1"/>
          <p:nvPr/>
        </p:nvSpPr>
        <p:spPr>
          <a:xfrm rot="18458159">
            <a:off x="2851467" y="3121489"/>
            <a:ext cx="1507221" cy="424393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Has_root_cause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BC84DAE-789B-44D6-D7ED-DCACC63CC934}"/>
              </a:ext>
            </a:extLst>
          </p:cNvPr>
          <p:cNvSpPr/>
          <p:nvPr/>
        </p:nvSpPr>
        <p:spPr bwMode="auto">
          <a:xfrm>
            <a:off x="4449353" y="4037304"/>
            <a:ext cx="377163" cy="438560"/>
          </a:xfrm>
          <a:prstGeom prst="flowChartConnector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856FC31D-A152-3EE0-9837-CDC96B88F97B}"/>
              </a:ext>
            </a:extLst>
          </p:cNvPr>
          <p:cNvSpPr/>
          <p:nvPr/>
        </p:nvSpPr>
        <p:spPr bwMode="auto">
          <a:xfrm>
            <a:off x="4559628" y="4755412"/>
            <a:ext cx="377163" cy="438560"/>
          </a:xfrm>
          <a:prstGeom prst="flowChartConnector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A4294C6-E549-AC45-596D-37027CA74F09}"/>
              </a:ext>
            </a:extLst>
          </p:cNvPr>
          <p:cNvSpPr/>
          <p:nvPr/>
        </p:nvSpPr>
        <p:spPr bwMode="auto">
          <a:xfrm>
            <a:off x="3635272" y="4731644"/>
            <a:ext cx="377163" cy="438560"/>
          </a:xfrm>
          <a:prstGeom prst="flowChartConnector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B3443C-25DB-0F94-A9F6-94F7BE1F36C8}"/>
              </a:ext>
            </a:extLst>
          </p:cNvPr>
          <p:cNvSpPr txBox="1"/>
          <p:nvPr/>
        </p:nvSpPr>
        <p:spPr>
          <a:xfrm rot="2238682">
            <a:off x="3716260" y="3604192"/>
            <a:ext cx="1149273" cy="381288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Is_of_vendor</a:t>
            </a:r>
            <a:endParaRPr lang="en-IN" sz="1200" kern="1000" spc="-40">
              <a:latin typeface="Ericsson Hilda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C80B22-C72A-5FA9-7D38-3927E8AA4947}"/>
              </a:ext>
            </a:extLst>
          </p:cNvPr>
          <p:cNvCxnSpPr>
            <a:stCxn id="3" idx="6"/>
            <a:endCxn id="23" idx="1"/>
          </p:cNvCxnSpPr>
          <p:nvPr/>
        </p:nvCxnSpPr>
        <p:spPr bwMode="auto">
          <a:xfrm>
            <a:off x="2546804" y="2365035"/>
            <a:ext cx="1957784" cy="17364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1A0B99-D158-F0C0-A6C5-76ED41BFC6B4}"/>
              </a:ext>
            </a:extLst>
          </p:cNvPr>
          <p:cNvCxnSpPr>
            <a:stCxn id="4" idx="0"/>
            <a:endCxn id="23" idx="2"/>
          </p:cNvCxnSpPr>
          <p:nvPr/>
        </p:nvCxnSpPr>
        <p:spPr bwMode="auto">
          <a:xfrm>
            <a:off x="2365791" y="3236144"/>
            <a:ext cx="2083563" cy="10204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FC6206-F699-9F1A-7D5B-AE3A79EDCC47}"/>
              </a:ext>
            </a:extLst>
          </p:cNvPr>
          <p:cNvSpPr txBox="1"/>
          <p:nvPr/>
        </p:nvSpPr>
        <p:spPr>
          <a:xfrm rot="729504">
            <a:off x="2749983" y="4387254"/>
            <a:ext cx="1515028" cy="584444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Is_of_vendor</a:t>
            </a:r>
            <a:endParaRPr lang="en-IN" sz="1200" kern="1000" spc="-40">
              <a:latin typeface="Ericsson Hilda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E771BB-33B0-8CFC-BA36-8CF9830BADF4}"/>
              </a:ext>
            </a:extLst>
          </p:cNvPr>
          <p:cNvCxnSpPr>
            <a:stCxn id="5" idx="7"/>
            <a:endCxn id="25" idx="0"/>
          </p:cNvCxnSpPr>
          <p:nvPr/>
        </p:nvCxnSpPr>
        <p:spPr bwMode="auto">
          <a:xfrm>
            <a:off x="2491570" y="4445001"/>
            <a:ext cx="1332284" cy="28664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D42D49-8E40-EACA-3A97-ECA4E822448C}"/>
              </a:ext>
            </a:extLst>
          </p:cNvPr>
          <p:cNvSpPr txBox="1"/>
          <p:nvPr/>
        </p:nvSpPr>
        <p:spPr>
          <a:xfrm>
            <a:off x="4343745" y="4409505"/>
            <a:ext cx="903855" cy="34100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Huawei</a:t>
            </a:r>
            <a:endParaRPr lang="en-IN" sz="1600" kern="1000" spc="-40">
              <a:latin typeface="Ericsson Hild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2E9AE9-11AB-70CD-905D-D55AA106636B}"/>
              </a:ext>
            </a:extLst>
          </p:cNvPr>
          <p:cNvSpPr txBox="1"/>
          <p:nvPr/>
        </p:nvSpPr>
        <p:spPr>
          <a:xfrm>
            <a:off x="4603575" y="5098505"/>
            <a:ext cx="903855" cy="34100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Nokia</a:t>
            </a:r>
            <a:endParaRPr lang="en-IN" sz="1600" kern="1000" spc="-40">
              <a:latin typeface="Ericsson Hild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144CF9-A84C-13E1-0D28-657FC97DB3ED}"/>
              </a:ext>
            </a:extLst>
          </p:cNvPr>
          <p:cNvSpPr txBox="1"/>
          <p:nvPr/>
        </p:nvSpPr>
        <p:spPr>
          <a:xfrm>
            <a:off x="3525697" y="5222373"/>
            <a:ext cx="903855" cy="34100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Ericsson</a:t>
            </a:r>
            <a:endParaRPr lang="en-IN" sz="1600" kern="1000" spc="-40">
              <a:latin typeface="Ericsson Hilda"/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7CE076B9-94AC-E136-CCE1-6C81CDED052B}"/>
              </a:ext>
            </a:extLst>
          </p:cNvPr>
          <p:cNvSpPr/>
          <p:nvPr/>
        </p:nvSpPr>
        <p:spPr bwMode="auto">
          <a:xfrm>
            <a:off x="6204980" y="2895124"/>
            <a:ext cx="377163" cy="438560"/>
          </a:xfrm>
          <a:prstGeom prst="flowChartConnector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3D5991CA-71AD-2567-7DE0-6D9CF5B118FF}"/>
              </a:ext>
            </a:extLst>
          </p:cNvPr>
          <p:cNvSpPr/>
          <p:nvPr/>
        </p:nvSpPr>
        <p:spPr bwMode="auto">
          <a:xfrm>
            <a:off x="6204980" y="3524736"/>
            <a:ext cx="377163" cy="438560"/>
          </a:xfrm>
          <a:prstGeom prst="flowChartConnector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0B658F-00A2-7871-6CF7-51E14C233508}"/>
              </a:ext>
            </a:extLst>
          </p:cNvPr>
          <p:cNvCxnSpPr>
            <a:cxnSpLocks/>
            <a:stCxn id="3" idx="4"/>
            <a:endCxn id="42" idx="2"/>
          </p:cNvCxnSpPr>
          <p:nvPr/>
        </p:nvCxnSpPr>
        <p:spPr bwMode="auto">
          <a:xfrm>
            <a:off x="2358223" y="2584316"/>
            <a:ext cx="3846757" cy="5300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4A3CD5-0CBA-0ED1-CEAC-A3726E1D917A}"/>
              </a:ext>
            </a:extLst>
          </p:cNvPr>
          <p:cNvCxnSpPr>
            <a:endCxn id="43" idx="2"/>
          </p:cNvCxnSpPr>
          <p:nvPr/>
        </p:nvCxnSpPr>
        <p:spPr bwMode="auto">
          <a:xfrm flipV="1">
            <a:off x="2358223" y="3744017"/>
            <a:ext cx="3846757" cy="9016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B4E674-6C9C-898F-5CD8-78C43EF827E0}"/>
              </a:ext>
            </a:extLst>
          </p:cNvPr>
          <p:cNvCxnSpPr>
            <a:stCxn id="4" idx="5"/>
            <a:endCxn id="43" idx="1"/>
          </p:cNvCxnSpPr>
          <p:nvPr/>
        </p:nvCxnSpPr>
        <p:spPr bwMode="auto">
          <a:xfrm flipV="1">
            <a:off x="2499138" y="3588962"/>
            <a:ext cx="3761077" cy="215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3D2F22-8636-C0AC-062D-7732AFD7F954}"/>
              </a:ext>
            </a:extLst>
          </p:cNvPr>
          <p:cNvSpPr txBox="1"/>
          <p:nvPr/>
        </p:nvSpPr>
        <p:spPr>
          <a:xfrm rot="571753">
            <a:off x="5297863" y="2744892"/>
            <a:ext cx="1507221" cy="424393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Occurred_at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53603C-A38D-AFDC-7957-E4FF2E846F30}"/>
              </a:ext>
            </a:extLst>
          </p:cNvPr>
          <p:cNvSpPr txBox="1"/>
          <p:nvPr/>
        </p:nvSpPr>
        <p:spPr>
          <a:xfrm rot="571753">
            <a:off x="5399007" y="3304222"/>
            <a:ext cx="1507221" cy="424393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Occurred_at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CB44B7-AEC8-03A8-C3B3-64D611105440}"/>
              </a:ext>
            </a:extLst>
          </p:cNvPr>
          <p:cNvSpPr txBox="1"/>
          <p:nvPr/>
        </p:nvSpPr>
        <p:spPr>
          <a:xfrm>
            <a:off x="6130215" y="2520016"/>
            <a:ext cx="903855" cy="34100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NW</a:t>
            </a:r>
            <a:endParaRPr lang="en-IN" sz="1600" kern="1000" spc="-40">
              <a:latin typeface="Ericsson Hild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33BA47-6027-0E95-CC1C-716AFC118E4C}"/>
              </a:ext>
            </a:extLst>
          </p:cNvPr>
          <p:cNvSpPr txBox="1"/>
          <p:nvPr/>
        </p:nvSpPr>
        <p:spPr>
          <a:xfrm>
            <a:off x="6402958" y="3342585"/>
            <a:ext cx="903855" cy="34100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SW</a:t>
            </a:r>
            <a:endParaRPr lang="en-IN" sz="1600" kern="1000" spc="-40">
              <a:latin typeface="Ericsson Hilda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722E17B-CF97-946E-2F5B-D8B4C1125377}"/>
              </a:ext>
            </a:extLst>
          </p:cNvPr>
          <p:cNvCxnSpPr>
            <a:endCxn id="43" idx="5"/>
          </p:cNvCxnSpPr>
          <p:nvPr/>
        </p:nvCxnSpPr>
        <p:spPr bwMode="auto">
          <a:xfrm flipV="1">
            <a:off x="4848054" y="3899071"/>
            <a:ext cx="1678855" cy="4213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30E8FBB-022C-B14E-7741-F71888603E36}"/>
              </a:ext>
            </a:extLst>
          </p:cNvPr>
          <p:cNvCxnSpPr>
            <a:cxnSpLocks/>
            <a:stCxn id="24" idx="5"/>
            <a:endCxn id="42" idx="1"/>
          </p:cNvCxnSpPr>
          <p:nvPr/>
        </p:nvCxnSpPr>
        <p:spPr bwMode="auto">
          <a:xfrm flipV="1">
            <a:off x="4881556" y="2959350"/>
            <a:ext cx="1378659" cy="21703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03DA1-8576-11C8-554F-9F90E15213B9}"/>
              </a:ext>
            </a:extLst>
          </p:cNvPr>
          <p:cNvSpPr txBox="1"/>
          <p:nvPr/>
        </p:nvSpPr>
        <p:spPr>
          <a:xfrm rot="18010053">
            <a:off x="5158527" y="3670196"/>
            <a:ext cx="1507221" cy="424393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predominant_at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F9A22E-FC0B-9AFD-6615-DEB05C788432}"/>
              </a:ext>
            </a:extLst>
          </p:cNvPr>
          <p:cNvSpPr txBox="1"/>
          <p:nvPr/>
        </p:nvSpPr>
        <p:spPr>
          <a:xfrm rot="20571699">
            <a:off x="5647098" y="3917956"/>
            <a:ext cx="1507221" cy="424393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predominant_at</a:t>
            </a:r>
            <a:endParaRPr lang="en-IN" sz="1200" kern="1000" spc="-40">
              <a:latin typeface="Ericsson Hilda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DEC6223-E401-AFE0-45F0-51FA6C6F02D6}"/>
              </a:ext>
            </a:extLst>
          </p:cNvPr>
          <p:cNvGrpSpPr/>
          <p:nvPr/>
        </p:nvGrpSpPr>
        <p:grpSpPr>
          <a:xfrm>
            <a:off x="8088957" y="3135501"/>
            <a:ext cx="903855" cy="804784"/>
            <a:chOff x="5531092" y="2297082"/>
            <a:chExt cx="677891" cy="603588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2CD81C32-3675-284A-7712-BD9D6989FAEE}"/>
                </a:ext>
              </a:extLst>
            </p:cNvPr>
            <p:cNvSpPr/>
            <p:nvPr/>
          </p:nvSpPr>
          <p:spPr bwMode="auto">
            <a:xfrm>
              <a:off x="5587166" y="2571750"/>
              <a:ext cx="282872" cy="32892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A2E42D7-D9BF-8E81-1E89-B8845B1EA7D9}"/>
                </a:ext>
              </a:extLst>
            </p:cNvPr>
            <p:cNvSpPr txBox="1"/>
            <p:nvPr/>
          </p:nvSpPr>
          <p:spPr>
            <a:xfrm>
              <a:off x="5531092" y="2297082"/>
              <a:ext cx="677891" cy="255757"/>
            </a:xfrm>
            <a:prstGeom prst="rect">
              <a:avLst/>
            </a:prstGeom>
          </p:spPr>
          <p:txBody>
            <a:bodyPr vert="horz" wrap="square" lIns="96000" tIns="48000" rIns="96000" bIns="48000" rtlCol="0" anchor="t">
              <a:noAutofit/>
            </a:bodyPr>
            <a:lstStyle/>
            <a:p>
              <a:pPr defTabSz="1219170" fontAlgn="base">
                <a:spcBef>
                  <a:spcPts val="1067"/>
                </a:spcBef>
                <a:spcAft>
                  <a:spcPct val="0"/>
                </a:spcAft>
              </a:pPr>
              <a:r>
                <a:rPr lang="en-US" sz="1333" kern="1000" spc="-40">
                  <a:latin typeface="Ericsson Hilda"/>
                </a:rPr>
                <a:t>W3</a:t>
              </a:r>
              <a:endParaRPr lang="en-IN" sz="1333" kern="1000" spc="-40">
                <a:latin typeface="Ericsson Hilda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590106-3CE7-470A-6A79-25DD8E1C21F6}"/>
              </a:ext>
            </a:extLst>
          </p:cNvPr>
          <p:cNvGrpSpPr/>
          <p:nvPr/>
        </p:nvGrpSpPr>
        <p:grpSpPr>
          <a:xfrm>
            <a:off x="7183387" y="730280"/>
            <a:ext cx="1202629" cy="614085"/>
            <a:chOff x="5368391" y="2440106"/>
            <a:chExt cx="901972" cy="460564"/>
          </a:xfrm>
        </p:grpSpPr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A7AFDCDE-F700-3268-2664-1FAA82632ECD}"/>
                </a:ext>
              </a:extLst>
            </p:cNvPr>
            <p:cNvSpPr/>
            <p:nvPr/>
          </p:nvSpPr>
          <p:spPr bwMode="auto">
            <a:xfrm>
              <a:off x="5587166" y="2571750"/>
              <a:ext cx="282872" cy="328920"/>
            </a:xfrm>
            <a:prstGeom prst="flowChartConnector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E2B4865-3EF4-8B7E-B951-A4B8C2F8FCDB}"/>
                </a:ext>
              </a:extLst>
            </p:cNvPr>
            <p:cNvSpPr txBox="1"/>
            <p:nvPr/>
          </p:nvSpPr>
          <p:spPr>
            <a:xfrm>
              <a:off x="5368391" y="2440106"/>
              <a:ext cx="901972" cy="339577"/>
            </a:xfrm>
            <a:prstGeom prst="rect">
              <a:avLst/>
            </a:prstGeom>
          </p:spPr>
          <p:txBody>
            <a:bodyPr vert="horz" wrap="square" lIns="96000" tIns="48000" rIns="96000" bIns="48000" rtlCol="0" anchor="t">
              <a:noAutofit/>
            </a:bodyPr>
            <a:lstStyle/>
            <a:p>
              <a:pPr defTabSz="1219170" fontAlgn="base">
                <a:spcBef>
                  <a:spcPts val="1067"/>
                </a:spcBef>
                <a:spcAft>
                  <a:spcPct val="0"/>
                </a:spcAft>
              </a:pPr>
              <a:r>
                <a:rPr lang="en-US" sz="1333" kern="1000" spc="-40">
                  <a:latin typeface="Ericsson Hilda"/>
                </a:rPr>
                <a:t>Auto Recovery</a:t>
              </a:r>
              <a:endParaRPr lang="en-IN" sz="1333" kern="1000" spc="-40">
                <a:latin typeface="Ericsson Hild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329662-693E-299F-C1DD-FB8DE69E8C98}"/>
              </a:ext>
            </a:extLst>
          </p:cNvPr>
          <p:cNvGrpSpPr/>
          <p:nvPr/>
        </p:nvGrpSpPr>
        <p:grpSpPr>
          <a:xfrm>
            <a:off x="6514079" y="948355"/>
            <a:ext cx="903855" cy="804784"/>
            <a:chOff x="5531092" y="2297082"/>
            <a:chExt cx="677891" cy="603588"/>
          </a:xfrm>
        </p:grpSpPr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8B16B4B2-09D1-6CFE-2B58-AADA681B2999}"/>
                </a:ext>
              </a:extLst>
            </p:cNvPr>
            <p:cNvSpPr/>
            <p:nvPr/>
          </p:nvSpPr>
          <p:spPr bwMode="auto">
            <a:xfrm>
              <a:off x="5587166" y="2571750"/>
              <a:ext cx="282872" cy="328920"/>
            </a:xfrm>
            <a:prstGeom prst="flowChartConnector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A01DB43-57BE-F514-EA8D-595DDA5E5FE8}"/>
                </a:ext>
              </a:extLst>
            </p:cNvPr>
            <p:cNvSpPr txBox="1"/>
            <p:nvPr/>
          </p:nvSpPr>
          <p:spPr>
            <a:xfrm>
              <a:off x="5531092" y="2297082"/>
              <a:ext cx="677891" cy="255757"/>
            </a:xfrm>
            <a:prstGeom prst="rect">
              <a:avLst/>
            </a:prstGeom>
          </p:spPr>
          <p:txBody>
            <a:bodyPr vert="horz" wrap="square" lIns="96000" tIns="48000" rIns="96000" bIns="48000" rtlCol="0" anchor="t">
              <a:noAutofit/>
            </a:bodyPr>
            <a:lstStyle/>
            <a:p>
              <a:pPr fontAlgn="base">
                <a:spcBef>
                  <a:spcPts val="1067"/>
                </a:spcBef>
                <a:spcAft>
                  <a:spcPct val="0"/>
                </a:spcAft>
              </a:pPr>
              <a:r>
                <a:rPr lang="en-US" sz="1333" kern="1000" spc="-40">
                  <a:latin typeface="Ericsson Hilda"/>
                </a:rPr>
                <a:t>Reset RRU</a:t>
              </a:r>
              <a:endParaRPr lang="en-IN" sz="1333" kern="1000" spc="-40">
                <a:latin typeface="Ericsson Hilda"/>
              </a:endParaRPr>
            </a:p>
            <a:p>
              <a:pPr defTabSz="1219170" fontAlgn="base">
                <a:spcBef>
                  <a:spcPts val="1067"/>
                </a:spcBef>
                <a:spcAft>
                  <a:spcPct val="0"/>
                </a:spcAft>
              </a:pPr>
              <a:endParaRPr lang="en-IN" sz="1600" kern="1000" spc="-40">
                <a:latin typeface="Ericsson Hilda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623D70-4B4E-9348-C3AA-78B8F6276176}"/>
              </a:ext>
            </a:extLst>
          </p:cNvPr>
          <p:cNvGrpSpPr/>
          <p:nvPr/>
        </p:nvGrpSpPr>
        <p:grpSpPr>
          <a:xfrm>
            <a:off x="5646879" y="1072028"/>
            <a:ext cx="1110773" cy="804784"/>
            <a:chOff x="5375904" y="2297082"/>
            <a:chExt cx="833080" cy="603588"/>
          </a:xfrm>
        </p:grpSpPr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D3FE6FA9-8345-9928-C09A-D850E47A8AF7}"/>
                </a:ext>
              </a:extLst>
            </p:cNvPr>
            <p:cNvSpPr/>
            <p:nvPr/>
          </p:nvSpPr>
          <p:spPr bwMode="auto">
            <a:xfrm>
              <a:off x="5587166" y="2571750"/>
              <a:ext cx="282872" cy="328920"/>
            </a:xfrm>
            <a:prstGeom prst="flowChartConnector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935EF1-16C9-EC74-9648-D891E95A4C06}"/>
                </a:ext>
              </a:extLst>
            </p:cNvPr>
            <p:cNvSpPr txBox="1"/>
            <p:nvPr/>
          </p:nvSpPr>
          <p:spPr>
            <a:xfrm>
              <a:off x="5375904" y="2297082"/>
              <a:ext cx="833080" cy="255757"/>
            </a:xfrm>
            <a:prstGeom prst="rect">
              <a:avLst/>
            </a:prstGeom>
          </p:spPr>
          <p:txBody>
            <a:bodyPr vert="horz" wrap="square" lIns="96000" tIns="48000" rIns="96000" bIns="48000" rtlCol="0" anchor="t">
              <a:noAutofit/>
            </a:bodyPr>
            <a:lstStyle/>
            <a:p>
              <a:pPr defTabSz="1219170" fontAlgn="base">
                <a:spcBef>
                  <a:spcPts val="1067"/>
                </a:spcBef>
                <a:spcAft>
                  <a:spcPct val="0"/>
                </a:spcAft>
              </a:pPr>
              <a:r>
                <a:rPr lang="en-US" sz="1200" kern="1000" spc="-40">
                  <a:latin typeface="Ericsson Hilda"/>
                </a:rPr>
                <a:t>Replace jumper</a:t>
              </a:r>
              <a:endParaRPr lang="en-IN" sz="1200" kern="1000" spc="-40">
                <a:latin typeface="Ericsson Hilda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C1FCDB9-386B-9A16-6D89-D3672FDCBB53}"/>
              </a:ext>
            </a:extLst>
          </p:cNvPr>
          <p:cNvCxnSpPr/>
          <p:nvPr/>
        </p:nvCxnSpPr>
        <p:spPr bwMode="auto">
          <a:xfrm>
            <a:off x="5186598" y="1632267"/>
            <a:ext cx="86535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1B2616-749C-2522-730A-91CBAFD5DBCA}"/>
              </a:ext>
            </a:extLst>
          </p:cNvPr>
          <p:cNvCxnSpPr>
            <a:cxnSpLocks/>
            <a:stCxn id="6" idx="0"/>
          </p:cNvCxnSpPr>
          <p:nvPr/>
        </p:nvCxnSpPr>
        <p:spPr bwMode="auto">
          <a:xfrm flipV="1">
            <a:off x="4438455" y="1398648"/>
            <a:ext cx="2319197" cy="233619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08D094-2947-9FF5-7FB6-778E4F5E5BD5}"/>
              </a:ext>
            </a:extLst>
          </p:cNvPr>
          <p:cNvCxnSpPr>
            <a:stCxn id="7" idx="7"/>
            <a:endCxn id="78" idx="3"/>
          </p:cNvCxnSpPr>
          <p:nvPr/>
        </p:nvCxnSpPr>
        <p:spPr bwMode="auto">
          <a:xfrm flipV="1">
            <a:off x="4558334" y="1812588"/>
            <a:ext cx="1425463" cy="5080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E8301C3-764F-2CFF-7AAB-B365CFBD9A4C}"/>
              </a:ext>
            </a:extLst>
          </p:cNvPr>
          <p:cNvCxnSpPr>
            <a:endCxn id="72" idx="2"/>
          </p:cNvCxnSpPr>
          <p:nvPr/>
        </p:nvCxnSpPr>
        <p:spPr bwMode="auto">
          <a:xfrm flipV="1">
            <a:off x="4627036" y="1280141"/>
            <a:ext cx="2903285" cy="15808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C15F5C3-22FB-857C-7D05-067024379CC9}"/>
              </a:ext>
            </a:extLst>
          </p:cNvPr>
          <p:cNvSpPr txBox="1"/>
          <p:nvPr/>
        </p:nvSpPr>
        <p:spPr>
          <a:xfrm rot="20650498">
            <a:off x="4623793" y="1806716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inv_associated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FC5903-407B-EA25-0FA2-FF900CADB9EB}"/>
              </a:ext>
            </a:extLst>
          </p:cNvPr>
          <p:cNvSpPr txBox="1"/>
          <p:nvPr/>
        </p:nvSpPr>
        <p:spPr>
          <a:xfrm rot="21389416">
            <a:off x="4735967" y="1300268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inv_associated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8B9F58-8F40-BC90-5B9E-E3811AD74DC2}"/>
              </a:ext>
            </a:extLst>
          </p:cNvPr>
          <p:cNvSpPr txBox="1"/>
          <p:nvPr/>
        </p:nvSpPr>
        <p:spPr>
          <a:xfrm rot="19964861">
            <a:off x="4867717" y="2141048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inv_associated</a:t>
            </a:r>
            <a:endParaRPr lang="en-IN" sz="1200" kern="1000" spc="-40">
              <a:latin typeface="Ericsson Hilda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02D5DFF-98EB-5F4F-D647-539988717DF8}"/>
              </a:ext>
            </a:extLst>
          </p:cNvPr>
          <p:cNvGrpSpPr/>
          <p:nvPr/>
        </p:nvGrpSpPr>
        <p:grpSpPr>
          <a:xfrm>
            <a:off x="6908237" y="5260245"/>
            <a:ext cx="903855" cy="804784"/>
            <a:chOff x="5531092" y="2297082"/>
            <a:chExt cx="677891" cy="603588"/>
          </a:xfrm>
        </p:grpSpPr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D4F278A-A5F2-74C2-A0CE-78181E12F851}"/>
                </a:ext>
              </a:extLst>
            </p:cNvPr>
            <p:cNvSpPr/>
            <p:nvPr/>
          </p:nvSpPr>
          <p:spPr bwMode="auto">
            <a:xfrm>
              <a:off x="5587166" y="2571750"/>
              <a:ext cx="282872" cy="32892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9CD27D2-5E49-2C4D-2A9C-22CDA63397B0}"/>
                </a:ext>
              </a:extLst>
            </p:cNvPr>
            <p:cNvSpPr txBox="1"/>
            <p:nvPr/>
          </p:nvSpPr>
          <p:spPr>
            <a:xfrm>
              <a:off x="5531092" y="2297082"/>
              <a:ext cx="677891" cy="255757"/>
            </a:xfrm>
            <a:prstGeom prst="rect">
              <a:avLst/>
            </a:prstGeom>
          </p:spPr>
          <p:txBody>
            <a:bodyPr vert="horz" wrap="square" lIns="96000" tIns="48000" rIns="96000" bIns="48000" rtlCol="0" anchor="t">
              <a:noAutofit/>
            </a:bodyPr>
            <a:lstStyle/>
            <a:p>
              <a:pPr defTabSz="1219170" fontAlgn="base">
                <a:spcBef>
                  <a:spcPts val="1067"/>
                </a:spcBef>
                <a:spcAft>
                  <a:spcPct val="0"/>
                </a:spcAft>
              </a:pPr>
              <a:r>
                <a:rPr lang="en-US" sz="1333" kern="1000" spc="-40">
                  <a:latin typeface="Ericsson Hilda"/>
                </a:rPr>
                <a:t>Medium Rainfall</a:t>
              </a:r>
              <a:endParaRPr lang="en-IN" sz="1333" kern="1000" spc="-40">
                <a:latin typeface="Ericsson Hilda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C6C807E-307D-DF1E-DA03-52070D2A9E50}"/>
              </a:ext>
            </a:extLst>
          </p:cNvPr>
          <p:cNvGrpSpPr/>
          <p:nvPr/>
        </p:nvGrpSpPr>
        <p:grpSpPr>
          <a:xfrm>
            <a:off x="8311297" y="2185809"/>
            <a:ext cx="903855" cy="804784"/>
            <a:chOff x="5531092" y="2297082"/>
            <a:chExt cx="677891" cy="603588"/>
          </a:xfrm>
        </p:grpSpPr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5D0087F7-4BB9-4D7C-BA86-E10D5DB29E1B}"/>
                </a:ext>
              </a:extLst>
            </p:cNvPr>
            <p:cNvSpPr/>
            <p:nvPr/>
          </p:nvSpPr>
          <p:spPr bwMode="auto">
            <a:xfrm>
              <a:off x="5587166" y="2571750"/>
              <a:ext cx="282872" cy="32892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A80449-8045-BDA8-A8C5-5689B79B3E3D}"/>
                </a:ext>
              </a:extLst>
            </p:cNvPr>
            <p:cNvSpPr txBox="1"/>
            <p:nvPr/>
          </p:nvSpPr>
          <p:spPr>
            <a:xfrm>
              <a:off x="5531092" y="2297082"/>
              <a:ext cx="677891" cy="255757"/>
            </a:xfrm>
            <a:prstGeom prst="rect">
              <a:avLst/>
            </a:prstGeom>
          </p:spPr>
          <p:txBody>
            <a:bodyPr vert="horz" wrap="square" lIns="96000" tIns="48000" rIns="96000" bIns="48000" rtlCol="0" anchor="t">
              <a:noAutofit/>
            </a:bodyPr>
            <a:lstStyle/>
            <a:p>
              <a:pPr defTabSz="1219170" fontAlgn="base">
                <a:spcBef>
                  <a:spcPts val="1067"/>
                </a:spcBef>
                <a:spcAft>
                  <a:spcPct val="0"/>
                </a:spcAft>
              </a:pPr>
              <a:r>
                <a:rPr lang="en-US" sz="1333" kern="1000" spc="-40">
                  <a:latin typeface="Ericsson Hilda"/>
                </a:rPr>
                <a:t>W2</a:t>
              </a:r>
              <a:endParaRPr lang="en-IN" sz="1333" kern="1000" spc="-40">
                <a:latin typeface="Ericsson Hilda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645EBCB-1027-E6DA-3AE2-433068D3865C}"/>
              </a:ext>
            </a:extLst>
          </p:cNvPr>
          <p:cNvGrpSpPr/>
          <p:nvPr/>
        </p:nvGrpSpPr>
        <p:grpSpPr>
          <a:xfrm>
            <a:off x="6960150" y="4455461"/>
            <a:ext cx="903855" cy="804784"/>
            <a:chOff x="5531092" y="2297082"/>
            <a:chExt cx="677891" cy="603588"/>
          </a:xfrm>
        </p:grpSpPr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CAA30169-4ACD-D1DB-94AE-D4496FA0D13B}"/>
                </a:ext>
              </a:extLst>
            </p:cNvPr>
            <p:cNvSpPr/>
            <p:nvPr/>
          </p:nvSpPr>
          <p:spPr bwMode="auto">
            <a:xfrm>
              <a:off x="5587166" y="2571750"/>
              <a:ext cx="282872" cy="328920"/>
            </a:xfrm>
            <a:prstGeom prst="flowChartConnector">
              <a:avLst/>
            </a:prstGeom>
            <a:solidFill>
              <a:schemeClr val="tx1">
                <a:lumMod val="25000"/>
                <a:lumOff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0DE026F-1E5B-4139-6DB3-85B055794F45}"/>
                </a:ext>
              </a:extLst>
            </p:cNvPr>
            <p:cNvSpPr txBox="1"/>
            <p:nvPr/>
          </p:nvSpPr>
          <p:spPr>
            <a:xfrm>
              <a:off x="5531092" y="2297082"/>
              <a:ext cx="677891" cy="255757"/>
            </a:xfrm>
            <a:prstGeom prst="rect">
              <a:avLst/>
            </a:prstGeom>
          </p:spPr>
          <p:txBody>
            <a:bodyPr vert="horz" wrap="square" lIns="96000" tIns="48000" rIns="96000" bIns="48000" rtlCol="0" anchor="t">
              <a:noAutofit/>
            </a:bodyPr>
            <a:lstStyle/>
            <a:p>
              <a:pPr defTabSz="1219170" fontAlgn="base">
                <a:spcBef>
                  <a:spcPts val="1067"/>
                </a:spcBef>
                <a:spcAft>
                  <a:spcPct val="0"/>
                </a:spcAft>
              </a:pPr>
              <a:r>
                <a:rPr lang="en-US" sz="1333" kern="1000" spc="-40">
                  <a:latin typeface="Ericsson Hilda"/>
                </a:rPr>
                <a:t>No rain Fall</a:t>
              </a:r>
              <a:endParaRPr lang="en-IN" sz="1333" kern="1000" spc="-40">
                <a:latin typeface="Ericsson Hilda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1DAEC1-6C5D-CEAA-BD4A-D7F6741B6F02}"/>
              </a:ext>
            </a:extLst>
          </p:cNvPr>
          <p:cNvGrpSpPr/>
          <p:nvPr/>
        </p:nvGrpSpPr>
        <p:grpSpPr>
          <a:xfrm>
            <a:off x="7509043" y="2327627"/>
            <a:ext cx="903855" cy="804784"/>
            <a:chOff x="5531092" y="2297082"/>
            <a:chExt cx="677891" cy="603588"/>
          </a:xfrm>
        </p:grpSpPr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21EAEDD0-9FA6-8DBA-A625-4EBC2CF006CE}"/>
                </a:ext>
              </a:extLst>
            </p:cNvPr>
            <p:cNvSpPr/>
            <p:nvPr/>
          </p:nvSpPr>
          <p:spPr bwMode="auto">
            <a:xfrm>
              <a:off x="5587166" y="2571750"/>
              <a:ext cx="282872" cy="32892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813B88B-1B37-7C07-7488-FC5BB7B513C5}"/>
                </a:ext>
              </a:extLst>
            </p:cNvPr>
            <p:cNvSpPr txBox="1"/>
            <p:nvPr/>
          </p:nvSpPr>
          <p:spPr>
            <a:xfrm>
              <a:off x="5531092" y="2297082"/>
              <a:ext cx="677891" cy="255757"/>
            </a:xfrm>
            <a:prstGeom prst="rect">
              <a:avLst/>
            </a:prstGeom>
          </p:spPr>
          <p:txBody>
            <a:bodyPr vert="horz" wrap="square" lIns="96000" tIns="48000" rIns="96000" bIns="48000" rtlCol="0" anchor="t">
              <a:noAutofit/>
            </a:bodyPr>
            <a:lstStyle/>
            <a:p>
              <a:pPr defTabSz="1219170" fontAlgn="base">
                <a:spcBef>
                  <a:spcPts val="1067"/>
                </a:spcBef>
                <a:spcAft>
                  <a:spcPct val="0"/>
                </a:spcAft>
              </a:pPr>
              <a:r>
                <a:rPr lang="en-US" sz="1333" kern="1000" spc="-40">
                  <a:latin typeface="Ericsson Hilda"/>
                </a:rPr>
                <a:t>W1</a:t>
              </a:r>
              <a:endParaRPr lang="en-IN" sz="1333" kern="1000" spc="-40">
                <a:latin typeface="Ericsson Hilda"/>
              </a:endParaRPr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A64FC1-B1B9-766E-F248-615D586C82DB}"/>
              </a:ext>
            </a:extLst>
          </p:cNvPr>
          <p:cNvCxnSpPr>
            <a:stCxn id="102" idx="1"/>
            <a:endCxn id="78" idx="3"/>
          </p:cNvCxnSpPr>
          <p:nvPr/>
        </p:nvCxnSpPr>
        <p:spPr bwMode="auto">
          <a:xfrm flipH="1" flipV="1">
            <a:off x="5983797" y="1812588"/>
            <a:ext cx="1655247" cy="9454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EEBB9DE-6B34-6702-D6F3-A68B5D816C58}"/>
              </a:ext>
            </a:extLst>
          </p:cNvPr>
          <p:cNvCxnSpPr/>
          <p:nvPr/>
        </p:nvCxnSpPr>
        <p:spPr bwMode="auto">
          <a:xfrm flipH="1" flipV="1">
            <a:off x="6960149" y="1725670"/>
            <a:ext cx="1550560" cy="7876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866FDED-847A-D2BD-F5D4-EF1E04386B7C}"/>
              </a:ext>
            </a:extLst>
          </p:cNvPr>
          <p:cNvCxnSpPr>
            <a:stCxn id="66" idx="0"/>
            <a:endCxn id="72" idx="5"/>
          </p:cNvCxnSpPr>
          <p:nvPr/>
        </p:nvCxnSpPr>
        <p:spPr bwMode="auto">
          <a:xfrm flipH="1" flipV="1">
            <a:off x="7797015" y="1280141"/>
            <a:ext cx="555288" cy="22215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2A4A2D4-2A75-A9F5-C88C-58A8F1E355FD}"/>
              </a:ext>
            </a:extLst>
          </p:cNvPr>
          <p:cNvCxnSpPr>
            <a:cxnSpLocks/>
            <a:stCxn id="96" idx="3"/>
            <a:endCxn id="100" idx="2"/>
          </p:cNvCxnSpPr>
          <p:nvPr/>
        </p:nvCxnSpPr>
        <p:spPr bwMode="auto">
          <a:xfrm flipH="1">
            <a:off x="7412077" y="2926369"/>
            <a:ext cx="1029219" cy="18701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993F160-7F1D-3D82-0626-6BF3898CEFC4}"/>
              </a:ext>
            </a:extLst>
          </p:cNvPr>
          <p:cNvCxnSpPr>
            <a:stCxn id="66" idx="3"/>
            <a:endCxn id="99" idx="5"/>
          </p:cNvCxnSpPr>
          <p:nvPr/>
        </p:nvCxnSpPr>
        <p:spPr bwMode="auto">
          <a:xfrm flipH="1">
            <a:off x="7412078" y="3876061"/>
            <a:ext cx="806879" cy="11649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E3CD6E4-5153-F664-7D43-CF26D68E0EE7}"/>
              </a:ext>
            </a:extLst>
          </p:cNvPr>
          <p:cNvCxnSpPr>
            <a:stCxn id="93" idx="2"/>
          </p:cNvCxnSpPr>
          <p:nvPr/>
        </p:nvCxnSpPr>
        <p:spPr bwMode="auto">
          <a:xfrm flipV="1">
            <a:off x="6983002" y="3135501"/>
            <a:ext cx="643084" cy="27102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003698A-03FB-BDF6-6700-6C936E6F1E58}"/>
              </a:ext>
            </a:extLst>
          </p:cNvPr>
          <p:cNvSpPr txBox="1"/>
          <p:nvPr/>
        </p:nvSpPr>
        <p:spPr>
          <a:xfrm rot="4122182">
            <a:off x="7284869" y="1686723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Action_perf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8EEA36-D97F-2F43-87A9-F40ABE1CB730}"/>
              </a:ext>
            </a:extLst>
          </p:cNvPr>
          <p:cNvSpPr txBox="1"/>
          <p:nvPr/>
        </p:nvSpPr>
        <p:spPr>
          <a:xfrm rot="2040033">
            <a:off x="7049883" y="1881316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Action_perf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130FBA-2F73-A579-B9A6-6ED405999E81}"/>
              </a:ext>
            </a:extLst>
          </p:cNvPr>
          <p:cNvSpPr txBox="1"/>
          <p:nvPr/>
        </p:nvSpPr>
        <p:spPr>
          <a:xfrm rot="1551287">
            <a:off x="6362115" y="2209343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Action_perf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B8929B-5CA8-660D-0369-8D1E812D682D}"/>
              </a:ext>
            </a:extLst>
          </p:cNvPr>
          <p:cNvSpPr txBox="1"/>
          <p:nvPr/>
        </p:nvSpPr>
        <p:spPr>
          <a:xfrm rot="16446023">
            <a:off x="6893051" y="3339919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>
                <a:latin typeface="Ericsson Hilda"/>
              </a:rPr>
              <a:t>Weather _</a:t>
            </a:r>
            <a:r>
              <a:rPr lang="en-US" sz="1200" kern="1000" spc="-40" err="1">
                <a:latin typeface="Ericsson Hilda"/>
              </a:rPr>
              <a:t>befr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23381D-EE58-1846-3FB2-4CB1C2241099}"/>
              </a:ext>
            </a:extLst>
          </p:cNvPr>
          <p:cNvSpPr txBox="1"/>
          <p:nvPr/>
        </p:nvSpPr>
        <p:spPr>
          <a:xfrm rot="17585167">
            <a:off x="7335197" y="3339779"/>
            <a:ext cx="1324081" cy="4354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>
                <a:latin typeface="Ericsson Hilda"/>
              </a:rPr>
              <a:t>Weather _</a:t>
            </a:r>
            <a:r>
              <a:rPr lang="en-US" sz="1200" kern="1000" spc="-40" err="1">
                <a:latin typeface="Ericsson Hilda"/>
              </a:rPr>
              <a:t>befr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B8EE78A-D77B-1F9C-1790-DAAA87796B3C}"/>
              </a:ext>
            </a:extLst>
          </p:cNvPr>
          <p:cNvSpPr txBox="1"/>
          <p:nvPr/>
        </p:nvSpPr>
        <p:spPr>
          <a:xfrm rot="17917866">
            <a:off x="7551379" y="3947711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>
                <a:latin typeface="Ericsson Hilda"/>
              </a:rPr>
              <a:t>Weather _</a:t>
            </a:r>
            <a:r>
              <a:rPr lang="en-US" sz="1200" kern="1000" spc="-40" err="1">
                <a:latin typeface="Ericsson Hilda"/>
              </a:rPr>
              <a:t>befr</a:t>
            </a:r>
            <a:endParaRPr lang="en-IN" sz="1200" kern="1000" spc="-40">
              <a:latin typeface="Ericsson Hilda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D14F1B8-4758-7621-7F59-6DF8B6EC89E9}"/>
              </a:ext>
            </a:extLst>
          </p:cNvPr>
          <p:cNvCxnSpPr/>
          <p:nvPr/>
        </p:nvCxnSpPr>
        <p:spPr bwMode="auto">
          <a:xfrm flipV="1">
            <a:off x="7171584" y="1314579"/>
            <a:ext cx="412225" cy="3535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dashDot"/>
            <a:round/>
            <a:headEnd type="none" w="med" len="med"/>
            <a:tailEnd type="none"/>
          </a:ln>
          <a:effectLst/>
        </p:spPr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9FBD2EE-CBDD-853A-8B8F-4946E95A3230}"/>
              </a:ext>
            </a:extLst>
          </p:cNvPr>
          <p:cNvSpPr txBox="1"/>
          <p:nvPr/>
        </p:nvSpPr>
        <p:spPr>
          <a:xfrm rot="16446023">
            <a:off x="6649891" y="3194377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Associated_with</a:t>
            </a:r>
            <a:endParaRPr lang="en-IN" sz="1200" kern="1000" spc="-40">
              <a:latin typeface="Ericsson Hilda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66AD424-381E-5926-410E-453B0B7ECC99}"/>
              </a:ext>
            </a:extLst>
          </p:cNvPr>
          <p:cNvCxnSpPr>
            <a:cxnSpLocks/>
            <a:stCxn id="43" idx="4"/>
            <a:endCxn id="99" idx="2"/>
          </p:cNvCxnSpPr>
          <p:nvPr/>
        </p:nvCxnSpPr>
        <p:spPr bwMode="auto">
          <a:xfrm>
            <a:off x="6393562" y="3963296"/>
            <a:ext cx="641353" cy="10776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1B559A2-E62C-8AA9-0856-8110B5DBB05A}"/>
              </a:ext>
            </a:extLst>
          </p:cNvPr>
          <p:cNvSpPr txBox="1"/>
          <p:nvPr/>
        </p:nvSpPr>
        <p:spPr>
          <a:xfrm rot="14439836">
            <a:off x="5943926" y="4132249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In_months_of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68E10E-02D7-5DB3-1E13-DA45FDBE65AB}"/>
              </a:ext>
            </a:extLst>
          </p:cNvPr>
          <p:cNvSpPr txBox="1"/>
          <p:nvPr/>
        </p:nvSpPr>
        <p:spPr>
          <a:xfrm>
            <a:off x="2005883" y="1721062"/>
            <a:ext cx="903855" cy="34100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T1</a:t>
            </a:r>
            <a:endParaRPr lang="en-IN" sz="1600" kern="1000" spc="-40">
              <a:latin typeface="Ericsson Hild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C2966E-50C3-42AD-A3AA-466AD6D41CD9}"/>
              </a:ext>
            </a:extLst>
          </p:cNvPr>
          <p:cNvSpPr txBox="1"/>
          <p:nvPr/>
        </p:nvSpPr>
        <p:spPr>
          <a:xfrm>
            <a:off x="1979407" y="2854470"/>
            <a:ext cx="903855" cy="34100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T2</a:t>
            </a:r>
            <a:endParaRPr lang="en-IN" sz="1600" kern="1000" spc="-40">
              <a:latin typeface="Ericsson Hild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5EC884-39A3-AE90-95ED-C0ACAB6078F7}"/>
              </a:ext>
            </a:extLst>
          </p:cNvPr>
          <p:cNvSpPr txBox="1"/>
          <p:nvPr/>
        </p:nvSpPr>
        <p:spPr>
          <a:xfrm>
            <a:off x="2051671" y="4076733"/>
            <a:ext cx="903855" cy="34100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600" kern="1000" spc="-40">
                <a:latin typeface="Ericsson Hilda"/>
              </a:rPr>
              <a:t>T3</a:t>
            </a:r>
            <a:endParaRPr lang="en-IN" sz="1600" kern="1000" spc="-40">
              <a:latin typeface="Ericsson Hilda"/>
            </a:endParaRPr>
          </a:p>
        </p:txBody>
      </p:sp>
      <p:graphicFrame>
        <p:nvGraphicFramePr>
          <p:cNvPr id="135" name="Table 135">
            <a:extLst>
              <a:ext uri="{FF2B5EF4-FFF2-40B4-BE49-F238E27FC236}">
                <a16:creationId xmlns:a16="http://schemas.microsoft.com/office/drawing/2014/main" id="{85D18BAE-1EC0-8875-AC85-1D9DEC642F09}"/>
              </a:ext>
            </a:extLst>
          </p:cNvPr>
          <p:cNvGraphicFramePr>
            <a:graphicFrameLocks noGrp="1"/>
          </p:cNvGraphicFramePr>
          <p:nvPr/>
        </p:nvGraphicFramePr>
        <p:xfrm>
          <a:off x="9380356" y="2601643"/>
          <a:ext cx="2621769" cy="1584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0489">
                  <a:extLst>
                    <a:ext uri="{9D8B030D-6E8A-4147-A177-3AD203B41FA5}">
                      <a16:colId xmlns:a16="http://schemas.microsoft.com/office/drawing/2014/main" val="3613506487"/>
                    </a:ext>
                  </a:extLst>
                </a:gridCol>
                <a:gridCol w="1005640">
                  <a:extLst>
                    <a:ext uri="{9D8B030D-6E8A-4147-A177-3AD203B41FA5}">
                      <a16:colId xmlns:a16="http://schemas.microsoft.com/office/drawing/2014/main" val="3684478129"/>
                    </a:ext>
                  </a:extLst>
                </a:gridCol>
                <a:gridCol w="1005640">
                  <a:extLst>
                    <a:ext uri="{9D8B030D-6E8A-4147-A177-3AD203B41FA5}">
                      <a16:colId xmlns:a16="http://schemas.microsoft.com/office/drawing/2014/main" val="4056442255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00" b="1" kern="12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en-IN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00" b="1" kern="1200" err="1">
                          <a:solidFill>
                            <a:schemeClr val="tx1"/>
                          </a:solidFill>
                        </a:rPr>
                        <a:t>Is_related</a:t>
                      </a:r>
                      <a:endParaRPr lang="en-IN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W1</a:t>
                      </a:r>
                      <a:endParaRPr lang="en-IN" sz="130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943976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00" b="1" kern="12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IN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Is_related</a:t>
                      </a:r>
                      <a:endParaRPr lang="en-IN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  <a:endParaRPr lang="en-IN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59190666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00" b="1" kern="12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en-IN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Is_related</a:t>
                      </a:r>
                      <a:endParaRPr lang="en-IN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W3</a:t>
                      </a:r>
                      <a:endParaRPr lang="en-IN" sz="13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64480918"/>
                  </a:ext>
                </a:extLst>
              </a:tr>
            </a:tbl>
          </a:graphicData>
        </a:graphic>
      </p:graphicFrame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1DC303F-6C97-8004-DB2A-BDEFB31A8AF0}"/>
              </a:ext>
            </a:extLst>
          </p:cNvPr>
          <p:cNvCxnSpPr>
            <a:cxnSpLocks/>
          </p:cNvCxnSpPr>
          <p:nvPr/>
        </p:nvCxnSpPr>
        <p:spPr bwMode="auto">
          <a:xfrm>
            <a:off x="6368190" y="3237941"/>
            <a:ext cx="771991" cy="22316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375049B-6C3C-2B64-8442-CB6FAB1AA7D9}"/>
              </a:ext>
            </a:extLst>
          </p:cNvPr>
          <p:cNvSpPr txBox="1"/>
          <p:nvPr/>
        </p:nvSpPr>
        <p:spPr>
          <a:xfrm rot="2238682">
            <a:off x="3119724" y="3876371"/>
            <a:ext cx="1149273" cy="381288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Is_of_vendor</a:t>
            </a:r>
            <a:endParaRPr lang="en-IN" sz="1200" kern="1000" spc="-40">
              <a:latin typeface="Ericsson Hilda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2D854B8-CCB6-CC5F-189B-86D8F16C4BC4}"/>
              </a:ext>
            </a:extLst>
          </p:cNvPr>
          <p:cNvGrpSpPr/>
          <p:nvPr/>
        </p:nvGrpSpPr>
        <p:grpSpPr>
          <a:xfrm>
            <a:off x="8514497" y="2389009"/>
            <a:ext cx="903855" cy="804784"/>
            <a:chOff x="5531092" y="2297082"/>
            <a:chExt cx="677891" cy="603588"/>
          </a:xfrm>
        </p:grpSpPr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EA4D373B-B328-0BCE-9F26-56F989D086C8}"/>
                </a:ext>
              </a:extLst>
            </p:cNvPr>
            <p:cNvSpPr/>
            <p:nvPr/>
          </p:nvSpPr>
          <p:spPr bwMode="auto">
            <a:xfrm>
              <a:off x="5587166" y="2571750"/>
              <a:ext cx="282872" cy="32892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05D5A10-B1AC-7AD6-F156-3E4E856ABCDC}"/>
                </a:ext>
              </a:extLst>
            </p:cNvPr>
            <p:cNvSpPr txBox="1"/>
            <p:nvPr/>
          </p:nvSpPr>
          <p:spPr>
            <a:xfrm>
              <a:off x="5531092" y="2297082"/>
              <a:ext cx="677891" cy="255757"/>
            </a:xfrm>
            <a:prstGeom prst="rect">
              <a:avLst/>
            </a:prstGeom>
          </p:spPr>
          <p:txBody>
            <a:bodyPr vert="horz" wrap="square" lIns="96000" tIns="48000" rIns="96000" bIns="48000" rtlCol="0" anchor="t">
              <a:noAutofit/>
            </a:bodyPr>
            <a:lstStyle/>
            <a:p>
              <a:pPr defTabSz="1219170" fontAlgn="base">
                <a:spcBef>
                  <a:spcPts val="1067"/>
                </a:spcBef>
                <a:spcAft>
                  <a:spcPct val="0"/>
                </a:spcAft>
              </a:pPr>
              <a:r>
                <a:rPr lang="en-US" sz="1333" kern="1000" spc="-40">
                  <a:latin typeface="Ericsson Hilda"/>
                </a:rPr>
                <a:t>W4</a:t>
              </a:r>
              <a:endParaRPr lang="en-IN" sz="1333" kern="1000" spc="-40">
                <a:latin typeface="Ericsson Hilda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F6AAE57-872D-6237-56E3-07DD5107794C}"/>
              </a:ext>
            </a:extLst>
          </p:cNvPr>
          <p:cNvSpPr txBox="1"/>
          <p:nvPr/>
        </p:nvSpPr>
        <p:spPr>
          <a:xfrm rot="14931322">
            <a:off x="6137163" y="3544783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>
                <a:latin typeface="Ericsson Hilda"/>
              </a:rPr>
              <a:t>In_months_of</a:t>
            </a:r>
            <a:endParaRPr lang="en-IN" sz="1200" kern="1000" spc="-40">
              <a:latin typeface="Ericsson Hilda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ED13D6C-80B9-D0FA-9561-693F69FE0471}"/>
              </a:ext>
            </a:extLst>
          </p:cNvPr>
          <p:cNvCxnSpPr>
            <a:stCxn id="3" idx="7"/>
            <a:endCxn id="78" idx="2"/>
          </p:cNvCxnSpPr>
          <p:nvPr/>
        </p:nvCxnSpPr>
        <p:spPr bwMode="auto">
          <a:xfrm flipV="1">
            <a:off x="2491569" y="1657532"/>
            <a:ext cx="3436992" cy="55244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0B1B818-EA4F-CE53-D51E-0C2C5855FF78}"/>
              </a:ext>
            </a:extLst>
          </p:cNvPr>
          <p:cNvSpPr txBox="1"/>
          <p:nvPr/>
        </p:nvSpPr>
        <p:spPr>
          <a:xfrm rot="21010673">
            <a:off x="3134517" y="1702979"/>
            <a:ext cx="1422303" cy="523867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 err="1">
                <a:latin typeface="Ericsson Hilda"/>
              </a:rPr>
              <a:t>last_activity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F3B7799-ED4B-37C3-4465-5A8013C9B384}"/>
              </a:ext>
            </a:extLst>
          </p:cNvPr>
          <p:cNvSpPr txBox="1"/>
          <p:nvPr/>
        </p:nvSpPr>
        <p:spPr>
          <a:xfrm>
            <a:off x="9623685" y="4679475"/>
            <a:ext cx="2288499" cy="946995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marL="239994" indent="-239994" defTabSz="1219170" fontAlgn="base">
              <a:spcBef>
                <a:spcPts val="1067"/>
              </a:spcBef>
              <a:spcAft>
                <a:spcPct val="0"/>
              </a:spcAft>
              <a:buFont typeface="Ericsson Hilda" panose="00000500000000000000" pitchFamily="2" charset="0"/>
              <a:buChar char="●"/>
            </a:pPr>
            <a:endParaRPr lang="en-IN" sz="2667" kern="1000" spc="-40">
              <a:latin typeface="Ericsson Hild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84F56C-847E-E460-EEC6-2FBC7503E4D0}"/>
              </a:ext>
            </a:extLst>
          </p:cNvPr>
          <p:cNvSpPr txBox="1"/>
          <p:nvPr/>
        </p:nvSpPr>
        <p:spPr>
          <a:xfrm>
            <a:off x="9645197" y="2055710"/>
            <a:ext cx="2169641" cy="460425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2133" kern="1000" spc="-40">
                <a:latin typeface="Ericsson Hilda"/>
              </a:rPr>
              <a:t>Training/Test</a:t>
            </a:r>
            <a:endParaRPr lang="en-IN" sz="2133" kern="1000" spc="-40">
              <a:latin typeface="Ericsson Hild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9F638C-50B6-DF67-CB6C-1CBEE37EFD57}"/>
              </a:ext>
            </a:extLst>
          </p:cNvPr>
          <p:cNvSpPr txBox="1"/>
          <p:nvPr/>
        </p:nvSpPr>
        <p:spPr>
          <a:xfrm>
            <a:off x="8712997" y="4530557"/>
            <a:ext cx="3199188" cy="9469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6000" tIns="48000" rIns="96000" bIns="48000" rtlCol="0" anchor="t">
            <a:noAutofit/>
          </a:bodyPr>
          <a:lstStyle/>
          <a:p>
            <a:pPr marL="380990" indent="-380990" defTabSz="1219170" fontAlgn="base">
              <a:spcBef>
                <a:spcPts val="1067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67" kern="1000" spc="-40">
                <a:latin typeface="Ericsson Hilda"/>
              </a:rPr>
              <a:t>Test : Evaluate Accuracy &amp; Extract Reasoning Paths</a:t>
            </a:r>
          </a:p>
          <a:p>
            <a:pPr marL="380990" indent="-380990" defTabSz="1219170" fontAlgn="base">
              <a:spcBef>
                <a:spcPts val="1067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67" kern="1000" spc="-40">
                <a:latin typeface="Ericsson Hilda"/>
              </a:rPr>
              <a:t>Train :Extract Reasoning Paths</a:t>
            </a:r>
            <a:endParaRPr lang="en-IN" sz="1467" kern="1000" spc="-40">
              <a:latin typeface="Ericsson Hilda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827D5851-53D2-A3AB-96FF-1802F131BADD}"/>
              </a:ext>
            </a:extLst>
          </p:cNvPr>
          <p:cNvSpPr/>
          <p:nvPr/>
        </p:nvSpPr>
        <p:spPr bwMode="auto">
          <a:xfrm rot="5400000">
            <a:off x="10223293" y="4251912"/>
            <a:ext cx="199868" cy="223953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1FA99-28B4-7E77-8DED-FDC6CC20E35C}"/>
              </a:ext>
            </a:extLst>
          </p:cNvPr>
          <p:cNvSpPr txBox="1"/>
          <p:nvPr/>
        </p:nvSpPr>
        <p:spPr>
          <a:xfrm>
            <a:off x="1144988" y="5785973"/>
            <a:ext cx="5443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: Given a se of Tickets(T) &amp; Resolutions(W) and other entities , can we recommend explainable resolutions for a particular or type of Tickets 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85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D86B-556C-D317-DEF3-F63ED8DB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76" y="125651"/>
            <a:ext cx="8353425" cy="683679"/>
          </a:xfrm>
        </p:spPr>
        <p:txBody>
          <a:bodyPr>
            <a:normAutofit fontScale="90000"/>
          </a:bodyPr>
          <a:lstStyle/>
          <a:p>
            <a:r>
              <a:rPr lang="en-US" dirty="0"/>
              <a:t>Knowledge graph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0F9D1-9C41-DC3B-88C5-12C3DACD553C}"/>
              </a:ext>
            </a:extLst>
          </p:cNvPr>
          <p:cNvSpPr txBox="1"/>
          <p:nvPr/>
        </p:nvSpPr>
        <p:spPr>
          <a:xfrm>
            <a:off x="7537555" y="1328534"/>
            <a:ext cx="1074549" cy="56981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2667" kern="1000" spc="-40">
                <a:latin typeface="Ericsson Hilda"/>
              </a:rPr>
              <a:t>.</a:t>
            </a:r>
            <a:endParaRPr lang="en-IN" sz="2667" kern="1000" spc="-40">
              <a:latin typeface="Ericsson Hild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D3D49-0A9A-F68F-9906-6860171DD76A}"/>
              </a:ext>
            </a:extLst>
          </p:cNvPr>
          <p:cNvSpPr txBox="1"/>
          <p:nvPr/>
        </p:nvSpPr>
        <p:spPr>
          <a:xfrm>
            <a:off x="9104735" y="804497"/>
            <a:ext cx="2788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Concept Triples</a:t>
            </a:r>
            <a:endParaRPr lang="en-IN" sz="1200" b="1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8EF487-8854-02D4-BA93-66A863D4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33" y="1347042"/>
            <a:ext cx="6464883" cy="4864287"/>
          </a:xfrm>
        </p:spPr>
        <p:txBody>
          <a:bodyPr/>
          <a:lstStyle/>
          <a:p>
            <a:pPr algn="just">
              <a:spcBef>
                <a:spcPts val="800"/>
              </a:spcBef>
            </a:pPr>
            <a:r>
              <a:rPr lang="en-US" sz="1467"/>
              <a:t>#Relations : 47</a:t>
            </a:r>
          </a:p>
          <a:p>
            <a:pPr algn="just">
              <a:spcBef>
                <a:spcPts val="800"/>
              </a:spcBef>
            </a:pPr>
            <a:r>
              <a:rPr lang="en-US" sz="1467"/>
              <a:t># Entities :  7058</a:t>
            </a:r>
          </a:p>
          <a:p>
            <a:pPr algn="just">
              <a:spcBef>
                <a:spcPts val="800"/>
              </a:spcBef>
            </a:pPr>
            <a:r>
              <a:rPr lang="en-US" sz="1467"/>
              <a:t># Concept Triples : 270</a:t>
            </a:r>
          </a:p>
          <a:p>
            <a:pPr algn="just">
              <a:spcBef>
                <a:spcPts val="800"/>
              </a:spcBef>
            </a:pPr>
            <a:r>
              <a:rPr lang="en-US" sz="1467"/>
              <a:t># Instance Triples : 83683</a:t>
            </a:r>
          </a:p>
          <a:p>
            <a:pPr algn="just">
              <a:spcBef>
                <a:spcPts val="800"/>
              </a:spcBef>
            </a:pPr>
            <a:endParaRPr lang="en-US" sz="1467"/>
          </a:p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D01CF1-E90B-52BF-1083-47154EDE2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629" y="930970"/>
            <a:ext cx="4096620" cy="28501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E4953C-5BCA-F706-95F8-AC591DBEA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077" y="1125177"/>
            <a:ext cx="4009591" cy="24562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B77FB0-6E0C-C1AB-D2BA-D7EDC4802D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05" t="4339" r="-5397" b="3388"/>
          <a:stretch/>
        </p:blipFill>
        <p:spPr>
          <a:xfrm>
            <a:off x="124856" y="3052025"/>
            <a:ext cx="4191672" cy="28750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371614-3583-C4F0-7263-F0C3CF25E288}"/>
              </a:ext>
            </a:extLst>
          </p:cNvPr>
          <p:cNvSpPr txBox="1"/>
          <p:nvPr/>
        </p:nvSpPr>
        <p:spPr>
          <a:xfrm>
            <a:off x="1376716" y="6197647"/>
            <a:ext cx="1646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Ticket Triples</a:t>
            </a:r>
            <a:endParaRPr lang="en-IN" sz="1200" b="1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F59F250-D4C3-E5C3-3BE1-0E596C771F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48" t="4602" r="5064" b="5618"/>
          <a:stretch/>
        </p:blipFill>
        <p:spPr>
          <a:xfrm>
            <a:off x="3992718" y="3748572"/>
            <a:ext cx="4180909" cy="29699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00DEC6-36F7-ACFE-81EC-4E7E5E11B7EA}"/>
              </a:ext>
            </a:extLst>
          </p:cNvPr>
          <p:cNvSpPr txBox="1"/>
          <p:nvPr/>
        </p:nvSpPr>
        <p:spPr>
          <a:xfrm>
            <a:off x="5272715" y="6516454"/>
            <a:ext cx="1646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err="1"/>
              <a:t>WorkOrder</a:t>
            </a:r>
            <a:r>
              <a:rPr lang="en-US" sz="1200" b="1"/>
              <a:t> Triples</a:t>
            </a:r>
            <a:endParaRPr lang="en-IN" sz="12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3894E-C423-14C6-3095-5D5B7944CB63}"/>
              </a:ext>
            </a:extLst>
          </p:cNvPr>
          <p:cNvSpPr txBox="1"/>
          <p:nvPr/>
        </p:nvSpPr>
        <p:spPr>
          <a:xfrm>
            <a:off x="4689087" y="686886"/>
            <a:ext cx="2788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Concept Triples</a:t>
            </a:r>
            <a:endParaRPr lang="en-IN" sz="12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0D6C92-0381-C222-8878-631108911751}"/>
              </a:ext>
            </a:extLst>
          </p:cNvPr>
          <p:cNvSpPr txBox="1"/>
          <p:nvPr/>
        </p:nvSpPr>
        <p:spPr>
          <a:xfrm>
            <a:off x="7994943" y="3998644"/>
            <a:ext cx="4009589" cy="2227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67"/>
              <a:t>['</a:t>
            </a:r>
            <a:r>
              <a:rPr lang="en-IN" sz="1067" err="1"/>
              <a:t>has_rootcause</a:t>
            </a:r>
            <a:r>
              <a:rPr lang="en-IN" sz="1067"/>
              <a:t>', '</a:t>
            </a:r>
            <a:r>
              <a:rPr lang="en-IN" sz="1067" err="1"/>
              <a:t>has_assigned_group</a:t>
            </a:r>
            <a:r>
              <a:rPr lang="en-IN" sz="1067"/>
              <a:t>', '</a:t>
            </a:r>
            <a:r>
              <a:rPr lang="en-IN" sz="1067" err="1"/>
              <a:t>has_region</a:t>
            </a:r>
            <a:r>
              <a:rPr lang="en-IN" sz="1067"/>
              <a:t>', '</a:t>
            </a:r>
            <a:r>
              <a:rPr lang="en-IN" sz="1067" err="1"/>
              <a:t>has_circle</a:t>
            </a:r>
            <a:r>
              <a:rPr lang="en-IN" sz="1067"/>
              <a:t>', '</a:t>
            </a:r>
            <a:r>
              <a:rPr lang="en-IN" sz="1067" err="1"/>
              <a:t>created_month</a:t>
            </a:r>
            <a:r>
              <a:rPr lang="en-IN" sz="1067"/>
              <a:t>', '</a:t>
            </a:r>
            <a:r>
              <a:rPr lang="en-IN" sz="1067" err="1"/>
              <a:t>is_hw_vendor</a:t>
            </a:r>
            <a:r>
              <a:rPr lang="en-IN" sz="1067"/>
              <a:t>', '</a:t>
            </a:r>
            <a:r>
              <a:rPr lang="en-IN" sz="1067" err="1"/>
              <a:t>has_aalrm_extract_n</a:t>
            </a:r>
            <a:r>
              <a:rPr lang="en-IN" sz="1067"/>
              <a:t>', '</a:t>
            </a:r>
            <a:r>
              <a:rPr lang="en-IN" sz="1067" err="1"/>
              <a:t>has_returnloss_flag</a:t>
            </a:r>
            <a:r>
              <a:rPr lang="en-IN" sz="1067"/>
              <a:t>', '</a:t>
            </a:r>
            <a:r>
              <a:rPr lang="en-IN" sz="1067" err="1"/>
              <a:t>has_vswr_val_flag</a:t>
            </a:r>
            <a:r>
              <a:rPr lang="en-IN" sz="1067"/>
              <a:t>', '</a:t>
            </a:r>
            <a:r>
              <a:rPr lang="en-IN" sz="1067" err="1"/>
              <a:t>primary_root_cause</a:t>
            </a:r>
            <a:r>
              <a:rPr lang="en-IN" sz="1067"/>
              <a:t>', '</a:t>
            </a:r>
            <a:r>
              <a:rPr lang="en-IN" sz="1067" err="1"/>
              <a:t>secondary_root_cause</a:t>
            </a:r>
            <a:r>
              <a:rPr lang="en-IN" sz="1067"/>
              <a:t>', '</a:t>
            </a:r>
            <a:r>
              <a:rPr lang="en-IN" sz="1067" err="1"/>
              <a:t>primary_region</a:t>
            </a:r>
            <a:r>
              <a:rPr lang="en-IN" sz="1067"/>
              <a:t>', '</a:t>
            </a:r>
            <a:r>
              <a:rPr lang="en-IN" sz="1067" err="1"/>
              <a:t>secondary_region</a:t>
            </a:r>
            <a:r>
              <a:rPr lang="en-IN" sz="1067"/>
              <a:t>', '</a:t>
            </a:r>
            <a:r>
              <a:rPr lang="en-IN" sz="1067" err="1"/>
              <a:t>is_part_of</a:t>
            </a:r>
            <a:r>
              <a:rPr lang="en-IN" sz="1067"/>
              <a:t>', '</a:t>
            </a:r>
            <a:r>
              <a:rPr lang="en-IN" sz="1067" err="1"/>
              <a:t>in_month_june</a:t>
            </a:r>
            <a:r>
              <a:rPr lang="en-IN" sz="1067"/>
              <a:t>', '</a:t>
            </a:r>
            <a:r>
              <a:rPr lang="en-IN" sz="1067" err="1"/>
              <a:t>in_month_july</a:t>
            </a:r>
            <a:r>
              <a:rPr lang="en-IN" sz="1067"/>
              <a:t>', '</a:t>
            </a:r>
            <a:r>
              <a:rPr lang="en-IN" sz="1067" err="1"/>
              <a:t>in_month_august</a:t>
            </a:r>
            <a:r>
              <a:rPr lang="en-IN" sz="1067"/>
              <a:t>', '</a:t>
            </a:r>
            <a:r>
              <a:rPr lang="en-IN" sz="1067" err="1"/>
              <a:t>in_month_september</a:t>
            </a:r>
            <a:r>
              <a:rPr lang="en-IN" sz="1067"/>
              <a:t>', '</a:t>
            </a:r>
            <a:r>
              <a:rPr lang="en-IN" sz="1067" err="1"/>
              <a:t>in_month_feb</a:t>
            </a:r>
            <a:r>
              <a:rPr lang="en-IN" sz="1067"/>
              <a:t>', '</a:t>
            </a:r>
            <a:r>
              <a:rPr lang="en-IN" sz="1067" err="1"/>
              <a:t>in_month_mar</a:t>
            </a:r>
            <a:r>
              <a:rPr lang="en-IN" sz="1067"/>
              <a:t>', '</a:t>
            </a:r>
            <a:r>
              <a:rPr lang="en-IN" sz="1067" err="1"/>
              <a:t>in_month_april</a:t>
            </a:r>
            <a:r>
              <a:rPr lang="en-IN" sz="1067"/>
              <a:t>', '</a:t>
            </a:r>
            <a:r>
              <a:rPr lang="en-IN" sz="1067" err="1"/>
              <a:t>in_month_may</a:t>
            </a:r>
            <a:r>
              <a:rPr lang="en-IN" sz="1067"/>
              <a:t>', '</a:t>
            </a:r>
            <a:r>
              <a:rPr lang="en-IN" sz="1067" err="1"/>
              <a:t>in_month_october</a:t>
            </a:r>
            <a:r>
              <a:rPr lang="en-IN" sz="1067"/>
              <a:t>', '</a:t>
            </a:r>
            <a:r>
              <a:rPr lang="en-IN" sz="1067" err="1"/>
              <a:t>in_month_nov</a:t>
            </a:r>
            <a:r>
              <a:rPr lang="en-IN" sz="1067"/>
              <a:t>', '</a:t>
            </a:r>
            <a:r>
              <a:rPr lang="en-IN" sz="1067" err="1"/>
              <a:t>in_month_dec</a:t>
            </a:r>
            <a:r>
              <a:rPr lang="en-IN" sz="1067"/>
              <a:t>', '</a:t>
            </a:r>
            <a:r>
              <a:rPr lang="en-IN" sz="1067" err="1"/>
              <a:t>in_month_jan</a:t>
            </a:r>
            <a:r>
              <a:rPr lang="en-IN" sz="1067"/>
              <a:t>', 'prev_hist_act1', 'prev_hist_act2', 'prev_hist_act3', '</a:t>
            </a:r>
            <a:r>
              <a:rPr lang="en-IN" sz="1067" err="1"/>
              <a:t>equipment_type</a:t>
            </a:r>
            <a:r>
              <a:rPr lang="en-IN" sz="1067"/>
              <a:t>', '</a:t>
            </a:r>
            <a:r>
              <a:rPr lang="en-IN" sz="1067" err="1"/>
              <a:t>aspcat</a:t>
            </a:r>
            <a:r>
              <a:rPr lang="en-IN" sz="1067"/>
              <a:t>', '</a:t>
            </a:r>
            <a:r>
              <a:rPr lang="en-IN" sz="1067" err="1"/>
              <a:t>has_relation_code</a:t>
            </a:r>
            <a:r>
              <a:rPr lang="en-IN" sz="1067"/>
              <a:t>', 'has_relation_code2', '</a:t>
            </a:r>
            <a:r>
              <a:rPr lang="en-IN" sz="1067" err="1"/>
              <a:t>in_month_jul</a:t>
            </a:r>
            <a:r>
              <a:rPr lang="en-IN" sz="1067"/>
              <a:t>', '</a:t>
            </a:r>
            <a:r>
              <a:rPr lang="en-IN" sz="1067" err="1"/>
              <a:t>has_activity</a:t>
            </a:r>
            <a:r>
              <a:rPr lang="en-IN" sz="1067"/>
              <a:t>', 'prev_day_1_rain', 'prev_day_2_rain', 'prev_day_3_rain', '</a:t>
            </a:r>
            <a:r>
              <a:rPr lang="en-IN" sz="1067" err="1"/>
              <a:t>has_last_n_days_rain</a:t>
            </a:r>
            <a:r>
              <a:rPr lang="en-IN" sz="1067"/>
              <a:t>', '</a:t>
            </a:r>
            <a:r>
              <a:rPr lang="en-IN" sz="1067" err="1"/>
              <a:t>in_month_aug</a:t>
            </a:r>
            <a:r>
              <a:rPr lang="en-IN" sz="1067"/>
              <a:t>', '</a:t>
            </a:r>
            <a:r>
              <a:rPr lang="en-IN" sz="1067" err="1"/>
              <a:t>in_month_sep</a:t>
            </a:r>
            <a:r>
              <a:rPr lang="en-IN" sz="1067"/>
              <a:t>', '</a:t>
            </a:r>
            <a:r>
              <a:rPr lang="en-IN" sz="1067" err="1"/>
              <a:t>in_month_oct</a:t>
            </a:r>
            <a:r>
              <a:rPr lang="en-IN" sz="1067"/>
              <a:t>']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8E8C12-40C0-A90A-D69C-820BF70CAD97}"/>
              </a:ext>
            </a:extLst>
          </p:cNvPr>
          <p:cNvSpPr txBox="1"/>
          <p:nvPr/>
        </p:nvSpPr>
        <p:spPr>
          <a:xfrm>
            <a:off x="8865800" y="3740109"/>
            <a:ext cx="2788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Relations</a:t>
            </a:r>
            <a:endParaRPr lang="en-IN" sz="12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A6C0C9-8A8D-0649-63F1-66F440C3F4CC}"/>
              </a:ext>
            </a:extLst>
          </p:cNvPr>
          <p:cNvSpPr/>
          <p:nvPr/>
        </p:nvSpPr>
        <p:spPr>
          <a:xfrm>
            <a:off x="1804946" y="4417965"/>
            <a:ext cx="702376" cy="146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0A87F-F575-A1D8-52E7-572D501AFAA3}"/>
              </a:ext>
            </a:extLst>
          </p:cNvPr>
          <p:cNvSpPr/>
          <p:nvPr/>
        </p:nvSpPr>
        <p:spPr>
          <a:xfrm>
            <a:off x="5645304" y="5112186"/>
            <a:ext cx="702376" cy="146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6B914-EDFA-C763-78BB-C445B42172E4}"/>
              </a:ext>
            </a:extLst>
          </p:cNvPr>
          <p:cNvSpPr txBox="1"/>
          <p:nvPr/>
        </p:nvSpPr>
        <p:spPr>
          <a:xfrm>
            <a:off x="5753854" y="5084857"/>
            <a:ext cx="832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wofff</a:t>
            </a:r>
            <a:endParaRPr lang="en-IN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2B1A8-7752-C9C5-E00F-1553A0230B32}"/>
              </a:ext>
            </a:extLst>
          </p:cNvPr>
          <p:cNvSpPr txBox="1"/>
          <p:nvPr/>
        </p:nvSpPr>
        <p:spPr>
          <a:xfrm>
            <a:off x="1915800" y="4374112"/>
            <a:ext cx="832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incxxxx</a:t>
            </a:r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9A3AE-221E-A45F-AD6C-8A79BD6B77BF}"/>
              </a:ext>
            </a:extLst>
          </p:cNvPr>
          <p:cNvSpPr/>
          <p:nvPr/>
        </p:nvSpPr>
        <p:spPr>
          <a:xfrm>
            <a:off x="3363402" y="3998644"/>
            <a:ext cx="5724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3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30E0-BD9D-7B9E-1599-25ADC4F8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Model 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8905A-022D-7BD4-7389-FB74BE0D7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6" r="1"/>
          <a:stretch/>
        </p:blipFill>
        <p:spPr>
          <a:xfrm>
            <a:off x="204011" y="1287068"/>
            <a:ext cx="3863355" cy="3115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B85B5-7734-A174-3835-512826502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3" r="4819" b="3200"/>
          <a:stretch/>
        </p:blipFill>
        <p:spPr>
          <a:xfrm>
            <a:off x="8124637" y="1229057"/>
            <a:ext cx="3978648" cy="3115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BF759C-A105-DE8E-2ACA-CA5AE0DD15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3" t="1063" r="3502" b="4455"/>
          <a:stretch/>
        </p:blipFill>
        <p:spPr>
          <a:xfrm>
            <a:off x="4019840" y="1229058"/>
            <a:ext cx="4104797" cy="32317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69E569-8504-7D7F-E279-A1D88CC4F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88" y="4932065"/>
            <a:ext cx="2387600" cy="1714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1F553F-1BAE-9AA5-0DA7-4520E4747910}"/>
              </a:ext>
            </a:extLst>
          </p:cNvPr>
          <p:cNvSpPr txBox="1"/>
          <p:nvPr/>
        </p:nvSpPr>
        <p:spPr>
          <a:xfrm>
            <a:off x="941889" y="4563164"/>
            <a:ext cx="3366519" cy="480373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867" kern="1000" spc="-40">
                <a:latin typeface="Ericsson Hilda"/>
              </a:rPr>
              <a:t>DTAC Test Results</a:t>
            </a:r>
            <a:endParaRPr lang="en-IN" sz="1867" kern="1000" spc="-40">
              <a:latin typeface="Ericsson Hild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324E97-4AFD-03B4-7F5B-3DF32FF12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766" y="4919366"/>
            <a:ext cx="2425700" cy="173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A86D6F-20BE-0362-5A7C-5619B7133010}"/>
              </a:ext>
            </a:extLst>
          </p:cNvPr>
          <p:cNvSpPr txBox="1"/>
          <p:nvPr/>
        </p:nvSpPr>
        <p:spPr>
          <a:xfrm>
            <a:off x="4891387" y="4563164"/>
            <a:ext cx="3366519" cy="480373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867" kern="1000" spc="-40" err="1">
                <a:latin typeface="Ericsson Hilda"/>
              </a:rPr>
              <a:t>Worksfor</a:t>
            </a:r>
            <a:r>
              <a:rPr lang="en-US" sz="1867" kern="1000" spc="-40">
                <a:latin typeface="Ericsson Hilda"/>
              </a:rPr>
              <a:t> Test Results</a:t>
            </a:r>
            <a:endParaRPr lang="en-IN" sz="1867" kern="1000" spc="-40">
              <a:latin typeface="Ericsson Hilda"/>
            </a:endParaRPr>
          </a:p>
        </p:txBody>
      </p:sp>
    </p:spTree>
    <p:extLst>
      <p:ext uri="{BB962C8B-B14F-4D97-AF65-F5344CB8AC3E}">
        <p14:creationId xmlns:p14="http://schemas.microsoft.com/office/powerpoint/2010/main" val="221605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1294-6A4E-854A-03F3-FE4AA626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943" y="95749"/>
            <a:ext cx="8353425" cy="719516"/>
          </a:xfrm>
        </p:spPr>
        <p:txBody>
          <a:bodyPr/>
          <a:lstStyle/>
          <a:p>
            <a:r>
              <a:rPr lang="en-US" dirty="0"/>
              <a:t>Problem-1 for TT_WO KG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BBBD0-4A71-442A-1F89-DB1314322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" t="4339" r="-5397" b="3388"/>
          <a:stretch/>
        </p:blipFill>
        <p:spPr>
          <a:xfrm>
            <a:off x="347276" y="1557339"/>
            <a:ext cx="4191672" cy="287500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05BD56-2538-609E-FCC7-EBBE0503CCFF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H="1" flipV="1">
            <a:off x="2281882" y="2974397"/>
            <a:ext cx="4906772" cy="19290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23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83A2B0-2117-3C26-4E3F-C361467F4A54}"/>
              </a:ext>
            </a:extLst>
          </p:cNvPr>
          <p:cNvSpPr/>
          <p:nvPr/>
        </p:nvSpPr>
        <p:spPr bwMode="auto">
          <a:xfrm>
            <a:off x="4399005" y="1557340"/>
            <a:ext cx="308947" cy="286793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AD22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50C7A0-D75F-390A-4A8E-2EB62D2D436F}"/>
              </a:ext>
            </a:extLst>
          </p:cNvPr>
          <p:cNvSpPr txBox="1"/>
          <p:nvPr/>
        </p:nvSpPr>
        <p:spPr>
          <a:xfrm>
            <a:off x="4671097" y="1509488"/>
            <a:ext cx="794201" cy="202725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200" kern="1000" spc="-40">
                <a:latin typeface="Ericsson Hilda"/>
              </a:rPr>
              <a:t>INC….</a:t>
            </a:r>
            <a:endParaRPr lang="en-IN" sz="1200" kern="1000" spc="-40">
              <a:latin typeface="Ericsson Hilda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0E1531-7601-6879-3E5E-35E510B1368B}"/>
              </a:ext>
            </a:extLst>
          </p:cNvPr>
          <p:cNvCxnSpPr>
            <a:cxnSpLocks/>
            <a:stCxn id="28" idx="2"/>
          </p:cNvCxnSpPr>
          <p:nvPr/>
        </p:nvCxnSpPr>
        <p:spPr bwMode="auto">
          <a:xfrm flipH="1">
            <a:off x="3365507" y="1700736"/>
            <a:ext cx="1033499" cy="1971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A62A77-886A-9720-852D-E7314FC117BD}"/>
              </a:ext>
            </a:extLst>
          </p:cNvPr>
          <p:cNvCxnSpPr>
            <a:cxnSpLocks/>
            <a:endCxn id="28" idx="3"/>
          </p:cNvCxnSpPr>
          <p:nvPr/>
        </p:nvCxnSpPr>
        <p:spPr bwMode="auto">
          <a:xfrm flipV="1">
            <a:off x="3401265" y="1802132"/>
            <a:ext cx="1042985" cy="1853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539AF9-7289-AEE9-6B83-7FAF41D461A9}"/>
              </a:ext>
            </a:extLst>
          </p:cNvPr>
          <p:cNvSpPr txBox="1"/>
          <p:nvPr/>
        </p:nvSpPr>
        <p:spPr>
          <a:xfrm rot="21159952">
            <a:off x="3366222" y="1472832"/>
            <a:ext cx="1213948" cy="17842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067" kern="1000" spc="-40" err="1">
                <a:latin typeface="Ericsson Hilda"/>
              </a:rPr>
              <a:t>Is_hw_vendor</a:t>
            </a:r>
            <a:r>
              <a:rPr lang="en-US" sz="1200" kern="1000" spc="-40">
                <a:latin typeface="Ericsson Hilda"/>
              </a:rPr>
              <a:t>….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E27003-D1AC-3DCA-77D9-19A757AB5A3B}"/>
              </a:ext>
            </a:extLst>
          </p:cNvPr>
          <p:cNvSpPr txBox="1"/>
          <p:nvPr/>
        </p:nvSpPr>
        <p:spPr>
          <a:xfrm rot="21159952">
            <a:off x="3472402" y="1898315"/>
            <a:ext cx="1213948" cy="17842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Bef>
                <a:spcPts val="1067"/>
              </a:spcBef>
              <a:spcAft>
                <a:spcPct val="0"/>
              </a:spcAft>
            </a:pPr>
            <a:r>
              <a:rPr lang="en-US" sz="1067" b="1" kern="1000" spc="-40" err="1">
                <a:solidFill>
                  <a:srgbClr val="FF0000"/>
                </a:solidFill>
                <a:latin typeface="Ericsson Hilda"/>
              </a:rPr>
              <a:t>Inv</a:t>
            </a:r>
            <a:r>
              <a:rPr lang="en-US" sz="1067" kern="1000" spc="-40" err="1">
                <a:latin typeface="Ericsson Hilda"/>
              </a:rPr>
              <a:t>_Is_hw_vendor</a:t>
            </a:r>
            <a:r>
              <a:rPr lang="en-US" sz="1200" kern="1000" spc="-40">
                <a:latin typeface="Ericsson Hilda"/>
              </a:rPr>
              <a:t>….</a:t>
            </a:r>
            <a:endParaRPr lang="en-IN" sz="1200" kern="1000" spc="-40">
              <a:latin typeface="Ericsson Hild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4A1B0-4DBF-EE12-00D3-1BBE3821FECD}"/>
              </a:ext>
            </a:extLst>
          </p:cNvPr>
          <p:cNvSpPr txBox="1"/>
          <p:nvPr/>
        </p:nvSpPr>
        <p:spPr>
          <a:xfrm>
            <a:off x="81544" y="4656486"/>
            <a:ext cx="7601425" cy="678829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defTabSz="1219170" fontAlgn="base">
              <a:spcAft>
                <a:spcPct val="0"/>
              </a:spcAft>
            </a:pPr>
            <a:r>
              <a:rPr lang="en-US" sz="1333" kern="1000" spc="-40" dirty="0">
                <a:latin typeface="Ericsson Hilda"/>
              </a:rPr>
              <a:t>Questions that an agent is expected to answer/ reach</a:t>
            </a:r>
          </a:p>
          <a:p>
            <a:pPr marL="849579" lvl="1" indent="-239994" fontAlgn="base">
              <a:spcAft>
                <a:spcPct val="0"/>
              </a:spcAft>
              <a:buFont typeface="Ericsson Hilda" panose="00000500000000000000" pitchFamily="2" charset="0"/>
              <a:buChar char="●"/>
            </a:pPr>
            <a:r>
              <a:rPr lang="en-US" sz="1333" kern="1000" spc="-40" dirty="0">
                <a:latin typeface="Ericsson Hilda"/>
              </a:rPr>
              <a:t>What is resolution for Ticket  ?? :  (</a:t>
            </a:r>
            <a:r>
              <a:rPr lang="en-US" sz="1333" kern="1000" spc="-40" dirty="0" err="1">
                <a:latin typeface="Ericsson Hilda"/>
              </a:rPr>
              <a:t>INCXXXX,has_activity</a:t>
            </a:r>
            <a:r>
              <a:rPr lang="en-US" sz="1333" kern="1000" spc="-40" dirty="0">
                <a:latin typeface="Ericsson Hilda"/>
              </a:rPr>
              <a:t> ,?,)</a:t>
            </a:r>
          </a:p>
          <a:p>
            <a:pPr marL="849579" lvl="1" indent="-239994" fontAlgn="base">
              <a:spcAft>
                <a:spcPct val="0"/>
              </a:spcAft>
              <a:buFont typeface="Ericsson Hilda" panose="00000500000000000000" pitchFamily="2" charset="0"/>
              <a:buChar char="●"/>
            </a:pPr>
            <a:r>
              <a:rPr lang="en-US" sz="1333" kern="1000" spc="-40" dirty="0">
                <a:latin typeface="Ericsson Hilda"/>
              </a:rPr>
              <a:t>what is root cause for Ticket ?? :  (</a:t>
            </a:r>
            <a:r>
              <a:rPr lang="en-US" sz="1333" kern="1000" spc="-40" dirty="0" err="1">
                <a:latin typeface="Ericsson Hilda"/>
              </a:rPr>
              <a:t>INCYYYY,has_root_cause</a:t>
            </a:r>
            <a:r>
              <a:rPr lang="en-US" sz="1333" kern="1000" spc="-40" dirty="0">
                <a:latin typeface="Ericsson Hilda"/>
              </a:rPr>
              <a:t> ,?,)</a:t>
            </a:r>
            <a:endParaRPr lang="en-IN" sz="1333" kern="1000" spc="-40" dirty="0">
              <a:latin typeface="Ericsson Hild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BF35C-5684-9B58-90D3-ADF0254DEDB4}"/>
              </a:ext>
            </a:extLst>
          </p:cNvPr>
          <p:cNvSpPr txBox="1"/>
          <p:nvPr/>
        </p:nvSpPr>
        <p:spPr>
          <a:xfrm>
            <a:off x="347276" y="5524869"/>
            <a:ext cx="9820477" cy="1234215"/>
          </a:xfrm>
          <a:prstGeom prst="rect">
            <a:avLst/>
          </a:prstGeom>
        </p:spPr>
        <p:txBody>
          <a:bodyPr vert="horz" wrap="square" lIns="96000" tIns="48000" rIns="96000" bIns="48000" rtlCol="0" anchor="t">
            <a:noAutofit/>
          </a:bodyPr>
          <a:lstStyle/>
          <a:p>
            <a:pPr marL="239994" indent="-239994" defTabSz="1219170" fontAlgn="base">
              <a:spcBef>
                <a:spcPts val="1067"/>
              </a:spcBef>
              <a:spcAft>
                <a:spcPct val="0"/>
              </a:spcAft>
              <a:buFont typeface="Ericsson Hilda" panose="00000500000000000000" pitchFamily="2" charset="0"/>
              <a:buChar char="●"/>
            </a:pPr>
            <a:r>
              <a:rPr lang="en-US" sz="1867" kern="1000" spc="-40" dirty="0">
                <a:latin typeface="Ericsson Hilda"/>
              </a:rPr>
              <a:t>When ever agent reaches a ticket entity , should its considers all TT attributes(1-hop neighbors) entities for choosing action ??</a:t>
            </a:r>
          </a:p>
          <a:p>
            <a:pPr marL="849579" lvl="1" indent="-239994" fontAlgn="base">
              <a:spcBef>
                <a:spcPts val="1067"/>
              </a:spcBef>
              <a:spcAft>
                <a:spcPct val="0"/>
              </a:spcAft>
              <a:buFont typeface="Ericsson Hilda" panose="00000500000000000000" pitchFamily="2" charset="0"/>
              <a:buChar char="●"/>
            </a:pPr>
            <a:r>
              <a:rPr lang="en-US" sz="1867" kern="1000" spc="-40" dirty="0">
                <a:latin typeface="Ericsson Hilda"/>
              </a:rPr>
              <a:t>Can we leveraged neighbor entities  embeddings during learning process </a:t>
            </a:r>
            <a:endParaRPr lang="en-IN" sz="1867" kern="1000" spc="-40" dirty="0">
              <a:latin typeface="Ericsson Hilda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FF241C-AE7B-34A7-E556-ADCE8DD067F2}"/>
              </a:ext>
            </a:extLst>
          </p:cNvPr>
          <p:cNvGrpSpPr/>
          <p:nvPr/>
        </p:nvGrpSpPr>
        <p:grpSpPr>
          <a:xfrm>
            <a:off x="5664635" y="1431066"/>
            <a:ext cx="6422103" cy="3536648"/>
            <a:chOff x="4248476" y="1073299"/>
            <a:chExt cx="4816577" cy="2652486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B529A9D5-D292-D39A-DB92-FB48B84002AE}"/>
                </a:ext>
              </a:extLst>
            </p:cNvPr>
            <p:cNvSpPr/>
            <p:nvPr/>
          </p:nvSpPr>
          <p:spPr bwMode="auto">
            <a:xfrm>
              <a:off x="5350064" y="3396865"/>
              <a:ext cx="282872" cy="328920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A8343E4-BA43-9AE6-B041-8C2C2B2F2EC2}"/>
                </a:ext>
              </a:extLst>
            </p:cNvPr>
            <p:cNvSpPr/>
            <p:nvPr/>
          </p:nvSpPr>
          <p:spPr bwMode="auto">
            <a:xfrm>
              <a:off x="6245826" y="2115170"/>
              <a:ext cx="282872" cy="328920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064BF84-CACD-9914-CD45-6560368C69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12043" y="2329041"/>
              <a:ext cx="41426" cy="10678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4BA29C3-9512-B708-21C9-FBAC3C0E6038}"/>
                </a:ext>
              </a:extLst>
            </p:cNvPr>
            <p:cNvCxnSpPr>
              <a:cxnSpLocks/>
              <a:stCxn id="4" idx="7"/>
              <a:endCxn id="5" idx="3"/>
            </p:cNvCxnSpPr>
            <p:nvPr/>
          </p:nvCxnSpPr>
          <p:spPr bwMode="auto">
            <a:xfrm flipV="1">
              <a:off x="5591510" y="2395921"/>
              <a:ext cx="695742" cy="10491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C6D17A-F5CB-D925-BA1E-ED3ECD4FEC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936" y="3526053"/>
              <a:ext cx="133433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061721-DFBD-9B7B-9DC7-7506D9C855F7}"/>
                </a:ext>
              </a:extLst>
            </p:cNvPr>
            <p:cNvCxnSpPr>
              <a:cxnSpLocks/>
              <a:stCxn id="5" idx="5"/>
              <a:endCxn id="17" idx="1"/>
            </p:cNvCxnSpPr>
            <p:nvPr/>
          </p:nvCxnSpPr>
          <p:spPr bwMode="auto">
            <a:xfrm>
              <a:off x="6487272" y="2395921"/>
              <a:ext cx="415061" cy="3204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A608C995-FBBE-C5D9-FFB4-532D1B9B3BAB}"/>
                </a:ext>
              </a:extLst>
            </p:cNvPr>
            <p:cNvCxnSpPr>
              <a:cxnSpLocks/>
              <a:stCxn id="4" idx="2"/>
              <a:endCxn id="4" idx="1"/>
            </p:cNvCxnSpPr>
            <p:nvPr/>
          </p:nvCxnSpPr>
          <p:spPr bwMode="auto">
            <a:xfrm rot="10800000" flipH="1">
              <a:off x="5350064" y="3445035"/>
              <a:ext cx="41426" cy="116291"/>
            </a:xfrm>
            <a:prstGeom prst="curvedConnector4">
              <a:avLst>
                <a:gd name="adj1" fmla="val -551827"/>
                <a:gd name="adj2" fmla="val 33799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FEEAEF-8144-0C06-2DFF-678486630708}"/>
                </a:ext>
              </a:extLst>
            </p:cNvPr>
            <p:cNvGrpSpPr/>
            <p:nvPr/>
          </p:nvGrpSpPr>
          <p:grpSpPr>
            <a:xfrm>
              <a:off x="6088884" y="1073299"/>
              <a:ext cx="1020863" cy="1273790"/>
              <a:chOff x="1912289" y="1073299"/>
              <a:chExt cx="1020863" cy="127379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A5E71BE-F05D-269E-A870-731525CB0F80}"/>
                  </a:ext>
                </a:extLst>
              </p:cNvPr>
              <p:cNvGrpSpPr/>
              <p:nvPr/>
            </p:nvGrpSpPr>
            <p:grpSpPr>
              <a:xfrm>
                <a:off x="1912289" y="1073299"/>
                <a:ext cx="1020863" cy="1057245"/>
                <a:chOff x="1912289" y="1073299"/>
                <a:chExt cx="1020863" cy="1057245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A8B7003-8797-60F0-0379-52884B44B20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1912289" y="1099610"/>
                  <a:ext cx="198368" cy="1030934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3963368-B8E8-FC41-7A87-88C52EA283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237410" y="1073299"/>
                  <a:ext cx="695742" cy="1049113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triangle"/>
                </a:ln>
                <a:effectLst/>
              </p:spPr>
            </p:cxnSp>
          </p:grp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17E6CD85-6D8A-BB34-F78A-C639328EC8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>
                <a:off x="2043516" y="2230798"/>
                <a:ext cx="41426" cy="116291"/>
              </a:xfrm>
              <a:prstGeom prst="curvedConnector4">
                <a:avLst>
                  <a:gd name="adj1" fmla="val -551827"/>
                  <a:gd name="adj2" fmla="val 337997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1043FC-50AB-26C6-F355-B45D3B86007E}"/>
                </a:ext>
              </a:extLst>
            </p:cNvPr>
            <p:cNvGrpSpPr/>
            <p:nvPr/>
          </p:nvGrpSpPr>
          <p:grpSpPr>
            <a:xfrm>
              <a:off x="6860907" y="1640642"/>
              <a:ext cx="884788" cy="1356507"/>
              <a:chOff x="2684312" y="1640642"/>
              <a:chExt cx="884788" cy="1356507"/>
            </a:xfrm>
          </p:grpSpPr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587D16B1-22ED-BC6A-2C22-C6CC3506CC11}"/>
                  </a:ext>
                </a:extLst>
              </p:cNvPr>
              <p:cNvSpPr/>
              <p:nvPr/>
            </p:nvSpPr>
            <p:spPr bwMode="auto">
              <a:xfrm>
                <a:off x="2684312" y="2668229"/>
                <a:ext cx="282872" cy="328920"/>
              </a:xfrm>
              <a:prstGeom prst="flowChartConnector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39994" indent="-239994">
                  <a:spcBef>
                    <a:spcPts val="1067"/>
                  </a:spcBef>
                  <a:buFont typeface="Ericsson Hilda" panose="00000500000000000000" pitchFamily="2" charset="0"/>
                  <a:buChar char="●"/>
                </a:pPr>
                <a:endParaRPr lang="en-IN" sz="2400" err="1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B0AFE61-8FA8-5C75-D076-367E9E18755D}"/>
                  </a:ext>
                </a:extLst>
              </p:cNvPr>
              <p:cNvCxnSpPr/>
              <p:nvPr/>
            </p:nvCxnSpPr>
            <p:spPr bwMode="auto">
              <a:xfrm flipV="1">
                <a:off x="2821561" y="1640642"/>
                <a:ext cx="41426" cy="106782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C6570A9-9B12-3A68-A971-E5CE7BC47A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873358" y="1648686"/>
                <a:ext cx="695742" cy="104911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2F071787-DB32-65AA-A42C-13DC57407B74}"/>
                  </a:ext>
                </a:extLst>
              </p:cNvPr>
              <p:cNvCxnSpPr>
                <a:cxnSpLocks/>
                <a:stCxn id="17" idx="4"/>
                <a:endCxn id="17" idx="6"/>
              </p:cNvCxnSpPr>
              <p:nvPr/>
            </p:nvCxnSpPr>
            <p:spPr bwMode="auto">
              <a:xfrm rot="5400000" flipH="1" flipV="1">
                <a:off x="2814236" y="2844201"/>
                <a:ext cx="164460" cy="141436"/>
              </a:xfrm>
              <a:prstGeom prst="curvedConnector4">
                <a:avLst>
                  <a:gd name="adj1" fmla="val -139000"/>
                  <a:gd name="adj2" fmla="val 261628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0AC7C96-6FB2-B3FE-BD0B-4B1ADC8761AD}"/>
                </a:ext>
              </a:extLst>
            </p:cNvPr>
            <p:cNvGrpSpPr/>
            <p:nvPr/>
          </p:nvGrpSpPr>
          <p:grpSpPr>
            <a:xfrm>
              <a:off x="4248476" y="1132116"/>
              <a:ext cx="1690905" cy="982526"/>
              <a:chOff x="1676312" y="1122046"/>
              <a:chExt cx="1690905" cy="9825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24AE5CC-2D09-823C-4953-A8178C1F048C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312" y="1122046"/>
                    <a:ext cx="1690905" cy="982526"/>
                  </a:xfrm>
                  <a:prstGeom prst="rect">
                    <a:avLst/>
                  </a:prstGeom>
                  <a:ln w="9525" cmpd="dbl">
                    <a:solidFill>
                      <a:schemeClr val="accent4"/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1527398"/>
                              <a:gd name="connsiteY0" fmla="*/ 0 h 953349"/>
                              <a:gd name="connsiteX1" fmla="*/ 1527398 w 1527398"/>
                              <a:gd name="connsiteY1" fmla="*/ 0 h 953349"/>
                              <a:gd name="connsiteX2" fmla="*/ 1527398 w 1527398"/>
                              <a:gd name="connsiteY2" fmla="*/ 953349 h 953349"/>
                              <a:gd name="connsiteX3" fmla="*/ 0 w 1527398"/>
                              <a:gd name="connsiteY3" fmla="*/ 953349 h 953349"/>
                              <a:gd name="connsiteX4" fmla="*/ 0 w 1527398"/>
                              <a:gd name="connsiteY4" fmla="*/ 0 h 95334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27398" h="953349" fill="none" extrusionOk="0">
                                <a:moveTo>
                                  <a:pt x="0" y="0"/>
                                </a:moveTo>
                                <a:cubicBezTo>
                                  <a:pt x="635345" y="55621"/>
                                  <a:pt x="810463" y="-54378"/>
                                  <a:pt x="1527398" y="0"/>
                                </a:cubicBezTo>
                                <a:cubicBezTo>
                                  <a:pt x="1584554" y="374277"/>
                                  <a:pt x="1589861" y="598170"/>
                                  <a:pt x="1527398" y="953349"/>
                                </a:cubicBezTo>
                                <a:cubicBezTo>
                                  <a:pt x="1243457" y="928355"/>
                                  <a:pt x="471335" y="818236"/>
                                  <a:pt x="0" y="953349"/>
                                </a:cubicBezTo>
                                <a:cubicBezTo>
                                  <a:pt x="-34668" y="854156"/>
                                  <a:pt x="50937" y="360138"/>
                                  <a:pt x="0" y="0"/>
                                </a:cubicBezTo>
                                <a:close/>
                              </a:path>
                              <a:path w="1527398" h="953349" stroke="0" extrusionOk="0">
                                <a:moveTo>
                                  <a:pt x="0" y="0"/>
                                </a:moveTo>
                                <a:cubicBezTo>
                                  <a:pt x="172050" y="-28603"/>
                                  <a:pt x="1109202" y="-39087"/>
                                  <a:pt x="1527398" y="0"/>
                                </a:cubicBezTo>
                                <a:cubicBezTo>
                                  <a:pt x="1457950" y="254026"/>
                                  <a:pt x="1470304" y="748562"/>
                                  <a:pt x="1527398" y="953349"/>
                                </a:cubicBezTo>
                                <a:cubicBezTo>
                                  <a:pt x="1108042" y="919855"/>
                                  <a:pt x="298149" y="857249"/>
                                  <a:pt x="0" y="953349"/>
                                </a:cubicBezTo>
                                <a:cubicBezTo>
                                  <a:pt x="-35363" y="541031"/>
                                  <a:pt x="83337" y="24747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txBody>
                  <a:bodyPr vert="horz" wrap="none" lIns="0" tIns="0" rIns="0" bIns="0" rtlCol="0" anchor="t">
                    <a:noAutofit/>
                  </a:bodyPr>
                  <a:lstStyle/>
                  <a:p>
                    <a:pPr fontAlgn="base">
                      <a:spcBef>
                        <a:spcPts val="1067"/>
                      </a:spcBef>
                      <a:spcAft>
                        <a:spcPct val="0"/>
                      </a:spcAft>
                    </a:pPr>
                    <a:r>
                      <a:rPr lang="en-IN" sz="1600" kern="1000" spc="-40"/>
                      <a:t>   </a:t>
                    </a:r>
                    <a:r>
                      <a:rPr lang="en-IN" sz="1600" b="1" kern="1000" spc="-40"/>
                      <a:t>State</a:t>
                    </a:r>
                    <a:r>
                      <a:rPr lang="en-IN" sz="1600" kern="1000" spc="-40"/>
                      <a:t>: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IN" sz="1600" i="1" kern="1000" spc="-4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 kern="1000" spc="-4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 kern="1000" spc="-4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600" i="1" kern="1000" spc="-4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1600" i="1" kern="1000" spc="-4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600" i="1" kern="1000" spc="-4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IN" sz="1600" kern="1000" spc="-40">
                        <a:latin typeface="Ericsson Hilda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∈</m:t>
                        </m:r>
                      </m:oMath>
                    </a14:m>
                    <a:r>
                      <a:rPr lang="en-US" sz="1600" i="1">
                        <a:latin typeface="Cambria Math" panose="02040503050406030204" pitchFamily="18" charset="0"/>
                      </a:rPr>
                      <a:t> 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a14:m>
                    <a:endParaRPr lang="en-IN" sz="1600" kern="1000" spc="-40">
                      <a:latin typeface="Ericsson Hilda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24AE5CC-2D09-823C-4953-A8178C1F04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312" y="1122046"/>
                    <a:ext cx="1690905" cy="9825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226"/>
                    </a:stretch>
                  </a:blipFill>
                  <a:ln w="9525" cmpd="dbl">
                    <a:solidFill>
                      <a:schemeClr val="accent4"/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1527398"/>
                              <a:gd name="connsiteY0" fmla="*/ 0 h 953349"/>
                              <a:gd name="connsiteX1" fmla="*/ 1527398 w 1527398"/>
                              <a:gd name="connsiteY1" fmla="*/ 0 h 953349"/>
                              <a:gd name="connsiteX2" fmla="*/ 1527398 w 1527398"/>
                              <a:gd name="connsiteY2" fmla="*/ 953349 h 953349"/>
                              <a:gd name="connsiteX3" fmla="*/ 0 w 1527398"/>
                              <a:gd name="connsiteY3" fmla="*/ 953349 h 953349"/>
                              <a:gd name="connsiteX4" fmla="*/ 0 w 1527398"/>
                              <a:gd name="connsiteY4" fmla="*/ 0 h 95334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27398" h="953349" fill="none" extrusionOk="0">
                                <a:moveTo>
                                  <a:pt x="0" y="0"/>
                                </a:moveTo>
                                <a:cubicBezTo>
                                  <a:pt x="635345" y="55621"/>
                                  <a:pt x="810463" y="-54378"/>
                                  <a:pt x="1527398" y="0"/>
                                </a:cubicBezTo>
                                <a:cubicBezTo>
                                  <a:pt x="1584554" y="374277"/>
                                  <a:pt x="1589861" y="598170"/>
                                  <a:pt x="1527398" y="953349"/>
                                </a:cubicBezTo>
                                <a:cubicBezTo>
                                  <a:pt x="1243457" y="928355"/>
                                  <a:pt x="471335" y="818236"/>
                                  <a:pt x="0" y="953349"/>
                                </a:cubicBezTo>
                                <a:cubicBezTo>
                                  <a:pt x="-34668" y="854156"/>
                                  <a:pt x="50937" y="360138"/>
                                  <a:pt x="0" y="0"/>
                                </a:cubicBezTo>
                                <a:close/>
                              </a:path>
                              <a:path w="1527398" h="953349" stroke="0" extrusionOk="0">
                                <a:moveTo>
                                  <a:pt x="0" y="0"/>
                                </a:moveTo>
                                <a:cubicBezTo>
                                  <a:pt x="172050" y="-28603"/>
                                  <a:pt x="1109202" y="-39087"/>
                                  <a:pt x="1527398" y="0"/>
                                </a:cubicBezTo>
                                <a:cubicBezTo>
                                  <a:pt x="1457950" y="254026"/>
                                  <a:pt x="1470304" y="748562"/>
                                  <a:pt x="1527398" y="953349"/>
                                </a:cubicBezTo>
                                <a:cubicBezTo>
                                  <a:pt x="1108042" y="919855"/>
                                  <a:pt x="298149" y="857249"/>
                                  <a:pt x="0" y="953349"/>
                                </a:cubicBezTo>
                                <a:cubicBezTo>
                                  <a:pt x="-35363" y="541031"/>
                                  <a:pt x="83337" y="24747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DE0086E-1AD6-9DF9-A172-5EC801923FF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0647" y="1373029"/>
                    <a:ext cx="1394283" cy="711866"/>
                  </a:xfrm>
                  <a:prstGeom prst="rect">
                    <a:avLst/>
                  </a:prstGeom>
                </p:spPr>
                <p:txBody>
                  <a:bodyPr vert="horz" wrap="square" lIns="96000" tIns="48000" rIns="96000" bIns="48000" rtlCol="0" anchor="t">
                    <a:noAutofit/>
                  </a:bodyPr>
                  <a:lstStyle/>
                  <a:p>
                    <a:pPr fontAlgn="base">
                      <a:spcBef>
                        <a:spcPts val="1067"/>
                      </a:spcBef>
                      <a:spcAft>
                        <a:spcPct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IN" sz="1200" i="1" kern="1000" spc="-4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IN" sz="1200" kern="1000" spc="-40">
                        <a:latin typeface="Ericsson Hilda"/>
                      </a:rPr>
                      <a:t>: entity visited at step t</a:t>
                    </a:r>
                  </a:p>
                  <a:p>
                    <a:pPr fontAlgn="base">
                      <a:spcBef>
                        <a:spcPts val="1067"/>
                      </a:spcBef>
                      <a:spcAft>
                        <a:spcPct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IN" sz="1200" i="1" kern="1000" spc="-4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a14:m>
                    <a:r>
                      <a:rPr lang="en-IN" sz="1200" kern="1000" spc="-40">
                        <a:latin typeface="Ericsson Hilda"/>
                      </a:rPr>
                      <a:t>: entity of query</a:t>
                    </a:r>
                  </a:p>
                  <a:p>
                    <a:pPr fontAlgn="base">
                      <a:spcBef>
                        <a:spcPts val="1067"/>
                      </a:spcBef>
                      <a:spcAft>
                        <a:spcPct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IN" sz="1200" i="1" kern="1000" spc="-4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a14:m>
                    <a:r>
                      <a:rPr lang="en-IN" sz="1200" kern="1000" spc="-40">
                        <a:latin typeface="Ericsson Hilda"/>
                      </a:rPr>
                      <a:t>: relation  of query</a:t>
                    </a:r>
                  </a:p>
                  <a:p>
                    <a:pPr fontAlgn="base">
                      <a:spcBef>
                        <a:spcPts val="1067"/>
                      </a:spcBef>
                      <a:spcAft>
                        <a:spcPct val="0"/>
                      </a:spcAft>
                    </a:pPr>
                    <a:endParaRPr lang="en-IN" sz="1467" kern="1000" spc="-40">
                      <a:latin typeface="Ericsson Hilda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DE0086E-1AD6-9DF9-A172-5EC801923F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0647" y="1373029"/>
                    <a:ext cx="1394283" cy="7118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45" b="-38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140A8C-C3A2-57D9-750A-C263A2A90092}"/>
                    </a:ext>
                  </a:extLst>
                </p:cNvPr>
                <p:cNvSpPr txBox="1"/>
                <p:nvPr/>
              </p:nvSpPr>
              <p:spPr>
                <a:xfrm>
                  <a:off x="4299214" y="2528165"/>
                  <a:ext cx="1042377" cy="632597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txBody>
                <a:bodyPr vert="horz" wrap="square" lIns="96000" tIns="48000" rIns="96000" bIns="48000" rtlCol="0" anchor="t">
                  <a:noAutofit/>
                </a:bodyPr>
                <a:lstStyle/>
                <a:p>
                  <a:r>
                    <a:rPr lang="en-US" sz="1333" b="1" kern="1000" spc="-40" dirty="0">
                      <a:solidFill>
                        <a:schemeClr val="tx2"/>
                      </a:solidFill>
                      <a:latin typeface="Ericsson Hilda"/>
                    </a:rPr>
                    <a:t>Actions</a:t>
                  </a:r>
                  <a:r>
                    <a:rPr lang="en-US" sz="1333" kern="1000" spc="-40" dirty="0">
                      <a:highlight>
                        <a:srgbClr val="FFFF00"/>
                      </a:highlight>
                      <a:latin typeface="Ericsson Hild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i="1" kern="1000" spc="-4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200" dirty="0"/>
                    <a:t>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IN" sz="1200" kern="1000" spc="-40" dirty="0">
                      <a:latin typeface="Ericsson Hilda"/>
                    </a:rPr>
                    <a:t> A ;</a:t>
                  </a:r>
                  <a:r>
                    <a:rPr lang="en-IN" sz="1200" dirty="0"/>
                    <a:t> of the outgoing edges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i="1" kern="1000" spc="-4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IN" sz="1200" kern="1000" spc="-40" dirty="0">
                      <a:latin typeface="Ericsson Hilda"/>
                    </a:rPr>
                    <a:t> in G;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i="1" kern="1000" spc="-4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IN" sz="1200" kern="1000" spc="-40" dirty="0">
                      <a:latin typeface="Ericsson Hild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IN" sz="1200" kern="1000" spc="-40" dirty="0">
                      <a:latin typeface="Ericsson Hilda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a14:m>
                  <a:endParaRPr lang="en-IN" sz="1200" kern="1000" spc="-40" dirty="0">
                    <a:latin typeface="Ericsson Hilda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140A8C-C3A2-57D9-750A-C263A2A90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14" y="2528165"/>
                  <a:ext cx="1042377" cy="632597"/>
                </a:xfrm>
                <a:prstGeom prst="rect">
                  <a:avLst/>
                </a:prstGeom>
                <a:blipFill>
                  <a:blip r:embed="rId5"/>
                  <a:stretch>
                    <a:fillRect t="-714"/>
                  </a:stretch>
                </a:blip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9D0F7D-EF6D-24A7-6A9D-BDCBFB732006}"/>
                </a:ext>
              </a:extLst>
            </p:cNvPr>
            <p:cNvSpPr txBox="1"/>
            <p:nvPr/>
          </p:nvSpPr>
          <p:spPr>
            <a:xfrm>
              <a:off x="7591466" y="2191644"/>
              <a:ext cx="1473587" cy="1300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IN" sz="1067" b="1">
                  <a:latin typeface="NimbusRomNo9L-Regu"/>
                </a:rPr>
                <a:t>Agent history-dependent policy </a:t>
              </a:r>
              <a:r>
                <a:rPr lang="en-IN" sz="1067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ℼ </a:t>
              </a:r>
            </a:p>
            <a:p>
              <a:r>
                <a:rPr lang="en-IN" sz="1067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 </a:t>
              </a:r>
            </a:p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en-US" sz="1067" kern="1000" spc="-40">
                  <a:latin typeface="Ericsson Hilda"/>
                </a:rPr>
                <a:t>output, </a:t>
              </a:r>
              <a:r>
                <a:rPr lang="en-US" sz="1067" kern="1000" spc="-40" err="1">
                  <a:latin typeface="Ericsson Hilda"/>
                </a:rPr>
                <a:t>new_state</a:t>
              </a:r>
              <a:r>
                <a:rPr lang="en-US" sz="1067" kern="1000" spc="-40">
                  <a:latin typeface="Ericsson Hilda"/>
                </a:rPr>
                <a:t> = </a:t>
              </a:r>
              <a:r>
                <a:rPr lang="en-US" sz="1067" kern="1000" spc="-40" err="1">
                  <a:latin typeface="Ericsson Hilda"/>
                </a:rPr>
                <a:t>lstm_cell</a:t>
              </a:r>
              <a:r>
                <a:rPr lang="en-US" sz="1067" kern="1000" spc="-40">
                  <a:latin typeface="Ericsson Hilda"/>
                </a:rPr>
                <a:t> (</a:t>
              </a:r>
              <a:r>
                <a:rPr lang="en-US" sz="1067" kern="1000" spc="-40" err="1">
                  <a:latin typeface="Ericsson Hilda"/>
                </a:rPr>
                <a:t>prev_action</a:t>
              </a:r>
              <a:r>
                <a:rPr lang="en-US" sz="1067" kern="1000" spc="-40">
                  <a:latin typeface="Ericsson Hilda"/>
                </a:rPr>
                <a:t>, </a:t>
              </a:r>
              <a:r>
                <a:rPr lang="en-US" sz="1067" kern="1000" spc="-40" err="1">
                  <a:latin typeface="Ericsson Hilda"/>
                </a:rPr>
                <a:t>prev_state</a:t>
              </a:r>
              <a:r>
                <a:rPr lang="en-US" sz="1067" kern="1000" spc="-40">
                  <a:latin typeface="Ericsson Hilda"/>
                </a:rPr>
                <a:t>)</a:t>
              </a:r>
            </a:p>
            <a:p>
              <a:r>
                <a:rPr lang="en-US" sz="1067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MLP  </a:t>
              </a:r>
            </a:p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en-US" sz="1067" kern="1000" spc="-40">
                  <a:latin typeface="Ericsson Hilda"/>
                </a:rPr>
                <a:t>(output || queries_ ,</a:t>
              </a:r>
              <a:r>
                <a:rPr lang="en-US" sz="1067" kern="1000" spc="-40">
                  <a:latin typeface="Ericsson Hilda"/>
                  <a:sym typeface="Wingdings" panose="05000000000000000000" pitchFamily="2" charset="2"/>
                </a:rPr>
                <a:t>  Action ( ranked edge probabilities) )</a:t>
              </a:r>
              <a:endParaRPr lang="en-US" sz="1067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r>
                <a:rPr lang="en-US" sz="1067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Train using Reinforce </a:t>
              </a:r>
              <a:endParaRPr lang="en-IN" sz="1067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B856C34-0465-3A59-27B6-32F5BFD960D1}"/>
              </a:ext>
            </a:extLst>
          </p:cNvPr>
          <p:cNvSpPr txBox="1"/>
          <p:nvPr/>
        </p:nvSpPr>
        <p:spPr>
          <a:xfrm>
            <a:off x="2144887" y="2874557"/>
            <a:ext cx="832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incxxxx</a:t>
            </a:r>
            <a:endParaRPr lang="en-IN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C6F7BE-48C0-420F-AB63-3FC838E33AE5}"/>
              </a:ext>
            </a:extLst>
          </p:cNvPr>
          <p:cNvSpPr/>
          <p:nvPr/>
        </p:nvSpPr>
        <p:spPr>
          <a:xfrm>
            <a:off x="2015189" y="2958595"/>
            <a:ext cx="624644" cy="108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1C1456-562F-8D83-182F-72D138F10975}"/>
              </a:ext>
            </a:extLst>
          </p:cNvPr>
          <p:cNvSpPr txBox="1"/>
          <p:nvPr/>
        </p:nvSpPr>
        <p:spPr>
          <a:xfrm>
            <a:off x="2142953" y="2906316"/>
            <a:ext cx="706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INCXXXX</a:t>
            </a:r>
            <a:endParaRPr lang="en-IN" sz="9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26A3E3-3263-9568-DECA-C85F0D54CC6C}"/>
              </a:ext>
            </a:extLst>
          </p:cNvPr>
          <p:cNvSpPr/>
          <p:nvPr/>
        </p:nvSpPr>
        <p:spPr>
          <a:xfrm>
            <a:off x="3609892" y="2449002"/>
            <a:ext cx="568046" cy="9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E9CB90-65C0-711E-868C-80210EE3AF19}"/>
              </a:ext>
            </a:extLst>
          </p:cNvPr>
          <p:cNvSpPr/>
          <p:nvPr/>
        </p:nvSpPr>
        <p:spPr>
          <a:xfrm>
            <a:off x="3188473" y="1897909"/>
            <a:ext cx="212792" cy="54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3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DDDB20-47A6-404D-FFBB-C44E66D3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" y="341606"/>
            <a:ext cx="6839053" cy="59986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F8DC565-EB71-4835-43CC-C5007662659D}"/>
              </a:ext>
            </a:extLst>
          </p:cNvPr>
          <p:cNvGrpSpPr/>
          <p:nvPr/>
        </p:nvGrpSpPr>
        <p:grpSpPr>
          <a:xfrm>
            <a:off x="7287490" y="1027411"/>
            <a:ext cx="4183124" cy="5210253"/>
            <a:chOff x="4248476" y="1073299"/>
            <a:chExt cx="3497219" cy="4159973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4A260A40-4A1E-C60B-D5AA-EC2CF71B211E}"/>
                </a:ext>
              </a:extLst>
            </p:cNvPr>
            <p:cNvSpPr/>
            <p:nvPr/>
          </p:nvSpPr>
          <p:spPr bwMode="auto">
            <a:xfrm>
              <a:off x="5350064" y="3396865"/>
              <a:ext cx="282872" cy="328920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24F59308-DB69-63E3-5229-0023BC480976}"/>
                </a:ext>
              </a:extLst>
            </p:cNvPr>
            <p:cNvSpPr/>
            <p:nvPr/>
          </p:nvSpPr>
          <p:spPr bwMode="auto">
            <a:xfrm>
              <a:off x="6245826" y="2115170"/>
              <a:ext cx="282872" cy="328920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39994" indent="-239994">
                <a:spcBef>
                  <a:spcPts val="1067"/>
                </a:spcBef>
                <a:buFont typeface="Ericsson Hilda" panose="00000500000000000000" pitchFamily="2" charset="0"/>
                <a:buChar char="●"/>
              </a:pPr>
              <a:endParaRPr lang="en-IN" sz="2400" err="1">
                <a:solidFill>
                  <a:srgbClr val="FFFFFF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E900A3D-4904-36DA-CDA8-0C5029A726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12043" y="2329041"/>
              <a:ext cx="41426" cy="10678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1AB92C-6603-7C0D-C21E-3C7467DD26E0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 bwMode="auto">
            <a:xfrm flipV="1">
              <a:off x="5591510" y="2395921"/>
              <a:ext cx="695742" cy="10491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848F7B-2FE6-E193-955E-363E1634C2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936" y="3526053"/>
              <a:ext cx="133433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ACB39A3-74CF-EF3D-906B-2C242CF5F532}"/>
                </a:ext>
              </a:extLst>
            </p:cNvPr>
            <p:cNvCxnSpPr>
              <a:cxnSpLocks/>
              <a:stCxn id="9" idx="5"/>
              <a:endCxn id="22" idx="1"/>
            </p:cNvCxnSpPr>
            <p:nvPr/>
          </p:nvCxnSpPr>
          <p:spPr bwMode="auto">
            <a:xfrm>
              <a:off x="6487272" y="2395921"/>
              <a:ext cx="415061" cy="32047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D80E507E-43BB-CB64-3CB4-A873E1B8EA26}"/>
                </a:ext>
              </a:extLst>
            </p:cNvPr>
            <p:cNvCxnSpPr>
              <a:cxnSpLocks/>
              <a:stCxn id="8" idx="2"/>
              <a:endCxn id="8" idx="1"/>
            </p:cNvCxnSpPr>
            <p:nvPr/>
          </p:nvCxnSpPr>
          <p:spPr bwMode="auto">
            <a:xfrm rot="10800000" flipH="1">
              <a:off x="5350064" y="3445035"/>
              <a:ext cx="41426" cy="116291"/>
            </a:xfrm>
            <a:prstGeom prst="curvedConnector4">
              <a:avLst>
                <a:gd name="adj1" fmla="val -551827"/>
                <a:gd name="adj2" fmla="val 33799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A2565D-B4A0-1242-6007-0A8E30444FC9}"/>
                </a:ext>
              </a:extLst>
            </p:cNvPr>
            <p:cNvGrpSpPr/>
            <p:nvPr/>
          </p:nvGrpSpPr>
          <p:grpSpPr>
            <a:xfrm>
              <a:off x="6088884" y="1073299"/>
              <a:ext cx="1020863" cy="1273790"/>
              <a:chOff x="1912289" y="1073299"/>
              <a:chExt cx="1020863" cy="127379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40749C3-7010-A32E-907F-A2FC38818CC0}"/>
                  </a:ext>
                </a:extLst>
              </p:cNvPr>
              <p:cNvGrpSpPr/>
              <p:nvPr/>
            </p:nvGrpSpPr>
            <p:grpSpPr>
              <a:xfrm>
                <a:off x="1912289" y="1073299"/>
                <a:ext cx="1020863" cy="1057245"/>
                <a:chOff x="1912289" y="1073299"/>
                <a:chExt cx="1020863" cy="105724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5AA7973-FA97-DC85-8FC4-091010C92A6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1912289" y="1099610"/>
                  <a:ext cx="198368" cy="1030934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3830498-54E5-4F32-3C12-3269AD8AEE5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237410" y="1073299"/>
                  <a:ext cx="695742" cy="1049113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triangle"/>
                </a:ln>
                <a:effectLst/>
              </p:spPr>
            </p:cxnSp>
          </p:grpSp>
          <p:cxnSp>
            <p:nvCxnSpPr>
              <p:cNvPr id="27" name="Connector: Curved 26">
                <a:extLst>
                  <a:ext uri="{FF2B5EF4-FFF2-40B4-BE49-F238E27FC236}">
                    <a16:creationId xmlns:a16="http://schemas.microsoft.com/office/drawing/2014/main" id="{D37EB730-42DF-E6E1-1438-4C51D4F884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>
                <a:off x="2043516" y="2230798"/>
                <a:ext cx="41426" cy="116291"/>
              </a:xfrm>
              <a:prstGeom prst="curvedConnector4">
                <a:avLst>
                  <a:gd name="adj1" fmla="val -551827"/>
                  <a:gd name="adj2" fmla="val 337997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4DBCBBE-E210-7BF6-5FF4-CE4CDBF27F96}"/>
                </a:ext>
              </a:extLst>
            </p:cNvPr>
            <p:cNvGrpSpPr/>
            <p:nvPr/>
          </p:nvGrpSpPr>
          <p:grpSpPr>
            <a:xfrm>
              <a:off x="6860907" y="1640642"/>
              <a:ext cx="884788" cy="1356507"/>
              <a:chOff x="2684312" y="1640642"/>
              <a:chExt cx="884788" cy="1356507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E3FC3303-BE03-11E6-29AC-C04E91CB80AA}"/>
                  </a:ext>
                </a:extLst>
              </p:cNvPr>
              <p:cNvSpPr/>
              <p:nvPr/>
            </p:nvSpPr>
            <p:spPr bwMode="auto">
              <a:xfrm>
                <a:off x="2684312" y="2668229"/>
                <a:ext cx="282872" cy="328920"/>
              </a:xfrm>
              <a:prstGeom prst="flowChartConnector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39994" indent="-239994">
                  <a:spcBef>
                    <a:spcPts val="1067"/>
                  </a:spcBef>
                  <a:buFont typeface="Ericsson Hilda" panose="00000500000000000000" pitchFamily="2" charset="0"/>
                  <a:buChar char="●"/>
                </a:pPr>
                <a:endParaRPr lang="en-IN" sz="2400" err="1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1548383-6546-4DD1-0901-02C393EE2F7A}"/>
                  </a:ext>
                </a:extLst>
              </p:cNvPr>
              <p:cNvCxnSpPr/>
              <p:nvPr/>
            </p:nvCxnSpPr>
            <p:spPr bwMode="auto">
              <a:xfrm flipV="1">
                <a:off x="2821561" y="1640642"/>
                <a:ext cx="41426" cy="106782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661E6CD-05B9-B16F-4CF1-6176B9790B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873358" y="1648686"/>
                <a:ext cx="695742" cy="104911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BDFD8B4B-AC2F-FBB0-6261-F60423121533}"/>
                  </a:ext>
                </a:extLst>
              </p:cNvPr>
              <p:cNvCxnSpPr>
                <a:cxnSpLocks/>
                <a:stCxn id="22" idx="4"/>
                <a:endCxn id="22" idx="6"/>
              </p:cNvCxnSpPr>
              <p:nvPr/>
            </p:nvCxnSpPr>
            <p:spPr bwMode="auto">
              <a:xfrm rot="5400000" flipH="1" flipV="1">
                <a:off x="2814236" y="2844201"/>
                <a:ext cx="164460" cy="141436"/>
              </a:xfrm>
              <a:prstGeom prst="curvedConnector4">
                <a:avLst>
                  <a:gd name="adj1" fmla="val -139000"/>
                  <a:gd name="adj2" fmla="val 261628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D49F61-A11B-F6B5-C378-530EA8133D40}"/>
                </a:ext>
              </a:extLst>
            </p:cNvPr>
            <p:cNvGrpSpPr/>
            <p:nvPr/>
          </p:nvGrpSpPr>
          <p:grpSpPr>
            <a:xfrm>
              <a:off x="4248476" y="1132116"/>
              <a:ext cx="1690905" cy="982526"/>
              <a:chOff x="1676312" y="1122046"/>
              <a:chExt cx="1690905" cy="9825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AEF0A9F-5F2B-572B-74CF-0FACADF58E54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312" y="1122046"/>
                    <a:ext cx="1690905" cy="982526"/>
                  </a:xfrm>
                  <a:prstGeom prst="rect">
                    <a:avLst/>
                  </a:prstGeom>
                  <a:ln w="9525" cmpd="dbl">
                    <a:solidFill>
                      <a:schemeClr val="accent4"/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1527398"/>
                              <a:gd name="connsiteY0" fmla="*/ 0 h 953349"/>
                              <a:gd name="connsiteX1" fmla="*/ 1527398 w 1527398"/>
                              <a:gd name="connsiteY1" fmla="*/ 0 h 953349"/>
                              <a:gd name="connsiteX2" fmla="*/ 1527398 w 1527398"/>
                              <a:gd name="connsiteY2" fmla="*/ 953349 h 953349"/>
                              <a:gd name="connsiteX3" fmla="*/ 0 w 1527398"/>
                              <a:gd name="connsiteY3" fmla="*/ 953349 h 953349"/>
                              <a:gd name="connsiteX4" fmla="*/ 0 w 1527398"/>
                              <a:gd name="connsiteY4" fmla="*/ 0 h 95334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27398" h="953349" fill="none" extrusionOk="0">
                                <a:moveTo>
                                  <a:pt x="0" y="0"/>
                                </a:moveTo>
                                <a:cubicBezTo>
                                  <a:pt x="635345" y="55621"/>
                                  <a:pt x="810463" y="-54378"/>
                                  <a:pt x="1527398" y="0"/>
                                </a:cubicBezTo>
                                <a:cubicBezTo>
                                  <a:pt x="1584554" y="374277"/>
                                  <a:pt x="1589861" y="598170"/>
                                  <a:pt x="1527398" y="953349"/>
                                </a:cubicBezTo>
                                <a:cubicBezTo>
                                  <a:pt x="1243457" y="928355"/>
                                  <a:pt x="471335" y="818236"/>
                                  <a:pt x="0" y="953349"/>
                                </a:cubicBezTo>
                                <a:cubicBezTo>
                                  <a:pt x="-34668" y="854156"/>
                                  <a:pt x="50937" y="360138"/>
                                  <a:pt x="0" y="0"/>
                                </a:cubicBezTo>
                                <a:close/>
                              </a:path>
                              <a:path w="1527398" h="953349" stroke="0" extrusionOk="0">
                                <a:moveTo>
                                  <a:pt x="0" y="0"/>
                                </a:moveTo>
                                <a:cubicBezTo>
                                  <a:pt x="172050" y="-28603"/>
                                  <a:pt x="1109202" y="-39087"/>
                                  <a:pt x="1527398" y="0"/>
                                </a:cubicBezTo>
                                <a:cubicBezTo>
                                  <a:pt x="1457950" y="254026"/>
                                  <a:pt x="1470304" y="748562"/>
                                  <a:pt x="1527398" y="953349"/>
                                </a:cubicBezTo>
                                <a:cubicBezTo>
                                  <a:pt x="1108042" y="919855"/>
                                  <a:pt x="298149" y="857249"/>
                                  <a:pt x="0" y="953349"/>
                                </a:cubicBezTo>
                                <a:cubicBezTo>
                                  <a:pt x="-35363" y="541031"/>
                                  <a:pt x="83337" y="24747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txBody>
                  <a:bodyPr vert="horz" wrap="none" lIns="0" tIns="0" rIns="0" bIns="0" rtlCol="0" anchor="t">
                    <a:noAutofit/>
                  </a:bodyPr>
                  <a:lstStyle/>
                  <a:p>
                    <a:pPr fontAlgn="base">
                      <a:spcBef>
                        <a:spcPts val="1067"/>
                      </a:spcBef>
                      <a:spcAft>
                        <a:spcPct val="0"/>
                      </a:spcAft>
                    </a:pPr>
                    <a:r>
                      <a:rPr lang="en-IN" sz="1600" kern="1000" spc="-40"/>
                      <a:t>   </a:t>
                    </a:r>
                    <a:r>
                      <a:rPr lang="en-IN" sz="1600" b="1" kern="1000" spc="-40"/>
                      <a:t>State</a:t>
                    </a:r>
                    <a:r>
                      <a:rPr lang="en-IN" sz="1600" kern="1000" spc="-40"/>
                      <a:t>: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IN" sz="1600" i="1" kern="1000" spc="-4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 kern="1000" spc="-4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 kern="1000" spc="-4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600" i="1" kern="1000" spc="-4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1600" i="1" kern="1000" spc="-4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600" i="1" kern="1000" spc="-4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i="1" kern="1000" spc="-4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IN" sz="1600" kern="1000" spc="-40">
                        <a:latin typeface="Ericsson Hilda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∈</m:t>
                        </m:r>
                      </m:oMath>
                    </a14:m>
                    <a:r>
                      <a:rPr lang="en-US" sz="1600" i="1">
                        <a:latin typeface="Cambria Math" panose="02040503050406030204" pitchFamily="18" charset="0"/>
                      </a:rPr>
                      <a:t> 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a14:m>
                    <a:endParaRPr lang="en-IN" sz="1600" kern="1000" spc="-40">
                      <a:latin typeface="Ericsson Hilda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AEF0A9F-5F2B-572B-74CF-0FACADF58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312" y="1122046"/>
                    <a:ext cx="1690905" cy="9825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448" r="-5090"/>
                    </a:stretch>
                  </a:blipFill>
                  <a:ln w="9525" cmpd="dbl">
                    <a:solidFill>
                      <a:schemeClr val="accent4"/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1527398"/>
                              <a:gd name="connsiteY0" fmla="*/ 0 h 953349"/>
                              <a:gd name="connsiteX1" fmla="*/ 1527398 w 1527398"/>
                              <a:gd name="connsiteY1" fmla="*/ 0 h 953349"/>
                              <a:gd name="connsiteX2" fmla="*/ 1527398 w 1527398"/>
                              <a:gd name="connsiteY2" fmla="*/ 953349 h 953349"/>
                              <a:gd name="connsiteX3" fmla="*/ 0 w 1527398"/>
                              <a:gd name="connsiteY3" fmla="*/ 953349 h 953349"/>
                              <a:gd name="connsiteX4" fmla="*/ 0 w 1527398"/>
                              <a:gd name="connsiteY4" fmla="*/ 0 h 95334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27398" h="953349" fill="none" extrusionOk="0">
                                <a:moveTo>
                                  <a:pt x="0" y="0"/>
                                </a:moveTo>
                                <a:cubicBezTo>
                                  <a:pt x="635345" y="55621"/>
                                  <a:pt x="810463" y="-54378"/>
                                  <a:pt x="1527398" y="0"/>
                                </a:cubicBezTo>
                                <a:cubicBezTo>
                                  <a:pt x="1584554" y="374277"/>
                                  <a:pt x="1589861" y="598170"/>
                                  <a:pt x="1527398" y="953349"/>
                                </a:cubicBezTo>
                                <a:cubicBezTo>
                                  <a:pt x="1243457" y="928355"/>
                                  <a:pt x="471335" y="818236"/>
                                  <a:pt x="0" y="953349"/>
                                </a:cubicBezTo>
                                <a:cubicBezTo>
                                  <a:pt x="-34668" y="854156"/>
                                  <a:pt x="50937" y="360138"/>
                                  <a:pt x="0" y="0"/>
                                </a:cubicBezTo>
                                <a:close/>
                              </a:path>
                              <a:path w="1527398" h="953349" stroke="0" extrusionOk="0">
                                <a:moveTo>
                                  <a:pt x="0" y="0"/>
                                </a:moveTo>
                                <a:cubicBezTo>
                                  <a:pt x="172050" y="-28603"/>
                                  <a:pt x="1109202" y="-39087"/>
                                  <a:pt x="1527398" y="0"/>
                                </a:cubicBezTo>
                                <a:cubicBezTo>
                                  <a:pt x="1457950" y="254026"/>
                                  <a:pt x="1470304" y="748562"/>
                                  <a:pt x="1527398" y="953349"/>
                                </a:cubicBezTo>
                                <a:cubicBezTo>
                                  <a:pt x="1108042" y="919855"/>
                                  <a:pt x="298149" y="857249"/>
                                  <a:pt x="0" y="953349"/>
                                </a:cubicBezTo>
                                <a:cubicBezTo>
                                  <a:pt x="-35363" y="541031"/>
                                  <a:pt x="83337" y="24747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AD0F8C1-069C-A27D-70CB-529501F2DDD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0647" y="1373029"/>
                    <a:ext cx="1394283" cy="711866"/>
                  </a:xfrm>
                  <a:prstGeom prst="rect">
                    <a:avLst/>
                  </a:prstGeom>
                </p:spPr>
                <p:txBody>
                  <a:bodyPr vert="horz" wrap="square" lIns="96000" tIns="48000" rIns="96000" bIns="48000" rtlCol="0" anchor="t">
                    <a:noAutofit/>
                  </a:bodyPr>
                  <a:lstStyle/>
                  <a:p>
                    <a:pPr fontAlgn="base">
                      <a:spcBef>
                        <a:spcPts val="1067"/>
                      </a:spcBef>
                      <a:spcAft>
                        <a:spcPct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IN" sz="1200" i="1" kern="1000" spc="-4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IN" sz="1200" kern="1000" spc="-40">
                        <a:latin typeface="Ericsson Hilda"/>
                      </a:rPr>
                      <a:t>: entity visited at step t</a:t>
                    </a:r>
                  </a:p>
                  <a:p>
                    <a:pPr fontAlgn="base">
                      <a:spcBef>
                        <a:spcPts val="1067"/>
                      </a:spcBef>
                      <a:spcAft>
                        <a:spcPct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IN" sz="1200" i="1" kern="1000" spc="-4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a14:m>
                    <a:r>
                      <a:rPr lang="en-IN" sz="1200" kern="1000" spc="-40">
                        <a:latin typeface="Ericsson Hilda"/>
                      </a:rPr>
                      <a:t>: entity of query</a:t>
                    </a:r>
                  </a:p>
                  <a:p>
                    <a:pPr fontAlgn="base">
                      <a:spcBef>
                        <a:spcPts val="1067"/>
                      </a:spcBef>
                      <a:spcAft>
                        <a:spcPct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IN" sz="1200" i="1" kern="1000" spc="-4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i="1" kern="1000" spc="-4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a14:m>
                    <a:r>
                      <a:rPr lang="en-IN" sz="1200" kern="1000" spc="-40">
                        <a:latin typeface="Ericsson Hilda"/>
                      </a:rPr>
                      <a:t>: relation  of query</a:t>
                    </a:r>
                  </a:p>
                  <a:p>
                    <a:pPr fontAlgn="base">
                      <a:spcBef>
                        <a:spcPts val="1067"/>
                      </a:spcBef>
                      <a:spcAft>
                        <a:spcPct val="0"/>
                      </a:spcAft>
                    </a:pPr>
                    <a:endParaRPr lang="en-IN" sz="1467" kern="1000" spc="-40">
                      <a:latin typeface="Ericsson Hilda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AD0F8C1-069C-A27D-70CB-529501F2DD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0647" y="1373029"/>
                    <a:ext cx="1394283" cy="7118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26F020-7BFC-CE89-AB9A-B1E8964C1F91}"/>
                    </a:ext>
                  </a:extLst>
                </p:cNvPr>
                <p:cNvSpPr txBox="1"/>
                <p:nvPr/>
              </p:nvSpPr>
              <p:spPr>
                <a:xfrm>
                  <a:off x="4299214" y="2528165"/>
                  <a:ext cx="1042377" cy="632597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txBody>
                <a:bodyPr vert="horz" wrap="square" lIns="96000" tIns="48000" rIns="96000" bIns="48000" rtlCol="0" anchor="t">
                  <a:noAutofit/>
                </a:bodyPr>
                <a:lstStyle/>
                <a:p>
                  <a:r>
                    <a:rPr lang="en-US" sz="1333" b="1" kern="1000" spc="-40">
                      <a:solidFill>
                        <a:schemeClr val="tx2"/>
                      </a:solidFill>
                      <a:latin typeface="Ericsson Hilda"/>
                    </a:rPr>
                    <a:t>Actions</a:t>
                  </a:r>
                  <a:r>
                    <a:rPr lang="en-US" sz="1333" kern="1000" spc="-40">
                      <a:highlight>
                        <a:srgbClr val="FFFF00"/>
                      </a:highlight>
                      <a:latin typeface="Ericsson Hild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i="1" kern="1000" spc="-4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IN" sz="1200" kern="1000" spc="-40">
                      <a:latin typeface="Ericsson Hilda"/>
                    </a:rPr>
                    <a:t> A ;</a:t>
                  </a:r>
                  <a:r>
                    <a:rPr lang="en-IN" sz="1200"/>
                    <a:t> of the outgoing edges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i="1" kern="1000" spc="-4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IN" sz="1200" kern="1000" spc="-40">
                      <a:latin typeface="Ericsson Hilda"/>
                    </a:rPr>
                    <a:t> in G;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i="1" kern="1000" spc="-4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 kern="1000" spc="-4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IN" sz="1200" kern="1000" spc="-40">
                      <a:latin typeface="Ericsson Hild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IN" sz="1200" kern="1000" spc="-40">
                      <a:latin typeface="Ericsson Hilda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a14:m>
                  <a:endParaRPr lang="en-IN" sz="1200" kern="1000" spc="-40">
                    <a:latin typeface="Ericsson Hilda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26F020-7BFC-CE89-AB9A-B1E8964C1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14" y="2528165"/>
                  <a:ext cx="1042377" cy="632597"/>
                </a:xfrm>
                <a:prstGeom prst="rect">
                  <a:avLst/>
                </a:prstGeom>
                <a:blipFill>
                  <a:blip r:embed="rId5"/>
                  <a:stretch>
                    <a:fillRect t="-758" b="-4545"/>
                  </a:stretch>
                </a:blip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9D1F5F-CFAD-8174-B8A0-31C49A825C1C}"/>
                </a:ext>
              </a:extLst>
            </p:cNvPr>
            <p:cNvSpPr txBox="1"/>
            <p:nvPr/>
          </p:nvSpPr>
          <p:spPr>
            <a:xfrm>
              <a:off x="5791905" y="3717342"/>
              <a:ext cx="1473587" cy="15159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IN" sz="1067" b="1">
                  <a:latin typeface="NimbusRomNo9L-Regu"/>
                </a:rPr>
                <a:t>Agent history-dependent policy </a:t>
              </a:r>
              <a:r>
                <a:rPr lang="en-IN" sz="1067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ℼ </a:t>
              </a:r>
            </a:p>
            <a:p>
              <a:r>
                <a:rPr lang="en-IN" sz="1067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 </a:t>
              </a:r>
            </a:p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en-US" sz="1067" kern="1000" spc="-40">
                  <a:latin typeface="Ericsson Hilda"/>
                </a:rPr>
                <a:t>output, </a:t>
              </a:r>
              <a:r>
                <a:rPr lang="en-US" sz="1067" kern="1000" spc="-40" err="1">
                  <a:latin typeface="Ericsson Hilda"/>
                </a:rPr>
                <a:t>new_state</a:t>
              </a:r>
              <a:r>
                <a:rPr lang="en-US" sz="1067" kern="1000" spc="-40">
                  <a:latin typeface="Ericsson Hilda"/>
                </a:rPr>
                <a:t> = </a:t>
              </a:r>
              <a:r>
                <a:rPr lang="en-US" sz="1067" kern="1000" spc="-40" err="1">
                  <a:latin typeface="Ericsson Hilda"/>
                </a:rPr>
                <a:t>lstm_cell</a:t>
              </a:r>
              <a:r>
                <a:rPr lang="en-US" sz="1067" kern="1000" spc="-40">
                  <a:latin typeface="Ericsson Hilda"/>
                </a:rPr>
                <a:t> (</a:t>
              </a:r>
              <a:r>
                <a:rPr lang="en-US" sz="1067" kern="1000" spc="-40" err="1">
                  <a:latin typeface="Ericsson Hilda"/>
                </a:rPr>
                <a:t>prev_action</a:t>
              </a:r>
              <a:r>
                <a:rPr lang="en-US" sz="1067" kern="1000" spc="-40">
                  <a:latin typeface="Ericsson Hilda"/>
                </a:rPr>
                <a:t>, </a:t>
              </a:r>
              <a:r>
                <a:rPr lang="en-US" sz="1067" kern="1000" spc="-40" err="1">
                  <a:latin typeface="Ericsson Hilda"/>
                </a:rPr>
                <a:t>prev_state</a:t>
              </a:r>
              <a:r>
                <a:rPr lang="en-US" sz="1067" kern="1000" spc="-40">
                  <a:latin typeface="Ericsson Hilda"/>
                </a:rPr>
                <a:t>)</a:t>
              </a:r>
            </a:p>
            <a:p>
              <a:r>
                <a:rPr lang="en-US" sz="1067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MLP  </a:t>
              </a:r>
            </a:p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en-US" sz="1067" kern="1000" spc="-40">
                  <a:latin typeface="Ericsson Hilda"/>
                </a:rPr>
                <a:t>(output || queries_ ,</a:t>
              </a:r>
              <a:r>
                <a:rPr lang="en-US" sz="1067" kern="1000" spc="-40">
                  <a:latin typeface="Ericsson Hilda"/>
                  <a:sym typeface="Wingdings" panose="05000000000000000000" pitchFamily="2" charset="2"/>
                </a:rPr>
                <a:t>  Action ( ranked edge probabilities) )</a:t>
              </a:r>
              <a:endParaRPr lang="en-US" sz="1067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r>
                <a:rPr lang="en-US" sz="1067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Train using Reinforce </a:t>
              </a:r>
              <a:endParaRPr lang="en-IN" sz="1067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93493E-7726-FE4B-EC2B-3CD601A737C3}"/>
              </a:ext>
            </a:extLst>
          </p:cNvPr>
          <p:cNvCxnSpPr/>
          <p:nvPr/>
        </p:nvCxnSpPr>
        <p:spPr bwMode="auto">
          <a:xfrm>
            <a:off x="4761471" y="2477147"/>
            <a:ext cx="4438171" cy="24326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9907ECB-3705-1D0D-A11E-CF4D184AF614}"/>
              </a:ext>
            </a:extLst>
          </p:cNvPr>
          <p:cNvSpPr/>
          <p:nvPr/>
        </p:nvSpPr>
        <p:spPr bwMode="auto">
          <a:xfrm>
            <a:off x="321277" y="2849592"/>
            <a:ext cx="3295135" cy="69268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00" tIns="48000" rIns="97536" bIns="487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994" indent="-239994">
              <a:spcBef>
                <a:spcPts val="1067"/>
              </a:spcBef>
              <a:buFont typeface="Ericsson Hilda" panose="00000500000000000000" pitchFamily="2" charset="0"/>
              <a:buChar char="●"/>
            </a:pPr>
            <a:endParaRPr lang="en-IN" sz="2400" err="1">
              <a:solidFill>
                <a:srgbClr val="FFFFFF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6BE816-5AAF-1071-C762-95092D13EFDB}"/>
              </a:ext>
            </a:extLst>
          </p:cNvPr>
          <p:cNvCxnSpPr>
            <a:cxnSpLocks/>
          </p:cNvCxnSpPr>
          <p:nvPr/>
        </p:nvCxnSpPr>
        <p:spPr bwMode="auto">
          <a:xfrm>
            <a:off x="4284535" y="4269991"/>
            <a:ext cx="5116687" cy="13167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FE779D-FCA4-3E88-0B82-AFA704111A23}"/>
              </a:ext>
            </a:extLst>
          </p:cNvPr>
          <p:cNvCxnSpPr>
            <a:cxnSpLocks/>
          </p:cNvCxnSpPr>
          <p:nvPr/>
        </p:nvCxnSpPr>
        <p:spPr bwMode="auto">
          <a:xfrm>
            <a:off x="3058372" y="4542038"/>
            <a:ext cx="6430483" cy="13024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D06FA0-449A-ABF9-D1B7-F78862FE05A5}"/>
              </a:ext>
            </a:extLst>
          </p:cNvPr>
          <p:cNvSpPr txBox="1"/>
          <p:nvPr/>
        </p:nvSpPr>
        <p:spPr>
          <a:xfrm>
            <a:off x="2496304" y="-27726"/>
            <a:ext cx="690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0" spc="-40" dirty="0">
                <a:latin typeface="Ericsson Hilda"/>
              </a:rPr>
              <a:t>neighbor entities  embeddings as a context during learning process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C9C8C0-5E3D-B045-9372-BF2B8EF3F388}"/>
              </a:ext>
            </a:extLst>
          </p:cNvPr>
          <p:cNvCxnSpPr/>
          <p:nvPr/>
        </p:nvCxnSpPr>
        <p:spPr>
          <a:xfrm>
            <a:off x="1009816" y="2935109"/>
            <a:ext cx="3840480" cy="27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79275B-CE88-1E51-E5E0-F3DC71459BCE}"/>
              </a:ext>
            </a:extLst>
          </p:cNvPr>
          <p:cNvSpPr txBox="1"/>
          <p:nvPr/>
        </p:nvSpPr>
        <p:spPr>
          <a:xfrm>
            <a:off x="4945710" y="2949934"/>
            <a:ext cx="1716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code of CURL will be modified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6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4A23-8ECF-6FE5-B55B-67089F13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551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Ex: Combined Embedding</a:t>
            </a:r>
            <a:br>
              <a:rPr lang="en-US" dirty="0"/>
            </a:br>
            <a:r>
              <a:rPr lang="en-US" sz="1300" kern="1000" spc="-40" dirty="0">
                <a:latin typeface="Ericsson Hilda"/>
              </a:rPr>
              <a:t>neighbor entities  embeddings during learning process , code modification results</a:t>
            </a:r>
            <a:endParaRPr lang="en-IN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58A88-76D7-3D85-C646-1A777AAE610F}"/>
              </a:ext>
            </a:extLst>
          </p:cNvPr>
          <p:cNvSpPr txBox="1"/>
          <p:nvPr/>
        </p:nvSpPr>
        <p:spPr>
          <a:xfrm>
            <a:off x="168875" y="1072476"/>
            <a:ext cx="5770607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67" dirty="0"/>
              <a:t>INCXXXX </a:t>
            </a:r>
            <a:r>
              <a:rPr lang="en-IN" sz="1867" dirty="0" err="1"/>
              <a:t>has_activity</a:t>
            </a:r>
            <a:r>
              <a:rPr lang="en-IN" sz="1867" dirty="0"/>
              <a:t>  ?? </a:t>
            </a:r>
            <a:r>
              <a:rPr lang="en-IN" sz="1867" dirty="0" err="1"/>
              <a:t>fix_connector</a:t>
            </a:r>
            <a:endParaRPr lang="en-IN" sz="1867" dirty="0"/>
          </a:p>
          <a:p>
            <a:endParaRPr lang="en-IN" sz="186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62BC6-CA48-FF56-8413-C918BA33132E}"/>
              </a:ext>
            </a:extLst>
          </p:cNvPr>
          <p:cNvSpPr txBox="1"/>
          <p:nvPr/>
        </p:nvSpPr>
        <p:spPr>
          <a:xfrm>
            <a:off x="7537773" y="642612"/>
            <a:ext cx="3211252" cy="2560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INCYYYY</a:t>
            </a:r>
            <a:r>
              <a:rPr lang="en-IN" sz="1067" dirty="0"/>
              <a:t> </a:t>
            </a:r>
          </a:p>
          <a:p>
            <a:r>
              <a:rPr lang="en-IN" sz="1067" dirty="0"/>
              <a:t>-1 </a:t>
            </a:r>
          </a:p>
          <a:p>
            <a:r>
              <a:rPr lang="en-IN" sz="1067" dirty="0"/>
              <a:t>tensor(-15.3805)</a:t>
            </a:r>
          </a:p>
          <a:p>
            <a:r>
              <a:rPr lang="en-IN" sz="1067" dirty="0"/>
              <a:t>('</a:t>
            </a:r>
            <a:r>
              <a:rPr lang="en-IN" sz="1067" dirty="0" err="1"/>
              <a:t>has_assigned_group</a:t>
            </a:r>
            <a:r>
              <a:rPr lang="en-IN" sz="1067" dirty="0"/>
              <a:t>’, A'),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has_region</a:t>
            </a:r>
            <a:r>
              <a:rPr lang="en-IN" sz="1067" dirty="0"/>
              <a:t>', '</a:t>
            </a:r>
            <a:r>
              <a:rPr lang="en-IN" sz="1067" dirty="0" err="1"/>
              <a:t>central_east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created_month</a:t>
            </a:r>
            <a:r>
              <a:rPr lang="en-IN" sz="1067" dirty="0"/>
              <a:t>', '</a:t>
            </a:r>
            <a:r>
              <a:rPr lang="en-IN" sz="1067" dirty="0" err="1"/>
              <a:t>sep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is_hw_vendor</a:t>
            </a:r>
            <a:r>
              <a:rPr lang="en-IN" sz="1067" dirty="0"/>
              <a:t>', Vendor1 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has_aalrm_extract_n</a:t>
            </a:r>
            <a:r>
              <a:rPr lang="en-IN" sz="1067" dirty="0"/>
              <a:t>', '</a:t>
            </a:r>
            <a:r>
              <a:rPr lang="en-IN" sz="1067" dirty="0" err="1"/>
              <a:t>vswr_over_threshold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has_returnloss_flag</a:t>
            </a:r>
            <a:r>
              <a:rPr lang="en-IN" sz="1067" dirty="0"/>
              <a:t>', '(12.51,_14.0]\n'),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has_vswr_val_flag</a:t>
            </a:r>
            <a:r>
              <a:rPr lang="en-IN" sz="1067" dirty="0"/>
              <a:t>', '(1.0,_1.78]\n'),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has_vswr_fault_cnt_bin</a:t>
            </a:r>
            <a:r>
              <a:rPr lang="en-IN" sz="1067" dirty="0"/>
              <a:t>', '(-1,_0]\n'),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equipment_type</a:t>
            </a:r>
            <a:r>
              <a:rPr lang="en-IN" sz="1067" dirty="0"/>
              <a:t>', '</a:t>
            </a:r>
            <a:r>
              <a:rPr lang="en-IN" sz="1067" dirty="0" err="1"/>
              <a:t>enode_b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aspcat</a:t>
            </a:r>
            <a:r>
              <a:rPr lang="en-IN" sz="1067" dirty="0"/>
              <a:t>', '</a:t>
            </a:r>
            <a:r>
              <a:rPr lang="en-IN" sz="1067" dirty="0" err="1"/>
              <a:t>vswr_over_threshold_nmx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in_month_sep</a:t>
            </a:r>
            <a:r>
              <a:rPr lang="en-IN" sz="1067" dirty="0"/>
              <a:t>', '</a:t>
            </a:r>
            <a:r>
              <a:rPr lang="en-IN" sz="1067" dirty="0" err="1"/>
              <a:t>is_created</a:t>
            </a:r>
            <a:r>
              <a:rPr lang="en-IN" sz="1067" dirty="0"/>
              <a:t>\n'),</a:t>
            </a:r>
          </a:p>
          <a:p>
            <a:r>
              <a:rPr lang="en-IN" sz="1067" b="1" dirty="0"/>
              <a:t> ('</a:t>
            </a:r>
            <a:r>
              <a:rPr lang="en-IN" sz="1067" b="1" dirty="0" err="1"/>
              <a:t>has_activity</a:t>
            </a:r>
            <a:r>
              <a:rPr lang="en-IN" sz="1067" b="1" dirty="0"/>
              <a:t>', '</a:t>
            </a:r>
            <a:r>
              <a:rPr lang="en-IN" sz="1067" b="1" dirty="0" err="1"/>
              <a:t>fix_rru</a:t>
            </a:r>
            <a:r>
              <a:rPr lang="en-IN" sz="1067" b="1" dirty="0"/>
              <a:t>\n')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160FF-8AC0-28E5-0005-D99CA27F61C4}"/>
              </a:ext>
            </a:extLst>
          </p:cNvPr>
          <p:cNvSpPr txBox="1"/>
          <p:nvPr/>
        </p:nvSpPr>
        <p:spPr>
          <a:xfrm>
            <a:off x="7656890" y="3701089"/>
            <a:ext cx="3753141" cy="288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INCZZZZ</a:t>
            </a:r>
            <a:r>
              <a:rPr lang="en-IN" sz="1067" dirty="0"/>
              <a:t> </a:t>
            </a:r>
          </a:p>
          <a:p>
            <a:r>
              <a:rPr lang="en-IN" sz="1067" dirty="0"/>
              <a:t>1</a:t>
            </a:r>
          </a:p>
          <a:p>
            <a:r>
              <a:rPr lang="en-IN" sz="1067" dirty="0"/>
              <a:t>tensor(-15.3825)</a:t>
            </a:r>
          </a:p>
          <a:p>
            <a:r>
              <a:rPr lang="en-IN" sz="1067" dirty="0"/>
              <a:t>('</a:t>
            </a:r>
            <a:r>
              <a:rPr lang="en-IN" sz="1067" dirty="0" err="1"/>
              <a:t>has_assigned_group</a:t>
            </a:r>
            <a:r>
              <a:rPr lang="en-IN" sz="1067" dirty="0"/>
              <a:t>’, A'),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has_region</a:t>
            </a:r>
            <a:r>
              <a:rPr lang="en-IN" sz="1067" dirty="0"/>
              <a:t>', '</a:t>
            </a:r>
            <a:r>
              <a:rPr lang="en-IN" sz="1067" dirty="0" err="1"/>
              <a:t>central_east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created_month</a:t>
            </a:r>
            <a:r>
              <a:rPr lang="en-IN" sz="1067" dirty="0"/>
              <a:t>', '</a:t>
            </a:r>
            <a:r>
              <a:rPr lang="en-IN" sz="1067" dirty="0" err="1"/>
              <a:t>sep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is_hw_vendor</a:t>
            </a:r>
            <a:r>
              <a:rPr lang="en-IN" sz="1067" dirty="0"/>
              <a:t>', Vendor1 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has_aalrm_extract_n</a:t>
            </a:r>
            <a:r>
              <a:rPr lang="en-IN" sz="1067" dirty="0"/>
              <a:t>', '</a:t>
            </a:r>
            <a:r>
              <a:rPr lang="en-IN" sz="1067" dirty="0" err="1"/>
              <a:t>vswr_over_threshold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has_returnloss_flag</a:t>
            </a:r>
            <a:r>
              <a:rPr lang="en-IN" sz="1067" dirty="0"/>
              <a:t>', '(12.51,_14.0]\n'),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has_vswr_val_flag</a:t>
            </a:r>
            <a:r>
              <a:rPr lang="en-IN" sz="1067" dirty="0"/>
              <a:t>', '(1.0,_1.78]\n'),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has_vswr_fault_cnt_bin</a:t>
            </a:r>
            <a:r>
              <a:rPr lang="en-IN" sz="1067" dirty="0"/>
              <a:t>', '(-1,_0]\n'),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equipment_type</a:t>
            </a:r>
            <a:r>
              <a:rPr lang="en-IN" sz="1067" dirty="0"/>
              <a:t>', 'sran_-_</a:t>
            </a:r>
            <a:r>
              <a:rPr lang="en-IN" sz="1067" dirty="0" err="1"/>
              <a:t>single_radio_access_network</a:t>
            </a:r>
            <a:r>
              <a:rPr lang="en-IN" sz="1067" dirty="0"/>
              <a:t>_-_ Vendor1 _-_4g\n'),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aspcat</a:t>
            </a:r>
            <a:r>
              <a:rPr lang="en-IN" sz="1067" dirty="0"/>
              <a:t>', '</a:t>
            </a:r>
            <a:r>
              <a:rPr lang="en-IN" sz="1067" dirty="0" err="1"/>
              <a:t>vswr_over_threshold_outside_time_window_nmx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in_month_sep</a:t>
            </a:r>
            <a:r>
              <a:rPr lang="en-IN" sz="1067" dirty="0"/>
              <a:t>', '</a:t>
            </a:r>
            <a:r>
              <a:rPr lang="en-IN" sz="1067" dirty="0" err="1"/>
              <a:t>is_created</a:t>
            </a:r>
            <a:r>
              <a:rPr lang="en-IN" sz="1067" dirty="0"/>
              <a:t>\n'),</a:t>
            </a:r>
          </a:p>
          <a:p>
            <a:r>
              <a:rPr lang="en-IN" sz="1067" b="1" dirty="0"/>
              <a:t> ('</a:t>
            </a:r>
            <a:r>
              <a:rPr lang="en-IN" sz="1067" b="1" dirty="0" err="1"/>
              <a:t>has_activity</a:t>
            </a:r>
            <a:r>
              <a:rPr lang="en-IN" sz="1067" b="1" dirty="0"/>
              <a:t>', '</a:t>
            </a:r>
            <a:r>
              <a:rPr lang="en-IN" sz="1067" b="1" dirty="0" err="1"/>
              <a:t>fix_connector</a:t>
            </a:r>
            <a:r>
              <a:rPr lang="en-IN" sz="1067" b="1" dirty="0"/>
              <a:t>\n’)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8800F-15CC-4944-B4B0-8564C4461111}"/>
              </a:ext>
            </a:extLst>
          </p:cNvPr>
          <p:cNvSpPr txBox="1"/>
          <p:nvPr/>
        </p:nvSpPr>
        <p:spPr>
          <a:xfrm>
            <a:off x="1442976" y="2486871"/>
            <a:ext cx="3753141" cy="2719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INCXXXX</a:t>
            </a:r>
            <a:r>
              <a:rPr lang="en-IN" sz="1067" dirty="0"/>
              <a:t> </a:t>
            </a:r>
          </a:p>
          <a:p>
            <a:r>
              <a:rPr lang="en-IN" sz="1067" dirty="0"/>
              <a:t>('</a:t>
            </a:r>
            <a:r>
              <a:rPr lang="en-IN" sz="1067" dirty="0" err="1"/>
              <a:t>has_assigned_group</a:t>
            </a:r>
            <a:r>
              <a:rPr lang="en-IN" sz="1067" dirty="0"/>
              <a:t>’, A'),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has_region</a:t>
            </a:r>
            <a:r>
              <a:rPr lang="en-IN" sz="1067" dirty="0"/>
              <a:t>', '</a:t>
            </a:r>
            <a:r>
              <a:rPr lang="en-IN" sz="1067" dirty="0" err="1"/>
              <a:t>bangkok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created_month</a:t>
            </a:r>
            <a:r>
              <a:rPr lang="en-IN" sz="1067" dirty="0"/>
              <a:t>', '</a:t>
            </a:r>
            <a:r>
              <a:rPr lang="en-IN" sz="1067" dirty="0" err="1"/>
              <a:t>sep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is_hw_vendor</a:t>
            </a:r>
            <a:r>
              <a:rPr lang="en-IN" sz="1067" dirty="0"/>
              <a:t>’, Vendor1\n'),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has_aalrm_extract_n</a:t>
            </a:r>
            <a:r>
              <a:rPr lang="en-IN" sz="1067" dirty="0"/>
              <a:t>', '</a:t>
            </a:r>
            <a:r>
              <a:rPr lang="en-IN" sz="1067" dirty="0" err="1"/>
              <a:t>vswr_over_threshold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has_returnloss_flag</a:t>
            </a:r>
            <a:r>
              <a:rPr lang="en-IN" sz="1067" dirty="0"/>
              <a:t>', '(11.15,_12.51]\n'),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has_vswr_val_flag</a:t>
            </a:r>
            <a:r>
              <a:rPr lang="en-IN" sz="1067" dirty="0"/>
              <a:t>', '(1.0,_1.78]\n'),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has_vswr_fault_cnt_bin</a:t>
            </a:r>
            <a:r>
              <a:rPr lang="en-IN" sz="1067" dirty="0"/>
              <a:t>', '(-1,_0]\n'),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equipment_type</a:t>
            </a:r>
            <a:r>
              <a:rPr lang="en-IN" sz="1067" dirty="0"/>
              <a:t>', '</a:t>
            </a:r>
            <a:r>
              <a:rPr lang="en-IN" sz="1067" dirty="0" err="1"/>
              <a:t>node_b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aspcat</a:t>
            </a:r>
            <a:r>
              <a:rPr lang="en-IN" sz="1067" dirty="0"/>
              <a:t>', '</a:t>
            </a:r>
            <a:r>
              <a:rPr lang="en-IN" sz="1067" dirty="0" err="1"/>
              <a:t>vswr_over_threshold_outside_time_window_nmx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in_month_sep</a:t>
            </a:r>
            <a:r>
              <a:rPr lang="en-IN" sz="1067" dirty="0"/>
              <a:t>', '</a:t>
            </a:r>
            <a:r>
              <a:rPr lang="en-IN" sz="1067" dirty="0" err="1"/>
              <a:t>is_created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has_activity</a:t>
            </a:r>
            <a:r>
              <a:rPr lang="en-IN" sz="1067" dirty="0"/>
              <a:t>', '</a:t>
            </a:r>
            <a:r>
              <a:rPr lang="en-IN" sz="1067" dirty="0" err="1"/>
              <a:t>fix_jumper</a:t>
            </a:r>
            <a:r>
              <a:rPr lang="en-IN" sz="1067" dirty="0"/>
              <a:t>\n'),</a:t>
            </a:r>
          </a:p>
          <a:p>
            <a:r>
              <a:rPr lang="en-IN" sz="1067" dirty="0"/>
              <a:t> ('prev_day_1_rain', '</a:t>
            </a:r>
            <a:r>
              <a:rPr lang="en-IN" sz="1067" dirty="0" err="1"/>
              <a:t>moderate_rain</a:t>
            </a:r>
            <a:r>
              <a:rPr lang="en-IN" sz="1067" dirty="0"/>
              <a:t>\n'),</a:t>
            </a:r>
          </a:p>
          <a:p>
            <a:r>
              <a:rPr lang="en-IN" sz="1067" dirty="0"/>
              <a:t> ('</a:t>
            </a:r>
            <a:r>
              <a:rPr lang="en-IN" sz="1067" dirty="0" err="1"/>
              <a:t>has_last_n_days_rain</a:t>
            </a:r>
            <a:r>
              <a:rPr lang="en-IN" sz="1067" dirty="0"/>
              <a:t>', '</a:t>
            </a:r>
            <a:r>
              <a:rPr lang="en-IN" sz="1067" dirty="0" err="1"/>
              <a:t>moderate_rain</a:t>
            </a:r>
            <a:r>
              <a:rPr lang="en-IN" sz="1067" dirty="0"/>
              <a:t>\n')</a:t>
            </a:r>
            <a:r>
              <a:rPr lang="en-IN" sz="1067" b="1" dirty="0"/>
              <a:t>'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FBF1E1-974E-4832-C5E5-1FFBF19B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5" y="5626983"/>
            <a:ext cx="7387784" cy="3739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AB6FBE-0A2D-A60E-A679-260CBDD6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7" y="1606982"/>
            <a:ext cx="7509023" cy="4155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BF16128-DFA8-C25E-B212-6227A932F151}"/>
              </a:ext>
            </a:extLst>
          </p:cNvPr>
          <p:cNvSpPr/>
          <p:nvPr/>
        </p:nvSpPr>
        <p:spPr>
          <a:xfrm>
            <a:off x="198226" y="1647564"/>
            <a:ext cx="1244749" cy="91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53595-F01A-5270-979C-B2FCC83CFA80}"/>
              </a:ext>
            </a:extLst>
          </p:cNvPr>
          <p:cNvSpPr/>
          <p:nvPr/>
        </p:nvSpPr>
        <p:spPr>
          <a:xfrm>
            <a:off x="1569058" y="1647565"/>
            <a:ext cx="1244749" cy="102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AF354-83F5-A238-A288-B45902DB4D7F}"/>
              </a:ext>
            </a:extLst>
          </p:cNvPr>
          <p:cNvSpPr/>
          <p:nvPr/>
        </p:nvSpPr>
        <p:spPr>
          <a:xfrm>
            <a:off x="4596129" y="1639399"/>
            <a:ext cx="1244749" cy="15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41FCF-1513-71C0-E156-3D5B8D4FFFA3}"/>
              </a:ext>
            </a:extLst>
          </p:cNvPr>
          <p:cNvSpPr/>
          <p:nvPr/>
        </p:nvSpPr>
        <p:spPr>
          <a:xfrm>
            <a:off x="224502" y="5645426"/>
            <a:ext cx="1210522" cy="98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38731-AD1C-1C8B-8AD7-0CE47700D108}"/>
              </a:ext>
            </a:extLst>
          </p:cNvPr>
          <p:cNvSpPr/>
          <p:nvPr/>
        </p:nvSpPr>
        <p:spPr>
          <a:xfrm>
            <a:off x="1442975" y="5628308"/>
            <a:ext cx="1157968" cy="98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99C8EF-5D33-7440-6E1D-87D9D54F73A5}"/>
              </a:ext>
            </a:extLst>
          </p:cNvPr>
          <p:cNvSpPr/>
          <p:nvPr/>
        </p:nvSpPr>
        <p:spPr>
          <a:xfrm>
            <a:off x="4174435" y="5628308"/>
            <a:ext cx="1108248" cy="157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8751B8-A781-37DD-D7F8-6E47195082E0}"/>
              </a:ext>
            </a:extLst>
          </p:cNvPr>
          <p:cNvSpPr txBox="1"/>
          <p:nvPr/>
        </p:nvSpPr>
        <p:spPr>
          <a:xfrm>
            <a:off x="176708" y="5495475"/>
            <a:ext cx="1210522" cy="37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INCXXXX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258A79-1486-1D59-9F39-4A13CD6DED8C}"/>
              </a:ext>
            </a:extLst>
          </p:cNvPr>
          <p:cNvSpPr txBox="1"/>
          <p:nvPr/>
        </p:nvSpPr>
        <p:spPr>
          <a:xfrm>
            <a:off x="1429785" y="1513390"/>
            <a:ext cx="1210522" cy="37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INCXXXX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25281D-B594-DEC4-60F3-18D09ED65F7A}"/>
              </a:ext>
            </a:extLst>
          </p:cNvPr>
          <p:cNvSpPr txBox="1"/>
          <p:nvPr/>
        </p:nvSpPr>
        <p:spPr>
          <a:xfrm>
            <a:off x="4123298" y="5505760"/>
            <a:ext cx="121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INCZZZZ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BB430-EC3C-5815-C71A-467C82A0B5C5}"/>
              </a:ext>
            </a:extLst>
          </p:cNvPr>
          <p:cNvSpPr txBox="1"/>
          <p:nvPr/>
        </p:nvSpPr>
        <p:spPr>
          <a:xfrm>
            <a:off x="163999" y="1477603"/>
            <a:ext cx="1210522" cy="37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INCXXXX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99CD4-F2C0-D815-867E-E37332E56BC3}"/>
              </a:ext>
            </a:extLst>
          </p:cNvPr>
          <p:cNvSpPr txBox="1"/>
          <p:nvPr/>
        </p:nvSpPr>
        <p:spPr>
          <a:xfrm>
            <a:off x="1411605" y="5482047"/>
            <a:ext cx="1210522" cy="37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INCXXXX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7575D-254D-2A2B-6950-C28130428042}"/>
              </a:ext>
            </a:extLst>
          </p:cNvPr>
          <p:cNvSpPr txBox="1"/>
          <p:nvPr/>
        </p:nvSpPr>
        <p:spPr>
          <a:xfrm>
            <a:off x="4755831" y="1498853"/>
            <a:ext cx="1210522" cy="37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INCYYYY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9EA703-CFD2-3820-58E4-EB77E1927FB9}"/>
              </a:ext>
            </a:extLst>
          </p:cNvPr>
          <p:cNvSpPr txBox="1"/>
          <p:nvPr/>
        </p:nvSpPr>
        <p:spPr>
          <a:xfrm>
            <a:off x="4858247" y="2790908"/>
            <a:ext cx="2137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P1, P2 are two rollouts (paths ) traversed by agents it can be seen providing neighboring nodes as context is forcing agent to move across similar tickets, needs further validation</a:t>
            </a:r>
            <a:endParaRPr lang="en-I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F08041-D1C3-23A7-B33B-15DD398BE01A}"/>
              </a:ext>
            </a:extLst>
          </p:cNvPr>
          <p:cNvSpPr txBox="1"/>
          <p:nvPr/>
        </p:nvSpPr>
        <p:spPr>
          <a:xfrm>
            <a:off x="2285505" y="2051785"/>
            <a:ext cx="11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0C9AE-DB7B-E4B2-5FC8-CF6F3B3910E6}"/>
              </a:ext>
            </a:extLst>
          </p:cNvPr>
          <p:cNvSpPr txBox="1"/>
          <p:nvPr/>
        </p:nvSpPr>
        <p:spPr>
          <a:xfrm>
            <a:off x="2069553" y="5967096"/>
            <a:ext cx="114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19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1381</Words>
  <Application>Microsoft Office PowerPoint</Application>
  <PresentationFormat>Widescreen</PresentationFormat>
  <Paragraphs>167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Ericsson Hilda</vt:lpstr>
      <vt:lpstr>NimbusRomNo9L-Regu</vt:lpstr>
      <vt:lpstr>Times New Roman</vt:lpstr>
      <vt:lpstr>Office Theme</vt:lpstr>
      <vt:lpstr>KGR-Path Based Reasoning </vt:lpstr>
      <vt:lpstr>Design Experiment (Static KG) </vt:lpstr>
      <vt:lpstr>Knowledge graph</vt:lpstr>
      <vt:lpstr>Best Model </vt:lpstr>
      <vt:lpstr>Problem-1 for TT_WO KG</vt:lpstr>
      <vt:lpstr>PowerPoint Presentation</vt:lpstr>
      <vt:lpstr>Ex: Combined Embedding neighbor entities  embeddings during learning process , code modification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KGR-Path Based Reasoning </dc:title>
  <dc:creator>Pratyush Kiran Uppuluri</dc:creator>
  <cp:lastModifiedBy>Pratyush Kiran Uppuluri</cp:lastModifiedBy>
  <cp:revision>1</cp:revision>
  <dcterms:created xsi:type="dcterms:W3CDTF">2024-07-05T10:51:28Z</dcterms:created>
  <dcterms:modified xsi:type="dcterms:W3CDTF">2024-07-05T11:14:45Z</dcterms:modified>
</cp:coreProperties>
</file>