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6" r:id="rId4"/>
    <p:sldId id="267" r:id="rId5"/>
    <p:sldId id="268" r:id="rId6"/>
    <p:sldId id="269" r:id="rId7"/>
    <p:sldId id="270" r:id="rId8"/>
    <p:sldId id="271" r:id="rId9"/>
    <p:sldId id="272" r:id="rId10"/>
    <p:sldId id="273" r:id="rId11"/>
    <p:sldId id="280" r:id="rId12"/>
    <p:sldId id="274" r:id="rId13"/>
    <p:sldId id="276" r:id="rId14"/>
    <p:sldId id="277" r:id="rId15"/>
    <p:sldId id="278" r:id="rId16"/>
    <p:sldId id="279" r:id="rId17"/>
    <p:sldId id="281" r:id="rId18"/>
    <p:sldId id="28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F7FC1E-CF91-412D-B68F-7051C1B54009}" v="1687" dt="2022-06-20T16:43:15.918"/>
    <p1510:client id="{79DA20F7-F81F-4A37-8A6D-044EDDAC7CD8}" v="9" dt="2022-06-20T12:57:19.349"/>
    <p1510:client id="{B12E2D5D-5551-41D0-9699-2973C056BF5D}" v="1394" dt="2022-06-20T16:03:44.333"/>
    <p1510:client id="{D21B9410-BA25-45D6-B6E7-01450DEAB525}" v="3" dt="2022-06-20T13:00:29.843"/>
    <p1510:client id="{D27910AB-5411-4659-9E15-C3C72632AD7D}" v="618" dt="2022-06-20T13:35:28.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2386" y="-90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40978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87344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51127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86061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95233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75708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5769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48820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37373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75338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71452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6/20/2022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2100516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288915" y="6372867"/>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359278" y="6445736"/>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45736"/>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t>1 </a:t>
            </a:r>
          </a:p>
        </p:txBody>
      </p:sp>
      <p:graphicFrame>
        <p:nvGraphicFramePr>
          <p:cNvPr id="7" name="Table 6">
            <a:extLst>
              <a:ext uri="{FF2B5EF4-FFF2-40B4-BE49-F238E27FC236}">
                <a16:creationId xmlns:a16="http://schemas.microsoft.com/office/drawing/2014/main" xmlns="" id="{8B0FB66D-1FCE-7217-7274-16B1126711E7}"/>
              </a:ext>
            </a:extLst>
          </p:cNvPr>
          <p:cNvGraphicFramePr>
            <a:graphicFrameLocks noGrp="1"/>
          </p:cNvGraphicFramePr>
          <p:nvPr>
            <p:extLst>
              <p:ext uri="{D42A27DB-BD31-4B8C-83A1-F6EECF244321}">
                <p14:modId xmlns:p14="http://schemas.microsoft.com/office/powerpoint/2010/main" xmlns="" val="2584845414"/>
              </p:ext>
            </p:extLst>
          </p:nvPr>
        </p:nvGraphicFramePr>
        <p:xfrm>
          <a:off x="260111" y="1294987"/>
          <a:ext cx="8597440" cy="1136138"/>
        </p:xfrm>
        <a:graphic>
          <a:graphicData uri="http://schemas.openxmlformats.org/drawingml/2006/table">
            <a:tbl>
              <a:tblPr firstRow="1" bandRow="1">
                <a:tableStyleId>{5C22544A-7EE6-4342-B048-85BDC9FD1C3A}</a:tableStyleId>
              </a:tblPr>
              <a:tblGrid>
                <a:gridCol w="4182059">
                  <a:extLst>
                    <a:ext uri="{9D8B030D-6E8A-4147-A177-3AD203B41FA5}">
                      <a16:colId xmlns:a16="http://schemas.microsoft.com/office/drawing/2014/main" xmlns="" val="2564567181"/>
                    </a:ext>
                  </a:extLst>
                </a:gridCol>
                <a:gridCol w="208280">
                  <a:extLst>
                    <a:ext uri="{9D8B030D-6E8A-4147-A177-3AD203B41FA5}">
                      <a16:colId xmlns:a16="http://schemas.microsoft.com/office/drawing/2014/main" xmlns="" val="1464971605"/>
                    </a:ext>
                  </a:extLst>
                </a:gridCol>
                <a:gridCol w="4207101">
                  <a:extLst>
                    <a:ext uri="{9D8B030D-6E8A-4147-A177-3AD203B41FA5}">
                      <a16:colId xmlns:a16="http://schemas.microsoft.com/office/drawing/2014/main" xmlns="" val="1282456386"/>
                    </a:ext>
                  </a:extLst>
                </a:gridCol>
              </a:tblGrid>
              <a:tr h="616415">
                <a:tc gridSpan="3">
                  <a:txBody>
                    <a:bodyPr/>
                    <a:lstStyle/>
                    <a:p>
                      <a:pPr marL="0" lvl="0" algn="ctr">
                        <a:lnSpc>
                          <a:spcPts val="4130"/>
                        </a:lnSpc>
                        <a:spcBef>
                          <a:spcPts val="0"/>
                        </a:spcBef>
                        <a:spcAft>
                          <a:spcPts val="0"/>
                        </a:spcAft>
                        <a:buNone/>
                      </a:pPr>
                      <a:r>
                        <a:rPr lang="en-IN" sz="2700" kern="1200" spc="-5">
                          <a:effectLst/>
                        </a:rPr>
                        <a:t>STOCK MARKET PREDICTION</a:t>
                      </a:r>
                      <a:endParaRPr lang="en-US" spc="-5"/>
                    </a:p>
                  </a:txBody>
                  <a:tcPr marL="68580" marR="68580" marT="34290" marB="3429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24360381"/>
                  </a:ext>
                </a:extLst>
              </a:tr>
              <a:tr h="519723">
                <a:tc>
                  <a:txBody>
                    <a:bodyPr/>
                    <a:lstStyle/>
                    <a:p>
                      <a:pPr marL="393065" indent="-173355" algn="ctr" rtl="0" eaLnBrk="1" latinLnBrk="0" hangingPunct="1">
                        <a:spcBef>
                          <a:spcPts val="35"/>
                        </a:spcBef>
                        <a:spcAft>
                          <a:spcPts val="0"/>
                        </a:spcAft>
                        <a:buClrTx/>
                        <a:buSzPts val="2000"/>
                        <a:buFont typeface="Arial" panose="020B0604020202020204" pitchFamily="34" charset="0"/>
                        <a:buChar char="•"/>
                      </a:pPr>
                      <a:r>
                        <a:rPr lang="en-US" sz="1500" kern="1200" spc="-5">
                          <a:effectLst/>
                        </a:rPr>
                        <a:t>NAME OF THE</a:t>
                      </a:r>
                      <a:r>
                        <a:rPr lang="en-US" sz="1500" kern="1200" spc="-90">
                          <a:effectLst/>
                        </a:rPr>
                        <a:t> </a:t>
                      </a:r>
                      <a:r>
                        <a:rPr lang="en-US" sz="1500" kern="1200" spc="-30">
                          <a:effectLst/>
                        </a:rPr>
                        <a:t>SUPERVISOR</a:t>
                      </a:r>
                      <a:r>
                        <a:rPr lang="en-US" sz="1500" kern="1200">
                          <a:effectLst/>
                        </a:rPr>
                        <a:t> </a:t>
                      </a:r>
                      <a:endParaRPr lang="en-US" sz="1500">
                        <a:effectLst/>
                      </a:endParaRPr>
                    </a:p>
                  </a:txBody>
                  <a:tcPr marL="0" marR="0" marT="0" marB="0" anchor="ctr"/>
                </a:tc>
                <a:tc>
                  <a:txBody>
                    <a:bodyPr/>
                    <a:lstStyle/>
                    <a:p>
                      <a:pPr marL="0" algn="l" rtl="0" eaLnBrk="1" latinLnBrk="0" hangingPunct="1">
                        <a:spcBef>
                          <a:spcPts val="0"/>
                        </a:spcBef>
                        <a:spcAft>
                          <a:spcPts val="0"/>
                        </a:spcAft>
                      </a:pPr>
                      <a:endParaRPr lang="en-US" sz="1500" kern="1200">
                        <a:solidFill>
                          <a:schemeClr val="tx1"/>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1042035" indent="-173355" algn="l" rtl="0" eaLnBrk="1" latinLnBrk="0" hangingPunct="1">
                        <a:spcBef>
                          <a:spcPts val="35"/>
                        </a:spcBef>
                        <a:spcAft>
                          <a:spcPts val="0"/>
                        </a:spcAft>
                        <a:buClrTx/>
                        <a:buSzPts val="2000"/>
                        <a:buFont typeface="Arial" panose="020B0604020202020204" pitchFamily="34" charset="0"/>
                        <a:buChar char="•"/>
                      </a:pPr>
                      <a:r>
                        <a:rPr lang="en-US" sz="1500" kern="1200" spc="-5">
                          <a:effectLst/>
                        </a:rPr>
                        <a:t>  PROJECT</a:t>
                      </a:r>
                      <a:r>
                        <a:rPr lang="en-US" sz="1500" kern="1200" spc="-65">
                          <a:effectLst/>
                        </a:rPr>
                        <a:t> </a:t>
                      </a:r>
                      <a:r>
                        <a:rPr lang="en-US" sz="1500" kern="1200" spc="-5">
                          <a:effectLst/>
                        </a:rPr>
                        <a:t>MEMBERS</a:t>
                      </a:r>
                      <a:r>
                        <a:rPr lang="en-US" sz="1500" kern="1200">
                          <a:effectLst/>
                        </a:rPr>
                        <a:t> </a:t>
                      </a:r>
                      <a:endParaRPr lang="en-US" sz="1500">
                        <a:effectLst/>
                      </a:endParaRPr>
                    </a:p>
                  </a:txBody>
                  <a:tcPr marL="0" marR="0" marT="0" marB="0" anchor="ctr"/>
                </a:tc>
                <a:extLst>
                  <a:ext uri="{0D108BD9-81ED-4DB2-BD59-A6C34878D82A}">
                    <a16:rowId xmlns:a16="http://schemas.microsoft.com/office/drawing/2014/main" xmlns="" val="1905929370"/>
                  </a:ext>
                </a:extLst>
              </a:tr>
            </a:tbl>
          </a:graphicData>
        </a:graphic>
      </p:graphicFrame>
      <p:pic>
        <p:nvPicPr>
          <p:cNvPr id="12" name="Picture 12" descr="Shape, rectangle&#10;&#10;Description automatically generated">
            <a:extLst>
              <a:ext uri="{FF2B5EF4-FFF2-40B4-BE49-F238E27FC236}">
                <a16:creationId xmlns:a16="http://schemas.microsoft.com/office/drawing/2014/main" xmlns="" id="{B585150C-8D62-3B67-DFCD-F7E71DC65DB5}"/>
              </a:ext>
            </a:extLst>
          </p:cNvPr>
          <p:cNvPicPr>
            <a:picLocks noChangeAspect="1"/>
          </p:cNvPicPr>
          <p:nvPr/>
        </p:nvPicPr>
        <p:blipFill>
          <a:blip r:embed="rId3"/>
          <a:stretch>
            <a:fillRect/>
          </a:stretch>
        </p:blipFill>
        <p:spPr>
          <a:xfrm>
            <a:off x="4650560" y="2620850"/>
            <a:ext cx="4188755" cy="3578785"/>
          </a:xfrm>
          <a:prstGeom prst="rect">
            <a:avLst/>
          </a:prstGeom>
        </p:spPr>
      </p:pic>
      <p:pic>
        <p:nvPicPr>
          <p:cNvPr id="13" name="Picture 12" descr="Shape, rectangle&#10;&#10;Description automatically generated">
            <a:extLst>
              <a:ext uri="{FF2B5EF4-FFF2-40B4-BE49-F238E27FC236}">
                <a16:creationId xmlns:a16="http://schemas.microsoft.com/office/drawing/2014/main" xmlns="" id="{B34F533E-B783-2D71-4371-9C6A4E90AB88}"/>
              </a:ext>
            </a:extLst>
          </p:cNvPr>
          <p:cNvPicPr>
            <a:picLocks noChangeAspect="1"/>
          </p:cNvPicPr>
          <p:nvPr/>
        </p:nvPicPr>
        <p:blipFill>
          <a:blip r:embed="rId3"/>
          <a:stretch>
            <a:fillRect/>
          </a:stretch>
        </p:blipFill>
        <p:spPr>
          <a:xfrm>
            <a:off x="266284" y="2620849"/>
            <a:ext cx="4179387" cy="3580868"/>
          </a:xfrm>
          <a:prstGeom prst="rect">
            <a:avLst/>
          </a:prstGeom>
        </p:spPr>
      </p:pic>
      <p:sp>
        <p:nvSpPr>
          <p:cNvPr id="14" name="TextBox 13">
            <a:extLst>
              <a:ext uri="{FF2B5EF4-FFF2-40B4-BE49-F238E27FC236}">
                <a16:creationId xmlns:a16="http://schemas.microsoft.com/office/drawing/2014/main" xmlns="" id="{52540495-8997-F84F-244C-B597E4D39FD1}"/>
              </a:ext>
            </a:extLst>
          </p:cNvPr>
          <p:cNvSpPr txBox="1"/>
          <p:nvPr/>
        </p:nvSpPr>
        <p:spPr>
          <a:xfrm>
            <a:off x="4723313" y="2733589"/>
            <a:ext cx="4062103"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IN" sz="1600" b="1" spc="-19">
                <a:latin typeface="Times New Roman"/>
                <a:cs typeface="Times New Roman"/>
              </a:rPr>
              <a:t>DEPARTMENT OF COMPUTER SCIENCE </a:t>
            </a:r>
            <a:endParaRPr lang="en-US" sz="1600" b="1">
              <a:latin typeface="Times New Roman"/>
              <a:cs typeface="Calibri"/>
            </a:endParaRPr>
          </a:p>
          <a:p>
            <a:pPr algn="ctr"/>
            <a:r>
              <a:rPr lang="en-IN" sz="1600" b="1" spc="-19">
                <a:latin typeface="Times New Roman"/>
                <a:cs typeface="Times New Roman"/>
              </a:rPr>
              <a:t>&amp;  ENGINEERING</a:t>
            </a:r>
          </a:p>
        </p:txBody>
      </p:sp>
      <p:sp>
        <p:nvSpPr>
          <p:cNvPr id="15" name="TextBox 14">
            <a:extLst>
              <a:ext uri="{FF2B5EF4-FFF2-40B4-BE49-F238E27FC236}">
                <a16:creationId xmlns:a16="http://schemas.microsoft.com/office/drawing/2014/main" xmlns="" id="{F567A8EB-2A20-07FE-C483-B94D2D00E9EC}"/>
              </a:ext>
            </a:extLst>
          </p:cNvPr>
          <p:cNvSpPr txBox="1"/>
          <p:nvPr/>
        </p:nvSpPr>
        <p:spPr>
          <a:xfrm>
            <a:off x="4723314" y="3368010"/>
            <a:ext cx="3997445" cy="277768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600">
                <a:latin typeface="Times New Roman"/>
                <a:cs typeface="Times New Roman"/>
              </a:rPr>
              <a:t>1. </a:t>
            </a:r>
            <a:r>
              <a:rPr lang="en-IN" sz="1600">
                <a:latin typeface="Times New Roman"/>
                <a:cs typeface="Times New Roman"/>
              </a:rPr>
              <a:t>P RATISH (210419104126)</a:t>
            </a:r>
            <a:endParaRPr lang="en-US" sz="1600">
              <a:latin typeface="Times New Roman"/>
              <a:cs typeface="Calibri" panose="020F0502020204030204"/>
            </a:endParaRPr>
          </a:p>
          <a:p>
            <a:endParaRPr lang="en-IN" sz="1600">
              <a:latin typeface="Times New Roman"/>
              <a:cs typeface="Times New Roman"/>
            </a:endParaRPr>
          </a:p>
          <a:p>
            <a:r>
              <a:rPr lang="en-IN" sz="1600">
                <a:latin typeface="Times New Roman"/>
                <a:cs typeface="Times New Roman"/>
              </a:rPr>
              <a:t>2. SANKEERTH S NARAYAN</a:t>
            </a:r>
            <a:br>
              <a:rPr lang="en-IN" sz="1600">
                <a:latin typeface="Times New Roman"/>
                <a:cs typeface="Times New Roman"/>
              </a:rPr>
            </a:br>
            <a:r>
              <a:rPr lang="en-IN" sz="1600">
                <a:latin typeface="Times New Roman"/>
                <a:cs typeface="Times New Roman"/>
              </a:rPr>
              <a:t>(210419104145)</a:t>
            </a:r>
            <a:endParaRPr lang="en-IN" sz="1600">
              <a:latin typeface="Times New Roman"/>
              <a:cs typeface="Calibri"/>
            </a:endParaRPr>
          </a:p>
          <a:p>
            <a:endParaRPr lang="en-US" sz="1250">
              <a:latin typeface="Times New Roman"/>
              <a:cs typeface="Calibri" panose="020F0502020204030204"/>
            </a:endParaRPr>
          </a:p>
          <a:p>
            <a:endParaRPr lang="en-US" sz="1350">
              <a:latin typeface="Times New Roman"/>
              <a:cs typeface="Times New Roman"/>
            </a:endParaRPr>
          </a:p>
          <a:p>
            <a:endParaRPr lang="en-US" sz="1350">
              <a:latin typeface="Times New Roman"/>
              <a:cs typeface="Times New Roman"/>
            </a:endParaRPr>
          </a:p>
          <a:p>
            <a:endParaRPr lang="en-US" sz="1350">
              <a:latin typeface="Times New Roman"/>
              <a:cs typeface="Times New Roman"/>
            </a:endParaRPr>
          </a:p>
          <a:p>
            <a:r>
              <a:rPr lang="en-US" sz="1350" spc="8">
                <a:latin typeface="Times New Roman"/>
                <a:cs typeface="Times New Roman"/>
              </a:rPr>
              <a:t>           </a:t>
            </a:r>
            <a:endParaRPr lang="en-US" sz="1350">
              <a:latin typeface="Times New Roman"/>
              <a:cs typeface="Calibri" panose="020F0502020204030204"/>
            </a:endParaRPr>
          </a:p>
          <a:p>
            <a:endParaRPr lang="en-US" sz="1350" spc="8">
              <a:latin typeface="Times New Roman"/>
              <a:cs typeface="Times New Roman"/>
            </a:endParaRPr>
          </a:p>
          <a:p>
            <a:pPr algn="ctr"/>
            <a:r>
              <a:rPr lang="en-US" sz="1600" spc="8">
                <a:latin typeface="Times New Roman"/>
                <a:cs typeface="Times New Roman"/>
              </a:rPr>
              <a:t>CHENNAI INSTITUTE OF</a:t>
            </a:r>
            <a:r>
              <a:rPr lang="en-US" sz="1600" spc="-49">
                <a:latin typeface="Times New Roman"/>
                <a:cs typeface="Times New Roman"/>
              </a:rPr>
              <a:t> </a:t>
            </a:r>
            <a:r>
              <a:rPr lang="en-US" sz="1600" spc="8">
                <a:latin typeface="Times New Roman"/>
                <a:cs typeface="Times New Roman"/>
              </a:rPr>
              <a:t>TECHNOLOGY</a:t>
            </a:r>
            <a:r>
              <a:rPr lang="en-IN" sz="1600" spc="8">
                <a:latin typeface="Times New Roman"/>
                <a:cs typeface="Times New Roman"/>
              </a:rPr>
              <a:t>,</a:t>
            </a:r>
            <a:r>
              <a:rPr lang="en-US" sz="1600" spc="8">
                <a:latin typeface="Times New Roman"/>
                <a:cs typeface="Times New Roman"/>
              </a:rPr>
              <a:t>  </a:t>
            </a:r>
            <a:r>
              <a:rPr lang="en-US" sz="1600" spc="4">
                <a:latin typeface="Times New Roman"/>
                <a:cs typeface="Times New Roman"/>
              </a:rPr>
              <a:t>CHENNAI-600069</a:t>
            </a:r>
            <a:r>
              <a:rPr lang="en-US" sz="1350">
                <a:latin typeface="Times New Roman"/>
                <a:cs typeface="Times New Roman"/>
              </a:rPr>
              <a:t> </a:t>
            </a:r>
            <a:endParaRPr lang="en-US" sz="1350">
              <a:latin typeface="Times New Roman"/>
              <a:cs typeface="Calibri" panose="020F0502020204030204"/>
            </a:endParaRPr>
          </a:p>
        </p:txBody>
      </p:sp>
      <p:sp>
        <p:nvSpPr>
          <p:cNvPr id="16" name="TextBox 15">
            <a:extLst>
              <a:ext uri="{FF2B5EF4-FFF2-40B4-BE49-F238E27FC236}">
                <a16:creationId xmlns:a16="http://schemas.microsoft.com/office/drawing/2014/main" xmlns="" id="{DE1E1700-0BFD-D957-C1AD-D086B8007489}"/>
              </a:ext>
            </a:extLst>
          </p:cNvPr>
          <p:cNvSpPr txBox="1"/>
          <p:nvPr/>
        </p:nvSpPr>
        <p:spPr>
          <a:xfrm>
            <a:off x="355924" y="2801830"/>
            <a:ext cx="4127105" cy="29623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1600" b="1" u="sng" spc="-19" dirty="0">
                <a:latin typeface="Times New Roman"/>
                <a:cs typeface="Times New Roman"/>
              </a:rPr>
              <a:t>INTERNAL GUIDE: </a:t>
            </a:r>
          </a:p>
          <a:p>
            <a:endParaRPr lang="en-US" sz="1600" dirty="0">
              <a:latin typeface="Times New Roman"/>
              <a:cs typeface="Calibri"/>
            </a:endParaRPr>
          </a:p>
          <a:p>
            <a:r>
              <a:rPr lang="en-US" spc="-34" dirty="0" err="1">
                <a:latin typeface="Times New Roman"/>
                <a:cs typeface="Calibri"/>
              </a:rPr>
              <a:t>Dr.S.K.MUTHUSUNDAR</a:t>
            </a:r>
            <a:r>
              <a:rPr lang="en-US" spc="-34" dirty="0">
                <a:latin typeface="Times New Roman"/>
                <a:cs typeface="Calibri"/>
              </a:rPr>
              <a:t>  </a:t>
            </a:r>
            <a:r>
              <a:rPr lang="en-US" spc="-34" dirty="0" err="1">
                <a:latin typeface="Times New Roman"/>
                <a:cs typeface="Calibri"/>
              </a:rPr>
              <a:t>M.E,Ph.D</a:t>
            </a:r>
            <a:r>
              <a:rPr lang="en-US" spc="-34" dirty="0">
                <a:latin typeface="Times New Roman"/>
                <a:cs typeface="Calibri"/>
              </a:rPr>
              <a:t>.,</a:t>
            </a:r>
          </a:p>
          <a:p>
            <a:r>
              <a:rPr lang="en-US" spc="-45" dirty="0">
                <a:latin typeface="Times New Roman"/>
                <a:cs typeface="Times New Roman"/>
              </a:rPr>
              <a:t>Professor,</a:t>
            </a:r>
            <a:r>
              <a:rPr lang="en-US" sz="1600" dirty="0">
                <a:latin typeface="Times New Roman"/>
                <a:cs typeface="Times New Roman"/>
              </a:rPr>
              <a:t> </a:t>
            </a:r>
          </a:p>
          <a:p>
            <a:r>
              <a:rPr lang="en-US" spc="-45" dirty="0">
                <a:latin typeface="Times New Roman"/>
                <a:cs typeface="Times New Roman"/>
              </a:rPr>
              <a:t>Dept. of Computer Science &amp; Engineering</a:t>
            </a:r>
            <a:r>
              <a:rPr lang="en-US" dirty="0">
                <a:latin typeface="Times New Roman"/>
                <a:cs typeface="Times New Roman"/>
              </a:rPr>
              <a:t> </a:t>
            </a:r>
          </a:p>
          <a:p>
            <a:endParaRPr lang="en-US" sz="1600" b="1" u="sng" spc="-4" dirty="0">
              <a:latin typeface="Times New Roman"/>
              <a:cs typeface="Times New Roman"/>
            </a:endParaRPr>
          </a:p>
          <a:p>
            <a:r>
              <a:rPr lang="en-US" sz="1600" b="1" u="sng" spc="-4" dirty="0">
                <a:latin typeface="Times New Roman"/>
                <a:cs typeface="Times New Roman"/>
              </a:rPr>
              <a:t>HEAD OF THE</a:t>
            </a:r>
            <a:r>
              <a:rPr lang="en-US" sz="1600" b="1" u="sng" spc="-101" dirty="0">
                <a:latin typeface="Times New Roman"/>
                <a:cs typeface="Times New Roman"/>
              </a:rPr>
              <a:t> </a:t>
            </a:r>
            <a:r>
              <a:rPr lang="en-US" sz="1600" b="1" u="sng" spc="-19" dirty="0">
                <a:latin typeface="Times New Roman"/>
                <a:cs typeface="Times New Roman"/>
              </a:rPr>
              <a:t>DEPARTMENT:</a:t>
            </a:r>
            <a:r>
              <a:rPr lang="en-US" sz="1600" u="sng" dirty="0">
                <a:latin typeface="Times New Roman"/>
                <a:cs typeface="Times New Roman"/>
              </a:rPr>
              <a:t> </a:t>
            </a:r>
          </a:p>
          <a:p>
            <a:endParaRPr lang="en-US" sz="1600" spc="-34" dirty="0">
              <a:latin typeface="Times New Roman"/>
              <a:cs typeface="Times New Roman"/>
            </a:endParaRPr>
          </a:p>
          <a:p>
            <a:r>
              <a:rPr lang="en-US" spc="-34" dirty="0">
                <a:latin typeface="Times New Roman"/>
                <a:cs typeface="Times New Roman"/>
              </a:rPr>
              <a:t>Dr. </a:t>
            </a:r>
            <a:r>
              <a:rPr lang="en-US" spc="-4" dirty="0">
                <a:latin typeface="Times New Roman"/>
                <a:cs typeface="Times New Roman"/>
              </a:rPr>
              <a:t>S. </a:t>
            </a:r>
            <a:r>
              <a:rPr lang="en-US" spc="-45" dirty="0">
                <a:latin typeface="Times New Roman"/>
                <a:cs typeface="Times New Roman"/>
              </a:rPr>
              <a:t>PAVITHRA, </a:t>
            </a:r>
            <a:r>
              <a:rPr lang="en-US" spc="-4" dirty="0">
                <a:latin typeface="Times New Roman"/>
                <a:cs typeface="Times New Roman"/>
              </a:rPr>
              <a:t>M.E.,</a:t>
            </a:r>
            <a:r>
              <a:rPr lang="en-US" spc="64" dirty="0">
                <a:latin typeface="Times New Roman"/>
                <a:cs typeface="Times New Roman"/>
              </a:rPr>
              <a:t> </a:t>
            </a:r>
            <a:r>
              <a:rPr lang="en-US" spc="-4" dirty="0">
                <a:latin typeface="Times New Roman"/>
                <a:cs typeface="Times New Roman"/>
              </a:rPr>
              <a:t>Ph.D.,</a:t>
            </a:r>
            <a:r>
              <a:rPr lang="en-US" dirty="0">
                <a:latin typeface="Times New Roman"/>
                <a:cs typeface="Times New Roman"/>
              </a:rPr>
              <a:t> </a:t>
            </a:r>
          </a:p>
          <a:p>
            <a:r>
              <a:rPr lang="en-US" spc="-11" dirty="0" smtClean="0">
                <a:latin typeface="Times New Roman"/>
                <a:cs typeface="Times New Roman"/>
              </a:rPr>
              <a:t>Associate </a:t>
            </a:r>
            <a:r>
              <a:rPr lang="en-US" spc="-11" dirty="0">
                <a:latin typeface="Times New Roman"/>
                <a:cs typeface="Times New Roman"/>
              </a:rPr>
              <a:t>Professor,</a:t>
            </a:r>
            <a:r>
              <a:rPr lang="en-US" dirty="0">
                <a:latin typeface="Times New Roman"/>
                <a:cs typeface="Times New Roman"/>
              </a:rPr>
              <a:t> </a:t>
            </a:r>
          </a:p>
          <a:p>
            <a:r>
              <a:rPr lang="en-US" spc="-4" dirty="0">
                <a:latin typeface="Times New Roman"/>
                <a:cs typeface="Times New Roman"/>
              </a:rPr>
              <a:t>Dept. </a:t>
            </a:r>
            <a:r>
              <a:rPr lang="en-US" dirty="0">
                <a:latin typeface="Times New Roman"/>
                <a:cs typeface="Times New Roman"/>
              </a:rPr>
              <a:t>of </a:t>
            </a:r>
            <a:r>
              <a:rPr lang="en-US" spc="-4" dirty="0">
                <a:latin typeface="Times New Roman"/>
                <a:cs typeface="Times New Roman"/>
              </a:rPr>
              <a:t>Computer Science </a:t>
            </a:r>
            <a:r>
              <a:rPr lang="en-US" dirty="0">
                <a:latin typeface="Times New Roman"/>
                <a:cs typeface="Times New Roman"/>
              </a:rPr>
              <a:t>&amp;</a:t>
            </a:r>
            <a:r>
              <a:rPr lang="en-US" spc="-38" dirty="0">
                <a:latin typeface="Times New Roman"/>
                <a:cs typeface="Times New Roman"/>
              </a:rPr>
              <a:t> </a:t>
            </a:r>
            <a:r>
              <a:rPr lang="en-US" spc="-4" dirty="0">
                <a:latin typeface="Times New Roman"/>
                <a:cs typeface="Times New Roman"/>
              </a:rPr>
              <a:t>Engineering</a:t>
            </a:r>
            <a:endParaRPr lang="en-US" dirty="0">
              <a:latin typeface="Times New Roman"/>
              <a:cs typeface="Times New Roman"/>
            </a:endParaRP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10</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7. System Design</a:t>
            </a:r>
            <a:endParaRPr lang="en-US"/>
          </a:p>
        </p:txBody>
      </p:sp>
      <p:pic>
        <p:nvPicPr>
          <p:cNvPr id="10" name="Picture 10" descr="Diagram, schematic&#10;&#10;Description automatically generated">
            <a:extLst>
              <a:ext uri="{FF2B5EF4-FFF2-40B4-BE49-F238E27FC236}">
                <a16:creationId xmlns:a16="http://schemas.microsoft.com/office/drawing/2014/main" xmlns="" id="{D02B3A23-CADC-F23F-1241-55C3D603B2EB}"/>
              </a:ext>
            </a:extLst>
          </p:cNvPr>
          <p:cNvPicPr>
            <a:picLocks noChangeAspect="1"/>
          </p:cNvPicPr>
          <p:nvPr/>
        </p:nvPicPr>
        <p:blipFill>
          <a:blip r:embed="rId3"/>
          <a:stretch>
            <a:fillRect/>
          </a:stretch>
        </p:blipFill>
        <p:spPr>
          <a:xfrm>
            <a:off x="408482" y="2616639"/>
            <a:ext cx="4260954" cy="3423541"/>
          </a:xfrm>
          <a:prstGeom prst="rect">
            <a:avLst/>
          </a:prstGeom>
        </p:spPr>
      </p:pic>
      <p:sp>
        <p:nvSpPr>
          <p:cNvPr id="11" name="TextBox 10">
            <a:extLst>
              <a:ext uri="{FF2B5EF4-FFF2-40B4-BE49-F238E27FC236}">
                <a16:creationId xmlns:a16="http://schemas.microsoft.com/office/drawing/2014/main" xmlns="" id="{E9485490-29EC-DA08-1BCF-0C564A8AA2D9}"/>
              </a:ext>
            </a:extLst>
          </p:cNvPr>
          <p:cNvSpPr txBox="1"/>
          <p:nvPr/>
        </p:nvSpPr>
        <p:spPr>
          <a:xfrm>
            <a:off x="1523375" y="225414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LSTM Model</a:t>
            </a:r>
          </a:p>
        </p:txBody>
      </p:sp>
      <p:pic>
        <p:nvPicPr>
          <p:cNvPr id="12" name="Picture 12" descr="Diagram, schematic&#10;&#10;Description automatically generated">
            <a:extLst>
              <a:ext uri="{FF2B5EF4-FFF2-40B4-BE49-F238E27FC236}">
                <a16:creationId xmlns:a16="http://schemas.microsoft.com/office/drawing/2014/main" xmlns="" id="{2978D66B-CA22-EF73-FEE6-F7071AA8C9EA}"/>
              </a:ext>
            </a:extLst>
          </p:cNvPr>
          <p:cNvPicPr>
            <a:picLocks noChangeAspect="1"/>
          </p:cNvPicPr>
          <p:nvPr/>
        </p:nvPicPr>
        <p:blipFill>
          <a:blip r:embed="rId4"/>
          <a:stretch>
            <a:fillRect/>
          </a:stretch>
        </p:blipFill>
        <p:spPr>
          <a:xfrm>
            <a:off x="5411449" y="2543715"/>
            <a:ext cx="2743200" cy="3588128"/>
          </a:xfrm>
          <a:prstGeom prst="rect">
            <a:avLst/>
          </a:prstGeom>
        </p:spPr>
      </p:pic>
      <p:sp>
        <p:nvSpPr>
          <p:cNvPr id="13" name="TextBox 12">
            <a:extLst>
              <a:ext uri="{FF2B5EF4-FFF2-40B4-BE49-F238E27FC236}">
                <a16:creationId xmlns:a16="http://schemas.microsoft.com/office/drawing/2014/main" xmlns="" id="{27B3F131-811A-F379-7F57-A4E7C358E230}"/>
              </a:ext>
            </a:extLst>
          </p:cNvPr>
          <p:cNvSpPr txBox="1"/>
          <p:nvPr/>
        </p:nvSpPr>
        <p:spPr>
          <a:xfrm>
            <a:off x="6144562" y="218153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ARIMA Model</a:t>
            </a:r>
          </a:p>
        </p:txBody>
      </p:sp>
    </p:spTree>
    <p:extLst>
      <p:ext uri="{BB962C8B-B14F-4D97-AF65-F5344CB8AC3E}">
        <p14:creationId xmlns:p14="http://schemas.microsoft.com/office/powerpoint/2010/main" xmlns="" val="425944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11</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8. Methodology</a:t>
            </a:r>
            <a:endParaRPr lang="en-US"/>
          </a:p>
        </p:txBody>
      </p:sp>
      <p:sp>
        <p:nvSpPr>
          <p:cNvPr id="7" name="TextBox 6">
            <a:extLst>
              <a:ext uri="{FF2B5EF4-FFF2-40B4-BE49-F238E27FC236}">
                <a16:creationId xmlns:a16="http://schemas.microsoft.com/office/drawing/2014/main" xmlns="" id="{95508D3B-B82C-14A3-FF58-A9464AABA80E}"/>
              </a:ext>
            </a:extLst>
          </p:cNvPr>
          <p:cNvSpPr txBox="1"/>
          <p:nvPr/>
        </p:nvSpPr>
        <p:spPr>
          <a:xfrm>
            <a:off x="670810" y="2207302"/>
            <a:ext cx="274319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Calibri"/>
              </a:rPr>
              <a:t>1. The data is preprocessed using data Processing techniques.</a:t>
            </a:r>
            <a:br>
              <a:rPr lang="en-US" sz="2000" dirty="0">
                <a:latin typeface="Times New Roman"/>
                <a:cs typeface="Calibri"/>
              </a:rPr>
            </a:br>
            <a:r>
              <a:rPr lang="en-US" sz="2000" dirty="0">
                <a:latin typeface="Times New Roman"/>
                <a:cs typeface="Calibri"/>
              </a:rPr>
              <a:t/>
            </a:r>
            <a:br>
              <a:rPr lang="en-US" sz="2000" dirty="0">
                <a:latin typeface="Times New Roman"/>
                <a:cs typeface="Calibri"/>
              </a:rPr>
            </a:br>
            <a:r>
              <a:rPr lang="en-US" sz="2000" dirty="0">
                <a:latin typeface="Times New Roman"/>
                <a:cs typeface="Calibri"/>
              </a:rPr>
              <a:t>2. The processed data is passed as training data for the model.</a:t>
            </a:r>
            <a:br>
              <a:rPr lang="en-US" sz="2000" dirty="0">
                <a:latin typeface="Times New Roman"/>
                <a:cs typeface="Calibri"/>
              </a:rPr>
            </a:br>
            <a:r>
              <a:rPr lang="en-US" sz="2000" dirty="0">
                <a:latin typeface="Times New Roman"/>
                <a:cs typeface="Calibri"/>
              </a:rPr>
              <a:t/>
            </a:r>
            <a:br>
              <a:rPr lang="en-US" sz="2000" dirty="0">
                <a:latin typeface="Times New Roman"/>
                <a:cs typeface="Calibri"/>
              </a:rPr>
            </a:br>
            <a:r>
              <a:rPr lang="en-US" sz="2000" dirty="0">
                <a:latin typeface="Times New Roman"/>
                <a:cs typeface="Calibri"/>
              </a:rPr>
              <a:t>3. After the model is trained predictions are made.</a:t>
            </a:r>
          </a:p>
        </p:txBody>
      </p:sp>
      <p:pic>
        <p:nvPicPr>
          <p:cNvPr id="8" name="Picture 8" descr="Diagram&#10;&#10;Description automatically generated">
            <a:extLst>
              <a:ext uri="{FF2B5EF4-FFF2-40B4-BE49-F238E27FC236}">
                <a16:creationId xmlns:a16="http://schemas.microsoft.com/office/drawing/2014/main" xmlns="" id="{4E10FB49-564C-4080-D497-12D80586ED0A}"/>
              </a:ext>
            </a:extLst>
          </p:cNvPr>
          <p:cNvPicPr>
            <a:picLocks noChangeAspect="1"/>
          </p:cNvPicPr>
          <p:nvPr/>
        </p:nvPicPr>
        <p:blipFill>
          <a:blip r:embed="rId3"/>
          <a:stretch>
            <a:fillRect/>
          </a:stretch>
        </p:blipFill>
        <p:spPr>
          <a:xfrm>
            <a:off x="3406515" y="2332778"/>
            <a:ext cx="5638175" cy="2941951"/>
          </a:xfrm>
          <a:prstGeom prst="rect">
            <a:avLst/>
          </a:prstGeom>
        </p:spPr>
      </p:pic>
    </p:spTree>
    <p:extLst>
      <p:ext uri="{BB962C8B-B14F-4D97-AF65-F5344CB8AC3E}">
        <p14:creationId xmlns:p14="http://schemas.microsoft.com/office/powerpoint/2010/main" xmlns="" val="370545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53477"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12</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cs typeface="Times New Roman"/>
              </a:rPr>
              <a:t>9. Requirements</a:t>
            </a:r>
            <a:endParaRPr lang="en-US"/>
          </a:p>
        </p:txBody>
      </p:sp>
      <p:sp>
        <p:nvSpPr>
          <p:cNvPr id="9" name="Content Placeholder 8">
            <a:extLst>
              <a:ext uri="{FF2B5EF4-FFF2-40B4-BE49-F238E27FC236}">
                <a16:creationId xmlns:a16="http://schemas.microsoft.com/office/drawing/2014/main" xmlns="" id="{24D76CD2-BB74-F575-5103-74D757946E88}"/>
              </a:ext>
            </a:extLst>
          </p:cNvPr>
          <p:cNvSpPr>
            <a:spLocks noGrp="1"/>
          </p:cNvSpPr>
          <p:nvPr>
            <p:ph sz="half" idx="1"/>
          </p:nvPr>
        </p:nvSpPr>
        <p:spPr>
          <a:xfrm>
            <a:off x="314226" y="2162904"/>
            <a:ext cx="3946814" cy="4351338"/>
          </a:xfrm>
        </p:spPr>
        <p:txBody>
          <a:bodyPr vert="horz" lIns="91440" tIns="45720" rIns="91440" bIns="45720" rtlCol="0" anchor="t">
            <a:normAutofit/>
          </a:bodyPr>
          <a:lstStyle/>
          <a:p>
            <a:pPr marL="0" indent="0">
              <a:buNone/>
            </a:pPr>
            <a:r>
              <a:rPr lang="en-US" b="1">
                <a:latin typeface="Times New Roman"/>
                <a:cs typeface="Calibri"/>
              </a:rPr>
              <a:t>Technology Used:</a:t>
            </a:r>
          </a:p>
          <a:p>
            <a:r>
              <a:rPr lang="en-US" sz="2400" err="1">
                <a:latin typeface="Times New Roman"/>
                <a:cs typeface="Calibri"/>
              </a:rPr>
              <a:t>Sklearn</a:t>
            </a:r>
            <a:endParaRPr lang="en-US" sz="2400" err="1">
              <a:latin typeface="Times New Roman"/>
              <a:cs typeface="Times New Roman"/>
            </a:endParaRPr>
          </a:p>
          <a:p>
            <a:r>
              <a:rPr lang="en-US" sz="2400" err="1">
                <a:latin typeface="Times New Roman"/>
                <a:cs typeface="Calibri"/>
              </a:rPr>
              <a:t>Keras</a:t>
            </a:r>
            <a:endParaRPr lang="en-US" sz="2400">
              <a:latin typeface="Times New Roman"/>
              <a:cs typeface="Calibri"/>
            </a:endParaRPr>
          </a:p>
          <a:p>
            <a:r>
              <a:rPr lang="en-US" sz="2400" err="1">
                <a:latin typeface="Times New Roman"/>
                <a:ea typeface="+mn-lt"/>
                <a:cs typeface="+mn-lt"/>
              </a:rPr>
              <a:t>statsmodels.tsa.arima_model</a:t>
            </a:r>
            <a:endParaRPr lang="en-US" sz="2400" err="1">
              <a:latin typeface="Times New Roman"/>
              <a:cs typeface="Calibri"/>
            </a:endParaRPr>
          </a:p>
          <a:p>
            <a:r>
              <a:rPr lang="en-US" sz="2400" err="1">
                <a:ea typeface="+mn-lt"/>
                <a:cs typeface="+mn-lt"/>
              </a:rPr>
              <a:t>Tensorflow</a:t>
            </a:r>
            <a:endParaRPr lang="en-US" sz="2400" err="1">
              <a:latin typeface="Times New Roman"/>
              <a:cs typeface="Calibri"/>
            </a:endParaRPr>
          </a:p>
          <a:p>
            <a:pPr marL="0" indent="0">
              <a:buNone/>
            </a:pPr>
            <a:endParaRPr lang="en-US">
              <a:cs typeface="Calibri"/>
            </a:endParaRPr>
          </a:p>
        </p:txBody>
      </p:sp>
      <p:sp>
        <p:nvSpPr>
          <p:cNvPr id="10" name="Content Placeholder 9">
            <a:extLst>
              <a:ext uri="{FF2B5EF4-FFF2-40B4-BE49-F238E27FC236}">
                <a16:creationId xmlns:a16="http://schemas.microsoft.com/office/drawing/2014/main" xmlns="" id="{54719F50-6176-34C2-49D9-35078F752643}"/>
              </a:ext>
            </a:extLst>
          </p:cNvPr>
          <p:cNvSpPr>
            <a:spLocks noGrp="1"/>
          </p:cNvSpPr>
          <p:nvPr>
            <p:ph sz="half" idx="2"/>
          </p:nvPr>
        </p:nvSpPr>
        <p:spPr>
          <a:xfrm>
            <a:off x="4928953" y="2097321"/>
            <a:ext cx="3886200" cy="4351338"/>
          </a:xfrm>
        </p:spPr>
        <p:txBody>
          <a:bodyPr vert="horz" lIns="91440" tIns="45720" rIns="91440" bIns="45720" rtlCol="0" anchor="t">
            <a:normAutofit/>
          </a:bodyPr>
          <a:lstStyle/>
          <a:p>
            <a:pPr marL="0" indent="0">
              <a:buNone/>
            </a:pPr>
            <a:r>
              <a:rPr lang="en-US" sz="2400" b="1">
                <a:latin typeface="Times New Roman"/>
                <a:cs typeface="Calibri"/>
              </a:rPr>
              <a:t>Hardware Tool:</a:t>
            </a:r>
            <a:endParaRPr lang="en-US" sz="2400" b="1"/>
          </a:p>
          <a:p>
            <a:r>
              <a:rPr lang="en-US" sz="2000">
                <a:latin typeface="Times New Roman"/>
                <a:ea typeface="+mn-lt"/>
                <a:cs typeface="+mn-lt"/>
              </a:rPr>
              <a:t>Processor- IntelCore </a:t>
            </a:r>
          </a:p>
          <a:p>
            <a:r>
              <a:rPr lang="en-US" sz="2000">
                <a:latin typeface="Times New Roman"/>
                <a:ea typeface="+mn-lt"/>
                <a:cs typeface="+mn-lt"/>
              </a:rPr>
              <a:t>Operating System- Windows 10 (64-bit)</a:t>
            </a:r>
          </a:p>
          <a:p>
            <a:r>
              <a:rPr lang="en-US" sz="2000">
                <a:latin typeface="Times New Roman"/>
                <a:ea typeface="+mn-lt"/>
                <a:cs typeface="+mn-lt"/>
              </a:rPr>
              <a:t>RAM- 8 GB</a:t>
            </a:r>
          </a:p>
          <a:p>
            <a:pPr marL="0" indent="0">
              <a:buNone/>
            </a:pPr>
            <a:r>
              <a:rPr lang="en-US" sz="2400" b="1">
                <a:latin typeface="Times New Roman"/>
                <a:cs typeface="Calibri"/>
              </a:rPr>
              <a:t/>
            </a:r>
            <a:br>
              <a:rPr lang="en-US" sz="2400" b="1">
                <a:latin typeface="Times New Roman"/>
                <a:cs typeface="Calibri"/>
              </a:rPr>
            </a:br>
            <a:r>
              <a:rPr lang="en-US" sz="2400" b="1">
                <a:latin typeface="Times New Roman"/>
                <a:cs typeface="Calibri"/>
              </a:rPr>
              <a:t>Software Tool:</a:t>
            </a:r>
          </a:p>
          <a:p>
            <a:r>
              <a:rPr lang="en-US" sz="2000">
                <a:latin typeface="Times New Roman"/>
                <a:ea typeface="+mn-lt"/>
                <a:cs typeface="+mn-lt"/>
              </a:rPr>
              <a:t>Anaconda</a:t>
            </a:r>
            <a:endParaRPr lang="en-US" sz="2000">
              <a:latin typeface="Times New Roman"/>
              <a:cs typeface="Calibri"/>
            </a:endParaRPr>
          </a:p>
          <a:p>
            <a:r>
              <a:rPr lang="en-US" sz="2000" err="1">
                <a:latin typeface="Times New Roman"/>
                <a:ea typeface="+mn-lt"/>
                <a:cs typeface="+mn-lt"/>
              </a:rPr>
              <a:t>Jupyter</a:t>
            </a:r>
            <a:r>
              <a:rPr lang="en-US" sz="2000">
                <a:latin typeface="Times New Roman"/>
                <a:ea typeface="+mn-lt"/>
                <a:cs typeface="+mn-lt"/>
              </a:rPr>
              <a:t> notebook</a:t>
            </a:r>
            <a:endParaRPr lang="en-US" sz="2000">
              <a:latin typeface="Times New Roman"/>
              <a:cs typeface="Times New Roman"/>
            </a:endParaRPr>
          </a:p>
          <a:p>
            <a:endParaRPr lang="en-US">
              <a:cs typeface="Calibri"/>
            </a:endParaRPr>
          </a:p>
        </p:txBody>
      </p:sp>
    </p:spTree>
    <p:extLst>
      <p:ext uri="{BB962C8B-B14F-4D97-AF65-F5344CB8AC3E}">
        <p14:creationId xmlns:p14="http://schemas.microsoft.com/office/powerpoint/2010/main" xmlns="" val="274808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13</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1167643" y="1080199"/>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10. Implementation</a:t>
            </a:r>
            <a:endParaRPr lang="en-US"/>
          </a:p>
        </p:txBody>
      </p:sp>
      <p:pic>
        <p:nvPicPr>
          <p:cNvPr id="7" name="Picture 7" descr="Table&#10;&#10;Description automatically generated">
            <a:extLst>
              <a:ext uri="{FF2B5EF4-FFF2-40B4-BE49-F238E27FC236}">
                <a16:creationId xmlns:a16="http://schemas.microsoft.com/office/drawing/2014/main" xmlns="" id="{A576E1E7-C797-9133-A6FF-0D28AB996962}"/>
              </a:ext>
            </a:extLst>
          </p:cNvPr>
          <p:cNvPicPr>
            <a:picLocks noChangeAspect="1"/>
          </p:cNvPicPr>
          <p:nvPr/>
        </p:nvPicPr>
        <p:blipFill>
          <a:blip r:embed="rId3"/>
          <a:stretch>
            <a:fillRect/>
          </a:stretch>
        </p:blipFill>
        <p:spPr>
          <a:xfrm>
            <a:off x="1223572" y="2646027"/>
            <a:ext cx="5216577" cy="1050659"/>
          </a:xfrm>
          <a:prstGeom prst="rect">
            <a:avLst/>
          </a:prstGeom>
        </p:spPr>
      </p:pic>
      <p:pic>
        <p:nvPicPr>
          <p:cNvPr id="8" name="Picture 8" descr="Table&#10;&#10;Description automatically generated">
            <a:extLst>
              <a:ext uri="{FF2B5EF4-FFF2-40B4-BE49-F238E27FC236}">
                <a16:creationId xmlns:a16="http://schemas.microsoft.com/office/drawing/2014/main" xmlns="" id="{9B38A7B0-1FCA-B070-2AA5-D72D5BE5369E}"/>
              </a:ext>
            </a:extLst>
          </p:cNvPr>
          <p:cNvPicPr>
            <a:picLocks noChangeAspect="1"/>
          </p:cNvPicPr>
          <p:nvPr/>
        </p:nvPicPr>
        <p:blipFill>
          <a:blip r:embed="rId4"/>
          <a:stretch>
            <a:fillRect/>
          </a:stretch>
        </p:blipFill>
        <p:spPr>
          <a:xfrm>
            <a:off x="1223572" y="4964948"/>
            <a:ext cx="5207208" cy="994187"/>
          </a:xfrm>
          <a:prstGeom prst="rect">
            <a:avLst/>
          </a:prstGeom>
        </p:spPr>
      </p:pic>
      <p:sp>
        <p:nvSpPr>
          <p:cNvPr id="9" name="TextBox 8">
            <a:extLst>
              <a:ext uri="{FF2B5EF4-FFF2-40B4-BE49-F238E27FC236}">
                <a16:creationId xmlns:a16="http://schemas.microsoft.com/office/drawing/2014/main" xmlns="" id="{1EDD55FA-80F0-706E-3225-CCDF7C0BD06A}"/>
              </a:ext>
            </a:extLst>
          </p:cNvPr>
          <p:cNvSpPr txBox="1"/>
          <p:nvPr/>
        </p:nvSpPr>
        <p:spPr>
          <a:xfrm>
            <a:off x="1345367" y="204803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Performance Metrics of LSTM Model</a:t>
            </a:r>
            <a:endParaRPr lang="en-US" b="1">
              <a:latin typeface="Times New Roman"/>
              <a:cs typeface="Times New Roman"/>
            </a:endParaRPr>
          </a:p>
        </p:txBody>
      </p:sp>
      <p:sp>
        <p:nvSpPr>
          <p:cNvPr id="10" name="TextBox 9">
            <a:extLst>
              <a:ext uri="{FF2B5EF4-FFF2-40B4-BE49-F238E27FC236}">
                <a16:creationId xmlns:a16="http://schemas.microsoft.com/office/drawing/2014/main" xmlns="" id="{6A129406-86C4-9447-6DD0-196FCBBF82F2}"/>
              </a:ext>
            </a:extLst>
          </p:cNvPr>
          <p:cNvSpPr txBox="1"/>
          <p:nvPr/>
        </p:nvSpPr>
        <p:spPr>
          <a:xfrm>
            <a:off x="1382843" y="420286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Performance Metrics of ARIMA Model</a:t>
            </a:r>
            <a:endParaRPr lang="en-US" b="1">
              <a:latin typeface="Times New Roman"/>
              <a:cs typeface="Times New Roman"/>
            </a:endParaRPr>
          </a:p>
        </p:txBody>
      </p:sp>
    </p:spTree>
    <p:extLst>
      <p:ext uri="{BB962C8B-B14F-4D97-AF65-F5344CB8AC3E}">
        <p14:creationId xmlns:p14="http://schemas.microsoft.com/office/powerpoint/2010/main" xmlns="" val="215438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34739"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14</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11. Results</a:t>
            </a:r>
            <a:endParaRPr lang="en-US"/>
          </a:p>
        </p:txBody>
      </p:sp>
      <p:pic>
        <p:nvPicPr>
          <p:cNvPr id="7" name="Picture 7" descr="Chart, line chart&#10;&#10;Description automatically generated">
            <a:extLst>
              <a:ext uri="{FF2B5EF4-FFF2-40B4-BE49-F238E27FC236}">
                <a16:creationId xmlns:a16="http://schemas.microsoft.com/office/drawing/2014/main" xmlns="" id="{C5CC921F-AAF3-E288-D6E9-8BE65244A94B}"/>
              </a:ext>
            </a:extLst>
          </p:cNvPr>
          <p:cNvPicPr>
            <a:picLocks noChangeAspect="1"/>
          </p:cNvPicPr>
          <p:nvPr/>
        </p:nvPicPr>
        <p:blipFill>
          <a:blip r:embed="rId3"/>
          <a:stretch>
            <a:fillRect/>
          </a:stretch>
        </p:blipFill>
        <p:spPr>
          <a:xfrm>
            <a:off x="221673" y="2783531"/>
            <a:ext cx="4137313" cy="2607119"/>
          </a:xfrm>
          <a:prstGeom prst="rect">
            <a:avLst/>
          </a:prstGeom>
        </p:spPr>
      </p:pic>
      <p:pic>
        <p:nvPicPr>
          <p:cNvPr id="8" name="Picture 8" descr="Graphical user interface, table&#10;&#10;Description automatically generated">
            <a:extLst>
              <a:ext uri="{FF2B5EF4-FFF2-40B4-BE49-F238E27FC236}">
                <a16:creationId xmlns:a16="http://schemas.microsoft.com/office/drawing/2014/main" xmlns="" id="{36C528B8-B40C-85F4-67AB-723A8A381118}"/>
              </a:ext>
            </a:extLst>
          </p:cNvPr>
          <p:cNvPicPr>
            <a:picLocks noChangeAspect="1"/>
          </p:cNvPicPr>
          <p:nvPr/>
        </p:nvPicPr>
        <p:blipFill>
          <a:blip r:embed="rId4"/>
          <a:stretch>
            <a:fillRect/>
          </a:stretch>
        </p:blipFill>
        <p:spPr>
          <a:xfrm>
            <a:off x="4352059" y="2683277"/>
            <a:ext cx="4639541" cy="2946174"/>
          </a:xfrm>
          <a:prstGeom prst="rect">
            <a:avLst/>
          </a:prstGeom>
        </p:spPr>
      </p:pic>
      <p:sp>
        <p:nvSpPr>
          <p:cNvPr id="9" name="TextBox 8">
            <a:extLst>
              <a:ext uri="{FF2B5EF4-FFF2-40B4-BE49-F238E27FC236}">
                <a16:creationId xmlns:a16="http://schemas.microsoft.com/office/drawing/2014/main" xmlns="" id="{37569E92-80C3-6BAB-5842-E137455D8DA7}"/>
              </a:ext>
            </a:extLst>
          </p:cNvPr>
          <p:cNvSpPr txBox="1"/>
          <p:nvPr/>
        </p:nvSpPr>
        <p:spPr>
          <a:xfrm>
            <a:off x="697355" y="1983869"/>
            <a:ext cx="32540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ea typeface="+mn-lt"/>
                <a:cs typeface="+mn-lt"/>
              </a:rPr>
              <a:t>LSTM Model prediction for next 30 days</a:t>
            </a:r>
          </a:p>
        </p:txBody>
      </p:sp>
      <p:sp>
        <p:nvSpPr>
          <p:cNvPr id="10" name="TextBox 9">
            <a:extLst>
              <a:ext uri="{FF2B5EF4-FFF2-40B4-BE49-F238E27FC236}">
                <a16:creationId xmlns:a16="http://schemas.microsoft.com/office/drawing/2014/main" xmlns="" id="{80C979F9-FFDF-D5D5-05E6-1EF8582D68C0}"/>
              </a:ext>
            </a:extLst>
          </p:cNvPr>
          <p:cNvSpPr txBox="1"/>
          <p:nvPr/>
        </p:nvSpPr>
        <p:spPr>
          <a:xfrm>
            <a:off x="4852228" y="2061020"/>
            <a:ext cx="338397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ea typeface="+mn-lt"/>
                <a:cs typeface="+mn-lt"/>
              </a:rPr>
              <a:t>Predictions of ARIMA model</a:t>
            </a:r>
            <a:endParaRPr lang="en-US" sz="2000">
              <a:latin typeface="Times New Roman"/>
            </a:endParaRPr>
          </a:p>
        </p:txBody>
      </p:sp>
    </p:spTree>
    <p:extLst>
      <p:ext uri="{BB962C8B-B14F-4D97-AF65-F5344CB8AC3E}">
        <p14:creationId xmlns:p14="http://schemas.microsoft.com/office/powerpoint/2010/main" xmlns="" val="132931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15</a:t>
            </a:r>
          </a:p>
        </p:txBody>
      </p:sp>
      <p:sp>
        <p:nvSpPr>
          <p:cNvPr id="8" name="Content Placeholder 7">
            <a:extLst>
              <a:ext uri="{FF2B5EF4-FFF2-40B4-BE49-F238E27FC236}">
                <a16:creationId xmlns:a16="http://schemas.microsoft.com/office/drawing/2014/main" xmlns="" id="{02DF435F-813E-05D3-BC16-D44743DDC8B6}"/>
              </a:ext>
            </a:extLst>
          </p:cNvPr>
          <p:cNvSpPr>
            <a:spLocks noGrp="1"/>
          </p:cNvSpPr>
          <p:nvPr>
            <p:ph sz="half" idx="1"/>
          </p:nvPr>
        </p:nvSpPr>
        <p:spPr/>
        <p:txBody>
          <a:bodyPr vert="horz" lIns="91440" tIns="45720" rIns="91440" bIns="45720" rtlCol="0" anchor="t">
            <a:normAutofit/>
          </a:bodyPr>
          <a:lstStyle/>
          <a:p>
            <a:pPr marL="0" indent="0">
              <a:buNone/>
            </a:pPr>
            <a:r>
              <a:rPr lang="en-US" b="1" dirty="0">
                <a:latin typeface="Times New Roman"/>
                <a:cs typeface="Calibri"/>
              </a:rPr>
              <a:t>12.1 Conclusion:</a:t>
            </a:r>
            <a:endParaRPr lang="en-US" b="1">
              <a:latin typeface="Times New Roman"/>
              <a:cs typeface="Times New Roman"/>
            </a:endParaRPr>
          </a:p>
          <a:p>
            <a:pPr algn="just"/>
            <a:r>
              <a:rPr lang="en-US" sz="2000" dirty="0">
                <a:latin typeface="Times New Roman"/>
                <a:ea typeface="+mn-lt"/>
                <a:cs typeface="+mn-lt"/>
              </a:rPr>
              <a:t>We have developed a model for predicting close stock price using LSTM algorithm and ARIMA. </a:t>
            </a:r>
          </a:p>
          <a:p>
            <a:pPr algn="just"/>
            <a:r>
              <a:rPr lang="en-US" sz="2000" dirty="0">
                <a:latin typeface="Times New Roman"/>
                <a:ea typeface="+mn-lt"/>
                <a:cs typeface="+mn-lt"/>
              </a:rPr>
              <a:t>We have used datasets belonging to </a:t>
            </a:r>
            <a:r>
              <a:rPr lang="en-US" sz="2000" dirty="0" err="1">
                <a:latin typeface="Times New Roman"/>
                <a:ea typeface="+mn-lt"/>
                <a:cs typeface="+mn-lt"/>
              </a:rPr>
              <a:t>NestleIN</a:t>
            </a:r>
            <a:r>
              <a:rPr lang="en-US" sz="2000" dirty="0">
                <a:latin typeface="Times New Roman"/>
                <a:ea typeface="+mn-lt"/>
                <a:cs typeface="+mn-lt"/>
              </a:rPr>
              <a:t>-D, Apollo, TCS, Infosys ,HDFC, IOC and DLF and achieved above 99% accuracy in both the for these datasets.</a:t>
            </a:r>
            <a:endParaRPr lang="en-US" sz="2000">
              <a:latin typeface="Times New Roman"/>
              <a:cs typeface="Calibri"/>
            </a:endParaRPr>
          </a:p>
          <a:p>
            <a:endParaRPr lang="en-US">
              <a:cs typeface="Calibri"/>
            </a:endParaRPr>
          </a:p>
        </p:txBody>
      </p:sp>
      <p:sp>
        <p:nvSpPr>
          <p:cNvPr id="9" name="Content Placeholder 8">
            <a:extLst>
              <a:ext uri="{FF2B5EF4-FFF2-40B4-BE49-F238E27FC236}">
                <a16:creationId xmlns:a16="http://schemas.microsoft.com/office/drawing/2014/main" xmlns="" id="{AFD74F6D-2048-5332-E146-818F92051743}"/>
              </a:ext>
            </a:extLst>
          </p:cNvPr>
          <p:cNvSpPr>
            <a:spLocks noGrp="1"/>
          </p:cNvSpPr>
          <p:nvPr>
            <p:ph sz="half" idx="2"/>
          </p:nvPr>
        </p:nvSpPr>
        <p:spPr/>
        <p:txBody>
          <a:bodyPr vert="horz" lIns="91440" tIns="45720" rIns="91440" bIns="45720" rtlCol="0" anchor="t">
            <a:normAutofit/>
          </a:bodyPr>
          <a:lstStyle/>
          <a:p>
            <a:pPr marL="0" indent="0">
              <a:buNone/>
            </a:pPr>
            <a:r>
              <a:rPr lang="en-US" b="1">
                <a:latin typeface="Times New Roman"/>
                <a:ea typeface="+mn-lt"/>
                <a:cs typeface="+mn-lt"/>
              </a:rPr>
              <a:t>12.2 Future Scope:</a:t>
            </a:r>
          </a:p>
          <a:p>
            <a:pPr algn="just"/>
            <a:r>
              <a:rPr lang="en-US" sz="2000">
                <a:latin typeface="Times New Roman"/>
                <a:ea typeface="+mn-lt"/>
                <a:cs typeface="+mn-lt"/>
              </a:rPr>
              <a:t>In the future, we can extend this application for predicting crypto currency trading and we can add sentiment analysis for better predictions. </a:t>
            </a:r>
          </a:p>
          <a:p>
            <a:pPr algn="just"/>
            <a:r>
              <a:rPr lang="en-US" sz="2000">
                <a:latin typeface="Times New Roman"/>
                <a:ea typeface="+mn-lt"/>
                <a:cs typeface="+mn-lt"/>
              </a:rPr>
              <a:t>We can consider the external factors that affect stock price like news for prediction. An application like a website or an APP can be made using this model</a:t>
            </a:r>
            <a:endParaRPr lang="en-US">
              <a:cs typeface="Calibri"/>
            </a:endParaRPr>
          </a:p>
          <a:p>
            <a:pPr marL="0" indent="0">
              <a:buNone/>
            </a:pPr>
            <a:endParaRPr lang="en-US" b="1">
              <a:cs typeface="Calibri"/>
            </a:endParaRPr>
          </a:p>
        </p:txBody>
      </p:sp>
    </p:spTree>
    <p:extLst>
      <p:ext uri="{BB962C8B-B14F-4D97-AF65-F5344CB8AC3E}">
        <p14:creationId xmlns:p14="http://schemas.microsoft.com/office/powerpoint/2010/main" xmlns="" val="417210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16</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13. References</a:t>
            </a:r>
            <a:endParaRPr lang="en-US"/>
          </a:p>
        </p:txBody>
      </p:sp>
      <p:sp>
        <p:nvSpPr>
          <p:cNvPr id="9" name="Content Placeholder 8">
            <a:extLst>
              <a:ext uri="{FF2B5EF4-FFF2-40B4-BE49-F238E27FC236}">
                <a16:creationId xmlns:a16="http://schemas.microsoft.com/office/drawing/2014/main" xmlns="" id="{F33FDC0D-F8EF-CCB8-B463-396CFC52D98D}"/>
              </a:ext>
            </a:extLst>
          </p:cNvPr>
          <p:cNvSpPr>
            <a:spLocks noGrp="1"/>
          </p:cNvSpPr>
          <p:nvPr>
            <p:ph idx="1"/>
          </p:nvPr>
        </p:nvSpPr>
        <p:spPr>
          <a:xfrm>
            <a:off x="684863" y="2059846"/>
            <a:ext cx="7886700" cy="4351338"/>
          </a:xfrm>
        </p:spPr>
        <p:txBody>
          <a:bodyPr vert="horz" lIns="91440" tIns="45720" rIns="91440" bIns="45720" rtlCol="0" anchor="t">
            <a:normAutofit lnSpcReduction="10000"/>
          </a:bodyPr>
          <a:lstStyle/>
          <a:p>
            <a:r>
              <a:rPr lang="en-US" sz="2000">
                <a:latin typeface="Times New Roman"/>
                <a:ea typeface="+mn-lt"/>
                <a:cs typeface="+mn-lt"/>
              </a:rPr>
              <a:t>[1] Stock Price Prediction Using LSTM on Indian Share Market by Achyut Ghosh, Soumik Bose1, </a:t>
            </a:r>
            <a:r>
              <a:rPr lang="en-US" sz="2000" err="1">
                <a:latin typeface="Times New Roman"/>
                <a:ea typeface="+mn-lt"/>
                <a:cs typeface="+mn-lt"/>
              </a:rPr>
              <a:t>GiridharMaji</a:t>
            </a:r>
            <a:r>
              <a:rPr lang="en-US" sz="2000">
                <a:latin typeface="Times New Roman"/>
                <a:ea typeface="+mn-lt"/>
                <a:cs typeface="+mn-lt"/>
              </a:rPr>
              <a:t>, Narayan C. Debnath, Soumya Sen </a:t>
            </a:r>
            <a:endParaRPr lang="en-US" sz="2000">
              <a:latin typeface="Times New Roman"/>
              <a:cs typeface="Calibri" panose="020F0502020204030204"/>
            </a:endParaRPr>
          </a:p>
          <a:p>
            <a:r>
              <a:rPr lang="en-US" sz="2000">
                <a:latin typeface="Times New Roman"/>
                <a:ea typeface="+mn-lt"/>
                <a:cs typeface="+mn-lt"/>
              </a:rPr>
              <a:t>[2] S. Selvin, R. </a:t>
            </a:r>
            <a:r>
              <a:rPr lang="en-US" sz="2000" err="1">
                <a:latin typeface="Times New Roman"/>
                <a:ea typeface="+mn-lt"/>
                <a:cs typeface="+mn-lt"/>
              </a:rPr>
              <a:t>Vinayakumar</a:t>
            </a:r>
            <a:r>
              <a:rPr lang="en-US" sz="2000">
                <a:latin typeface="Times New Roman"/>
                <a:ea typeface="+mn-lt"/>
                <a:cs typeface="+mn-lt"/>
              </a:rPr>
              <a:t>, E. A. </a:t>
            </a:r>
            <a:r>
              <a:rPr lang="en-US" sz="2000" err="1">
                <a:latin typeface="Times New Roman"/>
                <a:ea typeface="+mn-lt"/>
                <a:cs typeface="+mn-lt"/>
              </a:rPr>
              <a:t>Gopalkrishnan</a:t>
            </a:r>
            <a:r>
              <a:rPr lang="en-US" sz="2000">
                <a:latin typeface="Times New Roman"/>
                <a:ea typeface="+mn-lt"/>
                <a:cs typeface="+mn-lt"/>
              </a:rPr>
              <a:t>, V. K. Menon and K. P. Soman - Stock price </a:t>
            </a:r>
            <a:r>
              <a:rPr lang="en-US" sz="2000" err="1">
                <a:latin typeface="Times New Roman"/>
                <a:ea typeface="+mn-lt"/>
                <a:cs typeface="+mn-lt"/>
              </a:rPr>
              <a:t>predictionusing</a:t>
            </a:r>
            <a:r>
              <a:rPr lang="en-US" sz="2000">
                <a:latin typeface="Times New Roman"/>
                <a:ea typeface="+mn-lt"/>
                <a:cs typeface="+mn-lt"/>
              </a:rPr>
              <a:t> LSTM, RNN and CNN-sliding window model - 2017.</a:t>
            </a:r>
            <a:endParaRPr lang="en-US" sz="2000">
              <a:latin typeface="Times New Roman"/>
              <a:cs typeface="Calibri"/>
            </a:endParaRPr>
          </a:p>
          <a:p>
            <a:r>
              <a:rPr lang="en-US" sz="2000">
                <a:latin typeface="Times New Roman"/>
                <a:ea typeface="+mn-lt"/>
                <a:cs typeface="+mn-lt"/>
              </a:rPr>
              <a:t>[3] Stock Market Prediction Using Machine Learning Techniques: A Decade Survey on Methodologies, Recent Developments, and Future Directions Nusrat Rouf 1 , Majid Bashir Malik 2 , Tasleem Arif 3 , Sparsh Sharma 4 , Saurabh Singh 5 , </a:t>
            </a:r>
            <a:r>
              <a:rPr lang="en-US" sz="2000" err="1">
                <a:latin typeface="Times New Roman"/>
                <a:ea typeface="+mn-lt"/>
                <a:cs typeface="+mn-lt"/>
              </a:rPr>
              <a:t>Satyabrata</a:t>
            </a:r>
            <a:r>
              <a:rPr lang="en-US" sz="2000">
                <a:latin typeface="Times New Roman"/>
                <a:ea typeface="+mn-lt"/>
                <a:cs typeface="+mn-lt"/>
              </a:rPr>
              <a:t> Aich 6,* and </a:t>
            </a:r>
            <a:r>
              <a:rPr lang="en-US" sz="2000" err="1">
                <a:latin typeface="Times New Roman"/>
                <a:ea typeface="+mn-lt"/>
                <a:cs typeface="+mn-lt"/>
              </a:rPr>
              <a:t>Hee</a:t>
            </a:r>
            <a:r>
              <a:rPr lang="en-US" sz="2000">
                <a:latin typeface="Times New Roman"/>
                <a:ea typeface="+mn-lt"/>
                <a:cs typeface="+mn-lt"/>
              </a:rPr>
              <a:t>-Cheol Kim 7</a:t>
            </a:r>
            <a:endParaRPr lang="en-US" sz="2000">
              <a:latin typeface="Times New Roman"/>
              <a:cs typeface="Calibri"/>
            </a:endParaRPr>
          </a:p>
          <a:p>
            <a:r>
              <a:rPr lang="en-US" sz="2000">
                <a:latin typeface="Times New Roman"/>
                <a:ea typeface="+mn-lt"/>
                <a:cs typeface="+mn-lt"/>
              </a:rPr>
              <a:t>[4] Stock Market Prediction Using Machine Learning V Kranthi Sai Reddy1</a:t>
            </a:r>
            <a:endParaRPr lang="en-US" sz="2000">
              <a:latin typeface="Times New Roman"/>
              <a:cs typeface="Calibri"/>
            </a:endParaRPr>
          </a:p>
          <a:p>
            <a:r>
              <a:rPr lang="en-US" sz="2000">
                <a:latin typeface="Times New Roman"/>
                <a:cs typeface="Times New Roman"/>
              </a:rPr>
              <a:t>[5] Prediction Models for Indian Stock Market </a:t>
            </a:r>
          </a:p>
        </p:txBody>
      </p:sp>
    </p:spTree>
    <p:extLst>
      <p:ext uri="{BB962C8B-B14F-4D97-AF65-F5344CB8AC3E}">
        <p14:creationId xmlns:p14="http://schemas.microsoft.com/office/powerpoint/2010/main" xmlns="" val="220927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17</a:t>
            </a:r>
          </a:p>
        </p:txBody>
      </p:sp>
      <p:sp>
        <p:nvSpPr>
          <p:cNvPr id="7" name="TextBox 6">
            <a:extLst>
              <a:ext uri="{FF2B5EF4-FFF2-40B4-BE49-F238E27FC236}">
                <a16:creationId xmlns:a16="http://schemas.microsoft.com/office/drawing/2014/main" xmlns="" id="{B6867A93-CEE5-6002-9323-E5263D56ED13}"/>
              </a:ext>
            </a:extLst>
          </p:cNvPr>
          <p:cNvSpPr txBox="1"/>
          <p:nvPr/>
        </p:nvSpPr>
        <p:spPr>
          <a:xfrm>
            <a:off x="708285" y="1570220"/>
            <a:ext cx="771806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latin typeface="Times New Roman"/>
                <a:cs typeface="Arial"/>
              </a:rPr>
              <a:t> </a:t>
            </a:r>
            <a:r>
              <a:rPr lang="en-US" sz="2000" dirty="0">
                <a:latin typeface="Times New Roman"/>
                <a:cs typeface="Arial"/>
              </a:rPr>
              <a:t>[6] </a:t>
            </a:r>
            <a:r>
              <a:rPr lang="en-US" sz="2000" dirty="0">
                <a:ea typeface="+mn-lt"/>
                <a:cs typeface="+mn-lt"/>
              </a:rPr>
              <a:t>A Survey on Stock Market Prediction </a:t>
            </a:r>
            <a:r>
              <a:rPr lang="en-US" sz="2000" dirty="0" err="1">
                <a:ea typeface="+mn-lt"/>
                <a:cs typeface="+mn-lt"/>
              </a:rPr>
              <a:t>UsingMachine</a:t>
            </a:r>
            <a:r>
              <a:rPr lang="en-US" sz="2000" dirty="0">
                <a:ea typeface="+mn-lt"/>
                <a:cs typeface="+mn-lt"/>
              </a:rPr>
              <a:t> Learning Techniques </a:t>
            </a:r>
            <a:r>
              <a:rPr lang="en-US" sz="2000" dirty="0" err="1">
                <a:ea typeface="+mn-lt"/>
                <a:cs typeface="+mn-lt"/>
              </a:rPr>
              <a:t>Polamuri</a:t>
            </a:r>
            <a:r>
              <a:rPr lang="en-US" sz="2000" dirty="0">
                <a:ea typeface="+mn-lt"/>
                <a:cs typeface="+mn-lt"/>
              </a:rPr>
              <a:t> Subba Rao1(&amp;), K. Srinivas2, and A. Krishna Mohan3</a:t>
            </a:r>
            <a:br>
              <a:rPr lang="en-US" sz="2000" dirty="0">
                <a:ea typeface="+mn-lt"/>
                <a:cs typeface="+mn-lt"/>
              </a:rPr>
            </a:br>
            <a:endParaRPr lang="en-US" sz="2000" dirty="0">
              <a:ea typeface="+mn-lt"/>
              <a:cs typeface="+mn-lt"/>
            </a:endParaRPr>
          </a:p>
          <a:p>
            <a:pPr>
              <a:buFont typeface="Arial"/>
              <a:buChar char="•"/>
            </a:pPr>
            <a:r>
              <a:rPr lang="en-US" sz="2000" dirty="0">
                <a:latin typeface="Times New Roman"/>
                <a:ea typeface="+mn-lt"/>
                <a:cs typeface="Times New Roman"/>
              </a:rPr>
              <a:t> [7] </a:t>
            </a:r>
            <a:r>
              <a:rPr lang="en-US" sz="2000" dirty="0">
                <a:ea typeface="+mn-lt"/>
                <a:cs typeface="+mn-lt"/>
              </a:rPr>
              <a:t>A Literature Survey on Stocks Predictions using Hybrid Machine Learning and Deep Learning Models , Prof. Vibha </a:t>
            </a:r>
            <a:r>
              <a:rPr lang="en-US" sz="2000" dirty="0" err="1">
                <a:ea typeface="+mn-lt"/>
                <a:cs typeface="+mn-lt"/>
              </a:rPr>
              <a:t>Lahane</a:t>
            </a:r>
            <a:r>
              <a:rPr lang="en-US" sz="2000" dirty="0">
                <a:ea typeface="+mn-lt"/>
                <a:cs typeface="+mn-lt"/>
              </a:rPr>
              <a:t> , Rahul </a:t>
            </a:r>
            <a:r>
              <a:rPr lang="en-US" sz="2000" dirty="0" err="1">
                <a:ea typeface="+mn-lt"/>
                <a:cs typeface="+mn-lt"/>
              </a:rPr>
              <a:t>Mangalampalli</a:t>
            </a:r>
            <a:r>
              <a:rPr lang="en-US" sz="2000" dirty="0">
                <a:ea typeface="+mn-lt"/>
                <a:cs typeface="+mn-lt"/>
              </a:rPr>
              <a:t> , Vaibhav Malviya , Pawan </a:t>
            </a:r>
            <a:r>
              <a:rPr lang="en-US" sz="2000" dirty="0" err="1">
                <a:ea typeface="+mn-lt"/>
                <a:cs typeface="+mn-lt"/>
              </a:rPr>
              <a:t>Khetre</a:t>
            </a:r>
            <a:r>
              <a:rPr lang="en-US" sz="2000" dirty="0">
                <a:ea typeface="+mn-lt"/>
                <a:cs typeface="+mn-lt"/>
              </a:rPr>
              <a:t>, Vivek Pandey</a:t>
            </a:r>
            <a:endParaRPr lang="en-US" sz="2000">
              <a:latin typeface="Calibri"/>
              <a:cs typeface="Calibri"/>
            </a:endParaRPr>
          </a:p>
          <a:p>
            <a:pPr>
              <a:buFont typeface="Arial"/>
              <a:buChar char="•"/>
            </a:pPr>
            <a:endParaRPr lang="en-US" dirty="0">
              <a:latin typeface="Calibri"/>
              <a:cs typeface="Calibri"/>
            </a:endParaRPr>
          </a:p>
          <a:p>
            <a:pPr>
              <a:buFont typeface="Arial"/>
              <a:buChar char="•"/>
            </a:pPr>
            <a:endParaRPr lang="en-US" dirty="0">
              <a:latin typeface="Calibri"/>
              <a:cs typeface="Calibri"/>
            </a:endParaRPr>
          </a:p>
        </p:txBody>
      </p:sp>
    </p:spTree>
    <p:extLst>
      <p:ext uri="{BB962C8B-B14F-4D97-AF65-F5344CB8AC3E}">
        <p14:creationId xmlns:p14="http://schemas.microsoft.com/office/powerpoint/2010/main" xmlns="" val="252822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A68DA-861B-837D-A7B8-8AA0CE2DD8C7}"/>
              </a:ext>
            </a:extLst>
          </p:cNvPr>
          <p:cNvSpPr>
            <a:spLocks noGrp="1"/>
          </p:cNvSpPr>
          <p:nvPr>
            <p:ph type="title"/>
          </p:nvPr>
        </p:nvSpPr>
        <p:spPr>
          <a:xfrm>
            <a:off x="628650" y="2763694"/>
            <a:ext cx="7886700" cy="1325563"/>
          </a:xfrm>
        </p:spPr>
        <p:txBody>
          <a:bodyPr/>
          <a:lstStyle/>
          <a:p>
            <a:pPr algn="ctr"/>
            <a:r>
              <a:rPr lang="en-US" b="1">
                <a:latin typeface="Times New Roman"/>
                <a:cs typeface="Calibri Light"/>
              </a:rPr>
              <a:t>THANK YOU</a:t>
            </a:r>
          </a:p>
        </p:txBody>
      </p:sp>
      <p:pic>
        <p:nvPicPr>
          <p:cNvPr id="4" name="Picture 4" descr="A picture containing text&#10;&#10;Description automatically generated">
            <a:extLst>
              <a:ext uri="{FF2B5EF4-FFF2-40B4-BE49-F238E27FC236}">
                <a16:creationId xmlns:a16="http://schemas.microsoft.com/office/drawing/2014/main" xmlns="" id="{45B595E2-1DCC-CCB1-DE0F-551C0213E928}"/>
              </a:ext>
            </a:extLst>
          </p:cNvPr>
          <p:cNvPicPr>
            <a:picLocks noChangeAspect="1"/>
          </p:cNvPicPr>
          <p:nvPr/>
        </p:nvPicPr>
        <p:blipFill>
          <a:blip r:embed="rId2"/>
          <a:stretch>
            <a:fillRect/>
          </a:stretch>
        </p:blipFill>
        <p:spPr>
          <a:xfrm>
            <a:off x="1605" y="-3968"/>
            <a:ext cx="9139148" cy="936377"/>
          </a:xfrm>
          <a:prstGeom prst="rect">
            <a:avLst/>
          </a:prstGeom>
        </p:spPr>
      </p:pic>
      <p:sp>
        <p:nvSpPr>
          <p:cNvPr id="6" name="TextBox 5">
            <a:extLst>
              <a:ext uri="{FF2B5EF4-FFF2-40B4-BE49-F238E27FC236}">
                <a16:creationId xmlns:a16="http://schemas.microsoft.com/office/drawing/2014/main" xmlns="" id="{52862ACA-C1FE-6C83-D6D4-0F2E50F96953}"/>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8" name="TextBox 7">
            <a:extLst>
              <a:ext uri="{FF2B5EF4-FFF2-40B4-BE49-F238E27FC236}">
                <a16:creationId xmlns:a16="http://schemas.microsoft.com/office/drawing/2014/main" xmlns="" id="{FEAF1727-5CDB-B419-22B5-92DB02044C9E}"/>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10" name="TextBox 9">
            <a:extLst>
              <a:ext uri="{FF2B5EF4-FFF2-40B4-BE49-F238E27FC236}">
                <a16:creationId xmlns:a16="http://schemas.microsoft.com/office/drawing/2014/main" xmlns="" id="{13ACD82E-CD05-0654-8B17-E432B0E7E795}"/>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dirty="0">
                <a:cs typeface="Calibri"/>
              </a:rPr>
              <a:t>18</a:t>
            </a:r>
          </a:p>
        </p:txBody>
      </p:sp>
    </p:spTree>
    <p:extLst>
      <p:ext uri="{BB962C8B-B14F-4D97-AF65-F5344CB8AC3E}">
        <p14:creationId xmlns:p14="http://schemas.microsoft.com/office/powerpoint/2010/main" xmlns="" val="110897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716"/>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654300" y="6339224"/>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18330" y="6411384"/>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93224" y="6411384"/>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2 </a:t>
            </a:r>
            <a:endParaRPr lang="en-IN" sz="900"/>
          </a:p>
        </p:txBody>
      </p:sp>
      <p:sp>
        <p:nvSpPr>
          <p:cNvPr id="10" name="Title 9">
            <a:extLst>
              <a:ext uri="{FF2B5EF4-FFF2-40B4-BE49-F238E27FC236}">
                <a16:creationId xmlns:a16="http://schemas.microsoft.com/office/drawing/2014/main" xmlns="" id="{E4FA1B7D-05D3-57A3-A307-3C813F628E2E}"/>
              </a:ext>
            </a:extLst>
          </p:cNvPr>
          <p:cNvSpPr>
            <a:spLocks noGrp="1"/>
          </p:cNvSpPr>
          <p:nvPr>
            <p:ph type="title"/>
          </p:nvPr>
        </p:nvSpPr>
        <p:spPr>
          <a:xfrm>
            <a:off x="775855" y="1092129"/>
            <a:ext cx="7886700" cy="749553"/>
          </a:xfrm>
        </p:spPr>
        <p:txBody>
          <a:bodyPr>
            <a:normAutofit fontScale="90000"/>
          </a:bodyPr>
          <a:lstStyle/>
          <a:p>
            <a:pPr algn="ctr"/>
            <a:r>
              <a:rPr lang="en-US">
                <a:ea typeface="+mj-lt"/>
                <a:cs typeface="+mj-lt"/>
              </a:rPr>
              <a:t/>
            </a:r>
            <a:br>
              <a:rPr lang="en-US">
                <a:ea typeface="+mj-lt"/>
                <a:cs typeface="+mj-lt"/>
              </a:rPr>
            </a:br>
            <a:r>
              <a:rPr lang="en-US" b="1">
                <a:latin typeface="Times New Roman"/>
                <a:ea typeface="+mj-lt"/>
                <a:cs typeface="+mj-lt"/>
              </a:rPr>
              <a:t>Agenda </a:t>
            </a:r>
            <a:endParaRPr lang="en-US" b="1">
              <a:latin typeface="Times New Roman"/>
              <a:cs typeface="Calibri Light"/>
            </a:endParaRPr>
          </a:p>
          <a:p>
            <a:endParaRPr lang="en-US">
              <a:cs typeface="Calibri Light"/>
            </a:endParaRPr>
          </a:p>
        </p:txBody>
      </p:sp>
      <p:sp>
        <p:nvSpPr>
          <p:cNvPr id="11" name="Content Placeholder 10">
            <a:extLst>
              <a:ext uri="{FF2B5EF4-FFF2-40B4-BE49-F238E27FC236}">
                <a16:creationId xmlns:a16="http://schemas.microsoft.com/office/drawing/2014/main" xmlns="" id="{AFAF4C25-10F5-F28E-06A4-7053A0912EDE}"/>
              </a:ext>
            </a:extLst>
          </p:cNvPr>
          <p:cNvSpPr>
            <a:spLocks noGrp="1"/>
          </p:cNvSpPr>
          <p:nvPr>
            <p:ph idx="1"/>
          </p:nvPr>
        </p:nvSpPr>
        <p:spPr>
          <a:xfrm>
            <a:off x="628650" y="2055162"/>
            <a:ext cx="7886700" cy="4351338"/>
          </a:xfrm>
        </p:spPr>
        <p:txBody>
          <a:bodyPr vert="horz" lIns="68580" tIns="34290" rIns="68580" bIns="34290" rtlCol="0" anchor="t">
            <a:normAutofit lnSpcReduction="10000"/>
          </a:bodyPr>
          <a:lstStyle/>
          <a:p>
            <a:r>
              <a:rPr lang="en-US" dirty="0">
                <a:latin typeface="Times New Roman"/>
                <a:cs typeface="Calibri"/>
              </a:rPr>
              <a:t>Abstract</a:t>
            </a:r>
            <a:endParaRPr lang="en-US" dirty="0"/>
          </a:p>
          <a:p>
            <a:r>
              <a:rPr lang="en-US" dirty="0">
                <a:latin typeface="Times New Roman"/>
                <a:cs typeface="Calibri"/>
              </a:rPr>
              <a:t>Objective</a:t>
            </a:r>
          </a:p>
          <a:p>
            <a:r>
              <a:rPr lang="en-US" dirty="0">
                <a:latin typeface="Times New Roman"/>
                <a:cs typeface="Calibri"/>
              </a:rPr>
              <a:t>Introduction</a:t>
            </a:r>
          </a:p>
          <a:p>
            <a:r>
              <a:rPr lang="en-US" dirty="0">
                <a:latin typeface="Times New Roman"/>
                <a:cs typeface="Calibri"/>
              </a:rPr>
              <a:t>Literature Survey</a:t>
            </a:r>
          </a:p>
          <a:p>
            <a:r>
              <a:rPr lang="en-US" dirty="0">
                <a:latin typeface="Times New Roman"/>
                <a:cs typeface="Calibri"/>
              </a:rPr>
              <a:t>Existing System</a:t>
            </a:r>
          </a:p>
          <a:p>
            <a:r>
              <a:rPr lang="en-US" dirty="0">
                <a:latin typeface="Times New Roman"/>
                <a:cs typeface="Calibri"/>
              </a:rPr>
              <a:t>Proposed System</a:t>
            </a:r>
          </a:p>
          <a:p>
            <a:r>
              <a:rPr lang="en-US" dirty="0">
                <a:latin typeface="Times New Roman"/>
                <a:cs typeface="Calibri"/>
              </a:rPr>
              <a:t>System Design</a:t>
            </a:r>
          </a:p>
          <a:p>
            <a:r>
              <a:rPr lang="en-US" dirty="0">
                <a:latin typeface="Times New Roman"/>
                <a:cs typeface="Calibri"/>
              </a:rPr>
              <a:t>Results</a:t>
            </a:r>
          </a:p>
          <a:p>
            <a:r>
              <a:rPr lang="en-US" dirty="0">
                <a:latin typeface="Times New Roman"/>
                <a:cs typeface="Calibri"/>
              </a:rPr>
              <a:t>References</a:t>
            </a:r>
          </a:p>
          <a:p>
            <a:endParaRPr lang="en-US">
              <a:latin typeface="Calibri" panose="020F0502020204030204"/>
              <a:cs typeface="Calibri"/>
            </a:endParaRPr>
          </a:p>
        </p:txBody>
      </p:sp>
    </p:spTree>
    <p:extLst>
      <p:ext uri="{BB962C8B-B14F-4D97-AF65-F5344CB8AC3E}">
        <p14:creationId xmlns:p14="http://schemas.microsoft.com/office/powerpoint/2010/main" xmlns="" val="256319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3</a:t>
            </a:r>
          </a:p>
        </p:txBody>
      </p:sp>
      <p:sp>
        <p:nvSpPr>
          <p:cNvPr id="12" name="Title 11">
            <a:extLst>
              <a:ext uri="{FF2B5EF4-FFF2-40B4-BE49-F238E27FC236}">
                <a16:creationId xmlns:a16="http://schemas.microsoft.com/office/drawing/2014/main" xmlns="" id="{09AD108A-8616-0C34-C60C-C630A88D7A0F}"/>
              </a:ext>
            </a:extLst>
          </p:cNvPr>
          <p:cNvSpPr>
            <a:spLocks noGrp="1"/>
          </p:cNvSpPr>
          <p:nvPr>
            <p:ph type="title"/>
          </p:nvPr>
        </p:nvSpPr>
        <p:spPr>
          <a:xfrm>
            <a:off x="637309" y="775368"/>
            <a:ext cx="7886700" cy="1325563"/>
          </a:xfrm>
        </p:spPr>
        <p:txBody>
          <a:bodyPr>
            <a:normAutofit/>
          </a:bodyPr>
          <a:lstStyle/>
          <a:p>
            <a:pPr algn="ctr"/>
            <a:r>
              <a:rPr lang="en-US" sz="4000" b="1">
                <a:latin typeface="Times New Roman"/>
                <a:cs typeface="Calibri Light"/>
              </a:rPr>
              <a:t>1. Abstract</a:t>
            </a:r>
          </a:p>
        </p:txBody>
      </p:sp>
      <p:sp>
        <p:nvSpPr>
          <p:cNvPr id="13" name="Content Placeholder 12">
            <a:extLst>
              <a:ext uri="{FF2B5EF4-FFF2-40B4-BE49-F238E27FC236}">
                <a16:creationId xmlns:a16="http://schemas.microsoft.com/office/drawing/2014/main" xmlns="" id="{99DE0647-A9EF-3929-CCDD-944F59257C1B}"/>
              </a:ext>
            </a:extLst>
          </p:cNvPr>
          <p:cNvSpPr>
            <a:spLocks noGrp="1"/>
          </p:cNvSpPr>
          <p:nvPr>
            <p:ph idx="1"/>
          </p:nvPr>
        </p:nvSpPr>
        <p:spPr/>
        <p:txBody>
          <a:bodyPr vert="horz" lIns="91440" tIns="45720" rIns="91440" bIns="45720" rtlCol="0" anchor="t">
            <a:normAutofit/>
          </a:bodyPr>
          <a:lstStyle/>
          <a:p>
            <a:pPr marL="0" indent="0" algn="just">
              <a:buNone/>
            </a:pPr>
            <a:r>
              <a:rPr lang="en-US" sz="2400">
                <a:latin typeface="Times New Roman"/>
                <a:ea typeface="+mn-lt"/>
                <a:cs typeface="+mn-lt"/>
              </a:rPr>
              <a:t>Stock market prediction is an act of trying to determine the future value of a stock other financial instrument traded on a financial exchange. In this work we use Machine learning architectures Long Short-Term Memory (LSTM), Autoregressive Integrated Moving Average (ARIMA) forecasting of NSE listed companies and differentiating their performance. With the advent of technological marvels like global digitization, the prediction of the stock market has entered a technologically advanced era, revamping the old model of trading. Advanced trading models enable researchers to predict the market using nontraditional textual data from social platforms.</a:t>
            </a:r>
            <a:endParaRPr lang="en-US">
              <a:cs typeface="Calibri" panose="020F0502020204030204"/>
            </a:endParaRPr>
          </a:p>
        </p:txBody>
      </p:sp>
    </p:spTree>
    <p:extLst>
      <p:ext uri="{BB962C8B-B14F-4D97-AF65-F5344CB8AC3E}">
        <p14:creationId xmlns:p14="http://schemas.microsoft.com/office/powerpoint/2010/main" xmlns="" val="292399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4</a:t>
            </a:r>
          </a:p>
        </p:txBody>
      </p:sp>
      <p:sp>
        <p:nvSpPr>
          <p:cNvPr id="7" name="TextBox 6">
            <a:extLst>
              <a:ext uri="{FF2B5EF4-FFF2-40B4-BE49-F238E27FC236}">
                <a16:creationId xmlns:a16="http://schemas.microsoft.com/office/drawing/2014/main" xmlns="" id="{930B3629-277F-6FED-84BF-F435778C1B92}"/>
              </a:ext>
            </a:extLst>
          </p:cNvPr>
          <p:cNvSpPr txBox="1"/>
          <p:nvPr/>
        </p:nvSpPr>
        <p:spPr>
          <a:xfrm>
            <a:off x="2071312" y="1214345"/>
            <a:ext cx="501188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cs typeface="Times New Roman"/>
              </a:rPr>
              <a:t>2. Objective​</a:t>
            </a:r>
            <a:endParaRPr lang="en-US"/>
          </a:p>
        </p:txBody>
      </p:sp>
      <p:sp>
        <p:nvSpPr>
          <p:cNvPr id="8" name="TextBox 7">
            <a:extLst>
              <a:ext uri="{FF2B5EF4-FFF2-40B4-BE49-F238E27FC236}">
                <a16:creationId xmlns:a16="http://schemas.microsoft.com/office/drawing/2014/main" xmlns="" id="{D8B0F81B-F488-7D02-6644-E8C81DC1F8D5}"/>
              </a:ext>
            </a:extLst>
          </p:cNvPr>
          <p:cNvSpPr txBox="1"/>
          <p:nvPr/>
        </p:nvSpPr>
        <p:spPr>
          <a:xfrm>
            <a:off x="408482" y="1926236"/>
            <a:ext cx="848630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solidFill>
                  <a:srgbClr val="262626"/>
                </a:solidFill>
                <a:latin typeface="Malgun Gothic"/>
                <a:cs typeface="Arial"/>
              </a:rPr>
              <a:t> </a:t>
            </a:r>
            <a:r>
              <a:rPr lang="en-US" sz="2000">
                <a:solidFill>
                  <a:srgbClr val="262626"/>
                </a:solidFill>
                <a:latin typeface="Times New Roman"/>
                <a:cs typeface="Arial"/>
              </a:rPr>
              <a:t>Stock Market prices prediction is the act of trying to determine the future value of a company's stock or other financial instrument traded on an exchange.</a:t>
            </a:r>
            <a:r>
              <a:rPr lang="en-US" sz="2000">
                <a:latin typeface="Times New Roman"/>
                <a:cs typeface="Arial"/>
              </a:rPr>
              <a:t>​</a:t>
            </a:r>
            <a:endParaRPr lang="en-US" sz="2000">
              <a:latin typeface="Times New Roman"/>
              <a:ea typeface="Malgun Gothic"/>
              <a:cs typeface="Arial"/>
            </a:endParaRPr>
          </a:p>
          <a:p>
            <a:pPr>
              <a:buChar char="•"/>
            </a:pPr>
            <a:endParaRPr lang="en-US" sz="2000">
              <a:solidFill>
                <a:srgbClr val="262626"/>
              </a:solidFill>
              <a:latin typeface="Times New Roman"/>
              <a:cs typeface="Arial"/>
            </a:endParaRPr>
          </a:p>
          <a:p>
            <a:pPr>
              <a:buChar char="•"/>
            </a:pPr>
            <a:r>
              <a:rPr lang="en-US" sz="2000">
                <a:solidFill>
                  <a:srgbClr val="262626"/>
                </a:solidFill>
                <a:latin typeface="Times New Roman"/>
                <a:cs typeface="Arial"/>
              </a:rPr>
              <a:t> So when we make an accurate prediction of share price movement , it might lead to profits investors can make.</a:t>
            </a:r>
            <a:r>
              <a:rPr lang="en-US" sz="2000">
                <a:latin typeface="Times New Roman"/>
                <a:cs typeface="Arial"/>
              </a:rPr>
              <a:t>​</a:t>
            </a:r>
            <a:endParaRPr lang="en-US" sz="2000">
              <a:latin typeface="Times New Roman"/>
              <a:ea typeface="Malgun Gothic"/>
              <a:cs typeface="Arial"/>
            </a:endParaRPr>
          </a:p>
          <a:p>
            <a:pPr>
              <a:buChar char="•"/>
            </a:pPr>
            <a:endParaRPr lang="en-US" sz="2000">
              <a:solidFill>
                <a:srgbClr val="262626"/>
              </a:solidFill>
              <a:latin typeface="Times New Roman"/>
              <a:cs typeface="Arial"/>
            </a:endParaRPr>
          </a:p>
          <a:p>
            <a:pPr>
              <a:buChar char="•"/>
            </a:pPr>
            <a:r>
              <a:rPr lang="en-US" sz="2000">
                <a:solidFill>
                  <a:srgbClr val="262626"/>
                </a:solidFill>
                <a:latin typeface="Times New Roman"/>
                <a:cs typeface="Arial"/>
              </a:rPr>
              <a:t> Predicting stocks are not an easy task as it requires a lot of physical and psychological factors. Manual predictions nowadays is practically not possible </a:t>
            </a:r>
            <a:r>
              <a:rPr lang="en-US" sz="2000">
                <a:latin typeface="Times New Roman"/>
                <a:cs typeface="Arial"/>
              </a:rPr>
              <a:t>​</a:t>
            </a:r>
            <a:endParaRPr lang="en-US" sz="2000">
              <a:latin typeface="Times New Roman"/>
              <a:ea typeface="Malgun Gothic"/>
              <a:cs typeface="Arial"/>
            </a:endParaRPr>
          </a:p>
          <a:p>
            <a:pPr>
              <a:buChar char="•"/>
            </a:pPr>
            <a:endParaRPr lang="en-US" sz="2000">
              <a:solidFill>
                <a:srgbClr val="262626"/>
              </a:solidFill>
              <a:latin typeface="Times New Roman"/>
              <a:cs typeface="Arial"/>
            </a:endParaRPr>
          </a:p>
          <a:p>
            <a:pPr>
              <a:buChar char="•"/>
            </a:pPr>
            <a:r>
              <a:rPr lang="en-US" sz="2000">
                <a:solidFill>
                  <a:srgbClr val="262626"/>
                </a:solidFill>
                <a:latin typeface="Times New Roman"/>
                <a:cs typeface="Arial"/>
              </a:rPr>
              <a:t> We will be using  Machine Learning algorithms for the prediction.</a:t>
            </a:r>
            <a:endParaRPr lang="en-US" sz="2000">
              <a:solidFill>
                <a:srgbClr val="262626"/>
              </a:solidFill>
              <a:latin typeface="Times New Roman"/>
              <a:ea typeface="Malgun Gothic"/>
              <a:cs typeface="Arial"/>
            </a:endParaRPr>
          </a:p>
        </p:txBody>
      </p:sp>
    </p:spTree>
    <p:extLst>
      <p:ext uri="{BB962C8B-B14F-4D97-AF65-F5344CB8AC3E}">
        <p14:creationId xmlns:p14="http://schemas.microsoft.com/office/powerpoint/2010/main" xmlns="" val="23302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5</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2115743" y="1173888"/>
            <a:ext cx="49130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3. Introduction</a:t>
            </a:r>
            <a:endParaRPr lang="en-US" sz="4000"/>
          </a:p>
        </p:txBody>
      </p:sp>
      <p:sp>
        <p:nvSpPr>
          <p:cNvPr id="7" name="TextBox 6">
            <a:extLst>
              <a:ext uri="{FF2B5EF4-FFF2-40B4-BE49-F238E27FC236}">
                <a16:creationId xmlns:a16="http://schemas.microsoft.com/office/drawing/2014/main" xmlns="" id="{655BC9EB-04E3-F085-049C-40A61E20DB12}"/>
              </a:ext>
            </a:extLst>
          </p:cNvPr>
          <p:cNvSpPr txBox="1"/>
          <p:nvPr/>
        </p:nvSpPr>
        <p:spPr>
          <a:xfrm>
            <a:off x="464695" y="2141720"/>
            <a:ext cx="82333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cs typeface="Times New Roman"/>
              </a:rPr>
              <a:t>Stock Market is one of the oldest methods where a normal person would trade stocks, make investments and earn some money out of companies that sell a part of themselves on this platform. Stock market provides a platform for almost all major economic transactions in the world at a dynamic rate called the stock value which is based on market equilibrium. </a:t>
            </a:r>
            <a:r>
              <a:rPr lang="en-US" sz="2000">
                <a:latin typeface="Times New Roman"/>
                <a:ea typeface="+mn-lt"/>
                <a:cs typeface="+mn-lt"/>
              </a:rPr>
              <a:t>With the advent of technology, researchers demonstrated that stock market prices could be predicted to a certain extent. Using Machine Learning Technique will be analyzing the stocks of previous year to predict the current prices.</a:t>
            </a:r>
            <a:endParaRPr lang="en-US" sz="2000">
              <a:latin typeface="Times New Roman"/>
              <a:cs typeface="Calibri"/>
            </a:endParaRPr>
          </a:p>
        </p:txBody>
      </p:sp>
    </p:spTree>
    <p:extLst>
      <p:ext uri="{BB962C8B-B14F-4D97-AF65-F5344CB8AC3E}">
        <p14:creationId xmlns:p14="http://schemas.microsoft.com/office/powerpoint/2010/main" xmlns="" val="396627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6</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4. Literature Survey</a:t>
            </a:r>
            <a:endParaRPr lang="en-US"/>
          </a:p>
        </p:txBody>
      </p:sp>
      <p:sp>
        <p:nvSpPr>
          <p:cNvPr id="13" name="TextBox 12">
            <a:extLst>
              <a:ext uri="{FF2B5EF4-FFF2-40B4-BE49-F238E27FC236}">
                <a16:creationId xmlns:a16="http://schemas.microsoft.com/office/drawing/2014/main" xmlns="" id="{D522121A-BDD6-3686-AD0A-0A48DCEF8220}"/>
              </a:ext>
            </a:extLst>
          </p:cNvPr>
          <p:cNvSpPr txBox="1"/>
          <p:nvPr/>
        </p:nvSpPr>
        <p:spPr>
          <a:xfrm>
            <a:off x="680179" y="1963711"/>
            <a:ext cx="785859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There were two important indicators in the literature for stock price forecasting. They are fundamental and technical analysis. Both were used to analyze the stock market.[6]</a:t>
            </a:r>
            <a:r>
              <a:rPr lang="en-US" dirty="0">
                <a:latin typeface="Times New Roman"/>
              </a:rPr>
              <a:t/>
            </a:r>
            <a:br>
              <a:rPr lang="en-US" dirty="0">
                <a:latin typeface="Times New Roman"/>
              </a:rPr>
            </a:br>
            <a:endParaRPr lang="en-US" dirty="0">
              <a:latin typeface="Times New Roman"/>
              <a:ea typeface="+mn-lt"/>
              <a:cs typeface="Times New Roman"/>
            </a:endParaRPr>
          </a:p>
          <a:p>
            <a:pPr marL="285750" indent="-285750">
              <a:buFont typeface="Arial"/>
              <a:buChar char="•"/>
            </a:pPr>
            <a:r>
              <a:rPr lang="en-US" dirty="0">
                <a:latin typeface="Times New Roman"/>
                <a:ea typeface="+mn-lt"/>
                <a:cs typeface="+mn-lt"/>
              </a:rPr>
              <a:t>This paper is a survey on the application of neural networks in forecasting stock market prices. With their ability to discover patterns in nonlinear and chaotic systems, neural networks offer the ability to predict market directions more accurately than current techniques.[7]</a:t>
            </a:r>
            <a:r>
              <a:rPr lang="en-US" dirty="0">
                <a:latin typeface="Times New Roman"/>
                <a:cs typeface="Calibri"/>
              </a:rPr>
              <a:t/>
            </a:r>
            <a:br>
              <a:rPr lang="en-US" dirty="0">
                <a:latin typeface="Times New Roman"/>
                <a:cs typeface="Calibri"/>
              </a:rPr>
            </a:br>
            <a:endParaRPr lang="en-US" dirty="0">
              <a:latin typeface="Times New Roman"/>
              <a:ea typeface="+mn-lt"/>
              <a:cs typeface="Calibri"/>
            </a:endParaRPr>
          </a:p>
          <a:p>
            <a:pPr marL="285750" indent="-285750">
              <a:buFont typeface="Arial"/>
              <a:buChar char="•"/>
            </a:pPr>
            <a:r>
              <a:rPr lang="en-US" dirty="0">
                <a:latin typeface="Times New Roman"/>
                <a:ea typeface="+mn-lt"/>
                <a:cs typeface="Times New Roman"/>
              </a:rPr>
              <a:t>This paper is a survey on the application of neural networks in forecasting stock market prices. With their ability to discover patterns in nonlinear and chaotic systems, neural networks offer the ability to predict market directions more accurately than current techniques.[2][5]</a:t>
            </a:r>
            <a:r>
              <a:rPr lang="en-US" dirty="0">
                <a:latin typeface="Times New Roman"/>
                <a:cs typeface="Calibri"/>
              </a:rPr>
              <a:t/>
            </a:r>
            <a:br>
              <a:rPr lang="en-US" dirty="0">
                <a:latin typeface="Times New Roman"/>
                <a:cs typeface="Calibri"/>
              </a:rPr>
            </a:br>
            <a:r>
              <a:rPr lang="en-US" dirty="0">
                <a:latin typeface="Times New Roman"/>
                <a:cs typeface="Calibri"/>
              </a:rPr>
              <a:t/>
            </a:r>
            <a:br>
              <a:rPr lang="en-US" dirty="0">
                <a:latin typeface="Times New Roman"/>
                <a:cs typeface="Calibri"/>
              </a:rPr>
            </a:br>
            <a:r>
              <a:rPr lang="en-US" dirty="0">
                <a:latin typeface="Times New Roman"/>
              </a:rPr>
              <a:t/>
            </a:r>
            <a:br>
              <a:rPr lang="en-US" dirty="0">
                <a:latin typeface="Times New Roman"/>
              </a:rPr>
            </a:br>
            <a:r>
              <a:rPr lang="en-US" dirty="0">
                <a:latin typeface="ff2"/>
              </a:rPr>
              <a:t/>
            </a:r>
            <a:br>
              <a:rPr lang="en-US" dirty="0">
                <a:latin typeface="ff2"/>
              </a:rPr>
            </a:br>
            <a:endParaRPr lang="en-US">
              <a:latin typeface="ff2"/>
            </a:endParaRPr>
          </a:p>
        </p:txBody>
      </p:sp>
    </p:spTree>
    <p:extLst>
      <p:ext uri="{BB962C8B-B14F-4D97-AF65-F5344CB8AC3E}">
        <p14:creationId xmlns:p14="http://schemas.microsoft.com/office/powerpoint/2010/main" xmlns="" val="292106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7</a:t>
            </a:r>
          </a:p>
        </p:txBody>
      </p:sp>
      <p:sp>
        <p:nvSpPr>
          <p:cNvPr id="11" name="Text Placeholder 10">
            <a:extLst>
              <a:ext uri="{FF2B5EF4-FFF2-40B4-BE49-F238E27FC236}">
                <a16:creationId xmlns:a16="http://schemas.microsoft.com/office/drawing/2014/main" xmlns="" id="{AED53A19-E299-A4EC-83A4-6D362305C627}"/>
              </a:ext>
            </a:extLst>
          </p:cNvPr>
          <p:cNvSpPr>
            <a:spLocks noGrp="1"/>
          </p:cNvSpPr>
          <p:nvPr>
            <p:ph type="body" idx="1"/>
          </p:nvPr>
        </p:nvSpPr>
        <p:spPr>
          <a:xfrm>
            <a:off x="629842" y="1274186"/>
            <a:ext cx="3868340" cy="823912"/>
          </a:xfrm>
        </p:spPr>
        <p:txBody>
          <a:bodyPr>
            <a:normAutofit/>
          </a:bodyPr>
          <a:lstStyle/>
          <a:p>
            <a:r>
              <a:rPr lang="en-US" sz="3200">
                <a:cs typeface="Calibri"/>
              </a:rPr>
              <a:t>5.1 Existing System</a:t>
            </a:r>
          </a:p>
        </p:txBody>
      </p:sp>
      <p:sp>
        <p:nvSpPr>
          <p:cNvPr id="12" name="Content Placeholder 11">
            <a:extLst>
              <a:ext uri="{FF2B5EF4-FFF2-40B4-BE49-F238E27FC236}">
                <a16:creationId xmlns:a16="http://schemas.microsoft.com/office/drawing/2014/main" xmlns="" id="{85659A09-30C7-3B91-C368-0A65E8A34237}"/>
              </a:ext>
            </a:extLst>
          </p:cNvPr>
          <p:cNvSpPr>
            <a:spLocks noGrp="1"/>
          </p:cNvSpPr>
          <p:nvPr>
            <p:ph sz="half" idx="2"/>
          </p:nvPr>
        </p:nvSpPr>
        <p:spPr>
          <a:xfrm>
            <a:off x="536153" y="2219893"/>
            <a:ext cx="3868340" cy="3684588"/>
          </a:xfrm>
        </p:spPr>
        <p:txBody>
          <a:bodyPr vert="horz" lIns="91440" tIns="45720" rIns="91440" bIns="45720" rtlCol="0" anchor="t">
            <a:normAutofit/>
          </a:bodyPr>
          <a:lstStyle/>
          <a:p>
            <a:pPr>
              <a:lnSpc>
                <a:spcPct val="150000"/>
              </a:lnSpc>
            </a:pPr>
            <a:r>
              <a:rPr lang="en-US" sz="2000">
                <a:latin typeface="Times New Roman"/>
                <a:ea typeface="+mn-lt"/>
                <a:cs typeface="+mn-lt"/>
              </a:rPr>
              <a:t>Support Vector Machine (SVM)</a:t>
            </a:r>
            <a:endParaRPr lang="en-US">
              <a:cs typeface="Calibri" panose="020F0502020204030204"/>
            </a:endParaRPr>
          </a:p>
          <a:p>
            <a:pPr>
              <a:lnSpc>
                <a:spcPct val="150000"/>
              </a:lnSpc>
            </a:pPr>
            <a:r>
              <a:rPr lang="en-US" sz="2000">
                <a:latin typeface="Times New Roman"/>
                <a:cs typeface="Calibri"/>
              </a:rPr>
              <a:t>Autoregressive</a:t>
            </a:r>
            <a:r>
              <a:rPr lang="en-US" sz="2000">
                <a:latin typeface="Times New Roman"/>
                <a:ea typeface="+mn-lt"/>
                <a:cs typeface="+mn-lt"/>
              </a:rPr>
              <a:t> Moving Average (ARMA)</a:t>
            </a:r>
            <a:endParaRPr lang="en-US">
              <a:cs typeface="Calibri" panose="020F0502020204030204"/>
            </a:endParaRPr>
          </a:p>
          <a:p>
            <a:pPr>
              <a:lnSpc>
                <a:spcPct val="150000"/>
              </a:lnSpc>
            </a:pPr>
            <a:r>
              <a:rPr lang="en-US" sz="2000">
                <a:latin typeface="Times New Roman"/>
                <a:ea typeface="+mn-lt"/>
                <a:cs typeface="+mn-lt"/>
              </a:rPr>
              <a:t>Random walk (RW) technique</a:t>
            </a:r>
          </a:p>
          <a:p>
            <a:pPr>
              <a:lnSpc>
                <a:spcPct val="150000"/>
              </a:lnSpc>
            </a:pPr>
            <a:r>
              <a:rPr lang="en-US" sz="2000">
                <a:latin typeface="Times New Roman"/>
                <a:ea typeface="+mn-lt"/>
                <a:cs typeface="+mn-lt"/>
              </a:rPr>
              <a:t>Random Forest</a:t>
            </a:r>
          </a:p>
          <a:p>
            <a:pPr>
              <a:lnSpc>
                <a:spcPct val="150000"/>
              </a:lnSpc>
            </a:pPr>
            <a:r>
              <a:rPr lang="en-US" sz="2000">
                <a:latin typeface="Times New Roman"/>
                <a:ea typeface="+mn-lt"/>
                <a:cs typeface="+mn-lt"/>
              </a:rPr>
              <a:t>Traditional Regression Model</a:t>
            </a:r>
          </a:p>
        </p:txBody>
      </p:sp>
      <p:sp>
        <p:nvSpPr>
          <p:cNvPr id="13" name="Text Placeholder 12">
            <a:extLst>
              <a:ext uri="{FF2B5EF4-FFF2-40B4-BE49-F238E27FC236}">
                <a16:creationId xmlns:a16="http://schemas.microsoft.com/office/drawing/2014/main" xmlns="" id="{AFE5F853-79FD-3C4F-3043-E28DAA320791}"/>
              </a:ext>
            </a:extLst>
          </p:cNvPr>
          <p:cNvSpPr>
            <a:spLocks noGrp="1"/>
          </p:cNvSpPr>
          <p:nvPr>
            <p:ph type="body" sz="quarter" idx="3"/>
          </p:nvPr>
        </p:nvSpPr>
        <p:spPr>
          <a:xfrm>
            <a:off x="4914900" y="1369436"/>
            <a:ext cx="4074768" cy="1020657"/>
          </a:xfrm>
        </p:spPr>
        <p:txBody>
          <a:bodyPr>
            <a:noAutofit/>
          </a:bodyPr>
          <a:lstStyle/>
          <a:p>
            <a:r>
              <a:rPr lang="en-US" sz="3200">
                <a:cs typeface="Calibri"/>
              </a:rPr>
              <a:t>5.2 Drawbacks in Existing System</a:t>
            </a:r>
          </a:p>
        </p:txBody>
      </p:sp>
      <p:sp>
        <p:nvSpPr>
          <p:cNvPr id="14" name="Content Placeholder 13">
            <a:extLst>
              <a:ext uri="{FF2B5EF4-FFF2-40B4-BE49-F238E27FC236}">
                <a16:creationId xmlns:a16="http://schemas.microsoft.com/office/drawing/2014/main" xmlns="" id="{99412EC9-CCB6-1F00-9C1C-A7A9D7C9A7A3}"/>
              </a:ext>
            </a:extLst>
          </p:cNvPr>
          <p:cNvSpPr>
            <a:spLocks noGrp="1"/>
          </p:cNvSpPr>
          <p:nvPr>
            <p:ph sz="quarter" idx="4"/>
          </p:nvPr>
        </p:nvSpPr>
        <p:spPr>
          <a:xfrm>
            <a:off x="4629150" y="2388533"/>
            <a:ext cx="3887391" cy="3684588"/>
          </a:xfrm>
        </p:spPr>
        <p:txBody>
          <a:bodyPr vert="horz" lIns="91440" tIns="45720" rIns="91440" bIns="45720" rtlCol="0" anchor="t">
            <a:noAutofit/>
          </a:bodyPr>
          <a:lstStyle/>
          <a:p>
            <a:pPr marL="285750" indent="-285750">
              <a:lnSpc>
                <a:spcPct val="100000"/>
              </a:lnSpc>
              <a:spcBef>
                <a:spcPts val="0"/>
              </a:spcBef>
              <a:buFont typeface="Arial,Sans-Serif" panose="020B0604020202020204" pitchFamily="34" charset="0"/>
            </a:pPr>
            <a:r>
              <a:rPr lang="en-US" sz="2000">
                <a:latin typeface="Times New Roman"/>
                <a:cs typeface="Times New Roman"/>
              </a:rPr>
              <a:t>The existing system fails when there are rare outcomes or predictors, as the algorithm is based on bootstrap sampling.</a:t>
            </a:r>
            <a:endParaRPr lang="en-US">
              <a:cs typeface="Calibri" panose="020F0502020204030204"/>
            </a:endParaRPr>
          </a:p>
          <a:p>
            <a:pPr marL="285750" indent="-285750">
              <a:lnSpc>
                <a:spcPct val="100000"/>
              </a:lnSpc>
              <a:spcBef>
                <a:spcPts val="0"/>
              </a:spcBef>
              <a:buFont typeface="Arial,Sans-Serif" panose="020B0604020202020204" pitchFamily="34" charset="0"/>
            </a:pPr>
            <a:endParaRPr lang="en-US" sz="2000">
              <a:latin typeface="Times New Roman"/>
              <a:cs typeface="Times New Roman"/>
            </a:endParaRPr>
          </a:p>
          <a:p>
            <a:pPr marL="285750" indent="-285750">
              <a:lnSpc>
                <a:spcPct val="100000"/>
              </a:lnSpc>
              <a:spcBef>
                <a:spcPts val="0"/>
              </a:spcBef>
              <a:buFont typeface="Arial,Sans-Serif" panose="020B0604020202020204" pitchFamily="34" charset="0"/>
            </a:pPr>
            <a:r>
              <a:rPr lang="en-US" sz="2000">
                <a:latin typeface="Times New Roman"/>
                <a:cs typeface="Times New Roman"/>
              </a:rPr>
              <a:t>The previous results indicate that the stock price is unpredictable when the traditional classifier is used.</a:t>
            </a:r>
          </a:p>
          <a:p>
            <a:pPr marL="285750" indent="-285750">
              <a:lnSpc>
                <a:spcPct val="100000"/>
              </a:lnSpc>
              <a:spcBef>
                <a:spcPts val="0"/>
              </a:spcBef>
              <a:buFont typeface="Arial,Sans-Serif" panose="020B0604020202020204" pitchFamily="34" charset="0"/>
            </a:pPr>
            <a:endParaRPr lang="en-US" sz="2000">
              <a:latin typeface="Times New Roman"/>
              <a:cs typeface="Times New Roman"/>
            </a:endParaRPr>
          </a:p>
        </p:txBody>
      </p:sp>
    </p:spTree>
    <p:extLst>
      <p:ext uri="{BB962C8B-B14F-4D97-AF65-F5344CB8AC3E}">
        <p14:creationId xmlns:p14="http://schemas.microsoft.com/office/powerpoint/2010/main" xmlns="" val="361831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8</a:t>
            </a:r>
          </a:p>
        </p:txBody>
      </p:sp>
      <p:sp>
        <p:nvSpPr>
          <p:cNvPr id="6" name="TextBox 5">
            <a:extLst>
              <a:ext uri="{FF2B5EF4-FFF2-40B4-BE49-F238E27FC236}">
                <a16:creationId xmlns:a16="http://schemas.microsoft.com/office/drawing/2014/main" xmlns="" id="{1D5BE082-0D07-0F18-FB5C-5BD33F69451B}"/>
              </a:ext>
            </a:extLst>
          </p:cNvPr>
          <p:cNvSpPr txBox="1"/>
          <p:nvPr/>
        </p:nvSpPr>
        <p:spPr>
          <a:xfrm>
            <a:off x="1223856" y="1173888"/>
            <a:ext cx="68094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Times New Roman"/>
              </a:rPr>
              <a:t>6. Proposed System </a:t>
            </a:r>
            <a:endParaRPr lang="en-US"/>
          </a:p>
        </p:txBody>
      </p:sp>
      <p:pic>
        <p:nvPicPr>
          <p:cNvPr id="11" name="Picture 11" descr="Diagram&#10;&#10;Description automatically generated">
            <a:extLst>
              <a:ext uri="{FF2B5EF4-FFF2-40B4-BE49-F238E27FC236}">
                <a16:creationId xmlns:a16="http://schemas.microsoft.com/office/drawing/2014/main" xmlns="" id="{47BB43C0-55AE-3207-F3CD-7C1E53C4699B}"/>
              </a:ext>
            </a:extLst>
          </p:cNvPr>
          <p:cNvPicPr>
            <a:picLocks noGrp="1" noChangeAspect="1"/>
          </p:cNvPicPr>
          <p:nvPr>
            <p:ph sz="half" idx="1"/>
          </p:nvPr>
        </p:nvPicPr>
        <p:blipFill>
          <a:blip r:embed="rId3"/>
          <a:stretch>
            <a:fillRect/>
          </a:stretch>
        </p:blipFill>
        <p:spPr>
          <a:xfrm>
            <a:off x="316923" y="1994612"/>
            <a:ext cx="4315748" cy="3413756"/>
          </a:xfrm>
        </p:spPr>
      </p:pic>
      <p:sp>
        <p:nvSpPr>
          <p:cNvPr id="13" name="Content Placeholder 12">
            <a:extLst>
              <a:ext uri="{FF2B5EF4-FFF2-40B4-BE49-F238E27FC236}">
                <a16:creationId xmlns:a16="http://schemas.microsoft.com/office/drawing/2014/main" xmlns="" id="{530B92F9-A36B-1ACC-610D-23759EBAF0B7}"/>
              </a:ext>
            </a:extLst>
          </p:cNvPr>
          <p:cNvSpPr>
            <a:spLocks noGrp="1"/>
          </p:cNvSpPr>
          <p:nvPr>
            <p:ph sz="half" idx="2"/>
          </p:nvPr>
        </p:nvSpPr>
        <p:spPr>
          <a:xfrm>
            <a:off x="4800771" y="2055588"/>
            <a:ext cx="3886200" cy="4351338"/>
          </a:xfrm>
        </p:spPr>
        <p:txBody>
          <a:bodyPr vert="horz" lIns="91440" tIns="45720" rIns="91440" bIns="45720" rtlCol="0" anchor="t">
            <a:normAutofit/>
          </a:bodyPr>
          <a:lstStyle/>
          <a:p>
            <a:pPr marL="0" indent="0">
              <a:buNone/>
            </a:pPr>
            <a:r>
              <a:rPr lang="en-US" sz="2000" b="1">
                <a:latin typeface="Times New Roman"/>
                <a:ea typeface="+mn-lt"/>
                <a:cs typeface="+mn-lt"/>
              </a:rPr>
              <a:t>LSTM Model:</a:t>
            </a:r>
          </a:p>
          <a:p>
            <a:pPr algn="just"/>
            <a:r>
              <a:rPr lang="en-US" sz="2000">
                <a:latin typeface="Times New Roman"/>
                <a:ea typeface="+mn-lt"/>
                <a:cs typeface="+mn-lt"/>
              </a:rPr>
              <a:t>LSTM has a chain organization that contains four neural networks and different memory blocks called cells.</a:t>
            </a:r>
          </a:p>
          <a:p>
            <a:pPr marL="0" indent="0">
              <a:buNone/>
            </a:pPr>
            <a:r>
              <a:rPr lang="en-US" sz="2000" b="1">
                <a:latin typeface="Times New Roman"/>
                <a:ea typeface="+mn-lt"/>
                <a:cs typeface="+mn-lt"/>
              </a:rPr>
              <a:t/>
            </a:r>
            <a:br>
              <a:rPr lang="en-US" sz="2000" b="1">
                <a:latin typeface="Times New Roman"/>
                <a:ea typeface="+mn-lt"/>
                <a:cs typeface="+mn-lt"/>
              </a:rPr>
            </a:br>
            <a:r>
              <a:rPr lang="en-US" sz="2000" b="1">
                <a:latin typeface="Times New Roman"/>
                <a:ea typeface="+mn-lt"/>
                <a:cs typeface="+mn-lt"/>
              </a:rPr>
              <a:t>ARIMA Model:</a:t>
            </a:r>
          </a:p>
          <a:p>
            <a:pPr algn="just"/>
            <a:r>
              <a:rPr lang="en-US" sz="2000">
                <a:latin typeface="Times New Roman"/>
                <a:ea typeface="+mn-lt"/>
                <a:cs typeface="+mn-lt"/>
              </a:rPr>
              <a:t>It is an ARMA model fitted on d-</a:t>
            </a:r>
            <a:r>
              <a:rPr lang="en-US" sz="2000" err="1">
                <a:latin typeface="Times New Roman"/>
                <a:ea typeface="+mn-lt"/>
                <a:cs typeface="+mn-lt"/>
              </a:rPr>
              <a:t>th</a:t>
            </a:r>
            <a:r>
              <a:rPr lang="en-US" sz="2000">
                <a:latin typeface="Times New Roman"/>
                <a:ea typeface="+mn-lt"/>
                <a:cs typeface="+mn-lt"/>
              </a:rPr>
              <a:t> order differenced time series such that the final differenced time series is stationary.</a:t>
            </a:r>
          </a:p>
          <a:p>
            <a:pPr marL="0" indent="0">
              <a:buNone/>
            </a:pPr>
            <a:endParaRPr lang="en-US" sz="2000">
              <a:cs typeface="Calibri"/>
            </a:endParaRPr>
          </a:p>
        </p:txBody>
      </p:sp>
    </p:spTree>
    <p:extLst>
      <p:ext uri="{BB962C8B-B14F-4D97-AF65-F5344CB8AC3E}">
        <p14:creationId xmlns:p14="http://schemas.microsoft.com/office/powerpoint/2010/main" xmlns="" val="247882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automatically generated">
            <a:extLst>
              <a:ext uri="{FF2B5EF4-FFF2-40B4-BE49-F238E27FC236}">
                <a16:creationId xmlns:a16="http://schemas.microsoft.com/office/drawing/2014/main" xmlns="" id="{BBEABE43-8FF7-E6FC-3B73-C9E2DF2E7158}"/>
              </a:ext>
            </a:extLst>
          </p:cNvPr>
          <p:cNvPicPr>
            <a:picLocks noChangeAspect="1"/>
          </p:cNvPicPr>
          <p:nvPr/>
        </p:nvPicPr>
        <p:blipFill>
          <a:blip r:embed="rId2"/>
          <a:stretch>
            <a:fillRect/>
          </a:stretch>
        </p:blipFill>
        <p:spPr>
          <a:xfrm>
            <a:off x="1605" y="-3968"/>
            <a:ext cx="9139148" cy="936377"/>
          </a:xfrm>
          <a:prstGeom prst="rect">
            <a:avLst/>
          </a:prstGeom>
        </p:spPr>
      </p:pic>
      <p:sp>
        <p:nvSpPr>
          <p:cNvPr id="2" name="TextBox 1">
            <a:extLst>
              <a:ext uri="{FF2B5EF4-FFF2-40B4-BE49-F238E27FC236}">
                <a16:creationId xmlns:a16="http://schemas.microsoft.com/office/drawing/2014/main" xmlns="" id="{2C929152-1FC4-6124-BEB7-68C2026D1257}"/>
              </a:ext>
            </a:extLst>
          </p:cNvPr>
          <p:cNvSpPr txBox="1"/>
          <p:nvPr/>
        </p:nvSpPr>
        <p:spPr>
          <a:xfrm>
            <a:off x="2513767" y="6335391"/>
            <a:ext cx="4124678"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1800">
                <a:solidFill>
                  <a:schemeClr val="tx2"/>
                </a:solidFill>
              </a:rPr>
              <a:t>Department of CSE - CS </a:t>
            </a:r>
            <a:r>
              <a:rPr lang="en-IN">
                <a:solidFill>
                  <a:schemeClr val="tx2"/>
                </a:solidFill>
              </a:rPr>
              <a:t>8611 </a:t>
            </a:r>
            <a:r>
              <a:rPr lang="en-IN" sz="1800">
                <a:solidFill>
                  <a:schemeClr val="tx2"/>
                </a:solidFill>
              </a:rPr>
              <a:t>Project Work</a:t>
            </a:r>
            <a:r>
              <a:rPr lang="en-IN" sz="1200">
                <a:solidFill>
                  <a:schemeClr val="tx2"/>
                </a:solidFill>
              </a:rPr>
              <a:t> </a:t>
            </a:r>
          </a:p>
        </p:txBody>
      </p:sp>
      <p:sp>
        <p:nvSpPr>
          <p:cNvPr id="3" name="TextBox 2">
            <a:extLst>
              <a:ext uri="{FF2B5EF4-FFF2-40B4-BE49-F238E27FC236}">
                <a16:creationId xmlns:a16="http://schemas.microsoft.com/office/drawing/2014/main" xmlns="" id="{6DE2409C-707C-96A1-8668-B0A64DAE070F}"/>
              </a:ext>
            </a:extLst>
          </p:cNvPr>
          <p:cNvSpPr txBox="1"/>
          <p:nvPr/>
        </p:nvSpPr>
        <p:spPr>
          <a:xfrm>
            <a:off x="406123"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IN" sz="900"/>
              <a:t>21-06-2022</a:t>
            </a:r>
            <a:endParaRPr lang="en-US" sz="1350"/>
          </a:p>
        </p:txBody>
      </p:sp>
      <p:sp>
        <p:nvSpPr>
          <p:cNvPr id="5" name="TextBox 4">
            <a:extLst>
              <a:ext uri="{FF2B5EF4-FFF2-40B4-BE49-F238E27FC236}">
                <a16:creationId xmlns:a16="http://schemas.microsoft.com/office/drawing/2014/main" xmlns="" id="{12521675-F94E-D6C7-B508-13CA2EE5E814}"/>
              </a:ext>
            </a:extLst>
          </p:cNvPr>
          <p:cNvSpPr txBox="1"/>
          <p:nvPr/>
        </p:nvSpPr>
        <p:spPr>
          <a:xfrm>
            <a:off x="6544108" y="6408261"/>
            <a:ext cx="2057400" cy="2077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r"/>
            <a:r>
              <a:rPr lang="en-IN" sz="900">
                <a:cs typeface="Calibri"/>
              </a:rPr>
              <a:t>9</a:t>
            </a:r>
          </a:p>
        </p:txBody>
      </p:sp>
      <p:sp>
        <p:nvSpPr>
          <p:cNvPr id="8" name="Content Placeholder 7">
            <a:extLst>
              <a:ext uri="{FF2B5EF4-FFF2-40B4-BE49-F238E27FC236}">
                <a16:creationId xmlns:a16="http://schemas.microsoft.com/office/drawing/2014/main" xmlns="" id="{1797D3D9-F2A2-0AB6-F3D4-89353AA4C6AD}"/>
              </a:ext>
            </a:extLst>
          </p:cNvPr>
          <p:cNvSpPr>
            <a:spLocks noGrp="1"/>
          </p:cNvSpPr>
          <p:nvPr>
            <p:ph sz="half" idx="1"/>
          </p:nvPr>
        </p:nvSpPr>
        <p:spPr>
          <a:xfrm>
            <a:off x="525593" y="1582035"/>
            <a:ext cx="3886200" cy="941076"/>
          </a:xfrm>
        </p:spPr>
        <p:txBody>
          <a:bodyPr vert="horz" lIns="91440" tIns="45720" rIns="91440" bIns="45720" rtlCol="0" anchor="t">
            <a:normAutofit/>
          </a:bodyPr>
          <a:lstStyle/>
          <a:p>
            <a:pPr marL="0" indent="0">
              <a:buNone/>
            </a:pPr>
            <a:r>
              <a:rPr lang="en-US" b="1">
                <a:latin typeface="Calibri"/>
                <a:cs typeface="Calibri"/>
              </a:rPr>
              <a:t>6.1 Advantages of Proposed System</a:t>
            </a:r>
            <a:endParaRPr lang="en-US" sz="1800">
              <a:latin typeface="Calibri"/>
              <a:cs typeface="Calibri"/>
            </a:endParaRPr>
          </a:p>
        </p:txBody>
      </p:sp>
      <p:sp>
        <p:nvSpPr>
          <p:cNvPr id="9" name="Content Placeholder 8">
            <a:extLst>
              <a:ext uri="{FF2B5EF4-FFF2-40B4-BE49-F238E27FC236}">
                <a16:creationId xmlns:a16="http://schemas.microsoft.com/office/drawing/2014/main" xmlns="" id="{238189F2-407E-4409-9A0F-1F675B4190FF}"/>
              </a:ext>
            </a:extLst>
          </p:cNvPr>
          <p:cNvSpPr>
            <a:spLocks noGrp="1"/>
          </p:cNvSpPr>
          <p:nvPr>
            <p:ph sz="half" idx="2"/>
          </p:nvPr>
        </p:nvSpPr>
        <p:spPr>
          <a:xfrm>
            <a:off x="4732208" y="1638248"/>
            <a:ext cx="3876832" cy="753699"/>
          </a:xfrm>
        </p:spPr>
        <p:txBody>
          <a:bodyPr vert="horz" lIns="91440" tIns="45720" rIns="91440" bIns="45720" rtlCol="0" anchor="t">
            <a:normAutofit/>
          </a:bodyPr>
          <a:lstStyle/>
          <a:p>
            <a:pPr marL="0" indent="0">
              <a:buNone/>
            </a:pPr>
            <a:r>
              <a:rPr lang="en-US" b="1">
                <a:latin typeface="Calibri"/>
                <a:cs typeface="Calibri" panose="020F0502020204030204"/>
              </a:rPr>
              <a:t>6.2 Scope</a:t>
            </a:r>
            <a:endParaRPr lang="en-US" b="1">
              <a:latin typeface="Calibri"/>
              <a:cs typeface="Times New Roman"/>
            </a:endParaRPr>
          </a:p>
        </p:txBody>
      </p:sp>
      <p:sp>
        <p:nvSpPr>
          <p:cNvPr id="10" name="TextBox 9">
            <a:extLst>
              <a:ext uri="{FF2B5EF4-FFF2-40B4-BE49-F238E27FC236}">
                <a16:creationId xmlns:a16="http://schemas.microsoft.com/office/drawing/2014/main" xmlns="" id="{4B2B4620-24D7-3575-E971-E9264B429091}"/>
              </a:ext>
            </a:extLst>
          </p:cNvPr>
          <p:cNvSpPr txBox="1"/>
          <p:nvPr/>
        </p:nvSpPr>
        <p:spPr>
          <a:xfrm>
            <a:off x="408482" y="2666375"/>
            <a:ext cx="3839354" cy="35691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1600">
                <a:latin typeface="Times New Roman"/>
                <a:cs typeface="Times New Roman"/>
              </a:rPr>
              <a:t>LSTMs provide us with a large range of parameters such as learning rates, and input and output biases. Hence, no need for fine adjustments. The complexity to update each weight is reduced to O(1) with LSTMs, similar to that of Back Propagation Through Time (BPTT).</a:t>
            </a:r>
            <a:endParaRPr lang="en-US" sz="1600">
              <a:ea typeface="+mn-lt"/>
              <a:cs typeface="+mn-lt"/>
            </a:endParaRPr>
          </a:p>
          <a:p>
            <a:pPr marL="285750" indent="-285750">
              <a:lnSpc>
                <a:spcPct val="90000"/>
              </a:lnSpc>
              <a:spcBef>
                <a:spcPts val="1000"/>
              </a:spcBef>
              <a:buFont typeface="Arial"/>
              <a:buChar char="•"/>
            </a:pPr>
            <a:r>
              <a:rPr lang="en-US" sz="1600">
                <a:latin typeface="Times New Roman"/>
                <a:cs typeface="Times New Roman"/>
              </a:rPr>
              <a:t>ARIMA model provides managers with reliable guidelines in making decisions related to supply chains. ARIMA models can also be used to predict the future price of your stocks based on the past prices.</a:t>
            </a:r>
            <a:br>
              <a:rPr lang="en-US" sz="1600">
                <a:latin typeface="Times New Roman"/>
                <a:cs typeface="Times New Roman"/>
              </a:rPr>
            </a:br>
            <a:endParaRPr lang="en-US" sz="1600">
              <a:ea typeface="+mn-lt"/>
              <a:cs typeface="+mn-lt"/>
            </a:endParaRPr>
          </a:p>
          <a:p>
            <a:pPr algn="l"/>
            <a:endParaRPr lang="en-US" sz="1600">
              <a:cs typeface="Calibri"/>
            </a:endParaRPr>
          </a:p>
        </p:txBody>
      </p:sp>
      <p:sp>
        <p:nvSpPr>
          <p:cNvPr id="11" name="TextBox 10">
            <a:extLst>
              <a:ext uri="{FF2B5EF4-FFF2-40B4-BE49-F238E27FC236}">
                <a16:creationId xmlns:a16="http://schemas.microsoft.com/office/drawing/2014/main" xmlns="" id="{FB1234E5-9346-D623-B7F4-D8DB2B8D4658}"/>
              </a:ext>
            </a:extLst>
          </p:cNvPr>
          <p:cNvSpPr txBox="1"/>
          <p:nvPr/>
        </p:nvSpPr>
        <p:spPr>
          <a:xfrm>
            <a:off x="4729865" y="2593767"/>
            <a:ext cx="35957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The scope is to create a model that predicts the future stock price using LSTM and ARIMA Model</a:t>
            </a:r>
          </a:p>
        </p:txBody>
      </p:sp>
    </p:spTree>
    <p:extLst>
      <p:ext uri="{BB962C8B-B14F-4D97-AF65-F5344CB8AC3E}">
        <p14:creationId xmlns:p14="http://schemas.microsoft.com/office/powerpoint/2010/main" xmlns="" val="92732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611</Words>
  <Application>Microsoft Office PowerPoint</Application>
  <PresentationFormat>On-screen Show (4:3)</PresentationFormat>
  <Paragraphs>165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 Agenda  </vt:lpstr>
      <vt:lpstr>1. Abstract</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Sankeerth S Narayan</cp:lastModifiedBy>
  <cp:revision>299</cp:revision>
  <dcterms:created xsi:type="dcterms:W3CDTF">2013-07-15T20:26:40Z</dcterms:created>
  <dcterms:modified xsi:type="dcterms:W3CDTF">2022-06-20T16:57:56Z</dcterms:modified>
</cp:coreProperties>
</file>