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L1BzKZstCNYfONXSOgdsA7OFP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891A6-73FD-43A7-BABC-251FED46D420}" v="2" dt="2024-11-08T04:18:59.329"/>
  </p1510:revLst>
</p1510:revInfo>
</file>

<file path=ppt/tableStyles.xml><?xml version="1.0" encoding="utf-8"?>
<a:tblStyleLst xmlns:a="http://schemas.openxmlformats.org/drawingml/2006/main" def="{802B79CA-A12E-4044-9C75-3E46B940C775}">
  <a:tblStyle styleId="{802B79CA-A12E-4044-9C75-3E46B940C77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Sankeerth manmadhan" userId="bd5234c70ecb299c" providerId="LiveId" clId="{252891A6-73FD-43A7-BABC-251FED46D420}"/>
    <pc:docChg chg="undo custSel modSld sldOrd">
      <pc:chgData name="C Sankeerth manmadhan" userId="bd5234c70ecb299c" providerId="LiveId" clId="{252891A6-73FD-43A7-BABC-251FED46D420}" dt="2024-11-08T04:22:30.708" v="300" actId="208"/>
      <pc:docMkLst>
        <pc:docMk/>
      </pc:docMkLst>
      <pc:sldChg chg="modSp mod">
        <pc:chgData name="C Sankeerth manmadhan" userId="bd5234c70ecb299c" providerId="LiveId" clId="{252891A6-73FD-43A7-BABC-251FED46D420}" dt="2024-11-08T04:16:06.412" v="264" actId="20577"/>
        <pc:sldMkLst>
          <pc:docMk/>
          <pc:sldMk cId="0" sldId="257"/>
        </pc:sldMkLst>
        <pc:spChg chg="mod">
          <ac:chgData name="C Sankeerth manmadhan" userId="bd5234c70ecb299c" providerId="LiveId" clId="{252891A6-73FD-43A7-BABC-251FED46D420}" dt="2024-11-08T04:16:06.412" v="264" actId="20577"/>
          <ac:spMkLst>
            <pc:docMk/>
            <pc:sldMk cId="0" sldId="257"/>
            <ac:spMk id="58" creationId="{00000000-0000-0000-0000-000000000000}"/>
          </ac:spMkLst>
        </pc:spChg>
        <pc:picChg chg="mod">
          <ac:chgData name="C Sankeerth manmadhan" userId="bd5234c70ecb299c" providerId="LiveId" clId="{252891A6-73FD-43A7-BABC-251FED46D420}" dt="2024-11-08T04:15:58.283" v="261" actId="1076"/>
          <ac:picMkLst>
            <pc:docMk/>
            <pc:sldMk cId="0" sldId="257"/>
            <ac:picMk id="59" creationId="{00000000-0000-0000-0000-000000000000}"/>
          </ac:picMkLst>
        </pc:picChg>
        <pc:picChg chg="mod">
          <ac:chgData name="C Sankeerth manmadhan" userId="bd5234c70ecb299c" providerId="LiveId" clId="{252891A6-73FD-43A7-BABC-251FED46D420}" dt="2024-11-08T04:16:00.041" v="262" actId="1076"/>
          <ac:picMkLst>
            <pc:docMk/>
            <pc:sldMk cId="0" sldId="257"/>
            <ac:picMk id="60" creationId="{00000000-0000-0000-0000-000000000000}"/>
          </ac:picMkLst>
        </pc:picChg>
      </pc:sldChg>
      <pc:sldChg chg="addSp delSp modSp mod">
        <pc:chgData name="C Sankeerth manmadhan" userId="bd5234c70ecb299c" providerId="LiveId" clId="{252891A6-73FD-43A7-BABC-251FED46D420}" dt="2024-11-08T04:21:05.165" v="299" actId="478"/>
        <pc:sldMkLst>
          <pc:docMk/>
          <pc:sldMk cId="0" sldId="258"/>
        </pc:sldMkLst>
        <pc:spChg chg="add mod">
          <ac:chgData name="C Sankeerth manmadhan" userId="bd5234c70ecb299c" providerId="LiveId" clId="{252891A6-73FD-43A7-BABC-251FED46D420}" dt="2024-11-08T04:20:53.583" v="297" actId="20577"/>
          <ac:spMkLst>
            <pc:docMk/>
            <pc:sldMk cId="0" sldId="258"/>
            <ac:spMk id="2" creationId="{FC97D920-FF67-F85F-B0E0-067164E98F2A}"/>
          </ac:spMkLst>
        </pc:spChg>
        <pc:graphicFrameChg chg="del mod modGraphic">
          <ac:chgData name="C Sankeerth manmadhan" userId="bd5234c70ecb299c" providerId="LiveId" clId="{252891A6-73FD-43A7-BABC-251FED46D420}" dt="2024-11-08T04:21:05.165" v="299" actId="478"/>
          <ac:graphicFrameMkLst>
            <pc:docMk/>
            <pc:sldMk cId="0" sldId="258"/>
            <ac:graphicFrameMk id="66" creationId="{00000000-0000-0000-0000-000000000000}"/>
          </ac:graphicFrameMkLst>
        </pc:graphicFrameChg>
      </pc:sldChg>
      <pc:sldChg chg="modSp mod">
        <pc:chgData name="C Sankeerth manmadhan" userId="bd5234c70ecb299c" providerId="LiveId" clId="{252891A6-73FD-43A7-BABC-251FED46D420}" dt="2024-11-08T04:02:07.712" v="101" actId="5793"/>
        <pc:sldMkLst>
          <pc:docMk/>
          <pc:sldMk cId="0" sldId="259"/>
        </pc:sldMkLst>
        <pc:spChg chg="mod">
          <ac:chgData name="C Sankeerth manmadhan" userId="bd5234c70ecb299c" providerId="LiveId" clId="{252891A6-73FD-43A7-BABC-251FED46D420}" dt="2024-11-08T04:01:33.955" v="15" actId="20577"/>
          <ac:spMkLst>
            <pc:docMk/>
            <pc:sldMk cId="0" sldId="259"/>
            <ac:spMk id="71" creationId="{00000000-0000-0000-0000-000000000000}"/>
          </ac:spMkLst>
        </pc:spChg>
        <pc:spChg chg="mod">
          <ac:chgData name="C Sankeerth manmadhan" userId="bd5234c70ecb299c" providerId="LiveId" clId="{252891A6-73FD-43A7-BABC-251FED46D420}" dt="2024-11-08T04:02:07.712" v="101" actId="5793"/>
          <ac:spMkLst>
            <pc:docMk/>
            <pc:sldMk cId="0" sldId="259"/>
            <ac:spMk id="72" creationId="{00000000-0000-0000-0000-000000000000}"/>
          </ac:spMkLst>
        </pc:spChg>
      </pc:sldChg>
      <pc:sldChg chg="addSp delSp modSp mod ord">
        <pc:chgData name="C Sankeerth manmadhan" userId="bd5234c70ecb299c" providerId="LiveId" clId="{252891A6-73FD-43A7-BABC-251FED46D420}" dt="2024-11-08T04:22:30.708" v="300" actId="208"/>
        <pc:sldMkLst>
          <pc:docMk/>
          <pc:sldMk cId="0" sldId="260"/>
        </pc:sldMkLst>
        <pc:spChg chg="add del">
          <ac:chgData name="C Sankeerth manmadhan" userId="bd5234c70ecb299c" providerId="LiveId" clId="{252891A6-73FD-43A7-BABC-251FED46D420}" dt="2024-11-08T04:11:13.919" v="251" actId="11529"/>
          <ac:spMkLst>
            <pc:docMk/>
            <pc:sldMk cId="0" sldId="260"/>
            <ac:spMk id="2" creationId="{F05E4B10-A203-9513-A7C5-2F56580A222E}"/>
          </ac:spMkLst>
        </pc:spChg>
        <pc:spChg chg="add del">
          <ac:chgData name="C Sankeerth manmadhan" userId="bd5234c70ecb299c" providerId="LiveId" clId="{252891A6-73FD-43A7-BABC-251FED46D420}" dt="2024-11-08T04:12:36.836" v="253" actId="11529"/>
          <ac:spMkLst>
            <pc:docMk/>
            <pc:sldMk cId="0" sldId="260"/>
            <ac:spMk id="3" creationId="{3F376FC2-EE6B-EBA0-438D-103DE28AC86A}"/>
          </ac:spMkLst>
        </pc:spChg>
        <pc:spChg chg="mod">
          <ac:chgData name="C Sankeerth manmadhan" userId="bd5234c70ecb299c" providerId="LiveId" clId="{252891A6-73FD-43A7-BABC-251FED46D420}" dt="2024-11-08T04:22:30.708" v="300" actId="208"/>
          <ac:spMkLst>
            <pc:docMk/>
            <pc:sldMk cId="0" sldId="260"/>
            <ac:spMk id="78" creationId="{00000000-0000-0000-0000-000000000000}"/>
          </ac:spMkLst>
        </pc:spChg>
      </pc:sldChg>
      <pc:sldChg chg="modSp mod ord">
        <pc:chgData name="C Sankeerth manmadhan" userId="bd5234c70ecb299c" providerId="LiveId" clId="{252891A6-73FD-43A7-BABC-251FED46D420}" dt="2024-11-08T04:17:32.530" v="271" actId="12"/>
        <pc:sldMkLst>
          <pc:docMk/>
          <pc:sldMk cId="0" sldId="261"/>
        </pc:sldMkLst>
        <pc:spChg chg="mod">
          <ac:chgData name="C Sankeerth manmadhan" userId="bd5234c70ecb299c" providerId="LiveId" clId="{252891A6-73FD-43A7-BABC-251FED46D420}" dt="2024-11-08T04:17:32.530" v="271" actId="12"/>
          <ac:spMkLst>
            <pc:docMk/>
            <pc:sldMk cId="0" sldId="261"/>
            <ac:spMk id="84" creationId="{00000000-0000-0000-0000-000000000000}"/>
          </ac:spMkLst>
        </pc:spChg>
      </pc:sldChg>
      <pc:sldChg chg="modNotes">
        <pc:chgData name="C Sankeerth manmadhan" userId="bd5234c70ecb299c" providerId="LiveId" clId="{252891A6-73FD-43A7-BABC-251FED46D420}" dt="2024-11-08T04:14:19.100" v="254"/>
        <pc:sldMkLst>
          <pc:docMk/>
          <pc:sldMk cId="0" sldId="262"/>
        </pc:sldMkLst>
      </pc:sldChg>
      <pc:sldChg chg="modNotes">
        <pc:chgData name="C Sankeerth manmadhan" userId="bd5234c70ecb299c" providerId="LiveId" clId="{252891A6-73FD-43A7-BABC-251FED46D420}" dt="2024-11-08T04:14:19.100" v="254"/>
        <pc:sldMkLst>
          <pc:docMk/>
          <pc:sldMk cId="0" sldId="263"/>
        </pc:sldMkLst>
      </pc:sldChg>
      <pc:sldChg chg="modNotes">
        <pc:chgData name="C Sankeerth manmadhan" userId="bd5234c70ecb299c" providerId="LiveId" clId="{252891A6-73FD-43A7-BABC-251FED46D420}" dt="2024-11-08T04:14:19.100" v="254"/>
        <pc:sldMkLst>
          <pc:docMk/>
          <pc:sldMk cId="0" sldId="264"/>
        </pc:sldMkLst>
      </pc:sldChg>
      <pc:sldChg chg="modSp mod">
        <pc:chgData name="C Sankeerth manmadhan" userId="bd5234c70ecb299c" providerId="LiveId" clId="{252891A6-73FD-43A7-BABC-251FED46D420}" dt="2024-11-08T04:14:54.611" v="257" actId="20577"/>
        <pc:sldMkLst>
          <pc:docMk/>
          <pc:sldMk cId="0" sldId="265"/>
        </pc:sldMkLst>
        <pc:spChg chg="mod">
          <ac:chgData name="C Sankeerth manmadhan" userId="bd5234c70ecb299c" providerId="LiveId" clId="{252891A6-73FD-43A7-BABC-251FED46D420}" dt="2024-11-08T04:14:51.460" v="256" actId="20577"/>
          <ac:spMkLst>
            <pc:docMk/>
            <pc:sldMk cId="0" sldId="265"/>
            <ac:spMk id="118" creationId="{00000000-0000-0000-0000-000000000000}"/>
          </ac:spMkLst>
        </pc:spChg>
        <pc:spChg chg="mod">
          <ac:chgData name="C Sankeerth manmadhan" userId="bd5234c70ecb299c" providerId="LiveId" clId="{252891A6-73FD-43A7-BABC-251FED46D420}" dt="2024-11-08T04:14:54.611" v="257" actId="20577"/>
          <ac:spMkLst>
            <pc:docMk/>
            <pc:sldMk cId="0" sldId="265"/>
            <ac:spMk id="121" creationId="{00000000-0000-0000-0000-000000000000}"/>
          </ac:spMkLst>
        </pc:spChg>
      </pc:sldChg>
      <pc:sldChg chg="modSp mod">
        <pc:chgData name="C Sankeerth manmadhan" userId="bd5234c70ecb299c" providerId="LiveId" clId="{252891A6-73FD-43A7-BABC-251FED46D420}" dt="2024-11-08T04:15:23.509" v="259" actId="20577"/>
        <pc:sldMkLst>
          <pc:docMk/>
          <pc:sldMk cId="0" sldId="266"/>
        </pc:sldMkLst>
        <pc:spChg chg="mod">
          <ac:chgData name="C Sankeerth manmadhan" userId="bd5234c70ecb299c" providerId="LiveId" clId="{252891A6-73FD-43A7-BABC-251FED46D420}" dt="2024-11-08T04:15:13.735" v="258" actId="20577"/>
          <ac:spMkLst>
            <pc:docMk/>
            <pc:sldMk cId="0" sldId="266"/>
            <ac:spMk id="126" creationId="{00000000-0000-0000-0000-000000000000}"/>
          </ac:spMkLst>
        </pc:spChg>
        <pc:spChg chg="mod">
          <ac:chgData name="C Sankeerth manmadhan" userId="bd5234c70ecb299c" providerId="LiveId" clId="{252891A6-73FD-43A7-BABC-251FED46D420}" dt="2024-11-08T04:15:23.509" v="259" actId="20577"/>
          <ac:spMkLst>
            <pc:docMk/>
            <pc:sldMk cId="0" sldId="266"/>
            <ac:spMk id="130" creationId="{00000000-0000-0000-0000-000000000000}"/>
          </ac:spMkLst>
        </pc:spChg>
      </pc:sldChg>
      <pc:sldChg chg="modSp mod">
        <pc:chgData name="C Sankeerth manmadhan" userId="bd5234c70ecb299c" providerId="LiveId" clId="{252891A6-73FD-43A7-BABC-251FED46D420}" dt="2024-11-08T04:15:34.285" v="260" actId="20577"/>
        <pc:sldMkLst>
          <pc:docMk/>
          <pc:sldMk cId="0" sldId="267"/>
        </pc:sldMkLst>
        <pc:spChg chg="mod">
          <ac:chgData name="C Sankeerth manmadhan" userId="bd5234c70ecb299c" providerId="LiveId" clId="{252891A6-73FD-43A7-BABC-251FED46D420}" dt="2024-11-08T04:15:34.285" v="260" actId="20577"/>
          <ac:spMkLst>
            <pc:docMk/>
            <pc:sldMk cId="0" sldId="267"/>
            <ac:spMk id="136" creationId="{00000000-0000-0000-0000-000000000000}"/>
          </ac:spMkLst>
        </pc:spChg>
      </pc:sldChg>
      <pc:sldChg chg="modSp modNotes">
        <pc:chgData name="C Sankeerth manmadhan" userId="bd5234c70ecb299c" providerId="LiveId" clId="{252891A6-73FD-43A7-BABC-251FED46D420}" dt="2024-11-08T04:14:19.100" v="254"/>
        <pc:sldMkLst>
          <pc:docMk/>
          <pc:sldMk cId="0" sldId="268"/>
        </pc:sldMkLst>
        <pc:spChg chg="mod">
          <ac:chgData name="C Sankeerth manmadhan" userId="bd5234c70ecb299c" providerId="LiveId" clId="{252891A6-73FD-43A7-BABC-251FED46D420}" dt="2024-11-08T04:14:19.100" v="254"/>
          <ac:spMkLst>
            <pc:docMk/>
            <pc:sldMk cId="0" sldId="268"/>
            <ac:spMk id="142" creationId="{00000000-0000-0000-0000-000000000000}"/>
          </ac:spMkLst>
        </pc:spChg>
      </pc:sldChg>
      <pc:sldChg chg="modSp mod">
        <pc:chgData name="C Sankeerth manmadhan" userId="bd5234c70ecb299c" providerId="LiveId" clId="{252891A6-73FD-43A7-BABC-251FED46D420}" dt="2024-11-08T04:14:19.775" v="255" actId="27636"/>
        <pc:sldMkLst>
          <pc:docMk/>
          <pc:sldMk cId="0" sldId="269"/>
        </pc:sldMkLst>
        <pc:spChg chg="mod">
          <ac:chgData name="C Sankeerth manmadhan" userId="bd5234c70ecb299c" providerId="LiveId" clId="{252891A6-73FD-43A7-BABC-251FED46D420}" dt="2024-11-08T04:14:19.775" v="255" actId="27636"/>
          <ac:spMkLst>
            <pc:docMk/>
            <pc:sldMk cId="0" sldId="269"/>
            <ac:spMk id="1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2caeb547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2caeb547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2caeb547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2caeb547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7dd061cb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7dd061cb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2caeb54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2caeb54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2caeb54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2caeb54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7dd061c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7dd061c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7dd061cb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7dd061cb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7dd061c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7dd061c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2caeb547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2caeb547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2caeb547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2caeb547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5667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14525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00091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195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94582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675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79889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29022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23623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680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761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06208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7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rocs.2018.04.06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thezebra.com/resources/research/drowsy-driving-statistics/" TargetMode="External"/><Relationship Id="rId4" Type="http://schemas.openxmlformats.org/officeDocument/2006/relationships/hyperlink" Target="https://www.researchgate.net/publication/352116070_Driver_Drowsiness_Detection_and_Alert_System_using_Python_and_OpenCV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401457200" TargetMode="External"/><Relationship Id="rId7" Type="http://schemas.openxmlformats.org/officeDocument/2006/relationships/hyperlink" Target="https://ieeexplore.ieee.org/author/3727988230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eeexplore.ieee.org/author/37086427170" TargetMode="External"/><Relationship Id="rId5" Type="http://schemas.openxmlformats.org/officeDocument/2006/relationships/hyperlink" Target="https://ieeexplore.ieee.org/author/37402474900" TargetMode="External"/><Relationship Id="rId4" Type="http://schemas.openxmlformats.org/officeDocument/2006/relationships/hyperlink" Target="https://ieeexplore.ieee.org/author/3740674350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936175" y="1117100"/>
            <a:ext cx="70812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800" b="1"/>
              <a:t>Drowsiness Detection System</a:t>
            </a:r>
            <a:endParaRPr sz="5800" b="1"/>
          </a:p>
        </p:txBody>
      </p:sp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311700" y="3509475"/>
            <a:ext cx="8520600" cy="14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>
                <a:solidFill>
                  <a:schemeClr val="accent3"/>
                </a:solidFill>
              </a:rPr>
              <a:t>Presented by</a:t>
            </a:r>
            <a:endParaRPr sz="1979">
              <a:solidFill>
                <a:schemeClr val="accent3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>
                <a:solidFill>
                  <a:schemeClr val="accent3"/>
                </a:solidFill>
              </a:rPr>
              <a:t>C Sankeerth Manmadhan (MCA23-126)</a:t>
            </a:r>
            <a:endParaRPr sz="1979">
              <a:solidFill>
                <a:schemeClr val="accent3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979">
              <a:solidFill>
                <a:schemeClr val="accent3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>
                <a:solidFill>
                  <a:schemeClr val="accent3"/>
                </a:solidFill>
              </a:rPr>
              <a:t>Guided by</a:t>
            </a:r>
            <a:endParaRPr sz="1979">
              <a:solidFill>
                <a:schemeClr val="accent3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>
                <a:solidFill>
                  <a:schemeClr val="accent3"/>
                </a:solidFill>
              </a:rPr>
              <a:t>Dr.Fousia M Shamsudeen</a:t>
            </a:r>
            <a:endParaRPr sz="1979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311700" y="204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/>
              <a:t>Results</a:t>
            </a:r>
            <a:endParaRPr sz="3020" b="1" dirty="0"/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199550" y="1017725"/>
            <a:ext cx="87792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2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20" dirty="0">
                <a:solidFill>
                  <a:schemeClr val="dk1"/>
                </a:solidFill>
              </a:rPr>
              <a:t>Web interface</a:t>
            </a:r>
            <a:endParaRPr sz="182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20" dirty="0">
              <a:solidFill>
                <a:schemeClr val="dk1"/>
              </a:solidFill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26" y="1734550"/>
            <a:ext cx="3924824" cy="293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021" y="1702163"/>
            <a:ext cx="3341350" cy="29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5215050" y="1074275"/>
            <a:ext cx="24864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Face detection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369100" y="349375"/>
            <a:ext cx="8520600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4500"/>
              <a:buNone/>
            </a:pPr>
            <a:r>
              <a:rPr lang="en-IN" dirty="0"/>
              <a:t>-</a:t>
            </a:r>
            <a:endParaRPr dirty="0"/>
          </a:p>
        </p:txBody>
      </p:sp>
      <p:pic>
        <p:nvPicPr>
          <p:cNvPr id="127" name="Google Shape;1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21" y="1061325"/>
            <a:ext cx="3267450" cy="32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933800" y="494150"/>
            <a:ext cx="311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Yawn count and alert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025" y="1116600"/>
            <a:ext cx="3267450" cy="315028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5014525" y="213400"/>
            <a:ext cx="3118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Drowsiness detection and alert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311700" y="140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Future enhancement</a:t>
            </a:r>
            <a:endParaRPr sz="3020" b="1"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181900" y="914400"/>
            <a:ext cx="8781000" cy="3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endParaRPr lang="en" sz="3800"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0" b="1" dirty="0">
                <a:solidFill>
                  <a:schemeClr val="dk1"/>
                </a:solidFill>
              </a:rPr>
              <a:t>Advanced Machine Learning Models</a:t>
            </a:r>
            <a:r>
              <a:rPr lang="en" sz="3800" dirty="0">
                <a:solidFill>
                  <a:schemeClr val="dk1"/>
                </a:solidFill>
              </a:rPr>
              <a:t>: Use CNNs or pre-trained models like OpenFace and Mediapipe for more accurate detection of eye closure, yawning, and head nodding.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endParaRPr sz="3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0" b="1" dirty="0">
                <a:solidFill>
                  <a:schemeClr val="dk1"/>
                </a:solidFill>
              </a:rPr>
              <a:t>Customizable Alerts</a:t>
            </a:r>
            <a:r>
              <a:rPr lang="en" sz="3800" dirty="0">
                <a:solidFill>
                  <a:schemeClr val="dk1"/>
                </a:solidFill>
              </a:rPr>
              <a:t>: Enable personalized alert settings and break reminders to reduce fatigue and eye strain.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0" b="1" dirty="0">
                <a:solidFill>
                  <a:schemeClr val="dk1"/>
                </a:solidFill>
              </a:rPr>
              <a:t>Low-Light Detection</a:t>
            </a:r>
            <a:r>
              <a:rPr lang="en" sz="3800" dirty="0">
                <a:solidFill>
                  <a:schemeClr val="dk1"/>
                </a:solidFill>
              </a:rPr>
              <a:t>: Incorporate infrared-based models or adjust brightness and contrast in preprocessing to enhance drowsiness detection in dim lighting.</a:t>
            </a:r>
            <a:endParaRPr sz="3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2caeb5477_0_20"/>
          <p:cNvSpPr txBox="1">
            <a:spLocks noGrp="1"/>
          </p:cNvSpPr>
          <p:nvPr>
            <p:ph type="title"/>
          </p:nvPr>
        </p:nvSpPr>
        <p:spPr>
          <a:xfrm>
            <a:off x="311700" y="226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</a:t>
            </a:r>
            <a:endParaRPr b="1"/>
          </a:p>
        </p:txBody>
      </p:sp>
      <p:sp>
        <p:nvSpPr>
          <p:cNvPr id="142" name="Google Shape;142;g312caeb5477_0_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conclusion, the Drowsiness Detection System effectively identifies signs of drowsiness and yawning, providing timely alerts to help late-night students and remote workers maintain focus and prevent fatigue-related lapses in productivity.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2caeb5477_0_25"/>
          <p:cNvSpPr txBox="1">
            <a:spLocks noGrp="1"/>
          </p:cNvSpPr>
          <p:nvPr>
            <p:ph type="title"/>
          </p:nvPr>
        </p:nvSpPr>
        <p:spPr>
          <a:xfrm>
            <a:off x="346150" y="22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48" name="Google Shape;148;g312caeb5477_0_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>
                <a:solidFill>
                  <a:schemeClr val="dk1"/>
                </a:solidFill>
              </a:rPr>
              <a:t>Rateb Jabbar, et al. (2018). </a:t>
            </a:r>
            <a:r>
              <a:rPr lang="en" i="1" dirty="0">
                <a:solidFill>
                  <a:schemeClr val="dk1"/>
                </a:solidFill>
              </a:rPr>
              <a:t>Real-time Driver Drowsiness Detection for Android Using Deep Neural Networks</a:t>
            </a:r>
            <a:r>
              <a:rPr lang="en" dirty="0">
                <a:solidFill>
                  <a:schemeClr val="dk1"/>
                </a:solidFill>
              </a:rPr>
              <a:t>. Procedia Computer Science, 130, 400-407.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DOI link</a:t>
            </a:r>
            <a:endParaRPr u="sng" dirty="0">
              <a:solidFill>
                <a:schemeClr val="hlink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dirty="0">
                <a:solidFill>
                  <a:schemeClr val="dk1"/>
                </a:solidFill>
              </a:rPr>
              <a:t>T. Vesselenyi, et al. (2017). </a:t>
            </a:r>
            <a:r>
              <a:rPr lang="en" i="1" dirty="0">
                <a:solidFill>
                  <a:schemeClr val="dk1"/>
                </a:solidFill>
              </a:rPr>
              <a:t>IOP Conf. Ser.: Mater. Sci. Eng.</a:t>
            </a:r>
            <a:r>
              <a:rPr lang="en" dirty="0">
                <a:solidFill>
                  <a:schemeClr val="dk1"/>
                </a:solidFill>
              </a:rPr>
              <a:t>, 252, 012097.</a:t>
            </a:r>
            <a:endParaRPr dirty="0"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i="1" dirty="0">
                <a:solidFill>
                  <a:schemeClr val="dk1"/>
                </a:solidFill>
              </a:rPr>
              <a:t>Driver Drowsiness Detection and Alert System using Python and OpenCV</a:t>
            </a:r>
            <a:r>
              <a:rPr lang="en" dirty="0">
                <a:solidFill>
                  <a:schemeClr val="dk1"/>
                </a:solidFill>
              </a:rPr>
              <a:t>. ResearchGate.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Link</a:t>
            </a:r>
            <a:endParaRPr u="sng" dirty="0">
              <a:solidFill>
                <a:schemeClr val="hlink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i="1" dirty="0">
                <a:solidFill>
                  <a:schemeClr val="dk1"/>
                </a:solidFill>
              </a:rPr>
              <a:t>Drowsy Driving Statistics.</a:t>
            </a:r>
            <a:r>
              <a:rPr lang="en" dirty="0">
                <a:solidFill>
                  <a:schemeClr val="dk1"/>
                </a:solidFill>
              </a:rPr>
              <a:t> The Zebra.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Link</a:t>
            </a:r>
            <a:endParaRPr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7dd061cb9_0_47"/>
          <p:cNvSpPr txBox="1">
            <a:spLocks noGrp="1"/>
          </p:cNvSpPr>
          <p:nvPr>
            <p:ph type="body" idx="1"/>
          </p:nvPr>
        </p:nvSpPr>
        <p:spPr>
          <a:xfrm>
            <a:off x="311700" y="1873500"/>
            <a:ext cx="85206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dk1"/>
                </a:solidFill>
              </a:rPr>
              <a:t>Thank you </a:t>
            </a:r>
            <a:endParaRPr sz="5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311700" y="140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Introduction</a:t>
            </a:r>
            <a:endParaRPr sz="3020" b="1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1700" y="92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500" dirty="0">
                <a:solidFill>
                  <a:schemeClr val="dk1"/>
                </a:solidFill>
              </a:rPr>
              <a:t>A </a:t>
            </a:r>
            <a:r>
              <a:rPr lang="en" sz="1500" b="1" dirty="0">
                <a:solidFill>
                  <a:schemeClr val="dk1"/>
                </a:solidFill>
              </a:rPr>
              <a:t>Drowsiness Detection System</a:t>
            </a:r>
            <a:r>
              <a:rPr lang="en" sz="1500" dirty="0">
                <a:solidFill>
                  <a:schemeClr val="dk1"/>
                </a:solidFill>
              </a:rPr>
              <a:t> is a technology designed to monitor a person's alertness, typically by tracking their eye movements, to detect signs of sleepiness. The system mainly focus on users like</a:t>
            </a:r>
            <a:r>
              <a:rPr lang="en" sz="1500" dirty="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1500" b="1" dirty="0">
                <a:solidFill>
                  <a:srgbClr val="FF0000"/>
                </a:solidFill>
                <a:highlight>
                  <a:srgbClr val="FFF2CC"/>
                </a:highlight>
              </a:rPr>
              <a:t>late night studying students </a:t>
            </a:r>
            <a:r>
              <a:rPr lang="en" sz="1500" dirty="0">
                <a:solidFill>
                  <a:schemeClr val="dk1"/>
                </a:solidFill>
              </a:rPr>
              <a:t>and </a:t>
            </a:r>
            <a:r>
              <a:rPr lang="en" sz="1500" b="1" dirty="0">
                <a:solidFill>
                  <a:srgbClr val="FF0000"/>
                </a:solidFill>
                <a:highlight>
                  <a:srgbClr val="FFF2CC"/>
                </a:highlight>
              </a:rPr>
              <a:t>work from home employes</a:t>
            </a:r>
            <a:r>
              <a:rPr lang="en" sz="1500" dirty="0">
                <a:solidFill>
                  <a:schemeClr val="dk1"/>
                </a:solidFill>
              </a:rPr>
              <a:t>, where it can sound an alarm or trigger alerts when the individual shows signs of drowsiness.</a:t>
            </a:r>
            <a:r>
              <a:rPr lang="en" sz="2000" dirty="0">
                <a:solidFill>
                  <a:schemeClr val="dk1"/>
                </a:solidFill>
              </a:rPr>
              <a:t> </a:t>
            </a:r>
            <a:endParaRPr sz="2000" dirty="0"/>
          </a:p>
        </p:txBody>
      </p:sp>
      <p:pic>
        <p:nvPicPr>
          <p:cNvPr id="59" name="Google Shape;5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771" y="2810632"/>
            <a:ext cx="2031299" cy="1931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584" y="2810635"/>
            <a:ext cx="2897423" cy="193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2caeb5477_0_0"/>
          <p:cNvSpPr txBox="1">
            <a:spLocks noGrp="1"/>
          </p:cNvSpPr>
          <p:nvPr>
            <p:ph type="title"/>
          </p:nvPr>
        </p:nvSpPr>
        <p:spPr>
          <a:xfrm>
            <a:off x="311700" y="267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Related Works</a:t>
            </a:r>
            <a:endParaRPr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7D920-FF67-F85F-B0E0-067164E98F2A}"/>
              </a:ext>
            </a:extLst>
          </p:cNvPr>
          <p:cNvSpPr txBox="1"/>
          <p:nvPr/>
        </p:nvSpPr>
        <p:spPr>
          <a:xfrm>
            <a:off x="540202" y="1405054"/>
            <a:ext cx="7793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IN" dirty="0"/>
              <a:t>Driver drowsiness detection system, Sachin Kumar * , Priya Devi, Meghna Singh and Meetu Rani , IJSRA,</a:t>
            </a:r>
            <a:r>
              <a:rPr lang="en" sz="1800" u="none" strike="noStrike" cap="none" dirty="0"/>
              <a:t> 202</a:t>
            </a:r>
            <a:r>
              <a:rPr lang="en" dirty="0"/>
              <a:t>4</a:t>
            </a:r>
            <a:endParaRPr lang="en" sz="1800" u="none" strike="noStrike" cap="none" dirty="0"/>
          </a:p>
          <a:p>
            <a:pPr>
              <a:buClr>
                <a:srgbClr val="000000"/>
              </a:buClr>
              <a:buSzPts val="1400"/>
            </a:pPr>
            <a:endParaRPr lang="en-IN" sz="1800" u="none" strike="noStrike" cap="none" dirty="0"/>
          </a:p>
          <a:p>
            <a:pPr>
              <a:buClr>
                <a:srgbClr val="000000"/>
              </a:buClr>
              <a:buSzPts val="1400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Real-Time Face Detection Using a Moving Camera,</a:t>
            </a:r>
            <a:r>
              <a:rPr lang="en-IN" sz="1800" dirty="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Deng-Yuan Huang</a:t>
            </a:r>
            <a:r>
              <a:rPr lang="en-IN" sz="1800" dirty="0">
                <a:solidFill>
                  <a:srgbClr val="333333"/>
                </a:solidFill>
                <a:highlight>
                  <a:srgbClr val="FFFFFF"/>
                </a:highlight>
              </a:rPr>
              <a:t>; </a:t>
            </a:r>
            <a:r>
              <a:rPr lang="en-IN" sz="1800" dirty="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Chao-Ho Chen</a:t>
            </a:r>
            <a:r>
              <a:rPr lang="en-IN" sz="1800" dirty="0">
                <a:solidFill>
                  <a:srgbClr val="333333"/>
                </a:solidFill>
                <a:highlight>
                  <a:srgbClr val="FFFFFF"/>
                </a:highlight>
              </a:rPr>
              <a:t>; </a:t>
            </a:r>
            <a:r>
              <a:rPr lang="en-IN" sz="1800" dirty="0" err="1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Tsong</a:t>
            </a:r>
            <a:r>
              <a:rPr lang="en-IN" sz="1800" dirty="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-Yi Chen</a:t>
            </a:r>
            <a:r>
              <a:rPr lang="en-IN" sz="1800" dirty="0">
                <a:solidFill>
                  <a:srgbClr val="333333"/>
                </a:solidFill>
                <a:highlight>
                  <a:srgbClr val="FFFFFF"/>
                </a:highlight>
              </a:rPr>
              <a:t>; </a:t>
            </a:r>
            <a:r>
              <a:rPr lang="en-IN" sz="1800" dirty="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Jian-He Wu</a:t>
            </a:r>
            <a:r>
              <a:rPr lang="en-IN" sz="1800" dirty="0">
                <a:solidFill>
                  <a:srgbClr val="333333"/>
                </a:solidFill>
                <a:highlight>
                  <a:srgbClr val="FFFFFF"/>
                </a:highlight>
              </a:rPr>
              <a:t>; </a:t>
            </a:r>
            <a:r>
              <a:rPr lang="en-IN" sz="1800" dirty="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Chien-Chuan Ko</a:t>
            </a:r>
            <a:r>
              <a:rPr lang="en-IN" sz="1800" dirty="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</a:rPr>
              <a:t>,</a:t>
            </a:r>
            <a:r>
              <a:rPr lang="en-IN" dirty="0"/>
              <a:t> IEEE,2022</a:t>
            </a:r>
            <a:endParaRPr lang="en-IN" sz="1800" u="none" strike="noStrike" cap="none" dirty="0"/>
          </a:p>
          <a:p>
            <a:pPr>
              <a:buClr>
                <a:srgbClr val="000000"/>
              </a:buClr>
              <a:buSzPts val="1400"/>
            </a:pPr>
            <a:endParaRPr lang="en-IN" sz="1800" u="none" strike="noStrike" cap="none" dirty="0"/>
          </a:p>
          <a:p>
            <a:pPr>
              <a:buClr>
                <a:srgbClr val="000000"/>
              </a:buClr>
              <a:buSzPts val="1400"/>
            </a:pPr>
            <a:endParaRPr lang="en-US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buClr>
                <a:srgbClr val="000000"/>
              </a:buClr>
              <a:buSzPts val="1400"/>
            </a:pPr>
            <a:endParaRPr lang="en-IN" sz="180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800" u="none" strike="noStrike" cap="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2caeb5477_0_5"/>
          <p:cNvSpPr txBox="1">
            <a:spLocks noGrp="1"/>
          </p:cNvSpPr>
          <p:nvPr>
            <p:ph type="title"/>
          </p:nvPr>
        </p:nvSpPr>
        <p:spPr>
          <a:xfrm>
            <a:off x="311700" y="226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Gap identified</a:t>
            </a:r>
            <a:endParaRPr b="1" dirty="0"/>
          </a:p>
        </p:txBody>
      </p:sp>
      <p:sp>
        <p:nvSpPr>
          <p:cNvPr id="72" name="Google Shape;72;g312caeb5477_0_5"/>
          <p:cNvSpPr txBox="1">
            <a:spLocks noGrp="1"/>
          </p:cNvSpPr>
          <p:nvPr>
            <p:ph type="body" idx="1"/>
          </p:nvPr>
        </p:nvSpPr>
        <p:spPr>
          <a:xfrm>
            <a:off x="311700" y="897441"/>
            <a:ext cx="8520600" cy="3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sz="7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7200" dirty="0">
                <a:solidFill>
                  <a:srgbClr val="000000"/>
                </a:solidFill>
              </a:rPr>
              <a:t>Existing drowsiness detection systems are costly and unsuitable for personal desktop use.</a:t>
            </a:r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sz="7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7200" dirty="0">
                <a:solidFill>
                  <a:srgbClr val="000000"/>
                </a:solidFill>
              </a:rPr>
              <a:t>This project offers an affordable, software-based solution using a laptop camera to provide real-time alerts for focus and wellness.</a:t>
            </a:r>
            <a:endParaRPr sz="72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83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7dd061cb9_0_0"/>
          <p:cNvSpPr txBox="1">
            <a:spLocks noGrp="1"/>
          </p:cNvSpPr>
          <p:nvPr>
            <p:ph type="title"/>
          </p:nvPr>
        </p:nvSpPr>
        <p:spPr>
          <a:xfrm>
            <a:off x="311700" y="264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Problem Statement</a:t>
            </a:r>
            <a:endParaRPr b="1" dirty="0"/>
          </a:p>
        </p:txBody>
      </p:sp>
      <p:sp>
        <p:nvSpPr>
          <p:cNvPr id="78" name="Google Shape;78;g307dd061cb9_0_0"/>
          <p:cNvSpPr txBox="1">
            <a:spLocks noGrp="1"/>
          </p:cNvSpPr>
          <p:nvPr>
            <p:ph type="body" idx="1"/>
          </p:nvPr>
        </p:nvSpPr>
        <p:spPr>
          <a:xfrm>
            <a:off x="311700" y="1095725"/>
            <a:ext cx="8520600" cy="3886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 Drowsiness detection system using computer vision that automatically alerts user when drowsiness in detected.</a:t>
            </a:r>
          </a:p>
          <a:p>
            <a:pPr marL="114300" indent="0">
              <a:buNone/>
            </a:pPr>
            <a:endParaRPr lang="en-US" sz="1600" dirty="0"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39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09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7dd061cb9_0_6"/>
          <p:cNvSpPr txBox="1">
            <a:spLocks noGrp="1"/>
          </p:cNvSpPr>
          <p:nvPr>
            <p:ph type="title"/>
          </p:nvPr>
        </p:nvSpPr>
        <p:spPr>
          <a:xfrm>
            <a:off x="311700" y="21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Objective</a:t>
            </a:r>
            <a:endParaRPr b="1"/>
          </a:p>
        </p:txBody>
      </p:sp>
      <p:sp>
        <p:nvSpPr>
          <p:cNvPr id="84" name="Google Shape;84;g307dd061cb9_0_6"/>
          <p:cNvSpPr txBox="1">
            <a:spLocks noGrp="1"/>
          </p:cNvSpPr>
          <p:nvPr>
            <p:ph type="body" idx="1"/>
          </p:nvPr>
        </p:nvSpPr>
        <p:spPr>
          <a:xfrm>
            <a:off x="311700" y="988741"/>
            <a:ext cx="8520600" cy="391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>
              <a:lnSpc>
                <a:spcPct val="200000"/>
              </a:lnSpc>
              <a:buClr>
                <a:schemeClr val="dk1"/>
              </a:buClr>
            </a:pPr>
            <a:r>
              <a:rPr lang="en" sz="1800" dirty="0">
                <a:solidFill>
                  <a:schemeClr val="dk1"/>
                </a:solidFill>
              </a:rPr>
              <a:t>To develop a lightweight drowsiness detection model using dlib to monitor signs without specialized hardware.</a:t>
            </a:r>
            <a:endParaRPr sz="1800" dirty="0">
              <a:solidFill>
                <a:schemeClr val="dk1"/>
              </a:solidFill>
            </a:endParaRPr>
          </a:p>
          <a:p>
            <a:pPr>
              <a:lnSpc>
                <a:spcPct val="200000"/>
              </a:lnSpc>
              <a:buClr>
                <a:schemeClr val="dk1"/>
              </a:buClr>
            </a:pPr>
            <a:r>
              <a:rPr lang="en" sz="1800" dirty="0">
                <a:solidFill>
                  <a:schemeClr val="dk1"/>
                </a:solidFill>
              </a:rPr>
              <a:t>To ensure the system provides real-time feedback on drowsiness indicators.</a:t>
            </a:r>
            <a:endParaRPr sz="1800" dirty="0">
              <a:solidFill>
                <a:schemeClr val="dk1"/>
              </a:solidFill>
            </a:endParaRPr>
          </a:p>
          <a:p>
            <a:pPr>
              <a:lnSpc>
                <a:spcPct val="200000"/>
              </a:lnSpc>
              <a:buClr>
                <a:schemeClr val="dk1"/>
              </a:buClr>
            </a:pPr>
            <a:r>
              <a:rPr lang="en" sz="1800" dirty="0">
                <a:solidFill>
                  <a:schemeClr val="dk1"/>
                </a:solidFill>
              </a:rPr>
              <a:t>To promote wellness and productivity by alerting users to take breaks when needed.</a:t>
            </a:r>
            <a:endParaRPr sz="1800" dirty="0">
              <a:solidFill>
                <a:schemeClr val="dk1"/>
              </a:solidFill>
            </a:endParaRPr>
          </a:p>
          <a:p>
            <a:pPr>
              <a:lnSpc>
                <a:spcPct val="200000"/>
              </a:lnSpc>
              <a:buClr>
                <a:schemeClr val="dk1"/>
              </a:buClr>
            </a:pPr>
            <a:r>
              <a:rPr lang="en" sz="1800" dirty="0">
                <a:solidFill>
                  <a:schemeClr val="dk1"/>
                </a:solidFill>
              </a:rPr>
              <a:t>To create a user-friendly interface and validate accuracy through testing and user feedback.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7dd061cb9_0_13"/>
          <p:cNvSpPr txBox="1">
            <a:spLocks noGrp="1"/>
          </p:cNvSpPr>
          <p:nvPr>
            <p:ph type="title"/>
          </p:nvPr>
        </p:nvSpPr>
        <p:spPr>
          <a:xfrm>
            <a:off x="311700" y="140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/>
              <a:t>Methodology</a:t>
            </a:r>
            <a:endParaRPr b="1"/>
          </a:p>
        </p:txBody>
      </p:sp>
      <p:grpSp>
        <p:nvGrpSpPr>
          <p:cNvPr id="90" name="Google Shape;90;g307dd061cb9_0_13"/>
          <p:cNvGrpSpPr/>
          <p:nvPr/>
        </p:nvGrpSpPr>
        <p:grpSpPr>
          <a:xfrm>
            <a:off x="109800" y="1149225"/>
            <a:ext cx="8714500" cy="3236750"/>
            <a:chOff x="109800" y="1149225"/>
            <a:chExt cx="8714500" cy="3236750"/>
          </a:xfrm>
        </p:grpSpPr>
        <p:sp>
          <p:nvSpPr>
            <p:cNvPr id="91" name="Google Shape;91;g307dd061cb9_0_13"/>
            <p:cNvSpPr/>
            <p:nvPr/>
          </p:nvSpPr>
          <p:spPr>
            <a:xfrm>
              <a:off x="630600" y="1149225"/>
              <a:ext cx="1922700" cy="753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Input</a:t>
              </a:r>
              <a:endParaRPr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(Webcam Feed)</a:t>
              </a:r>
              <a:endParaRPr b="1"/>
            </a:p>
          </p:txBody>
        </p:sp>
        <p:sp>
          <p:nvSpPr>
            <p:cNvPr id="92" name="Google Shape;92;g307dd061cb9_0_13"/>
            <p:cNvSpPr/>
            <p:nvPr/>
          </p:nvSpPr>
          <p:spPr>
            <a:xfrm>
              <a:off x="630600" y="2338175"/>
              <a:ext cx="1922700" cy="753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Pre-processing</a:t>
              </a:r>
              <a:endParaRPr b="1"/>
            </a:p>
          </p:txBody>
        </p:sp>
        <p:sp>
          <p:nvSpPr>
            <p:cNvPr id="93" name="Google Shape;93;g307dd061cb9_0_13"/>
            <p:cNvSpPr/>
            <p:nvPr/>
          </p:nvSpPr>
          <p:spPr>
            <a:xfrm>
              <a:off x="109800" y="3632975"/>
              <a:ext cx="2964300" cy="753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Facial Landmark Detection (dlib)</a:t>
              </a:r>
              <a:endParaRPr b="1"/>
            </a:p>
          </p:txBody>
        </p:sp>
        <p:sp>
          <p:nvSpPr>
            <p:cNvPr id="94" name="Google Shape;94;g307dd061cb9_0_13"/>
            <p:cNvSpPr/>
            <p:nvPr/>
          </p:nvSpPr>
          <p:spPr>
            <a:xfrm>
              <a:off x="3250400" y="1706550"/>
              <a:ext cx="2034900" cy="173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Drowsiness Detection Algorithm</a:t>
              </a:r>
              <a:endParaRPr b="1"/>
            </a:p>
          </p:txBody>
        </p:sp>
        <p:sp>
          <p:nvSpPr>
            <p:cNvPr id="95" name="Google Shape;95;g307dd061cb9_0_13"/>
            <p:cNvSpPr/>
            <p:nvPr/>
          </p:nvSpPr>
          <p:spPr>
            <a:xfrm>
              <a:off x="5677950" y="1898700"/>
              <a:ext cx="1698600" cy="13461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Drowsy</a:t>
              </a:r>
              <a:endParaRPr b="1"/>
            </a:p>
          </p:txBody>
        </p:sp>
        <p:sp>
          <p:nvSpPr>
            <p:cNvPr id="96" name="Google Shape;96;g307dd061cb9_0_13"/>
            <p:cNvSpPr/>
            <p:nvPr/>
          </p:nvSpPr>
          <p:spPr>
            <a:xfrm>
              <a:off x="7640800" y="2355450"/>
              <a:ext cx="1183500" cy="432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Alert</a:t>
              </a:r>
              <a:endParaRPr b="1"/>
            </a:p>
          </p:txBody>
        </p:sp>
        <p:cxnSp>
          <p:nvCxnSpPr>
            <p:cNvPr id="97" name="Google Shape;97;g307dd061cb9_0_13"/>
            <p:cNvCxnSpPr>
              <a:stCxn id="91" idx="2"/>
              <a:endCxn id="92" idx="0"/>
            </p:cNvCxnSpPr>
            <p:nvPr/>
          </p:nvCxnSpPr>
          <p:spPr>
            <a:xfrm>
              <a:off x="1591950" y="1902225"/>
              <a:ext cx="0" cy="43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8" name="Google Shape;98;g307dd061cb9_0_13"/>
            <p:cNvCxnSpPr>
              <a:stCxn id="92" idx="2"/>
              <a:endCxn id="93" idx="0"/>
            </p:cNvCxnSpPr>
            <p:nvPr/>
          </p:nvCxnSpPr>
          <p:spPr>
            <a:xfrm>
              <a:off x="1591950" y="3091175"/>
              <a:ext cx="0" cy="54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" name="Google Shape;99;g307dd061cb9_0_13"/>
            <p:cNvCxnSpPr>
              <a:stCxn id="93" idx="3"/>
              <a:endCxn id="93" idx="3"/>
            </p:cNvCxnSpPr>
            <p:nvPr/>
          </p:nvCxnSpPr>
          <p:spPr>
            <a:xfrm>
              <a:off x="3074100" y="400947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g307dd061cb9_0_13"/>
            <p:cNvCxnSpPr>
              <a:stCxn id="93" idx="3"/>
              <a:endCxn id="94" idx="2"/>
            </p:cNvCxnSpPr>
            <p:nvPr/>
          </p:nvCxnSpPr>
          <p:spPr>
            <a:xfrm rot="10800000" flipH="1">
              <a:off x="3074100" y="3437075"/>
              <a:ext cx="1193700" cy="572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" name="Google Shape;101;g307dd061cb9_0_13"/>
            <p:cNvCxnSpPr>
              <a:stCxn id="94" idx="3"/>
              <a:endCxn id="95" idx="1"/>
            </p:cNvCxnSpPr>
            <p:nvPr/>
          </p:nvCxnSpPr>
          <p:spPr>
            <a:xfrm>
              <a:off x="5285300" y="2571750"/>
              <a:ext cx="392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Google Shape;102;g307dd061cb9_0_13"/>
            <p:cNvCxnSpPr>
              <a:stCxn id="95" idx="3"/>
              <a:endCxn id="96" idx="1"/>
            </p:cNvCxnSpPr>
            <p:nvPr/>
          </p:nvCxnSpPr>
          <p:spPr>
            <a:xfrm>
              <a:off x="7376550" y="2571750"/>
              <a:ext cx="264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2caeb5477_0_15"/>
          <p:cNvSpPr txBox="1">
            <a:spLocks noGrp="1"/>
          </p:cNvSpPr>
          <p:nvPr>
            <p:ph type="body" idx="1"/>
          </p:nvPr>
        </p:nvSpPr>
        <p:spPr>
          <a:xfrm>
            <a:off x="311700" y="363800"/>
            <a:ext cx="8520600" cy="4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00" b="1">
                <a:solidFill>
                  <a:schemeClr val="dk1"/>
                </a:solidFill>
              </a:rPr>
              <a:t>Modules:</a:t>
            </a:r>
            <a:endParaRPr sz="7200" b="1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00" b="1">
                <a:solidFill>
                  <a:schemeClr val="dk1"/>
                </a:solidFill>
              </a:rPr>
              <a:t>Input Module</a:t>
            </a:r>
            <a:endParaRPr sz="7200" b="1">
              <a:solidFill>
                <a:schemeClr val="dk1"/>
              </a:solidFill>
            </a:endParaRPr>
          </a:p>
          <a:p>
            <a:pPr marL="914400" lvl="1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00">
                <a:solidFill>
                  <a:schemeClr val="dk1"/>
                </a:solidFill>
              </a:rPr>
              <a:t>Captures real-time video from webcam for continuous monitoring.</a:t>
            </a:r>
            <a:endParaRPr sz="72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00" b="1">
                <a:solidFill>
                  <a:schemeClr val="dk1"/>
                </a:solidFill>
              </a:rPr>
              <a:t>Preprocessing Module</a:t>
            </a:r>
            <a:endParaRPr sz="7200" b="1">
              <a:solidFill>
                <a:schemeClr val="dk1"/>
              </a:solidFill>
            </a:endParaRPr>
          </a:p>
          <a:p>
            <a:pPr marL="914400" lvl="1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00">
                <a:solidFill>
                  <a:schemeClr val="dk1"/>
                </a:solidFill>
              </a:rPr>
              <a:t>Adjusts lighting and quality in frames for improved detection accuracy.</a:t>
            </a:r>
            <a:endParaRPr sz="72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00" b="1">
                <a:solidFill>
                  <a:schemeClr val="dk1"/>
                </a:solidFill>
              </a:rPr>
              <a:t>Feature Extraction Module</a:t>
            </a:r>
            <a:endParaRPr sz="7200" b="1">
              <a:solidFill>
                <a:schemeClr val="dk1"/>
              </a:solidFill>
            </a:endParaRPr>
          </a:p>
          <a:p>
            <a:pPr marL="914400" lvl="1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00">
                <a:solidFill>
                  <a:schemeClr val="dk1"/>
                </a:solidFill>
              </a:rPr>
              <a:t>Uses Dlib’s facial landmark detection to find eye and mouth regions, essential for drowsiness detection.</a:t>
            </a:r>
            <a:endParaRPr sz="7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48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3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29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2caeb5477_0_52"/>
          <p:cNvSpPr txBox="1">
            <a:spLocks noGrp="1"/>
          </p:cNvSpPr>
          <p:nvPr>
            <p:ph type="body" idx="1"/>
          </p:nvPr>
        </p:nvSpPr>
        <p:spPr>
          <a:xfrm>
            <a:off x="311700" y="263525"/>
            <a:ext cx="8520600" cy="45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Drowsiness &amp; Yawn Detection Module</a:t>
            </a:r>
            <a:endParaRPr sz="1600" b="1">
              <a:solidFill>
                <a:schemeClr val="dk1"/>
              </a:solidFill>
            </a:endParaRPr>
          </a:p>
          <a:p>
            <a:pPr marL="914400" lvl="1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Eye Aspect Ratio (EAR): Measures eye closure duration for signs of drowsiness.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Mouth Aspect Ratio (MAR): Detects yawning by monitoring mouth movements.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Alert System Module</a:t>
            </a:r>
            <a:endParaRPr sz="1600" b="1">
              <a:solidFill>
                <a:schemeClr val="dk1"/>
              </a:solidFill>
            </a:endParaRPr>
          </a:p>
          <a:p>
            <a:pPr marL="914400" lvl="1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Triggers visual/auditory alerts if drowsiness indicators (eye closure, yawning) exceed set limits.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554</Words>
  <Application>Microsoft Office PowerPoint</Application>
  <PresentationFormat>On-screen Show (16:9)</PresentationFormat>
  <Paragraphs>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Drowsiness Detection System</vt:lpstr>
      <vt:lpstr>Introduction</vt:lpstr>
      <vt:lpstr>Related Works</vt:lpstr>
      <vt:lpstr>Gap identified</vt:lpstr>
      <vt:lpstr>Problem Statement</vt:lpstr>
      <vt:lpstr>Objective</vt:lpstr>
      <vt:lpstr>Methodology</vt:lpstr>
      <vt:lpstr>PowerPoint Presentation</vt:lpstr>
      <vt:lpstr>PowerPoint Presentation</vt:lpstr>
      <vt:lpstr>Results</vt:lpstr>
      <vt:lpstr>PowerPoint Presentation</vt:lpstr>
      <vt:lpstr>Future enhancement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 Sankeerth manmadhan</dc:creator>
  <cp:lastModifiedBy>C Sankeerth manmadhan</cp:lastModifiedBy>
  <cp:revision>1</cp:revision>
  <dcterms:modified xsi:type="dcterms:W3CDTF">2024-11-08T04:22:39Z</dcterms:modified>
</cp:coreProperties>
</file>