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3"/>
    <p:sldId id="16140622" r:id="rId4"/>
    <p:sldId id="262" r:id="rId5"/>
    <p:sldId id="263" r:id="rId6"/>
    <p:sldId id="265" r:id="rId7"/>
    <p:sldId id="16140625" r:id="rId8"/>
    <p:sldId id="16140634" r:id="rId9"/>
    <p:sldId id="16140628" r:id="rId10"/>
    <p:sldId id="16140635" r:id="rId11"/>
    <p:sldId id="16140630" r:id="rId12"/>
    <p:sldId id="16140629" r:id="rId13"/>
    <p:sldId id="16140623"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70" y="1821815"/>
            <a:ext cx="11244580" cy="977900"/>
          </a:xfrm>
        </p:spPr>
        <p:txBody>
          <a:bodyPr>
            <a:normAutofit fontScale="90000"/>
          </a:bodyPr>
          <a:lstStyle/>
          <a:p>
            <a:pPr algn="ctr"/>
            <a:r>
              <a:rPr lang="en-US" b="1" dirty="0">
                <a:solidFill>
                  <a:schemeClr val="accent1"/>
                </a:solidFill>
                <a:latin typeface="Times New Roman" panose="02020603050405020304" charset="0"/>
                <a:cs typeface="Times New Roman" panose="02020603050405020304" charset="0"/>
              </a:rPr>
              <a:t>secure data hiding in images using steganography</a:t>
            </a:r>
            <a:endParaRPr lang="en-US" b="1" dirty="0">
              <a:solidFill>
                <a:schemeClr val="accent1"/>
              </a:solidFill>
              <a:latin typeface="Times New Roman" panose="02020603050405020304" charset="0"/>
              <a:cs typeface="Times New Roman" panose="0202060305040502030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734060" y="4490085"/>
            <a:ext cx="10850880" cy="1755140"/>
          </a:xfrm>
          <a:prstGeom prst="rect">
            <a:avLst/>
          </a:prstGeom>
          <a:noFill/>
        </p:spPr>
        <p:txBody>
          <a:bodyPr wrap="square" lIns="91440" tIns="45720" rIns="91440" bIns="45720" rtlCol="0" anchor="t">
            <a:noAutofit/>
          </a:bodyPr>
          <a:lstStyle/>
          <a:p>
            <a:r>
              <a:rPr lang="en-US" sz="2400" b="1" dirty="0">
                <a:solidFill>
                  <a:schemeClr val="accent1">
                    <a:lumMod val="75000"/>
                  </a:schemeClr>
                </a:solidFill>
                <a:latin typeface="Times New Roman" panose="02020603050405020304" charset="0"/>
                <a:cs typeface="Times New Roman" panose="02020603050405020304" charset="0"/>
              </a:rPr>
              <a:t>Presented By:Sankeerthana Boini</a:t>
            </a:r>
            <a:endParaRPr lang="en-US" sz="2400" b="1" dirty="0">
              <a:solidFill>
                <a:schemeClr val="accent1">
                  <a:lumMod val="75000"/>
                </a:schemeClr>
              </a:solidFill>
              <a:latin typeface="Times New Roman" panose="02020603050405020304" charset="0"/>
              <a:cs typeface="Times New Roman" panose="02020603050405020304" charset="0"/>
            </a:endParaRPr>
          </a:p>
          <a:p>
            <a:r>
              <a:rPr lang="en-US" sz="2400" b="1" dirty="0" smtClean="0">
                <a:solidFill>
                  <a:schemeClr val="accent1">
                    <a:lumMod val="75000"/>
                  </a:schemeClr>
                </a:solidFill>
                <a:latin typeface="Times New Roman" panose="02020603050405020304" charset="0"/>
                <a:cs typeface="Times New Roman" panose="02020603050405020304" charset="0"/>
              </a:rPr>
              <a:t>Student Name </a:t>
            </a:r>
            <a:r>
              <a:rPr lang="en-US" sz="2400" b="1" dirty="0">
                <a:solidFill>
                  <a:schemeClr val="accent1">
                    <a:lumMod val="75000"/>
                  </a:schemeClr>
                </a:solidFill>
                <a:latin typeface="Times New Roman" panose="02020603050405020304" charset="0"/>
                <a:cs typeface="Times New Roman" panose="02020603050405020304" charset="0"/>
              </a:rPr>
              <a:t>: Sankeerthana Boini</a:t>
            </a:r>
            <a:endParaRPr lang="en-US" sz="2400" b="1" dirty="0">
              <a:solidFill>
                <a:schemeClr val="accent1">
                  <a:lumMod val="75000"/>
                </a:schemeClr>
              </a:solidFill>
              <a:latin typeface="Times New Roman" panose="02020603050405020304" charset="0"/>
              <a:cs typeface="Times New Roman" panose="02020603050405020304" charset="0"/>
            </a:endParaRPr>
          </a:p>
          <a:p>
            <a:r>
              <a:rPr lang="en-US" sz="2400" b="1" dirty="0" smtClean="0">
                <a:solidFill>
                  <a:schemeClr val="accent1">
                    <a:lumMod val="75000"/>
                  </a:schemeClr>
                </a:solidFill>
                <a:latin typeface="Times New Roman" panose="02020603050405020304" charset="0"/>
                <a:cs typeface="Times New Roman" panose="02020603050405020304" charset="0"/>
              </a:rPr>
              <a:t>College </a:t>
            </a:r>
            <a:r>
              <a:rPr lang="en-US" sz="2400" b="1" dirty="0">
                <a:solidFill>
                  <a:schemeClr val="accent1">
                    <a:lumMod val="75000"/>
                  </a:schemeClr>
                </a:solidFill>
                <a:latin typeface="Times New Roman" panose="02020603050405020304" charset="0"/>
                <a:cs typeface="Times New Roman" panose="02020603050405020304" charset="0"/>
              </a:rPr>
              <a:t>Name &amp; Department : Parul University(B.tech CSE-CYBERSECURITY)</a:t>
            </a:r>
            <a:endParaRPr lang="en-US" sz="2400" b="1" dirty="0">
              <a:solidFill>
                <a:schemeClr val="accent1">
                  <a:lumMod val="75000"/>
                </a:schemeClr>
              </a:solidFill>
              <a:latin typeface="Times New Roman" panose="02020603050405020304" charset="0"/>
              <a:cs typeface="Times New Roman" panose="02020603050405020304" charset="0"/>
            </a:endParaRPr>
          </a:p>
          <a:p>
            <a:endParaRPr lang="en-US" sz="2400" b="1" dirty="0">
              <a:solidFill>
                <a:schemeClr val="accent1">
                  <a:lumMod val="75000"/>
                </a:schemeClr>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normAutofit lnSpcReduction="10000"/>
          </a:bodyPr>
          <a:lstStyle/>
          <a:p>
            <a:pPr marL="0" indent="0">
              <a:buNone/>
            </a:pPr>
            <a:endParaRPr lang="en-US" altLang="en-US" dirty="0"/>
          </a:p>
          <a:p>
            <a:pPr marL="0" indent="0">
              <a:buNone/>
            </a:pPr>
            <a:endParaRPr lang="en-US" altLang="en-US" dirty="0"/>
          </a:p>
          <a:p>
            <a:pPr marL="0" indent="0">
              <a:buNone/>
            </a:pPr>
            <a:r>
              <a:rPr lang="en-US" altLang="en-US" sz="2000" dirty="0">
                <a:latin typeface="Times New Roman" panose="02020603050405020304" charset="0"/>
                <a:cs typeface="Times New Roman" panose="02020603050405020304" charset="0"/>
              </a:rPr>
              <a:t>The project developed here demonstrates the use of Steganography for hiding and revealing messages within images using Python. The functionality is split into two main parts: encryption (hiding a message in an image) and decryption (revealing a hidden message from an image). The steganography technique used in this project leverages the Least Significant Bit (LSB) method, which is a widely used technique for embedding data into the least significant bits of image pixels.</a:t>
            </a:r>
            <a:endParaRPr lang="en-US" altLang="en-US" sz="2000" dirty="0">
              <a:latin typeface="Times New Roman" panose="02020603050405020304" charset="0"/>
              <a:cs typeface="Times New Roman" panose="02020603050405020304" charset="0"/>
            </a:endParaRPr>
          </a:p>
          <a:p>
            <a:pPr marL="0" indent="0">
              <a:buNone/>
            </a:pPr>
            <a:r>
              <a:rPr lang="en-US" altLang="en-US" sz="2000" dirty="0">
                <a:latin typeface="Times New Roman" panose="02020603050405020304" charset="0"/>
                <a:cs typeface="Times New Roman" panose="02020603050405020304" charset="0"/>
              </a:rPr>
              <a:t>This project provides a simple and effective solution for embedding secret messages within images, offering users a secure way to communicate without revealing their messages to the naked eye. The use of the LSB method in image steganography makes this technique highly effective for a variety of real-world applications, such as secure communication and digital watermarking. By leveraging Python's Tkinter library, this project also provides an intuitive GUI that enhances user interaction.</a:t>
            </a:r>
            <a:endParaRPr lang="en-US" altLang="en-US" sz="2000" dirty="0">
              <a:latin typeface="Times New Roman" panose="02020603050405020304" charset="0"/>
              <a:cs typeface="Times New Roman" panose="02020603050405020304" charset="0"/>
            </a:endParaRPr>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pPr marL="0" indent="0">
              <a:buNone/>
            </a:pPr>
            <a:r>
              <a:rPr lang="en-IN" altLang="en-US" dirty="0"/>
              <a:t>                               </a:t>
            </a:r>
            <a:r>
              <a:rPr lang="en-US" altLang="en-US" dirty="0">
                <a:solidFill>
                  <a:srgbClr val="FF0000"/>
                </a:solidFill>
              </a:rPr>
              <a:t>https://github.com/Sankeerthana-Boini/steganography.git</a:t>
            </a:r>
            <a:r>
              <a:rPr lang="en-IN" altLang="en-US" dirty="0">
                <a:solidFill>
                  <a:srgbClr val="FF0000"/>
                </a:solidFill>
              </a:rPr>
              <a:t>  </a:t>
            </a:r>
            <a:endParaRPr lang="en-IN" altLang="en-US" dirty="0">
              <a:solidFill>
                <a:srgbClr val="FF0000"/>
              </a:solidFill>
              <a:highlight>
                <a:srgbClr val="FF0000"/>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0000"/>
          </a:bodyPr>
          <a:lstStyle/>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r>
              <a:rPr lang="en-US" altLang="en-US" sz="5000" dirty="0">
                <a:latin typeface="Times New Roman" panose="02020603050405020304" charset="0"/>
                <a:cs typeface="Times New Roman" panose="02020603050405020304" charset="0"/>
              </a:rPr>
              <a:t>1. Stronger Security Features</a:t>
            </a:r>
            <a:endParaRPr lang="en-US" altLang="en-US" sz="5000" dirty="0">
              <a:latin typeface="Times New Roman" panose="02020603050405020304" charset="0"/>
              <a:cs typeface="Times New Roman" panose="02020603050405020304" charset="0"/>
            </a:endParaRPr>
          </a:p>
          <a:p>
            <a:pPr marL="0" indent="0">
              <a:buNone/>
            </a:pPr>
            <a:r>
              <a:rPr lang="en-US" altLang="en-US" sz="5000" dirty="0">
                <a:latin typeface="Times New Roman" panose="02020603050405020304" charset="0"/>
                <a:cs typeface="Times New Roman" panose="02020603050405020304" charset="0"/>
              </a:rPr>
              <a:t>2. Support for More File Formats</a:t>
            </a:r>
            <a:endParaRPr lang="en-US" altLang="en-US" sz="5000" dirty="0">
              <a:latin typeface="Times New Roman" panose="02020603050405020304" charset="0"/>
              <a:cs typeface="Times New Roman" panose="02020603050405020304" charset="0"/>
            </a:endParaRPr>
          </a:p>
          <a:p>
            <a:pPr marL="0" indent="0">
              <a:buNone/>
            </a:pPr>
            <a:r>
              <a:rPr lang="en-US" altLang="en-US" sz="5000" dirty="0">
                <a:latin typeface="Times New Roman" panose="02020603050405020304" charset="0"/>
                <a:cs typeface="Times New Roman" panose="02020603050405020304" charset="0"/>
              </a:rPr>
              <a:t>3. Enhanced User Interface (UI) Features</a:t>
            </a:r>
            <a:endParaRPr lang="en-US" altLang="en-US" sz="5000" dirty="0">
              <a:latin typeface="Times New Roman" panose="02020603050405020304" charset="0"/>
              <a:cs typeface="Times New Roman" panose="02020603050405020304" charset="0"/>
            </a:endParaRPr>
          </a:p>
          <a:p>
            <a:pPr marL="0" indent="0">
              <a:buNone/>
            </a:pPr>
            <a:r>
              <a:rPr lang="en-US" altLang="en-US" sz="5000" dirty="0">
                <a:latin typeface="Times New Roman" panose="02020603050405020304" charset="0"/>
                <a:cs typeface="Times New Roman" panose="02020603050405020304" charset="0"/>
              </a:rPr>
              <a:t>4. Handling Larger Messages</a:t>
            </a:r>
            <a:endParaRPr lang="en-US" altLang="en-US" sz="5000" dirty="0">
              <a:latin typeface="Times New Roman" panose="02020603050405020304" charset="0"/>
              <a:cs typeface="Times New Roman" panose="02020603050405020304" charset="0"/>
            </a:endParaRPr>
          </a:p>
          <a:p>
            <a:pPr marL="0" indent="0">
              <a:buNone/>
            </a:pPr>
            <a:r>
              <a:rPr lang="en-IN" altLang="en-US" sz="5000" dirty="0">
                <a:latin typeface="Times New Roman" panose="02020603050405020304" charset="0"/>
                <a:cs typeface="Times New Roman" panose="02020603050405020304" charset="0"/>
              </a:rPr>
              <a:t>5</a:t>
            </a:r>
            <a:r>
              <a:rPr lang="en-US" altLang="en-US" sz="5000" dirty="0">
                <a:latin typeface="Times New Roman" panose="02020603050405020304" charset="0"/>
                <a:cs typeface="Times New Roman" panose="02020603050405020304" charset="0"/>
              </a:rPr>
              <a:t>. Steganalysis and Detection</a:t>
            </a:r>
            <a:endParaRPr lang="en-US" altLang="en-US" sz="5000" dirty="0">
              <a:latin typeface="Times New Roman" panose="02020603050405020304" charset="0"/>
              <a:cs typeface="Times New Roman" panose="02020603050405020304" charset="0"/>
            </a:endParaRPr>
          </a:p>
          <a:p>
            <a:pPr marL="0" indent="0">
              <a:buNone/>
            </a:pPr>
            <a:r>
              <a:rPr lang="en-IN" altLang="en-US" sz="5000" dirty="0">
                <a:latin typeface="Times New Roman" panose="02020603050405020304" charset="0"/>
                <a:cs typeface="Times New Roman" panose="02020603050405020304" charset="0"/>
              </a:rPr>
              <a:t>6.</a:t>
            </a:r>
            <a:r>
              <a:rPr lang="en-US" altLang="en-US" sz="5000" dirty="0">
                <a:latin typeface="Times New Roman" panose="02020603050405020304" charset="0"/>
                <a:cs typeface="Times New Roman" panose="02020603050405020304" charset="0"/>
              </a:rPr>
              <a:t> Integration with Cloud Storage and Social Media</a:t>
            </a:r>
            <a:endParaRPr lang="en-US" altLang="en-US" sz="5000" dirty="0">
              <a:latin typeface="Times New Roman" panose="02020603050405020304" charset="0"/>
              <a:cs typeface="Times New Roman" panose="02020603050405020304" charset="0"/>
            </a:endParaRPr>
          </a:p>
          <a:p>
            <a:pPr marL="0" indent="0">
              <a:buNone/>
            </a:pPr>
            <a:r>
              <a:rPr lang="en-IN" altLang="en-US" sz="5000" dirty="0">
                <a:latin typeface="Times New Roman" panose="02020603050405020304" charset="0"/>
                <a:cs typeface="Times New Roman" panose="02020603050405020304" charset="0"/>
              </a:rPr>
              <a:t>7.</a:t>
            </a:r>
            <a:r>
              <a:rPr lang="en-US" altLang="en-US" sz="5000" dirty="0">
                <a:latin typeface="Times New Roman" panose="02020603050405020304" charset="0"/>
                <a:cs typeface="Times New Roman" panose="02020603050405020304" charset="0"/>
              </a:rPr>
              <a:t>Advanced Image Processing Features</a:t>
            </a:r>
            <a:endParaRPr lang="en-US" altLang="en-US" sz="5000" dirty="0">
              <a:latin typeface="Times New Roman" panose="02020603050405020304" charset="0"/>
              <a:cs typeface="Times New Roman" panose="02020603050405020304" charset="0"/>
            </a:endParaRPr>
          </a:p>
          <a:p>
            <a:pPr marL="0" indent="0">
              <a:buNone/>
            </a:pPr>
            <a:r>
              <a:rPr lang="en-IN" altLang="en-US" sz="5000" dirty="0">
                <a:latin typeface="Times New Roman" panose="02020603050405020304" charset="0"/>
                <a:cs typeface="Times New Roman" panose="02020603050405020304" charset="0"/>
              </a:rPr>
              <a:t>8.</a:t>
            </a:r>
            <a:r>
              <a:rPr lang="en-US" altLang="en-US" sz="5000" dirty="0">
                <a:latin typeface="Times New Roman" panose="02020603050405020304" charset="0"/>
                <a:cs typeface="Times New Roman" panose="02020603050405020304" charset="0"/>
              </a:rPr>
              <a:t>Cross-Platform Compatibility</a:t>
            </a:r>
            <a:endParaRPr lang="en-US" altLang="en-US" sz="5000" dirty="0">
              <a:latin typeface="Times New Roman" panose="02020603050405020304" charset="0"/>
              <a:cs typeface="Times New Roman" panose="02020603050405020304" charset="0"/>
            </a:endParaRPr>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400" b="1" dirty="0">
                <a:latin typeface="Times New Roman" panose="02020603050405020304" charset="0"/>
                <a:ea typeface="+mn-lt"/>
                <a:cs typeface="Times New Roman" panose="02020603050405020304" charset="0"/>
              </a:rPr>
              <a:t>Problem Statement </a:t>
            </a:r>
            <a:endParaRPr lang="en-US" sz="2400" b="1" dirty="0">
              <a:latin typeface="Times New Roman" panose="02020603050405020304" charset="0"/>
              <a:ea typeface="+mn-lt"/>
              <a:cs typeface="Times New Roman" panose="02020603050405020304" charset="0"/>
            </a:endParaRPr>
          </a:p>
          <a:p>
            <a:pPr marL="305435" indent="-305435"/>
            <a:r>
              <a:rPr lang="en-US" sz="2400" b="1" dirty="0">
                <a:latin typeface="Times New Roman" panose="02020603050405020304" charset="0"/>
                <a:ea typeface="+mn-lt"/>
                <a:cs typeface="Times New Roman" panose="02020603050405020304" charset="0"/>
              </a:rPr>
              <a:t>Technology used</a:t>
            </a:r>
            <a:endParaRPr lang="en-US" sz="2400" dirty="0">
              <a:latin typeface="Times New Roman" panose="02020603050405020304" charset="0"/>
              <a:cs typeface="Times New Roman" panose="02020603050405020304" charset="0"/>
            </a:endParaRPr>
          </a:p>
          <a:p>
            <a:pPr marL="305435" indent="-305435"/>
            <a:r>
              <a:rPr lang="en-US" sz="2400" b="1" dirty="0">
                <a:latin typeface="Times New Roman" panose="02020603050405020304" charset="0"/>
                <a:ea typeface="+mn-lt"/>
                <a:cs typeface="Times New Roman" panose="02020603050405020304" charset="0"/>
              </a:rPr>
              <a:t>Wow factor </a:t>
            </a:r>
            <a:endParaRPr lang="en-US" sz="2400" dirty="0">
              <a:latin typeface="Times New Roman" panose="02020603050405020304" charset="0"/>
              <a:ea typeface="+mn-lt"/>
              <a:cs typeface="Times New Roman" panose="02020603050405020304" charset="0"/>
            </a:endParaRPr>
          </a:p>
          <a:p>
            <a:pPr marL="305435" indent="-305435"/>
            <a:r>
              <a:rPr lang="en-US" sz="2400" b="1" dirty="0">
                <a:latin typeface="Times New Roman" panose="02020603050405020304" charset="0"/>
                <a:ea typeface="+mn-lt"/>
                <a:cs typeface="Times New Roman" panose="02020603050405020304" charset="0"/>
              </a:rPr>
              <a:t>End users</a:t>
            </a:r>
            <a:endParaRPr lang="en-US" sz="2400" b="1" dirty="0">
              <a:latin typeface="Times New Roman" panose="02020603050405020304" charset="0"/>
              <a:ea typeface="+mn-lt"/>
              <a:cs typeface="Times New Roman" panose="02020603050405020304" charset="0"/>
            </a:endParaRPr>
          </a:p>
          <a:p>
            <a:pPr marL="305435" indent="-305435"/>
            <a:r>
              <a:rPr lang="en-US" sz="2400" b="1" dirty="0">
                <a:latin typeface="Times New Roman" panose="02020603050405020304" charset="0"/>
                <a:ea typeface="+mn-lt"/>
                <a:cs typeface="Times New Roman" panose="02020603050405020304" charset="0"/>
              </a:rPr>
              <a:t>Result</a:t>
            </a:r>
            <a:endParaRPr lang="en-US" sz="2400" b="1" dirty="0">
              <a:latin typeface="Times New Roman" panose="02020603050405020304" charset="0"/>
              <a:ea typeface="+mn-lt"/>
              <a:cs typeface="Times New Roman" panose="02020603050405020304" charset="0"/>
            </a:endParaRPr>
          </a:p>
          <a:p>
            <a:pPr marL="305435" indent="-305435"/>
            <a:r>
              <a:rPr lang="en-US" sz="2400" b="1" dirty="0">
                <a:latin typeface="Times New Roman" panose="02020603050405020304" charset="0"/>
                <a:ea typeface="+mn-lt"/>
                <a:cs typeface="Times New Roman" panose="02020603050405020304" charset="0"/>
              </a:rPr>
              <a:t>Conclusion</a:t>
            </a:r>
            <a:endParaRPr lang="en-US" sz="2400" b="1" dirty="0">
              <a:latin typeface="Times New Roman" panose="02020603050405020304" charset="0"/>
              <a:ea typeface="+mn-lt"/>
              <a:cs typeface="Times New Roman" panose="02020603050405020304" charset="0"/>
            </a:endParaRPr>
          </a:p>
          <a:p>
            <a:pPr marL="305435" indent="-305435"/>
            <a:r>
              <a:rPr lang="en-US" sz="2400" b="1" dirty="0">
                <a:latin typeface="Times New Roman" panose="02020603050405020304" charset="0"/>
                <a:ea typeface="+mn-lt"/>
                <a:cs typeface="Times New Roman" panose="02020603050405020304" charset="0"/>
              </a:rPr>
              <a:t>Git-hub Link</a:t>
            </a:r>
            <a:endParaRPr lang="en-US" sz="2400" b="1" dirty="0">
              <a:latin typeface="Times New Roman" panose="02020603050405020304" charset="0"/>
              <a:ea typeface="+mn-lt"/>
              <a:cs typeface="Times New Roman" panose="02020603050405020304" charset="0"/>
            </a:endParaRPr>
          </a:p>
          <a:p>
            <a:pPr marL="305435" indent="-305435"/>
            <a:r>
              <a:rPr lang="en-US" sz="2400" b="1" dirty="0">
                <a:latin typeface="Times New Roman" panose="02020603050405020304" charset="0"/>
                <a:ea typeface="+mn-lt"/>
                <a:cs typeface="Times New Roman" panose="02020603050405020304" charset="0"/>
              </a:rPr>
              <a:t>Future scope</a:t>
            </a:r>
            <a:endParaRPr lang="en-US" sz="2400" b="1" dirty="0">
              <a:latin typeface="Times New Roman" panose="02020603050405020304" charset="0"/>
              <a:ea typeface="+mn-lt"/>
              <a:cs typeface="Times New Roman" panose="02020603050405020304" charset="0"/>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US" altLang="en-US" sz="2800" dirty="0">
                <a:latin typeface="Times New Roman" panose="02020603050405020304" charset="0"/>
                <a:cs typeface="Times New Roman" panose="02020603050405020304" charset="0"/>
              </a:rPr>
              <a:t>The project "Steganography - Hide a Secret Text Message in an Image" is designed to provide a graphical user interface (GUI) for securely embedding and retrieving text messages within image files. The main objective is to utilize the concept of Least Significant Bit (LSB) Steganography to hide a secret message within the pixel data of an image, making it invisible to the naked eye, while still preserving the original appearance of the image.</a:t>
            </a:r>
            <a:endParaRPr lang="en-US" altLang="en-US" sz="28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r>
              <a:rPr lang="en-US" altLang="en-US" sz="2000" dirty="0">
                <a:latin typeface="Times New Roman" panose="02020603050405020304" charset="0"/>
                <a:cs typeface="Times New Roman" panose="02020603050405020304" charset="0"/>
              </a:rPr>
              <a:t>This Steganography project integrates several key libraries and technologies to provide a graphical user interface (GUI) and functionality for embedding and retrieving hidden messages within images. </a:t>
            </a:r>
            <a:endParaRPr lang="en-US" altLang="en-US" sz="2000" dirty="0">
              <a:latin typeface="Times New Roman" panose="02020603050405020304" charset="0"/>
              <a:cs typeface="Times New Roman" panose="02020603050405020304" charset="0"/>
            </a:endParaRPr>
          </a:p>
          <a:p>
            <a:pPr marL="0" indent="0">
              <a:buNone/>
            </a:pPr>
            <a:r>
              <a:rPr lang="en-US" altLang="en-US" sz="2000" dirty="0">
                <a:latin typeface="Times New Roman" panose="02020603050405020304" charset="0"/>
                <a:cs typeface="Times New Roman" panose="02020603050405020304" charset="0"/>
              </a:rPr>
              <a:t>1. Tkinter (Python GUI Library)</a:t>
            </a:r>
            <a:endParaRPr lang="en-US" altLang="en-US" sz="2000" dirty="0">
              <a:latin typeface="Times New Roman" panose="02020603050405020304" charset="0"/>
              <a:cs typeface="Times New Roman" panose="02020603050405020304" charset="0"/>
            </a:endParaRPr>
          </a:p>
          <a:p>
            <a:pPr marL="0" indent="0">
              <a:buNone/>
            </a:pPr>
            <a:r>
              <a:rPr lang="en-US" altLang="en-US" sz="2000" dirty="0">
                <a:latin typeface="Times New Roman" panose="02020603050405020304" charset="0"/>
                <a:cs typeface="Times New Roman" panose="02020603050405020304" charset="0"/>
              </a:rPr>
              <a:t>2.PIL (Pillow) (Python Imaging Library)</a:t>
            </a:r>
            <a:endParaRPr lang="en-US" altLang="en-US" sz="2000" dirty="0">
              <a:latin typeface="Times New Roman" panose="02020603050405020304" charset="0"/>
              <a:cs typeface="Times New Roman" panose="02020603050405020304" charset="0"/>
            </a:endParaRPr>
          </a:p>
          <a:p>
            <a:pPr marL="0" indent="0">
              <a:buNone/>
            </a:pPr>
            <a:r>
              <a:rPr lang="en-US" altLang="en-US" sz="2000" dirty="0">
                <a:latin typeface="Times New Roman" panose="02020603050405020304" charset="0"/>
                <a:cs typeface="Times New Roman" panose="02020603050405020304" charset="0"/>
              </a:rPr>
              <a:t>3. os (Operating System Interface)</a:t>
            </a:r>
            <a:endParaRPr lang="en-US" altLang="en-US" sz="2000" dirty="0">
              <a:latin typeface="Times New Roman" panose="02020603050405020304" charset="0"/>
              <a:cs typeface="Times New Roman" panose="02020603050405020304" charset="0"/>
            </a:endParaRPr>
          </a:p>
          <a:p>
            <a:pPr marL="0" indent="0">
              <a:buNone/>
            </a:pPr>
            <a:r>
              <a:rPr lang="en-US" altLang="en-US" sz="2000" dirty="0">
                <a:latin typeface="Times New Roman" panose="02020603050405020304" charset="0"/>
                <a:cs typeface="Times New Roman" panose="02020603050405020304" charset="0"/>
              </a:rPr>
              <a:t>4. Stegano (LSB)</a:t>
            </a:r>
            <a:endParaRPr lang="en-US" altLang="en-US" sz="2000" dirty="0">
              <a:latin typeface="Times New Roman" panose="02020603050405020304" charset="0"/>
              <a:cs typeface="Times New Roman" panose="02020603050405020304" charset="0"/>
            </a:endParaRPr>
          </a:p>
          <a:p>
            <a:pPr marL="0" indent="0">
              <a:buNone/>
            </a:pPr>
            <a:r>
              <a:rPr lang="en-US" altLang="en-US" sz="2000" b="1" dirty="0">
                <a:latin typeface="Times New Roman" panose="02020603050405020304" charset="0"/>
                <a:cs typeface="Times New Roman" panose="02020603050405020304" charset="0"/>
              </a:rPr>
              <a:t>Platform Used</a:t>
            </a:r>
            <a:endParaRPr lang="en-US" altLang="en-US" sz="2000" b="1" dirty="0">
              <a:latin typeface="Times New Roman" panose="02020603050405020304" charset="0"/>
              <a:cs typeface="Times New Roman" panose="02020603050405020304" charset="0"/>
            </a:endParaRPr>
          </a:p>
          <a:p>
            <a:pPr marL="0" indent="0">
              <a:buNone/>
            </a:pPr>
            <a:r>
              <a:rPr lang="en-US" altLang="en-US" sz="2000" dirty="0">
                <a:latin typeface="Times New Roman" panose="02020603050405020304" charset="0"/>
                <a:cs typeface="Times New Roman" panose="02020603050405020304" charset="0"/>
              </a:rPr>
              <a:t>The project is built and executed on the Python platform, utilizing a cross-platform approach, ensuring that it can run seamlessly on Windows, macOS, and Linux operating systems.</a:t>
            </a:r>
            <a:endParaRPr lang="en-US" altLang="en-US" sz="2000" dirty="0">
              <a:latin typeface="Times New Roman" panose="02020603050405020304" charset="0"/>
              <a:cs typeface="Times New Roman" panose="02020603050405020304" charset="0"/>
            </a:endParaRPr>
          </a:p>
          <a:p>
            <a:pPr marL="0" indent="0">
              <a:buNone/>
            </a:pPr>
            <a:r>
              <a:rPr lang="en-US" altLang="en-US" sz="2000" b="1" dirty="0">
                <a:latin typeface="Times New Roman" panose="02020603050405020304" charset="0"/>
                <a:cs typeface="Times New Roman" panose="02020603050405020304" charset="0"/>
              </a:rPr>
              <a:t>Python Version:</a:t>
            </a:r>
            <a:endParaRPr lang="en-US" altLang="en-US" sz="2000" dirty="0">
              <a:latin typeface="Times New Roman" panose="02020603050405020304" charset="0"/>
              <a:cs typeface="Times New Roman" panose="02020603050405020304" charset="0"/>
            </a:endParaRPr>
          </a:p>
          <a:p>
            <a:pPr marL="0" indent="0">
              <a:buNone/>
            </a:pPr>
            <a:r>
              <a:rPr lang="en-US" altLang="en-US" sz="2000" dirty="0">
                <a:latin typeface="Times New Roman" panose="02020603050405020304" charset="0"/>
                <a:cs typeface="Times New Roman" panose="02020603050405020304" charset="0"/>
              </a:rPr>
              <a:t>Python 3.13.2</a:t>
            </a:r>
            <a:endParaRPr lang="en-US" altLang="en-US" sz="2000" dirty="0">
              <a:latin typeface="Times New Roman" panose="02020603050405020304" charset="0"/>
              <a:cs typeface="Times New Roman" panose="02020603050405020304" charset="0"/>
            </a:endParaRPr>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70000"/>
          </a:bodyPr>
          <a:lstStyle/>
          <a:p>
            <a:pPr marL="0" indent="0">
              <a:buNone/>
            </a:pPr>
            <a:endParaRPr lang="en-US" altLang="en-US" sz="1800" b="1" dirty="0">
              <a:solidFill>
                <a:srgbClr val="0F0F0F"/>
              </a:solidFill>
            </a:endParaRPr>
          </a:p>
          <a:p>
            <a:pPr marL="0" indent="0">
              <a:buNone/>
            </a:pPr>
            <a:r>
              <a:rPr lang="en-US" altLang="en-US" sz="2220" dirty="0">
                <a:solidFill>
                  <a:srgbClr val="0F0F0F"/>
                </a:solidFill>
                <a:latin typeface="Times New Roman" panose="02020603050405020304" charset="0"/>
                <a:cs typeface="Times New Roman" panose="02020603050405020304" charset="0"/>
              </a:rPr>
              <a:t>The "Steganography - Hide a Secret Text Message in an Image" project offers several unique features that distinguish it from other basic steganography tools. These features enhance both the user experience and the functionality of the project.</a:t>
            </a:r>
            <a:endParaRPr lang="en-US" altLang="en-US" sz="2220" dirty="0">
              <a:solidFill>
                <a:srgbClr val="0F0F0F"/>
              </a:solidFill>
              <a:latin typeface="Times New Roman" panose="02020603050405020304" charset="0"/>
              <a:cs typeface="Times New Roman" panose="02020603050405020304" charset="0"/>
            </a:endParaRPr>
          </a:p>
          <a:p>
            <a:pPr marL="0" indent="0">
              <a:buNone/>
            </a:pPr>
            <a:r>
              <a:rPr lang="en-US" altLang="en-US" sz="2220" dirty="0">
                <a:solidFill>
                  <a:srgbClr val="0F0F0F"/>
                </a:solidFill>
                <a:latin typeface="Times New Roman" panose="02020603050405020304" charset="0"/>
                <a:cs typeface="Times New Roman" panose="02020603050405020304" charset="0"/>
              </a:rPr>
              <a:t>1. Intuitive Graphical User Interface (GUI)</a:t>
            </a:r>
            <a:endParaRPr lang="en-US" altLang="en-US" sz="2220" dirty="0">
              <a:solidFill>
                <a:srgbClr val="0F0F0F"/>
              </a:solidFill>
              <a:latin typeface="Times New Roman" panose="02020603050405020304" charset="0"/>
              <a:cs typeface="Times New Roman" panose="02020603050405020304" charset="0"/>
            </a:endParaRPr>
          </a:p>
          <a:p>
            <a:pPr marL="0" indent="0">
              <a:buNone/>
            </a:pPr>
            <a:r>
              <a:rPr lang="en-US" altLang="en-US" sz="2220" dirty="0">
                <a:solidFill>
                  <a:srgbClr val="0F0F0F"/>
                </a:solidFill>
                <a:latin typeface="Times New Roman" panose="02020603050405020304" charset="0"/>
                <a:cs typeface="Times New Roman" panose="02020603050405020304" charset="0"/>
              </a:rPr>
              <a:t>2. Real-Time Image Preview</a:t>
            </a:r>
            <a:endParaRPr lang="en-US" altLang="en-US" sz="2220" dirty="0">
              <a:solidFill>
                <a:srgbClr val="0F0F0F"/>
              </a:solidFill>
              <a:latin typeface="Times New Roman" panose="02020603050405020304" charset="0"/>
              <a:cs typeface="Times New Roman" panose="02020603050405020304" charset="0"/>
            </a:endParaRPr>
          </a:p>
          <a:p>
            <a:pPr marL="0" indent="0">
              <a:buNone/>
            </a:pPr>
            <a:r>
              <a:rPr lang="en-US" altLang="en-US" sz="2220" dirty="0">
                <a:solidFill>
                  <a:srgbClr val="0F0F0F"/>
                </a:solidFill>
                <a:latin typeface="Times New Roman" panose="02020603050405020304" charset="0"/>
                <a:cs typeface="Times New Roman" panose="02020603050405020304" charset="0"/>
              </a:rPr>
              <a:t>3. Cross-Platform Support</a:t>
            </a:r>
            <a:endParaRPr lang="en-US" altLang="en-US" sz="2220" dirty="0">
              <a:solidFill>
                <a:srgbClr val="0F0F0F"/>
              </a:solidFill>
              <a:latin typeface="Times New Roman" panose="02020603050405020304" charset="0"/>
              <a:cs typeface="Times New Roman" panose="02020603050405020304" charset="0"/>
            </a:endParaRPr>
          </a:p>
          <a:p>
            <a:pPr marL="0" indent="0">
              <a:buNone/>
            </a:pPr>
            <a:r>
              <a:rPr lang="en-US" altLang="en-US" sz="2220" dirty="0">
                <a:solidFill>
                  <a:srgbClr val="0F0F0F"/>
                </a:solidFill>
                <a:latin typeface="Times New Roman" panose="02020603050405020304" charset="0"/>
                <a:cs typeface="Times New Roman" panose="02020603050405020304" charset="0"/>
              </a:rPr>
              <a:t>4.Enhanced Steganography with LSB (Least Significant Bit) Method</a:t>
            </a:r>
            <a:endParaRPr lang="en-US" altLang="en-US" sz="2220" dirty="0">
              <a:solidFill>
                <a:srgbClr val="0F0F0F"/>
              </a:solidFill>
              <a:latin typeface="Times New Roman" panose="02020603050405020304" charset="0"/>
              <a:cs typeface="Times New Roman" panose="02020603050405020304" charset="0"/>
            </a:endParaRPr>
          </a:p>
          <a:p>
            <a:pPr marL="0" indent="0">
              <a:buNone/>
            </a:pPr>
            <a:r>
              <a:rPr lang="en-US" altLang="en-US" sz="2220" dirty="0">
                <a:solidFill>
                  <a:srgbClr val="0F0F0F"/>
                </a:solidFill>
                <a:latin typeface="Times New Roman" panose="02020603050405020304" charset="0"/>
                <a:cs typeface="Times New Roman" panose="02020603050405020304" charset="0"/>
              </a:rPr>
              <a:t>5. Simple Message Embedding and Retrieval</a:t>
            </a:r>
            <a:endParaRPr lang="en-US" altLang="en-US" sz="2220" dirty="0">
              <a:solidFill>
                <a:srgbClr val="0F0F0F"/>
              </a:solidFill>
              <a:latin typeface="Times New Roman" panose="02020603050405020304" charset="0"/>
              <a:cs typeface="Times New Roman" panose="02020603050405020304" charset="0"/>
            </a:endParaRPr>
          </a:p>
          <a:p>
            <a:pPr marL="0" indent="0">
              <a:buNone/>
            </a:pPr>
            <a:r>
              <a:rPr lang="en-US" altLang="en-US" sz="2220" dirty="0">
                <a:solidFill>
                  <a:srgbClr val="0F0F0F"/>
                </a:solidFill>
                <a:latin typeface="Times New Roman" panose="02020603050405020304" charset="0"/>
                <a:cs typeface="Times New Roman" panose="02020603050405020304" charset="0"/>
              </a:rPr>
              <a:t>6.Image Saving and File Management</a:t>
            </a:r>
            <a:endParaRPr lang="en-US" altLang="en-US" sz="2220" dirty="0">
              <a:solidFill>
                <a:srgbClr val="0F0F0F"/>
              </a:solidFill>
              <a:latin typeface="Times New Roman" panose="02020603050405020304" charset="0"/>
              <a:cs typeface="Times New Roman" panose="02020603050405020304" charset="0"/>
            </a:endParaRPr>
          </a:p>
          <a:p>
            <a:pPr marL="0" indent="0">
              <a:buNone/>
            </a:pPr>
            <a:r>
              <a:rPr lang="en-US" altLang="en-US" sz="2220" dirty="0">
                <a:solidFill>
                  <a:srgbClr val="0F0F0F"/>
                </a:solidFill>
                <a:latin typeface="Times New Roman" panose="02020603050405020304" charset="0"/>
                <a:cs typeface="Times New Roman" panose="02020603050405020304" charset="0"/>
              </a:rPr>
              <a:t>7.Real-Time Text Scrolling and Input Management</a:t>
            </a:r>
            <a:endParaRPr lang="en-US" altLang="en-US" sz="2220" dirty="0">
              <a:solidFill>
                <a:srgbClr val="0F0F0F"/>
              </a:solidFill>
              <a:latin typeface="Times New Roman" panose="02020603050405020304" charset="0"/>
              <a:cs typeface="Times New Roman" panose="02020603050405020304" charset="0"/>
            </a:endParaRPr>
          </a:p>
          <a:p>
            <a:pPr marL="0" indent="0">
              <a:buNone/>
            </a:pPr>
            <a:r>
              <a:rPr lang="en-US" altLang="en-US" sz="2220" dirty="0">
                <a:solidFill>
                  <a:srgbClr val="0F0F0F"/>
                </a:solidFill>
                <a:latin typeface="Times New Roman" panose="02020603050405020304" charset="0"/>
                <a:cs typeface="Times New Roman" panose="02020603050405020304" charset="0"/>
              </a:rPr>
              <a:t>8.Secure Data Hiding for Confidential Communication</a:t>
            </a:r>
            <a:endParaRPr lang="en-US" altLang="en-US" sz="2220" dirty="0">
              <a:solidFill>
                <a:srgbClr val="0F0F0F"/>
              </a:solidFill>
              <a:latin typeface="Times New Roman" panose="02020603050405020304" charset="0"/>
              <a:cs typeface="Times New Roman" panose="02020603050405020304" charset="0"/>
            </a:endParaRPr>
          </a:p>
          <a:p>
            <a:pPr marL="0" indent="0">
              <a:buNone/>
            </a:pPr>
            <a:r>
              <a:rPr lang="en-US" altLang="en-US" sz="2220" dirty="0">
                <a:solidFill>
                  <a:srgbClr val="0F0F0F"/>
                </a:solidFill>
                <a:latin typeface="Times New Roman" panose="02020603050405020304" charset="0"/>
                <a:cs typeface="Times New Roman" panose="02020603050405020304" charset="0"/>
              </a:rPr>
              <a:t>9.Customizable Interface with Aesthetic Design</a:t>
            </a:r>
            <a:endParaRPr lang="en-US" altLang="en-US" sz="2220" dirty="0">
              <a:solidFill>
                <a:srgbClr val="0F0F0F"/>
              </a:solidFill>
              <a:latin typeface="Times New Roman" panose="02020603050405020304" charset="0"/>
              <a:cs typeface="Times New Roman" panose="02020603050405020304" charset="0"/>
            </a:endParaRPr>
          </a:p>
          <a:p>
            <a:pPr marL="0" indent="0">
              <a:buNone/>
            </a:pPr>
            <a:endParaRPr lang="en-US" altLang="en-US" sz="2220" dirty="0">
              <a:solidFill>
                <a:srgbClr val="0F0F0F"/>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normAutofit fontScale="25000"/>
          </a:bodyPr>
          <a:lstStyle/>
          <a:p>
            <a:pPr marL="0" indent="0">
              <a:buNone/>
            </a:pPr>
            <a:endParaRPr lang="en-US" altLang="en-US" sz="2000" dirty="0">
              <a:latin typeface="Times New Roman" panose="02020603050405020304" charset="0"/>
              <a:cs typeface="Times New Roman" panose="02020603050405020304" charset="0"/>
            </a:endParaRPr>
          </a:p>
          <a:p>
            <a:pPr marL="0" indent="0">
              <a:buNone/>
            </a:pPr>
            <a:endParaRPr lang="en-US" altLang="en-US" sz="2000" dirty="0">
              <a:latin typeface="Times New Roman" panose="02020603050405020304" charset="0"/>
              <a:cs typeface="Times New Roman" panose="02020603050405020304" charset="0"/>
            </a:endParaRPr>
          </a:p>
          <a:p>
            <a:pPr marL="0" indent="0">
              <a:buNone/>
            </a:pPr>
            <a:endParaRPr lang="en-US" altLang="en-US" sz="7200" dirty="0">
              <a:latin typeface="Times New Roman" panose="02020603050405020304" charset="0"/>
              <a:cs typeface="Times New Roman" panose="02020603050405020304" charset="0"/>
            </a:endParaRPr>
          </a:p>
          <a:p>
            <a:pPr marL="0" indent="0">
              <a:buNone/>
            </a:pPr>
            <a:endParaRPr lang="en-US" altLang="en-US" sz="7200" dirty="0">
              <a:latin typeface="Times New Roman" panose="02020603050405020304" charset="0"/>
              <a:cs typeface="Times New Roman" panose="02020603050405020304" charset="0"/>
            </a:endParaRPr>
          </a:p>
          <a:p>
            <a:pPr marL="0" indent="0">
              <a:buNone/>
            </a:pPr>
            <a:endParaRPr lang="en-US" altLang="en-US" sz="7200" dirty="0">
              <a:latin typeface="Times New Roman" panose="02020603050405020304" charset="0"/>
              <a:cs typeface="Times New Roman" panose="02020603050405020304" charset="0"/>
            </a:endParaRPr>
          </a:p>
          <a:p>
            <a:pPr marL="0" indent="0">
              <a:buNone/>
            </a:pPr>
            <a:endParaRPr lang="en-US" altLang="en-US" sz="7200" dirty="0">
              <a:latin typeface="Times New Roman" panose="02020603050405020304" charset="0"/>
              <a:cs typeface="Times New Roman" panose="02020603050405020304" charset="0"/>
            </a:endParaRPr>
          </a:p>
          <a:p>
            <a:pPr marL="0" indent="0">
              <a:buNone/>
            </a:pPr>
            <a:r>
              <a:rPr lang="en-US" altLang="en-US" sz="7200" dirty="0">
                <a:latin typeface="Times New Roman" panose="02020603050405020304" charset="0"/>
                <a:cs typeface="Times New Roman" panose="02020603050405020304" charset="0"/>
              </a:rPr>
              <a:t>The Steganography Project using the provided code is aimed at individuals or organizations that need to securely hide and retrieve secret messages within image files.</a:t>
            </a:r>
            <a:endParaRPr lang="en-US" altLang="en-US" sz="7200" dirty="0">
              <a:latin typeface="Times New Roman" panose="02020603050405020304" charset="0"/>
              <a:cs typeface="Times New Roman" panose="02020603050405020304" charset="0"/>
            </a:endParaRPr>
          </a:p>
          <a:p>
            <a:pPr marL="0" indent="0">
              <a:buNone/>
            </a:pPr>
            <a:r>
              <a:rPr lang="en-US" altLang="en-US" sz="7200" b="1" dirty="0">
                <a:latin typeface="Times New Roman" panose="02020603050405020304" charset="0"/>
                <a:cs typeface="Times New Roman" panose="02020603050405020304" charset="0"/>
              </a:rPr>
              <a:t>1. General Public Interested in Privacy</a:t>
            </a:r>
            <a:endParaRPr lang="en-US" altLang="en-US" sz="7200" b="1" dirty="0">
              <a:latin typeface="Times New Roman" panose="02020603050405020304" charset="0"/>
              <a:cs typeface="Times New Roman" panose="02020603050405020304" charset="0"/>
            </a:endParaRPr>
          </a:p>
          <a:p>
            <a:pPr marL="0" indent="0">
              <a:buNone/>
            </a:pPr>
            <a:r>
              <a:rPr lang="en-US" altLang="en-US" sz="7200" dirty="0">
                <a:latin typeface="Times New Roman" panose="02020603050405020304" charset="0"/>
                <a:cs typeface="Times New Roman" panose="02020603050405020304" charset="0"/>
              </a:rPr>
              <a:t>Use Case: Individuals who value their privacy and want to send secret messages embedded in images over social media, email, or other digital communication channels.</a:t>
            </a:r>
            <a:endParaRPr lang="en-US" altLang="en-US" sz="7200" dirty="0">
              <a:latin typeface="Times New Roman" panose="02020603050405020304" charset="0"/>
              <a:cs typeface="Times New Roman" panose="02020603050405020304" charset="0"/>
            </a:endParaRPr>
          </a:p>
          <a:p>
            <a:pPr marL="0" indent="0">
              <a:buNone/>
            </a:pPr>
            <a:r>
              <a:rPr lang="en-US" altLang="en-US" sz="7200" b="1" dirty="0">
                <a:latin typeface="Times New Roman" panose="02020603050405020304" charset="0"/>
                <a:cs typeface="Times New Roman" panose="02020603050405020304" charset="0"/>
              </a:rPr>
              <a:t>Examples:</a:t>
            </a:r>
            <a:endParaRPr lang="en-US" altLang="en-US" sz="7200" b="1" dirty="0">
              <a:latin typeface="Times New Roman" panose="02020603050405020304" charset="0"/>
              <a:cs typeface="Times New Roman" panose="02020603050405020304" charset="0"/>
            </a:endParaRPr>
          </a:p>
          <a:p>
            <a:pPr marL="0" indent="0">
              <a:buNone/>
            </a:pPr>
            <a:r>
              <a:rPr lang="en-US" altLang="en-US" sz="7200" b="1" dirty="0">
                <a:latin typeface="Times New Roman" panose="02020603050405020304" charset="0"/>
                <a:cs typeface="Times New Roman" panose="02020603050405020304" charset="0"/>
              </a:rPr>
              <a:t>Personal Use</a:t>
            </a:r>
            <a:r>
              <a:rPr lang="en-US" altLang="en-US" sz="7200" dirty="0">
                <a:latin typeface="Times New Roman" panose="02020603050405020304" charset="0"/>
                <a:cs typeface="Times New Roman" panose="02020603050405020304" charset="0"/>
              </a:rPr>
              <a:t>: Someone who wants to share a confidential message with a friend or family member without it being detected or easily accessible to third parties.</a:t>
            </a:r>
            <a:endParaRPr lang="en-US" altLang="en-US" sz="7200" dirty="0">
              <a:latin typeface="Times New Roman" panose="02020603050405020304" charset="0"/>
              <a:cs typeface="Times New Roman" panose="02020603050405020304" charset="0"/>
            </a:endParaRPr>
          </a:p>
          <a:p>
            <a:pPr marL="0" indent="0">
              <a:buNone/>
            </a:pPr>
            <a:r>
              <a:rPr lang="en-US" altLang="en-US" sz="7200" b="1">
                <a:latin typeface="Times New Roman" panose="02020603050405020304" charset="0"/>
                <a:cs typeface="Times New Roman" panose="02020603050405020304" charset="0"/>
                <a:sym typeface="+mn-ea"/>
              </a:rPr>
              <a:t>2. Cybersecurity Professionals and Researchers</a:t>
            </a:r>
            <a:endParaRPr lang="en-US" altLang="en-US" sz="7200" b="1">
              <a:latin typeface="Times New Roman" panose="02020603050405020304" charset="0"/>
              <a:cs typeface="Times New Roman" panose="02020603050405020304" charset="0"/>
            </a:endParaRPr>
          </a:p>
          <a:p>
            <a:pPr marL="0" indent="0">
              <a:buNone/>
            </a:pPr>
            <a:r>
              <a:rPr lang="en-US" altLang="en-US" sz="7200" b="1">
                <a:latin typeface="Times New Roman" panose="02020603050405020304" charset="0"/>
                <a:cs typeface="Times New Roman" panose="02020603050405020304" charset="0"/>
                <a:sym typeface="+mn-ea"/>
              </a:rPr>
              <a:t>Use Case:</a:t>
            </a:r>
            <a:r>
              <a:rPr lang="en-US" altLang="en-US" sz="7200">
                <a:latin typeface="Times New Roman" panose="02020603050405020304" charset="0"/>
                <a:cs typeface="Times New Roman" panose="02020603050405020304" charset="0"/>
                <a:sym typeface="+mn-ea"/>
              </a:rPr>
              <a:t> Professionals working in the cybersecurity industry may use this tool to study steganography techniques, test security protocols, or explore methods for detecting hidden messages in images.</a:t>
            </a:r>
            <a:endParaRPr lang="en-US" altLang="en-US" sz="7200">
              <a:latin typeface="Times New Roman" panose="02020603050405020304" charset="0"/>
              <a:cs typeface="Times New Roman" panose="02020603050405020304" charset="0"/>
              <a:sym typeface="+mn-ea"/>
            </a:endParaRPr>
          </a:p>
          <a:p>
            <a:pPr marL="0" indent="0">
              <a:buNone/>
            </a:pPr>
            <a:r>
              <a:rPr lang="en-US" altLang="en-US" sz="7200" b="1" dirty="0">
                <a:latin typeface="Times New Roman" panose="02020603050405020304" charset="0"/>
                <a:cs typeface="Times New Roman" panose="02020603050405020304" charset="0"/>
                <a:sym typeface="+mn-ea"/>
              </a:rPr>
              <a:t>Examples:</a:t>
            </a:r>
            <a:endParaRPr lang="en-US" altLang="en-US" sz="7200" b="1" dirty="0">
              <a:latin typeface="Times New Roman" panose="02020603050405020304" charset="0"/>
              <a:cs typeface="Times New Roman" panose="02020603050405020304" charset="0"/>
            </a:endParaRPr>
          </a:p>
          <a:p>
            <a:pPr marL="0" indent="0">
              <a:buNone/>
            </a:pPr>
            <a:r>
              <a:rPr lang="en-US" altLang="en-US" sz="7200">
                <a:latin typeface="Times New Roman" panose="02020603050405020304" charset="0"/>
                <a:cs typeface="Times New Roman" panose="02020603050405020304" charset="0"/>
              </a:rPr>
              <a:t>Penetration Testers,Cryptography Experts</a:t>
            </a:r>
            <a:endParaRPr lang="en-US" altLang="en-US" sz="7200">
              <a:latin typeface="Times New Roman" panose="02020603050405020304" charset="0"/>
              <a:cs typeface="Times New Roman" panose="02020603050405020304" charset="0"/>
            </a:endParaRPr>
          </a:p>
          <a:p>
            <a:pPr marL="0" indent="0">
              <a:buNone/>
            </a:pPr>
            <a:endParaRPr lang="en-US" altLang="en-US" sz="7200" dirty="0">
              <a:latin typeface="Times New Roman" panose="02020603050405020304" charset="0"/>
              <a:cs typeface="Times New Roman" panose="02020603050405020304" charset="0"/>
            </a:endParaRPr>
          </a:p>
          <a:p>
            <a:pPr marL="0" indent="0">
              <a:buNone/>
            </a:pPr>
            <a:endParaRPr lang="en-US" altLang="en-US" sz="7200" dirty="0">
              <a:latin typeface="Times New Roman" panose="02020603050405020304" charset="0"/>
              <a:cs typeface="Times New Roman" panose="02020603050405020304" charset="0"/>
            </a:endParaRPr>
          </a:p>
          <a:p>
            <a:pPr marL="0" indent="0">
              <a:buNone/>
            </a:pPr>
            <a:endParaRPr lang="en-US" altLang="en-US" sz="7200" dirty="0">
              <a:latin typeface="Times New Roman" panose="02020603050405020304" charset="0"/>
              <a:cs typeface="Times New Roman" panose="02020603050405020304" charset="0"/>
            </a:endParaRPr>
          </a:p>
          <a:p>
            <a:pPr marL="0" indent="0">
              <a:buNone/>
            </a:pPr>
            <a:endParaRPr lang="en-US" altLang="en-US" sz="7200"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581025" y="1473835"/>
            <a:ext cx="11029315" cy="5175885"/>
          </a:xfrm>
        </p:spPr>
        <p:txBody>
          <a:bodyPr>
            <a:normAutofit fontScale="25000"/>
          </a:bodyPr>
          <a:p>
            <a:pPr marL="0" indent="0">
              <a:buNone/>
            </a:pPr>
            <a:endParaRPr lang="en-US" altLang="en-US"/>
          </a:p>
          <a:p>
            <a:pPr marL="0" indent="0">
              <a:buNone/>
            </a:pPr>
            <a:endParaRPr lang="en-US" altLang="en-US"/>
          </a:p>
          <a:p>
            <a:pPr marL="0" indent="0">
              <a:buNone/>
            </a:pPr>
            <a:endParaRPr lang="en-US" altLang="en-US"/>
          </a:p>
          <a:p>
            <a:pPr marL="0" indent="0">
              <a:buNone/>
            </a:pPr>
            <a:r>
              <a:rPr lang="en-US" altLang="en-US" sz="7200" b="1">
                <a:latin typeface="Times New Roman" panose="02020603050405020304" charset="0"/>
                <a:cs typeface="Times New Roman" panose="02020603050405020304" charset="0"/>
              </a:rPr>
              <a:t>3. Students and Educators in Computer Science</a:t>
            </a:r>
            <a:endParaRPr lang="en-US" altLang="en-US" sz="7200">
              <a:latin typeface="Times New Roman" panose="02020603050405020304" charset="0"/>
              <a:cs typeface="Times New Roman" panose="02020603050405020304" charset="0"/>
            </a:endParaRPr>
          </a:p>
          <a:p>
            <a:pPr marL="0" indent="0">
              <a:buNone/>
            </a:pPr>
            <a:r>
              <a:rPr lang="en-US" altLang="en-US" sz="7200" b="1">
                <a:latin typeface="Times New Roman" panose="02020603050405020304" charset="0"/>
                <a:cs typeface="Times New Roman" panose="02020603050405020304" charset="0"/>
              </a:rPr>
              <a:t>Use Case:</a:t>
            </a:r>
            <a:r>
              <a:rPr lang="en-US" altLang="en-US" sz="7200">
                <a:latin typeface="Times New Roman" panose="02020603050405020304" charset="0"/>
                <a:cs typeface="Times New Roman" panose="02020603050405020304" charset="0"/>
              </a:rPr>
              <a:t> Students and educators can utilize this project as an educational tool to learn about steganography, cryptography, and data security concepts. It can also serve as a practical implementation for demonstrating LSB (Least Significant Bit) encoding in images.</a:t>
            </a:r>
            <a:endParaRPr lang="en-US" altLang="en-US" sz="7200">
              <a:latin typeface="Times New Roman" panose="02020603050405020304" charset="0"/>
              <a:cs typeface="Times New Roman" panose="02020603050405020304" charset="0"/>
            </a:endParaRPr>
          </a:p>
          <a:p>
            <a:pPr marL="0" indent="0">
              <a:buNone/>
            </a:pPr>
            <a:r>
              <a:rPr lang="en-US" altLang="en-US" sz="7200" b="1">
                <a:latin typeface="Times New Roman" panose="02020603050405020304" charset="0"/>
                <a:cs typeface="Times New Roman" panose="02020603050405020304" charset="0"/>
              </a:rPr>
              <a:t>4. Digital Forensics and Law Enforcement</a:t>
            </a:r>
            <a:endParaRPr lang="en-US" altLang="en-US" sz="7200">
              <a:latin typeface="Times New Roman" panose="02020603050405020304" charset="0"/>
              <a:cs typeface="Times New Roman" panose="02020603050405020304" charset="0"/>
            </a:endParaRPr>
          </a:p>
          <a:p>
            <a:pPr marL="0" indent="0">
              <a:buNone/>
            </a:pPr>
            <a:r>
              <a:rPr lang="en-US" altLang="en-US" sz="7200" b="1">
                <a:latin typeface="Times New Roman" panose="02020603050405020304" charset="0"/>
                <a:cs typeface="Times New Roman" panose="02020603050405020304" charset="0"/>
              </a:rPr>
              <a:t>Use Case: </a:t>
            </a:r>
            <a:r>
              <a:rPr lang="en-US" altLang="en-US" sz="7200">
                <a:latin typeface="Times New Roman" panose="02020603050405020304" charset="0"/>
                <a:cs typeface="Times New Roman" panose="02020603050405020304" charset="0"/>
              </a:rPr>
              <a:t>Digital forensics experts and law enforcement agencies might use this tool to investigate cases of covert data transfer, such as when data has been hidden in images during criminal activities (e.g., trafficking, hacking).</a:t>
            </a:r>
            <a:endParaRPr lang="en-US" altLang="en-US" sz="7200">
              <a:latin typeface="Times New Roman" panose="02020603050405020304" charset="0"/>
              <a:cs typeface="Times New Roman" panose="02020603050405020304" charset="0"/>
            </a:endParaRPr>
          </a:p>
          <a:p>
            <a:pPr marL="0" indent="0">
              <a:buNone/>
            </a:pPr>
            <a:r>
              <a:rPr lang="en-US" altLang="en-US" sz="7200" b="1">
                <a:latin typeface="Times New Roman" panose="02020603050405020304" charset="0"/>
                <a:cs typeface="Times New Roman" panose="02020603050405020304" charset="0"/>
              </a:rPr>
              <a:t>5. Content Creators, Artists, and Designers</a:t>
            </a:r>
            <a:endParaRPr lang="en-US" altLang="en-US" sz="7200" b="1">
              <a:latin typeface="Times New Roman" panose="02020603050405020304" charset="0"/>
              <a:cs typeface="Times New Roman" panose="02020603050405020304" charset="0"/>
            </a:endParaRPr>
          </a:p>
          <a:p>
            <a:pPr marL="0" indent="0">
              <a:buNone/>
            </a:pPr>
            <a:r>
              <a:rPr lang="en-US" altLang="en-US" sz="7200" b="1">
                <a:latin typeface="Times New Roman" panose="02020603050405020304" charset="0"/>
                <a:cs typeface="Times New Roman" panose="02020603050405020304" charset="0"/>
              </a:rPr>
              <a:t>Use Case: </a:t>
            </a:r>
            <a:r>
              <a:rPr lang="en-US" altLang="en-US" sz="7200">
                <a:latin typeface="Times New Roman" panose="02020603050405020304" charset="0"/>
                <a:cs typeface="Times New Roman" panose="02020603050405020304" charset="0"/>
              </a:rPr>
              <a:t>Artists, graphic designers, and digital content creators can embed messages, watermarks, or hidden content within images for artistic, branding, or security purposes. This can add an additional layer of creativity or protection to their work.</a:t>
            </a:r>
            <a:endParaRPr lang="en-US" altLang="en-US" sz="7200">
              <a:latin typeface="Times New Roman" panose="02020603050405020304" charset="0"/>
              <a:cs typeface="Times New Roman" panose="02020603050405020304" charset="0"/>
            </a:endParaRPr>
          </a:p>
          <a:p>
            <a:pPr marL="0" indent="0">
              <a:buNone/>
            </a:pPr>
            <a:r>
              <a:rPr lang="en-US" altLang="en-US" sz="7200" b="1">
                <a:latin typeface="Times New Roman" panose="02020603050405020304" charset="0"/>
                <a:cs typeface="Times New Roman" panose="02020603050405020304" charset="0"/>
              </a:rPr>
              <a:t>6. Corporate/Business Users for Secure Communication</a:t>
            </a:r>
            <a:endParaRPr lang="en-US" altLang="en-US" sz="7200" b="1">
              <a:latin typeface="Times New Roman" panose="02020603050405020304" charset="0"/>
              <a:cs typeface="Times New Roman" panose="02020603050405020304" charset="0"/>
            </a:endParaRPr>
          </a:p>
          <a:p>
            <a:pPr marL="0" indent="0">
              <a:buNone/>
            </a:pPr>
            <a:r>
              <a:rPr lang="en-US" altLang="en-US" sz="7200" b="1">
                <a:latin typeface="Times New Roman" panose="02020603050405020304" charset="0"/>
                <a:cs typeface="Times New Roman" panose="02020603050405020304" charset="0"/>
              </a:rPr>
              <a:t>Use Case:</a:t>
            </a:r>
            <a:r>
              <a:rPr lang="en-US" altLang="en-US" sz="7200">
                <a:latin typeface="Times New Roman" panose="02020603050405020304" charset="0"/>
                <a:cs typeface="Times New Roman" panose="02020603050405020304" charset="0"/>
              </a:rPr>
              <a:t> Businesses that require secure and covert communication methods can use this tool to hide sensitive data or intellectual property within image files, ensuring that the data remains concealed during transfe</a:t>
            </a:r>
            <a:r>
              <a:rPr lang="en-IN" altLang="en-US" sz="7200">
                <a:latin typeface="Times New Roman" panose="02020603050405020304" charset="0"/>
                <a:cs typeface="Times New Roman" panose="02020603050405020304" charset="0"/>
              </a:rPr>
              <a:t>r.</a:t>
            </a:r>
            <a:endParaRPr lang="en-US" altLang="en-US" sz="7200">
              <a:latin typeface="Times New Roman" panose="02020603050405020304" charset="0"/>
              <a:cs typeface="Times New Roman" panose="02020603050405020304" charset="0"/>
            </a:endParaRPr>
          </a:p>
          <a:p>
            <a:pPr marL="0" indent="0">
              <a:buNone/>
            </a:pPr>
            <a:endParaRPr lang="en-US" altLang="en-US"/>
          </a:p>
          <a:p>
            <a:pPr marL="0" indent="0">
              <a:buNone/>
            </a:pPr>
            <a:endParaRPr lang="en-US" altLang="en-US"/>
          </a:p>
          <a:p>
            <a:pPr marL="0" indent="0">
              <a:buNone/>
            </a:pPr>
            <a:endParaRPr lang="en-US" altLang="en-US"/>
          </a:p>
          <a:p>
            <a:pPr marL="0" indent="0">
              <a:buNone/>
            </a:pPr>
            <a:endParaRPr lang="en-US" altLang="en-US"/>
          </a:p>
          <a:p>
            <a:pPr marL="0" indent="0">
              <a:buNone/>
            </a:pPr>
            <a:endParaRPr lang="en-US" altLang="en-US"/>
          </a:p>
          <a:p>
            <a:pPr marL="0" indent="0">
              <a:buNone/>
            </a:pP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chemeClr val="accent1"/>
                </a:solidFill>
              </a:rPr>
              <a:t>Results (ENCRYPTION OUTPUT)</a:t>
            </a:r>
            <a:endParaRPr lang="en-IN" dirty="0">
              <a:solidFill>
                <a:schemeClr val="accent1"/>
              </a:solidFill>
            </a:endParaRPr>
          </a:p>
        </p:txBody>
      </p:sp>
      <p:pic>
        <p:nvPicPr>
          <p:cNvPr id="6" name="Content Placeholder 5" descr="Screenshot 2025-02-23 224300"/>
          <p:cNvPicPr>
            <a:picLocks noChangeAspect="1"/>
          </p:cNvPicPr>
          <p:nvPr>
            <p:ph idx="1"/>
          </p:nvPr>
        </p:nvPicPr>
        <p:blipFill>
          <a:blip r:embed="rId1"/>
          <a:stretch>
            <a:fillRect/>
          </a:stretch>
        </p:blipFill>
        <p:spPr>
          <a:xfrm>
            <a:off x="671830" y="1332230"/>
            <a:ext cx="3242945" cy="4382135"/>
          </a:xfrm>
          <a:prstGeom prst="rect">
            <a:avLst/>
          </a:prstGeom>
        </p:spPr>
      </p:pic>
      <p:pic>
        <p:nvPicPr>
          <p:cNvPr id="8" name="Picture 7" descr="stego3"/>
          <p:cNvPicPr>
            <a:picLocks noChangeAspect="1"/>
          </p:cNvPicPr>
          <p:nvPr/>
        </p:nvPicPr>
        <p:blipFill>
          <a:blip r:embed="rId2"/>
          <a:stretch>
            <a:fillRect/>
          </a:stretch>
        </p:blipFill>
        <p:spPr>
          <a:xfrm>
            <a:off x="4340225" y="1332230"/>
            <a:ext cx="6959600" cy="43821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solidFill>
              </a:rPr>
              <a:t>Decryption OUTPUT</a:t>
            </a:r>
            <a:endParaRPr lang="en-IN" altLang="en-US">
              <a:solidFill>
                <a:schemeClr val="accent1"/>
              </a:solidFill>
            </a:endParaRPr>
          </a:p>
        </p:txBody>
      </p:sp>
      <p:pic>
        <p:nvPicPr>
          <p:cNvPr id="5" name="Picture 4" descr="stego4"/>
          <p:cNvPicPr>
            <a:picLocks noChangeAspect="1"/>
          </p:cNvPicPr>
          <p:nvPr/>
        </p:nvPicPr>
        <p:blipFill>
          <a:blip r:embed="rId1"/>
          <a:stretch>
            <a:fillRect/>
          </a:stretch>
        </p:blipFill>
        <p:spPr>
          <a:xfrm>
            <a:off x="581025" y="1470025"/>
            <a:ext cx="4136390" cy="3890645"/>
          </a:xfrm>
          <a:prstGeom prst="rect">
            <a:avLst/>
          </a:prstGeom>
        </p:spPr>
      </p:pic>
      <p:pic>
        <p:nvPicPr>
          <p:cNvPr id="7" name="Content Placeholder 6" descr="stego5"/>
          <p:cNvPicPr>
            <a:picLocks noChangeAspect="1"/>
          </p:cNvPicPr>
          <p:nvPr>
            <p:ph idx="1"/>
          </p:nvPr>
        </p:nvPicPr>
        <p:blipFill>
          <a:blip r:embed="rId2"/>
          <a:stretch>
            <a:fillRect/>
          </a:stretch>
        </p:blipFill>
        <p:spPr>
          <a:xfrm>
            <a:off x="5192395" y="1473835"/>
            <a:ext cx="5759450" cy="3886835"/>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5363</Words>
  <Application>WPS Presentation</Application>
  <PresentationFormat>Custom</PresentationFormat>
  <Paragraphs>145</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Times New Roman</vt:lpstr>
      <vt:lpstr>DividendVTI</vt:lpstr>
      <vt:lpstr>PROJECT TITLE</vt:lpstr>
      <vt:lpstr>OUTLINE</vt:lpstr>
      <vt:lpstr>Problem Statement</vt:lpstr>
      <vt:lpstr>Technology  used</vt:lpstr>
      <vt:lpstr>Wow factors</vt:lpstr>
      <vt:lpstr>End users</vt:lpstr>
      <vt:lpstr>PowerPoint 演示文稿</vt:lpstr>
      <vt:lpstr>Results</vt:lpstr>
      <vt:lpstr>PowerPoint 演示文稿</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Sankeerthana Boini</cp:lastModifiedBy>
  <cp:revision>27</cp:revision>
  <dcterms:created xsi:type="dcterms:W3CDTF">2021-05-26T16:50:00Z</dcterms:created>
  <dcterms:modified xsi:type="dcterms:W3CDTF">2025-02-23T17:59:19Z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11DA878A44884DD2BF54E30D077B2D0A_13</vt:lpwstr>
  </property>
  <property fmtid="{D5CDD505-2E9C-101B-9397-08002B2CF9AE}" pid="4" name="KSOProductBuildVer">
    <vt:lpwstr>1033-12.2.0.19821</vt:lpwstr>
  </property>
</Properties>
</file>