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4"/>
  </p:notesMasterIdLst>
  <p:handoutMasterIdLst>
    <p:handoutMasterId r:id="rId25"/>
  </p:handoutMasterIdLst>
  <p:sldIdLst>
    <p:sldId id="256" r:id="rId2"/>
    <p:sldId id="384" r:id="rId3"/>
    <p:sldId id="259" r:id="rId4"/>
    <p:sldId id="260" r:id="rId5"/>
    <p:sldId id="261" r:id="rId6"/>
    <p:sldId id="385" r:id="rId7"/>
    <p:sldId id="386"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1" r:id="rId23"/>
  </p:sldIdLst>
  <p:sldSz cx="9144000" cy="6858000" type="screen4x3"/>
  <p:notesSz cx="9296400" cy="7010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000066"/>
    <a:srgbClr val="660066"/>
    <a:srgbClr val="A50021"/>
    <a:srgbClr val="C62C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86" autoAdjust="0"/>
    <p:restoredTop sz="95882" autoAdjust="0"/>
  </p:normalViewPr>
  <p:slideViewPr>
    <p:cSldViewPr>
      <p:cViewPr varScale="1">
        <p:scale>
          <a:sx n="92" d="100"/>
          <a:sy n="92" d="100"/>
        </p:scale>
        <p:origin x="1048" y="-1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116" d="100"/>
          <a:sy n="116" d="100"/>
        </p:scale>
        <p:origin x="23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4028761" cy="350520"/>
          </a:xfrm>
          <a:prstGeom prst="rect">
            <a:avLst/>
          </a:prstGeom>
          <a:noFill/>
          <a:ln w="9525">
            <a:noFill/>
            <a:miter lim="800000"/>
            <a:headEnd/>
            <a:tailEnd/>
          </a:ln>
          <a:effectLst/>
        </p:spPr>
        <p:txBody>
          <a:bodyPr vert="horz" wrap="square" lIns="93165" tIns="46583" rIns="93165" bIns="46583" numCol="1" anchor="t" anchorCtr="0" compatLnSpc="1">
            <a:prstTxWarp prst="textNoShape">
              <a:avLst/>
            </a:prstTxWarp>
          </a:bodyPr>
          <a:lstStyle>
            <a:lvl1pPr defTabSz="931692" eaLnBrk="1" hangingPunct="1">
              <a:defRPr sz="1200">
                <a:latin typeface="Arial" pitchFamily="34" charset="0"/>
              </a:defRPr>
            </a:lvl1pPr>
          </a:lstStyle>
          <a:p>
            <a:pPr>
              <a:defRPr/>
            </a:pPr>
            <a:endParaRPr lang="en-US"/>
          </a:p>
        </p:txBody>
      </p:sp>
      <p:sp>
        <p:nvSpPr>
          <p:cNvPr id="46083" name="Rectangle 3"/>
          <p:cNvSpPr>
            <a:spLocks noGrp="1" noChangeArrowheads="1"/>
          </p:cNvSpPr>
          <p:nvPr>
            <p:ph type="dt" sz="quarter" idx="1"/>
          </p:nvPr>
        </p:nvSpPr>
        <p:spPr bwMode="auto">
          <a:xfrm>
            <a:off x="5266039" y="0"/>
            <a:ext cx="4028761" cy="350520"/>
          </a:xfrm>
          <a:prstGeom prst="rect">
            <a:avLst/>
          </a:prstGeom>
          <a:noFill/>
          <a:ln w="9525">
            <a:noFill/>
            <a:miter lim="800000"/>
            <a:headEnd/>
            <a:tailEnd/>
          </a:ln>
          <a:effectLst/>
        </p:spPr>
        <p:txBody>
          <a:bodyPr vert="horz" wrap="square" lIns="93165" tIns="46583" rIns="93165" bIns="46583" numCol="1" anchor="t" anchorCtr="0" compatLnSpc="1">
            <a:prstTxWarp prst="textNoShape">
              <a:avLst/>
            </a:prstTxWarp>
          </a:bodyPr>
          <a:lstStyle>
            <a:lvl1pPr algn="r" defTabSz="931692" eaLnBrk="1" hangingPunct="1">
              <a:defRPr sz="1200">
                <a:latin typeface="Arial" pitchFamily="34" charset="0"/>
              </a:defRPr>
            </a:lvl1pPr>
          </a:lstStyle>
          <a:p>
            <a:pPr>
              <a:defRPr/>
            </a:pPr>
            <a:endParaRPr lang="en-US"/>
          </a:p>
        </p:txBody>
      </p:sp>
      <p:sp>
        <p:nvSpPr>
          <p:cNvPr id="46084" name="Rectangle 4"/>
          <p:cNvSpPr>
            <a:spLocks noGrp="1" noChangeArrowheads="1"/>
          </p:cNvSpPr>
          <p:nvPr>
            <p:ph type="ftr" sz="quarter" idx="2"/>
          </p:nvPr>
        </p:nvSpPr>
        <p:spPr bwMode="auto">
          <a:xfrm>
            <a:off x="0" y="6659880"/>
            <a:ext cx="4028761" cy="348898"/>
          </a:xfrm>
          <a:prstGeom prst="rect">
            <a:avLst/>
          </a:prstGeom>
          <a:noFill/>
          <a:ln w="9525">
            <a:noFill/>
            <a:miter lim="800000"/>
            <a:headEnd/>
            <a:tailEnd/>
          </a:ln>
          <a:effectLst/>
        </p:spPr>
        <p:txBody>
          <a:bodyPr vert="horz" wrap="square" lIns="93165" tIns="46583" rIns="93165" bIns="46583" numCol="1" anchor="b" anchorCtr="0" compatLnSpc="1">
            <a:prstTxWarp prst="textNoShape">
              <a:avLst/>
            </a:prstTxWarp>
          </a:bodyPr>
          <a:lstStyle>
            <a:lvl1pPr defTabSz="931692" eaLnBrk="1" hangingPunct="1">
              <a:defRPr sz="1200">
                <a:latin typeface="Arial" pitchFamily="34" charset="0"/>
              </a:defRPr>
            </a:lvl1pPr>
          </a:lstStyle>
          <a:p>
            <a:pPr>
              <a:defRPr/>
            </a:pPr>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28761" cy="350520"/>
          </a:xfrm>
          <a:prstGeom prst="rect">
            <a:avLst/>
          </a:prstGeom>
          <a:noFill/>
          <a:ln w="9525">
            <a:noFill/>
            <a:miter lim="800000"/>
            <a:headEnd/>
            <a:tailEnd/>
          </a:ln>
          <a:effectLst/>
        </p:spPr>
        <p:txBody>
          <a:bodyPr vert="horz" wrap="square" lIns="93165" tIns="46583" rIns="93165" bIns="46583" numCol="1" anchor="t" anchorCtr="0" compatLnSpc="1">
            <a:prstTxWarp prst="textNoShape">
              <a:avLst/>
            </a:prstTxWarp>
          </a:bodyPr>
          <a:lstStyle>
            <a:lvl1pPr defTabSz="931692" eaLnBrk="1" hangingPunct="1">
              <a:defRPr sz="1200">
                <a:latin typeface="Arial" pitchFamily="34" charset="0"/>
              </a:defRPr>
            </a:lvl1pPr>
          </a:lstStyle>
          <a:p>
            <a:pPr>
              <a:defRPr/>
            </a:pPr>
            <a:endParaRPr lang="en-US"/>
          </a:p>
        </p:txBody>
      </p:sp>
      <p:sp>
        <p:nvSpPr>
          <p:cNvPr id="11267" name="Rectangle 3"/>
          <p:cNvSpPr>
            <a:spLocks noGrp="1" noChangeArrowheads="1"/>
          </p:cNvSpPr>
          <p:nvPr>
            <p:ph type="dt" idx="1"/>
          </p:nvPr>
        </p:nvSpPr>
        <p:spPr bwMode="auto">
          <a:xfrm>
            <a:off x="5266039" y="0"/>
            <a:ext cx="4028761" cy="350520"/>
          </a:xfrm>
          <a:prstGeom prst="rect">
            <a:avLst/>
          </a:prstGeom>
          <a:noFill/>
          <a:ln w="9525">
            <a:noFill/>
            <a:miter lim="800000"/>
            <a:headEnd/>
            <a:tailEnd/>
          </a:ln>
          <a:effectLst/>
        </p:spPr>
        <p:txBody>
          <a:bodyPr vert="horz" wrap="square" lIns="93165" tIns="46583" rIns="93165" bIns="46583" numCol="1" anchor="t" anchorCtr="0" compatLnSpc="1">
            <a:prstTxWarp prst="textNoShape">
              <a:avLst/>
            </a:prstTxWarp>
          </a:bodyPr>
          <a:lstStyle>
            <a:lvl1pPr algn="r" defTabSz="931692" eaLnBrk="1" hangingPunct="1">
              <a:defRPr sz="1200">
                <a:latin typeface="Arial" pitchFamily="34"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29961" y="3329940"/>
            <a:ext cx="7436480" cy="3154680"/>
          </a:xfrm>
          <a:prstGeom prst="rect">
            <a:avLst/>
          </a:prstGeom>
          <a:noFill/>
          <a:ln w="9525">
            <a:noFill/>
            <a:miter lim="800000"/>
            <a:headEnd/>
            <a:tailEnd/>
          </a:ln>
          <a:effectLst/>
        </p:spPr>
        <p:txBody>
          <a:bodyPr vert="horz" wrap="square" lIns="93165" tIns="46583" rIns="93165" bIns="465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6659880"/>
            <a:ext cx="4028761" cy="348898"/>
          </a:xfrm>
          <a:prstGeom prst="rect">
            <a:avLst/>
          </a:prstGeom>
          <a:noFill/>
          <a:ln w="9525">
            <a:noFill/>
            <a:miter lim="800000"/>
            <a:headEnd/>
            <a:tailEnd/>
          </a:ln>
          <a:effectLst/>
        </p:spPr>
        <p:txBody>
          <a:bodyPr vert="horz" wrap="square" lIns="93165" tIns="46583" rIns="93165" bIns="46583" numCol="1" anchor="b" anchorCtr="0" compatLnSpc="1">
            <a:prstTxWarp prst="textNoShape">
              <a:avLst/>
            </a:prstTxWarp>
          </a:bodyPr>
          <a:lstStyle>
            <a:lvl1pPr defTabSz="931692" eaLnBrk="1" hangingPunct="1">
              <a:defRPr sz="1200">
                <a:latin typeface="Arial" pitchFamily="34" charset="0"/>
              </a:defRPr>
            </a:lvl1pPr>
          </a:lstStyle>
          <a:p>
            <a:pPr>
              <a:defRPr/>
            </a:pPr>
            <a:endParaRPr lang="en-US"/>
          </a:p>
        </p:txBody>
      </p:sp>
      <p:sp>
        <p:nvSpPr>
          <p:cNvPr id="11271" name="Rectangle 7"/>
          <p:cNvSpPr>
            <a:spLocks noGrp="1" noChangeArrowheads="1"/>
          </p:cNvSpPr>
          <p:nvPr>
            <p:ph type="sldNum" sz="quarter" idx="5"/>
          </p:nvPr>
        </p:nvSpPr>
        <p:spPr bwMode="auto">
          <a:xfrm>
            <a:off x="5266039" y="6659880"/>
            <a:ext cx="4028761" cy="348898"/>
          </a:xfrm>
          <a:prstGeom prst="rect">
            <a:avLst/>
          </a:prstGeom>
          <a:noFill/>
          <a:ln w="9525">
            <a:noFill/>
            <a:miter lim="800000"/>
            <a:headEnd/>
            <a:tailEnd/>
          </a:ln>
          <a:effectLst/>
        </p:spPr>
        <p:txBody>
          <a:bodyPr vert="horz" wrap="square" lIns="93165" tIns="46583" rIns="93165" bIns="46583" numCol="1" anchor="b" anchorCtr="0" compatLnSpc="1">
            <a:prstTxWarp prst="textNoShape">
              <a:avLst/>
            </a:prstTxWarp>
          </a:bodyPr>
          <a:lstStyle>
            <a:lvl1pPr algn="r" defTabSz="930605" eaLnBrk="1" hangingPunct="1">
              <a:defRPr sz="1200"/>
            </a:lvl1pPr>
          </a:lstStyle>
          <a:p>
            <a:pPr>
              <a:defRPr/>
            </a:pPr>
            <a:fld id="{FAD5D38B-0714-4819-9F31-16D2C206C3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605">
              <a:defRPr>
                <a:solidFill>
                  <a:schemeClr val="tx1"/>
                </a:solidFill>
                <a:latin typeface="Arial" panose="020B0604020202020204" pitchFamily="34" charset="0"/>
              </a:defRPr>
            </a:lvl1pPr>
            <a:lvl2pPr marL="753500" indent="-289808" defTabSz="930605">
              <a:defRPr>
                <a:solidFill>
                  <a:schemeClr val="tx1"/>
                </a:solidFill>
                <a:latin typeface="Arial" panose="020B0604020202020204" pitchFamily="34" charset="0"/>
              </a:defRPr>
            </a:lvl2pPr>
            <a:lvl3pPr marL="1159231" indent="-231846" defTabSz="930605">
              <a:defRPr>
                <a:solidFill>
                  <a:schemeClr val="tx1"/>
                </a:solidFill>
                <a:latin typeface="Arial" panose="020B0604020202020204" pitchFamily="34" charset="0"/>
              </a:defRPr>
            </a:lvl3pPr>
            <a:lvl4pPr marL="1622923" indent="-231846" defTabSz="930605">
              <a:defRPr>
                <a:solidFill>
                  <a:schemeClr val="tx1"/>
                </a:solidFill>
                <a:latin typeface="Arial" panose="020B0604020202020204" pitchFamily="34" charset="0"/>
              </a:defRPr>
            </a:lvl4pPr>
            <a:lvl5pPr marL="2086615" indent="-231846" defTabSz="930605">
              <a:defRPr>
                <a:solidFill>
                  <a:schemeClr val="tx1"/>
                </a:solidFill>
                <a:latin typeface="Arial" panose="020B0604020202020204" pitchFamily="34" charset="0"/>
              </a:defRPr>
            </a:lvl5pPr>
            <a:lvl6pPr marL="2550307" indent="-231846" defTabSz="930605" eaLnBrk="0" fontAlgn="base" hangingPunct="0">
              <a:spcBef>
                <a:spcPct val="0"/>
              </a:spcBef>
              <a:spcAft>
                <a:spcPct val="0"/>
              </a:spcAft>
              <a:defRPr>
                <a:solidFill>
                  <a:schemeClr val="tx1"/>
                </a:solidFill>
                <a:latin typeface="Arial" panose="020B0604020202020204" pitchFamily="34" charset="0"/>
              </a:defRPr>
            </a:lvl6pPr>
            <a:lvl7pPr marL="3014000" indent="-231846" defTabSz="930605" eaLnBrk="0" fontAlgn="base" hangingPunct="0">
              <a:spcBef>
                <a:spcPct val="0"/>
              </a:spcBef>
              <a:spcAft>
                <a:spcPct val="0"/>
              </a:spcAft>
              <a:defRPr>
                <a:solidFill>
                  <a:schemeClr val="tx1"/>
                </a:solidFill>
                <a:latin typeface="Arial" panose="020B0604020202020204" pitchFamily="34" charset="0"/>
              </a:defRPr>
            </a:lvl7pPr>
            <a:lvl8pPr marL="3477692" indent="-231846" defTabSz="930605" eaLnBrk="0" fontAlgn="base" hangingPunct="0">
              <a:spcBef>
                <a:spcPct val="0"/>
              </a:spcBef>
              <a:spcAft>
                <a:spcPct val="0"/>
              </a:spcAft>
              <a:defRPr>
                <a:solidFill>
                  <a:schemeClr val="tx1"/>
                </a:solidFill>
                <a:latin typeface="Arial" panose="020B0604020202020204" pitchFamily="34" charset="0"/>
              </a:defRPr>
            </a:lvl8pPr>
            <a:lvl9pPr marL="3941384" indent="-231846" defTabSz="930605" eaLnBrk="0" fontAlgn="base" hangingPunct="0">
              <a:spcBef>
                <a:spcPct val="0"/>
              </a:spcBef>
              <a:spcAft>
                <a:spcPct val="0"/>
              </a:spcAft>
              <a:defRPr>
                <a:solidFill>
                  <a:schemeClr val="tx1"/>
                </a:solidFill>
                <a:latin typeface="Arial" panose="020B0604020202020204" pitchFamily="34" charset="0"/>
              </a:defRPr>
            </a:lvl9pPr>
          </a:lstStyle>
          <a:p>
            <a:fld id="{8F266829-A8EB-430B-A83E-E046A4EAB649}"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62c8279ad_1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62c8279ad_1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89feb5518_0_1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89feb5518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p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867400"/>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4"/>
          <p:cNvSpPr>
            <a:spLocks noGrp="1" noChangeArrowheads="1"/>
          </p:cNvSpPr>
          <p:nvPr>
            <p:ph type="subTitle" idx="1"/>
          </p:nvPr>
        </p:nvSpPr>
        <p:spPr>
          <a:xfrm>
            <a:off x="1371600" y="3886200"/>
            <a:ext cx="6400800" cy="1752600"/>
          </a:xfrm>
        </p:spPr>
        <p:txBody>
          <a:bodyPr/>
          <a:lstStyle>
            <a:lvl1pPr marL="0" indent="0" algn="ctr">
              <a:buFont typeface="Monotype Sorts" charset="0"/>
              <a:buNone/>
              <a:defRPr/>
            </a:lvl1pPr>
          </a:lstStyle>
          <a:p>
            <a:r>
              <a:rPr lang="en-US"/>
              <a:t>Click here to add subtitle</a:t>
            </a:r>
          </a:p>
        </p:txBody>
      </p:sp>
      <p:sp>
        <p:nvSpPr>
          <p:cNvPr id="52229" name="Rectangle 5"/>
          <p:cNvSpPr>
            <a:spLocks noGrp="1" noChangeArrowheads="1"/>
          </p:cNvSpPr>
          <p:nvPr>
            <p:ph type="ctrTitle"/>
          </p:nvPr>
        </p:nvSpPr>
        <p:spPr>
          <a:xfrm>
            <a:off x="762000" y="1676400"/>
            <a:ext cx="7772400" cy="1470025"/>
          </a:xfrm>
        </p:spPr>
        <p:txBody>
          <a:bodyPr/>
          <a:lstStyle>
            <a:lvl1pPr>
              <a:defRPr/>
            </a:lvl1pPr>
          </a:lstStyle>
          <a:p>
            <a:r>
              <a:rPr lang="en-US"/>
              <a:t>Click here to add title</a:t>
            </a:r>
          </a:p>
        </p:txBody>
      </p:sp>
    </p:spTree>
    <p:extLst>
      <p:ext uri="{BB962C8B-B14F-4D97-AF65-F5344CB8AC3E}">
        <p14:creationId xmlns:p14="http://schemas.microsoft.com/office/powerpoint/2010/main" val="2134977793"/>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2612311"/>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58050" y="101600"/>
            <a:ext cx="1885950" cy="675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00200" y="101600"/>
            <a:ext cx="5505450" cy="675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9083693"/>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3"/>
          <p:cNvSpPr/>
          <p:nvPr/>
        </p:nvSpPr>
        <p:spPr>
          <a:xfrm>
            <a:off x="-75" y="6727600"/>
            <a:ext cx="9144000" cy="130499"/>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311700" y="593366"/>
            <a:ext cx="8520599" cy="943199"/>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14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24" name="Google Shape;24;p3"/>
          <p:cNvSpPr txBox="1">
            <a:spLocks noGrp="1"/>
          </p:cNvSpPr>
          <p:nvPr>
            <p:ph type="body" idx="1"/>
          </p:nvPr>
        </p:nvSpPr>
        <p:spPr>
          <a:xfrm>
            <a:off x="311700" y="1688433"/>
            <a:ext cx="8520599" cy="4403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25" name="Google Shape;25;p3"/>
          <p:cNvSpPr txBox="1">
            <a:spLocks noGrp="1"/>
          </p:cNvSpPr>
          <p:nvPr>
            <p:ph type="sldNum" idx="12"/>
          </p:nvPr>
        </p:nvSpPr>
        <p:spPr>
          <a:xfrm>
            <a:off x="8472457" y="6217621"/>
            <a:ext cx="548699" cy="52469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TW"/>
              <a:t>‹#›</a:t>
            </a:fld>
            <a:endParaRPr sz="100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223844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9352469"/>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839736693"/>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002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219200"/>
            <a:ext cx="36957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5921127"/>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328186"/>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1487768"/>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979154"/>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9524217"/>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5801603"/>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Picture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77200" y="5870576"/>
            <a:ext cx="106680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6"/>
          <p:cNvSpPr>
            <a:spLocks noGrp="1" noChangeArrowheads="1"/>
          </p:cNvSpPr>
          <p:nvPr>
            <p:ph type="body" idx="1"/>
          </p:nvPr>
        </p:nvSpPr>
        <p:spPr bwMode="auto">
          <a:xfrm>
            <a:off x="76200" y="1219200"/>
            <a:ext cx="9067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7"/>
          <p:cNvSpPr>
            <a:spLocks noGrp="1" noChangeArrowheads="1"/>
          </p:cNvSpPr>
          <p:nvPr>
            <p:ph type="title"/>
          </p:nvPr>
        </p:nvSpPr>
        <p:spPr bwMode="auto">
          <a:xfrm>
            <a:off x="1646238" y="101600"/>
            <a:ext cx="7243762"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en-US" altLang="en-US"/>
              <a:t>Click to edit Master title style</a:t>
            </a:r>
          </a:p>
        </p:txBody>
      </p:sp>
      <p:pic>
        <p:nvPicPr>
          <p:cNvPr id="1029" name="Picture 8" descr="sea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0668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30" name="AutoShape 9"/>
          <p:cNvCxnSpPr>
            <a:cxnSpLocks noChangeShapeType="1"/>
          </p:cNvCxnSpPr>
          <p:nvPr/>
        </p:nvCxnSpPr>
        <p:spPr bwMode="auto">
          <a:xfrm>
            <a:off x="1524000" y="1066800"/>
            <a:ext cx="762000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33" name="Text Box 10"/>
          <p:cNvSpPr txBox="1">
            <a:spLocks noChangeArrowheads="1"/>
          </p:cNvSpPr>
          <p:nvPr/>
        </p:nvSpPr>
        <p:spPr bwMode="auto">
          <a:xfrm>
            <a:off x="8153400" y="63246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fld id="{B3D2B6E4-A6ED-43FA-A55D-4D4E119E58C9}" type="slidenum">
              <a:rPr lang="en-US" altLang="en-US" sz="2800" b="1" smtClean="0"/>
              <a:pPr algn="ctr" eaLnBrk="1" hangingPunct="1">
                <a:defRPr/>
              </a:pPr>
              <a:t>‹#›</a:t>
            </a:fld>
            <a:endParaRPr lang="en-US" altLang="en-US" sz="2800" b="1" dirty="0"/>
          </a:p>
        </p:txBody>
      </p:sp>
    </p:spTree>
  </p:cSld>
  <p:clrMap bg1="lt1" tx1="dk1" bg2="lt2" tx2="dk2" accent1="accent1" accent2="accent2" accent3="accent3" accent4="accent4" accent5="accent5" accent6="accent6" hlink="hlink" folHlink="folHlink"/>
  <p:sldLayoutIdLst>
    <p:sldLayoutId id="2147484126"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7" r:id="rId12"/>
  </p:sldLayoutIdLst>
  <p:transition>
    <p:wipe/>
  </p:transition>
  <p:txStyles>
    <p:titleStyle>
      <a:lvl1pPr algn="ctr" rtl="0" eaLnBrk="0" fontAlgn="base" hangingPunct="0">
        <a:lnSpc>
          <a:spcPct val="85000"/>
        </a:lnSpc>
        <a:spcBef>
          <a:spcPct val="0"/>
        </a:spcBef>
        <a:spcAft>
          <a:spcPct val="0"/>
        </a:spcAft>
        <a:defRPr sz="3600" b="1">
          <a:solidFill>
            <a:srgbClr val="330066"/>
          </a:solidFill>
          <a:latin typeface="+mj-lt"/>
          <a:ea typeface="+mj-ea"/>
          <a:cs typeface="+mj-cs"/>
        </a:defRPr>
      </a:lvl1pPr>
      <a:lvl2pPr algn="ctr" rtl="0" eaLnBrk="0" fontAlgn="base" hangingPunct="0">
        <a:lnSpc>
          <a:spcPct val="85000"/>
        </a:lnSpc>
        <a:spcBef>
          <a:spcPct val="0"/>
        </a:spcBef>
        <a:spcAft>
          <a:spcPct val="0"/>
        </a:spcAft>
        <a:defRPr sz="3600" b="1">
          <a:solidFill>
            <a:srgbClr val="330066"/>
          </a:solidFill>
          <a:latin typeface="Arial" charset="0"/>
        </a:defRPr>
      </a:lvl2pPr>
      <a:lvl3pPr algn="ctr" rtl="0" eaLnBrk="0" fontAlgn="base" hangingPunct="0">
        <a:lnSpc>
          <a:spcPct val="85000"/>
        </a:lnSpc>
        <a:spcBef>
          <a:spcPct val="0"/>
        </a:spcBef>
        <a:spcAft>
          <a:spcPct val="0"/>
        </a:spcAft>
        <a:defRPr sz="3600" b="1">
          <a:solidFill>
            <a:srgbClr val="330066"/>
          </a:solidFill>
          <a:latin typeface="Arial" charset="0"/>
        </a:defRPr>
      </a:lvl3pPr>
      <a:lvl4pPr algn="ctr" rtl="0" eaLnBrk="0" fontAlgn="base" hangingPunct="0">
        <a:lnSpc>
          <a:spcPct val="85000"/>
        </a:lnSpc>
        <a:spcBef>
          <a:spcPct val="0"/>
        </a:spcBef>
        <a:spcAft>
          <a:spcPct val="0"/>
        </a:spcAft>
        <a:defRPr sz="3600" b="1">
          <a:solidFill>
            <a:srgbClr val="330066"/>
          </a:solidFill>
          <a:latin typeface="Arial" charset="0"/>
        </a:defRPr>
      </a:lvl4pPr>
      <a:lvl5pPr algn="ctr" rtl="0" eaLnBrk="0" fontAlgn="base" hangingPunct="0">
        <a:lnSpc>
          <a:spcPct val="85000"/>
        </a:lnSpc>
        <a:spcBef>
          <a:spcPct val="0"/>
        </a:spcBef>
        <a:spcAft>
          <a:spcPct val="0"/>
        </a:spcAft>
        <a:defRPr sz="3600" b="1">
          <a:solidFill>
            <a:srgbClr val="330066"/>
          </a:solidFill>
          <a:latin typeface="Arial" charset="0"/>
        </a:defRPr>
      </a:lvl5pPr>
      <a:lvl6pPr marL="457200" algn="ctr" rtl="0" fontAlgn="base">
        <a:lnSpc>
          <a:spcPct val="85000"/>
        </a:lnSpc>
        <a:spcBef>
          <a:spcPct val="0"/>
        </a:spcBef>
        <a:spcAft>
          <a:spcPct val="0"/>
        </a:spcAft>
        <a:defRPr sz="3600" b="1">
          <a:solidFill>
            <a:srgbClr val="330066"/>
          </a:solidFill>
          <a:latin typeface="Arial" charset="0"/>
        </a:defRPr>
      </a:lvl6pPr>
      <a:lvl7pPr marL="914400" algn="ctr" rtl="0" fontAlgn="base">
        <a:lnSpc>
          <a:spcPct val="85000"/>
        </a:lnSpc>
        <a:spcBef>
          <a:spcPct val="0"/>
        </a:spcBef>
        <a:spcAft>
          <a:spcPct val="0"/>
        </a:spcAft>
        <a:defRPr sz="3600" b="1">
          <a:solidFill>
            <a:srgbClr val="330066"/>
          </a:solidFill>
          <a:latin typeface="Arial" charset="0"/>
        </a:defRPr>
      </a:lvl7pPr>
      <a:lvl8pPr marL="1371600" algn="ctr" rtl="0" fontAlgn="base">
        <a:lnSpc>
          <a:spcPct val="85000"/>
        </a:lnSpc>
        <a:spcBef>
          <a:spcPct val="0"/>
        </a:spcBef>
        <a:spcAft>
          <a:spcPct val="0"/>
        </a:spcAft>
        <a:defRPr sz="3600" b="1">
          <a:solidFill>
            <a:srgbClr val="330066"/>
          </a:solidFill>
          <a:latin typeface="Arial" charset="0"/>
        </a:defRPr>
      </a:lvl8pPr>
      <a:lvl9pPr marL="1828800" algn="ctr" rtl="0" fontAlgn="base">
        <a:lnSpc>
          <a:spcPct val="85000"/>
        </a:lnSpc>
        <a:spcBef>
          <a:spcPct val="0"/>
        </a:spcBef>
        <a:spcAft>
          <a:spcPct val="0"/>
        </a:spcAft>
        <a:defRPr sz="3600" b="1">
          <a:solidFill>
            <a:srgbClr val="330066"/>
          </a:solidFill>
          <a:latin typeface="Arial" charset="0"/>
        </a:defRPr>
      </a:lvl9pPr>
    </p:titleStyle>
    <p:bodyStyle>
      <a:lvl1pPr marL="342900" indent="-342900" algn="l" rtl="0" eaLnBrk="0" fontAlgn="base" hangingPunct="0">
        <a:lnSpc>
          <a:spcPct val="90000"/>
        </a:lnSpc>
        <a:spcBef>
          <a:spcPct val="25000"/>
        </a:spcBef>
        <a:spcAft>
          <a:spcPct val="25000"/>
        </a:spcAft>
        <a:buClr>
          <a:srgbClr val="FF9900"/>
        </a:buClr>
        <a:buFont typeface="Monotype Sorts" pitchFamily="2" charset="2"/>
        <a:buBlip>
          <a:blip r:embed="rId16"/>
        </a:buBlip>
        <a:defRPr sz="2600" b="1">
          <a:solidFill>
            <a:srgbClr val="000000"/>
          </a:solidFill>
          <a:latin typeface="+mn-lt"/>
          <a:ea typeface="+mn-ea"/>
          <a:cs typeface="+mn-cs"/>
        </a:defRPr>
      </a:lvl1pPr>
      <a:lvl2pPr marL="742950" indent="-285750" algn="l" rtl="0" eaLnBrk="0" fontAlgn="base" hangingPunct="0">
        <a:lnSpc>
          <a:spcPct val="90000"/>
        </a:lnSpc>
        <a:spcBef>
          <a:spcPct val="0"/>
        </a:spcBef>
        <a:spcAft>
          <a:spcPct val="25000"/>
        </a:spcAft>
        <a:buClr>
          <a:srgbClr val="0070C8"/>
        </a:buClr>
        <a:buBlip>
          <a:blip r:embed="rId16"/>
        </a:buBlip>
        <a:defRPr sz="2400">
          <a:solidFill>
            <a:schemeClr val="tx1"/>
          </a:solidFill>
          <a:latin typeface="+mn-lt"/>
        </a:defRPr>
      </a:lvl2pPr>
      <a:lvl3pPr marL="1085850" indent="-228600" algn="l" rtl="0" eaLnBrk="0" fontAlgn="base" hangingPunct="0">
        <a:lnSpc>
          <a:spcPct val="90000"/>
        </a:lnSpc>
        <a:spcBef>
          <a:spcPct val="15000"/>
        </a:spcBef>
        <a:spcAft>
          <a:spcPct val="25000"/>
        </a:spcAft>
        <a:buClr>
          <a:schemeClr val="accent2"/>
        </a:buClr>
        <a:buBlip>
          <a:blip r:embed="rId16"/>
        </a:buBlip>
        <a:defRPr sz="2000">
          <a:solidFill>
            <a:schemeClr val="tx1"/>
          </a:solidFill>
          <a:latin typeface="+mn-lt"/>
        </a:defRPr>
      </a:lvl3pPr>
      <a:lvl4pPr marL="1428750" indent="-228600" algn="l" rtl="0" eaLnBrk="0" fontAlgn="base" hangingPunct="0">
        <a:lnSpc>
          <a:spcPct val="90000"/>
        </a:lnSpc>
        <a:spcBef>
          <a:spcPct val="15000"/>
        </a:spcBef>
        <a:spcAft>
          <a:spcPct val="25000"/>
        </a:spcAft>
        <a:buClr>
          <a:schemeClr val="accent2"/>
        </a:buClr>
        <a:buBlip>
          <a:blip r:embed="rId16"/>
        </a:buBlip>
        <a:defRPr>
          <a:solidFill>
            <a:schemeClr val="tx1"/>
          </a:solidFill>
          <a:latin typeface="+mn-lt"/>
        </a:defRPr>
      </a:lvl4pPr>
      <a:lvl5pPr marL="1771650" indent="-228600" algn="l" rtl="0" eaLnBrk="0" fontAlgn="base" hangingPunct="0">
        <a:lnSpc>
          <a:spcPct val="90000"/>
        </a:lnSpc>
        <a:spcBef>
          <a:spcPct val="15000"/>
        </a:spcBef>
        <a:spcAft>
          <a:spcPct val="25000"/>
        </a:spcAft>
        <a:buClr>
          <a:schemeClr val="accent2"/>
        </a:buClr>
        <a:buBlip>
          <a:blip r:embed="rId16"/>
        </a:buBlip>
        <a:defRPr sz="1600">
          <a:solidFill>
            <a:schemeClr val="tx1"/>
          </a:solidFill>
          <a:latin typeface="+mn-lt"/>
        </a:defRPr>
      </a:lvl5pPr>
      <a:lvl6pPr marL="2228850" indent="-228600" algn="l" rtl="0" fontAlgn="base">
        <a:lnSpc>
          <a:spcPct val="90000"/>
        </a:lnSpc>
        <a:spcBef>
          <a:spcPct val="15000"/>
        </a:spcBef>
        <a:spcAft>
          <a:spcPct val="25000"/>
        </a:spcAft>
        <a:buClr>
          <a:schemeClr val="accent2"/>
        </a:buClr>
        <a:buBlip>
          <a:blip r:embed="rId16"/>
        </a:buBlip>
        <a:defRPr sz="1600">
          <a:solidFill>
            <a:schemeClr val="tx1"/>
          </a:solidFill>
          <a:latin typeface="+mn-lt"/>
        </a:defRPr>
      </a:lvl6pPr>
      <a:lvl7pPr marL="2686050" indent="-228600" algn="l" rtl="0" fontAlgn="base">
        <a:lnSpc>
          <a:spcPct val="90000"/>
        </a:lnSpc>
        <a:spcBef>
          <a:spcPct val="15000"/>
        </a:spcBef>
        <a:spcAft>
          <a:spcPct val="25000"/>
        </a:spcAft>
        <a:buClr>
          <a:schemeClr val="accent2"/>
        </a:buClr>
        <a:buBlip>
          <a:blip r:embed="rId16"/>
        </a:buBlip>
        <a:defRPr sz="1600">
          <a:solidFill>
            <a:schemeClr val="tx1"/>
          </a:solidFill>
          <a:latin typeface="+mn-lt"/>
        </a:defRPr>
      </a:lvl7pPr>
      <a:lvl8pPr marL="3143250" indent="-228600" algn="l" rtl="0" fontAlgn="base">
        <a:lnSpc>
          <a:spcPct val="90000"/>
        </a:lnSpc>
        <a:spcBef>
          <a:spcPct val="15000"/>
        </a:spcBef>
        <a:spcAft>
          <a:spcPct val="25000"/>
        </a:spcAft>
        <a:buClr>
          <a:schemeClr val="accent2"/>
        </a:buClr>
        <a:buBlip>
          <a:blip r:embed="rId16"/>
        </a:buBlip>
        <a:defRPr sz="1600">
          <a:solidFill>
            <a:schemeClr val="tx1"/>
          </a:solidFill>
          <a:latin typeface="+mn-lt"/>
        </a:defRPr>
      </a:lvl8pPr>
      <a:lvl9pPr marL="3600450" indent="-228600" algn="l" rtl="0" fontAlgn="base">
        <a:lnSpc>
          <a:spcPct val="90000"/>
        </a:lnSpc>
        <a:spcBef>
          <a:spcPct val="15000"/>
        </a:spcBef>
        <a:spcAft>
          <a:spcPct val="25000"/>
        </a:spcAft>
        <a:buClr>
          <a:schemeClr val="accent2"/>
        </a:buClr>
        <a:buBlip>
          <a:blip r:embed="rId16"/>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ytorch.org/docs/stable/optim.html#how-to-adjust-learning-rate" TargetMode="External"/><Relationship Id="rId7" Type="http://schemas.openxmlformats.org/officeDocument/2006/relationships/image" Target="../media/image16.jpg"/><Relationship Id="rId2" Type="http://schemas.openxmlformats.org/officeDocument/2006/relationships/hyperlink" Target="https://huggingface.co/transformers/main_classes/optimizer_schedules.html#transformers.get_linear_schedule_with_warmup" TargetMode="Externa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huggingface.co/models" TargetMode="Externa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hyperlink" Target="https://pytorch.org/blog/accelerating-training-on-nvidia-gpus-with-pytorch-automatic-mixed-precision/" TargetMode="External"/><Relationship Id="rId5" Type="http://schemas.openxmlformats.org/officeDocument/2006/relationships/hyperlink" Target="https://huggingface.co/docs/accelerate/index.html" TargetMode="External"/><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hyperlink" Target="https://kozodoi.me/python/deep%20learning/pytorch/tutorial/2021/02/19/gradient-accumulation.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hyperlink" Target="https://arxiv.org/abs/1810.0480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1804.00320.pdf" TargetMode="External"/><Relationship Id="rId2" Type="http://schemas.openxmlformats.org/officeDocument/2006/relationships/hyperlink" Target="https://github.com/chiahsuan156/Spoken-SQuAD" TargetMode="External"/><Relationship Id="rId1" Type="http://schemas.openxmlformats.org/officeDocument/2006/relationships/slideLayout" Target="../slideLayouts/slideLayout2.xml"/><Relationship Id="rId4" Type="http://schemas.openxmlformats.org/officeDocument/2006/relationships/hyperlink" Target="https://paperswithcode.com/sota/spoken-language-understanding-on-spoken-squa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304800" y="1676400"/>
            <a:ext cx="8610600" cy="1219200"/>
          </a:xfrm>
        </p:spPr>
        <p:txBody>
          <a:bodyPr/>
          <a:lstStyle/>
          <a:p>
            <a:pPr eaLnBrk="1" hangingPunct="1"/>
            <a:r>
              <a:rPr lang="en-US" altLang="en-US" sz="4000" dirty="0" err="1"/>
              <a:t>CpSc</a:t>
            </a:r>
            <a:r>
              <a:rPr lang="en-US" altLang="en-US" sz="4000" dirty="0"/>
              <a:t> 8430: Deep Learning</a:t>
            </a:r>
          </a:p>
        </p:txBody>
      </p:sp>
      <p:sp>
        <p:nvSpPr>
          <p:cNvPr id="6147" name="Rectangle 3"/>
          <p:cNvSpPr>
            <a:spLocks noGrp="1" noChangeArrowheads="1"/>
          </p:cNvSpPr>
          <p:nvPr>
            <p:ph type="subTitle" idx="1"/>
          </p:nvPr>
        </p:nvSpPr>
        <p:spPr>
          <a:xfrm>
            <a:off x="0" y="2971800"/>
            <a:ext cx="9144000" cy="2209800"/>
          </a:xfrm>
        </p:spPr>
        <p:txBody>
          <a:bodyPr/>
          <a:lstStyle/>
          <a:p>
            <a:pPr>
              <a:buFont typeface="Monotype Sorts" pitchFamily="2" charset="2"/>
              <a:buNone/>
            </a:pPr>
            <a:r>
              <a:rPr lang="en-US" altLang="en-US" sz="5400" dirty="0"/>
              <a:t>Homework 3</a:t>
            </a:r>
          </a:p>
        </p:txBody>
      </p:sp>
      <p:pic>
        <p:nvPicPr>
          <p:cNvPr id="6148" name="Picture 4" descr="s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81000"/>
            <a:ext cx="12827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2992" y="3048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370" dirty="0"/>
              <a:t>Why</a:t>
            </a:r>
            <a:r>
              <a:rPr spc="-150" dirty="0"/>
              <a:t> </a:t>
            </a:r>
            <a:r>
              <a:rPr spc="-185" dirty="0"/>
              <a:t>Long</a:t>
            </a:r>
            <a:r>
              <a:rPr spc="-40" dirty="0"/>
              <a:t> </a:t>
            </a:r>
            <a:r>
              <a:rPr spc="-235" dirty="0"/>
              <a:t>Paragraph</a:t>
            </a:r>
            <a:r>
              <a:rPr spc="-45" dirty="0"/>
              <a:t> </a:t>
            </a:r>
            <a:r>
              <a:rPr spc="-90" dirty="0"/>
              <a:t>is</a:t>
            </a:r>
            <a:r>
              <a:rPr spc="-45" dirty="0"/>
              <a:t> </a:t>
            </a:r>
            <a:r>
              <a:rPr spc="-265" dirty="0"/>
              <a:t>an</a:t>
            </a:r>
            <a:r>
              <a:rPr spc="-40" dirty="0"/>
              <a:t> </a:t>
            </a:r>
            <a:r>
              <a:rPr spc="-150" dirty="0"/>
              <a:t>Issue?</a:t>
            </a:r>
          </a:p>
        </p:txBody>
      </p:sp>
      <p:pic>
        <p:nvPicPr>
          <p:cNvPr id="3" name="object 3"/>
          <p:cNvPicPr/>
          <p:nvPr/>
        </p:nvPicPr>
        <p:blipFill>
          <a:blip r:embed="rId2" cstate="print"/>
          <a:stretch>
            <a:fillRect/>
          </a:stretch>
        </p:blipFill>
        <p:spPr>
          <a:xfrm>
            <a:off x="387901" y="3429000"/>
            <a:ext cx="3087471" cy="2142318"/>
          </a:xfrm>
          <a:prstGeom prst="rect">
            <a:avLst/>
          </a:prstGeom>
        </p:spPr>
      </p:pic>
      <p:pic>
        <p:nvPicPr>
          <p:cNvPr id="4" name="object 4"/>
          <p:cNvPicPr/>
          <p:nvPr/>
        </p:nvPicPr>
        <p:blipFill>
          <a:blip r:embed="rId3" cstate="print"/>
          <a:stretch>
            <a:fillRect/>
          </a:stretch>
        </p:blipFill>
        <p:spPr>
          <a:xfrm>
            <a:off x="3669624" y="3020250"/>
            <a:ext cx="486674" cy="238124"/>
          </a:xfrm>
          <a:prstGeom prst="rect">
            <a:avLst/>
          </a:prstGeom>
        </p:spPr>
      </p:pic>
      <p:sp>
        <p:nvSpPr>
          <p:cNvPr id="5" name="object 5"/>
          <p:cNvSpPr txBox="1"/>
          <p:nvPr/>
        </p:nvSpPr>
        <p:spPr>
          <a:xfrm>
            <a:off x="384726" y="2213872"/>
            <a:ext cx="8500745" cy="1949450"/>
          </a:xfrm>
          <a:prstGeom prst="rect">
            <a:avLst/>
          </a:prstGeom>
        </p:spPr>
        <p:txBody>
          <a:bodyPr vert="horz" wrap="square" lIns="0" tIns="12700" rIns="0" bIns="0" rtlCol="0">
            <a:spAutoFit/>
          </a:bodyPr>
          <a:lstStyle/>
          <a:p>
            <a:pPr marL="12700">
              <a:spcBef>
                <a:spcPts val="100"/>
              </a:spcBef>
            </a:pPr>
            <a:r>
              <a:rPr sz="1400" dirty="0">
                <a:latin typeface="Arial"/>
                <a:cs typeface="Arial"/>
              </a:rPr>
              <a:t>Total</a:t>
            </a:r>
            <a:r>
              <a:rPr sz="1400" spc="105" dirty="0">
                <a:latin typeface="Arial"/>
                <a:cs typeface="Arial"/>
              </a:rPr>
              <a:t> </a:t>
            </a:r>
            <a:r>
              <a:rPr sz="1400" dirty="0">
                <a:latin typeface="Arial"/>
                <a:cs typeface="Arial"/>
              </a:rPr>
              <a:t>sequence</a:t>
            </a:r>
            <a:r>
              <a:rPr sz="1400" spc="105" dirty="0">
                <a:latin typeface="Arial"/>
                <a:cs typeface="Arial"/>
              </a:rPr>
              <a:t> </a:t>
            </a:r>
            <a:r>
              <a:rPr sz="1400" dirty="0">
                <a:latin typeface="Arial"/>
                <a:cs typeface="Arial"/>
              </a:rPr>
              <a:t>length</a:t>
            </a:r>
            <a:r>
              <a:rPr sz="1400" spc="110" dirty="0">
                <a:latin typeface="Arial"/>
                <a:cs typeface="Arial"/>
              </a:rPr>
              <a:t> </a:t>
            </a:r>
            <a:r>
              <a:rPr sz="1400" dirty="0">
                <a:latin typeface="Arial"/>
                <a:cs typeface="Arial"/>
              </a:rPr>
              <a:t>=</a:t>
            </a:r>
            <a:r>
              <a:rPr sz="1400" spc="105" dirty="0">
                <a:latin typeface="Arial"/>
                <a:cs typeface="Arial"/>
              </a:rPr>
              <a:t> </a:t>
            </a:r>
            <a:r>
              <a:rPr sz="1400" dirty="0">
                <a:latin typeface="Arial"/>
                <a:cs typeface="Arial"/>
              </a:rPr>
              <a:t>question</a:t>
            </a:r>
            <a:r>
              <a:rPr sz="1400" spc="110" dirty="0">
                <a:latin typeface="Arial"/>
                <a:cs typeface="Arial"/>
              </a:rPr>
              <a:t> </a:t>
            </a:r>
            <a:r>
              <a:rPr sz="1400" dirty="0">
                <a:latin typeface="Arial"/>
                <a:cs typeface="Arial"/>
              </a:rPr>
              <a:t>length</a:t>
            </a:r>
            <a:r>
              <a:rPr sz="1400" spc="105" dirty="0">
                <a:latin typeface="Arial"/>
                <a:cs typeface="Arial"/>
              </a:rPr>
              <a:t> </a:t>
            </a:r>
            <a:r>
              <a:rPr sz="1400" dirty="0">
                <a:latin typeface="Arial"/>
                <a:cs typeface="Arial"/>
              </a:rPr>
              <a:t>+</a:t>
            </a:r>
            <a:r>
              <a:rPr sz="1400" spc="110" dirty="0">
                <a:latin typeface="Arial"/>
                <a:cs typeface="Arial"/>
              </a:rPr>
              <a:t> </a:t>
            </a:r>
            <a:r>
              <a:rPr sz="1400" dirty="0">
                <a:latin typeface="Arial"/>
                <a:cs typeface="Arial"/>
              </a:rPr>
              <a:t>paragraph</a:t>
            </a:r>
            <a:r>
              <a:rPr sz="1400" spc="105" dirty="0">
                <a:latin typeface="Arial"/>
                <a:cs typeface="Arial"/>
              </a:rPr>
              <a:t> </a:t>
            </a:r>
            <a:r>
              <a:rPr sz="1400" dirty="0">
                <a:latin typeface="Arial"/>
                <a:cs typeface="Arial"/>
              </a:rPr>
              <a:t>length</a:t>
            </a:r>
            <a:r>
              <a:rPr sz="1400" spc="105" dirty="0">
                <a:latin typeface="Arial"/>
                <a:cs typeface="Arial"/>
              </a:rPr>
              <a:t> </a:t>
            </a:r>
            <a:r>
              <a:rPr sz="1400" dirty="0">
                <a:latin typeface="Arial"/>
                <a:cs typeface="Arial"/>
              </a:rPr>
              <a:t>+</a:t>
            </a:r>
            <a:r>
              <a:rPr sz="1400" spc="110" dirty="0">
                <a:latin typeface="Arial"/>
                <a:cs typeface="Arial"/>
              </a:rPr>
              <a:t> </a:t>
            </a:r>
            <a:r>
              <a:rPr sz="1400" dirty="0">
                <a:latin typeface="Arial"/>
                <a:cs typeface="Arial"/>
              </a:rPr>
              <a:t>3</a:t>
            </a:r>
            <a:r>
              <a:rPr sz="1400" spc="105" dirty="0">
                <a:latin typeface="Arial"/>
                <a:cs typeface="Arial"/>
              </a:rPr>
              <a:t> </a:t>
            </a:r>
            <a:r>
              <a:rPr sz="1400" dirty="0">
                <a:latin typeface="Arial"/>
                <a:cs typeface="Arial"/>
              </a:rPr>
              <a:t>(special</a:t>
            </a:r>
            <a:r>
              <a:rPr sz="1400" spc="110" dirty="0">
                <a:latin typeface="Arial"/>
                <a:cs typeface="Arial"/>
              </a:rPr>
              <a:t> </a:t>
            </a:r>
            <a:r>
              <a:rPr sz="1400" spc="-10" dirty="0">
                <a:latin typeface="Arial"/>
                <a:cs typeface="Arial"/>
              </a:rPr>
              <a:t>tokens)</a:t>
            </a:r>
            <a:endParaRPr sz="1400">
              <a:latin typeface="Arial"/>
              <a:cs typeface="Arial"/>
            </a:endParaRPr>
          </a:p>
          <a:p>
            <a:pPr marL="12700">
              <a:spcBef>
                <a:spcPts val="1535"/>
              </a:spcBef>
            </a:pPr>
            <a:r>
              <a:rPr sz="1400" spc="65" dirty="0">
                <a:latin typeface="Arial"/>
                <a:cs typeface="Arial"/>
              </a:rPr>
              <a:t>Maximum</a:t>
            </a:r>
            <a:r>
              <a:rPr sz="1400" spc="55" dirty="0">
                <a:latin typeface="Arial"/>
                <a:cs typeface="Arial"/>
              </a:rPr>
              <a:t> </a:t>
            </a:r>
            <a:r>
              <a:rPr sz="1400" spc="65" dirty="0">
                <a:latin typeface="Arial"/>
                <a:cs typeface="Arial"/>
              </a:rPr>
              <a:t>input</a:t>
            </a:r>
            <a:r>
              <a:rPr sz="1400" spc="60" dirty="0">
                <a:latin typeface="Arial"/>
                <a:cs typeface="Arial"/>
              </a:rPr>
              <a:t> </a:t>
            </a:r>
            <a:r>
              <a:rPr sz="1400" dirty="0">
                <a:latin typeface="Arial"/>
                <a:cs typeface="Arial"/>
              </a:rPr>
              <a:t>sequence</a:t>
            </a:r>
            <a:r>
              <a:rPr sz="1400" spc="55" dirty="0">
                <a:latin typeface="Arial"/>
                <a:cs typeface="Arial"/>
              </a:rPr>
              <a:t> </a:t>
            </a:r>
            <a:r>
              <a:rPr sz="1400" dirty="0">
                <a:latin typeface="Arial"/>
                <a:cs typeface="Arial"/>
              </a:rPr>
              <a:t>length</a:t>
            </a:r>
            <a:r>
              <a:rPr sz="1400" spc="60" dirty="0">
                <a:latin typeface="Arial"/>
                <a:cs typeface="Arial"/>
              </a:rPr>
              <a:t> </a:t>
            </a:r>
            <a:r>
              <a:rPr sz="1400" spc="65" dirty="0">
                <a:latin typeface="Arial"/>
                <a:cs typeface="Arial"/>
              </a:rPr>
              <a:t>of</a:t>
            </a:r>
            <a:r>
              <a:rPr sz="1400" spc="60" dirty="0">
                <a:latin typeface="Arial"/>
                <a:cs typeface="Arial"/>
              </a:rPr>
              <a:t> </a:t>
            </a:r>
            <a:r>
              <a:rPr sz="1400" spc="-120" dirty="0">
                <a:latin typeface="Arial"/>
                <a:cs typeface="Arial"/>
              </a:rPr>
              <a:t>BERT</a:t>
            </a:r>
            <a:r>
              <a:rPr sz="1400" spc="55" dirty="0">
                <a:latin typeface="Arial"/>
                <a:cs typeface="Arial"/>
              </a:rPr>
              <a:t> </a:t>
            </a:r>
            <a:r>
              <a:rPr sz="1400" dirty="0">
                <a:latin typeface="Arial"/>
                <a:cs typeface="Arial"/>
              </a:rPr>
              <a:t>is</a:t>
            </a:r>
            <a:r>
              <a:rPr sz="1400" spc="60" dirty="0">
                <a:latin typeface="Arial"/>
                <a:cs typeface="Arial"/>
              </a:rPr>
              <a:t> </a:t>
            </a:r>
            <a:r>
              <a:rPr sz="1400" dirty="0">
                <a:latin typeface="Arial"/>
                <a:cs typeface="Arial"/>
              </a:rPr>
              <a:t>restricted</a:t>
            </a:r>
            <a:r>
              <a:rPr sz="1400" spc="55" dirty="0">
                <a:latin typeface="Arial"/>
                <a:cs typeface="Arial"/>
              </a:rPr>
              <a:t> </a:t>
            </a:r>
            <a:r>
              <a:rPr sz="1400" spc="75" dirty="0">
                <a:latin typeface="Arial"/>
                <a:cs typeface="Arial"/>
              </a:rPr>
              <a:t>to</a:t>
            </a:r>
            <a:r>
              <a:rPr sz="1400" spc="60" dirty="0">
                <a:latin typeface="Arial"/>
                <a:cs typeface="Arial"/>
              </a:rPr>
              <a:t> </a:t>
            </a:r>
            <a:r>
              <a:rPr sz="1400" dirty="0">
                <a:latin typeface="Arial"/>
                <a:cs typeface="Arial"/>
              </a:rPr>
              <a:t>512,</a:t>
            </a:r>
            <a:r>
              <a:rPr sz="1400" spc="60" dirty="0">
                <a:latin typeface="Arial"/>
                <a:cs typeface="Arial"/>
              </a:rPr>
              <a:t> </a:t>
            </a:r>
            <a:r>
              <a:rPr sz="1400" spc="-20" dirty="0">
                <a:latin typeface="Arial"/>
                <a:cs typeface="Arial"/>
              </a:rPr>
              <a:t>why?</a:t>
            </a:r>
            <a:endParaRPr sz="1400">
              <a:latin typeface="Arial"/>
              <a:cs typeface="Arial"/>
            </a:endParaRPr>
          </a:p>
          <a:p>
            <a:pPr marL="469265" indent="-408940">
              <a:spcBef>
                <a:spcPts val="1450"/>
              </a:spcBef>
              <a:buFont typeface="MS PGothic"/>
              <a:buChar char="➔"/>
              <a:tabLst>
                <a:tab pos="469265" algn="l"/>
                <a:tab pos="469900" algn="l"/>
                <a:tab pos="3833495" algn="l"/>
              </a:tabLst>
            </a:pPr>
            <a:r>
              <a:rPr sz="1400" dirty="0">
                <a:latin typeface="Arial"/>
                <a:cs typeface="Arial"/>
              </a:rPr>
              <a:t>Self-Attention</a:t>
            </a:r>
            <a:r>
              <a:rPr sz="1400" spc="120" dirty="0">
                <a:latin typeface="Arial"/>
                <a:cs typeface="Arial"/>
              </a:rPr>
              <a:t> </a:t>
            </a:r>
            <a:r>
              <a:rPr sz="1400" spc="55" dirty="0">
                <a:latin typeface="Arial"/>
                <a:cs typeface="Arial"/>
              </a:rPr>
              <a:t>in</a:t>
            </a:r>
            <a:r>
              <a:rPr sz="1400" spc="114" dirty="0">
                <a:latin typeface="Arial"/>
                <a:cs typeface="Arial"/>
              </a:rPr>
              <a:t> </a:t>
            </a:r>
            <a:r>
              <a:rPr sz="1400" spc="60" dirty="0">
                <a:latin typeface="Arial"/>
                <a:cs typeface="Arial"/>
              </a:rPr>
              <a:t>transformer</a:t>
            </a:r>
            <a:r>
              <a:rPr sz="1400" spc="120" dirty="0">
                <a:latin typeface="Arial"/>
                <a:cs typeface="Arial"/>
              </a:rPr>
              <a:t> </a:t>
            </a:r>
            <a:r>
              <a:rPr sz="1400" spc="-25" dirty="0">
                <a:latin typeface="Arial"/>
                <a:cs typeface="Arial"/>
              </a:rPr>
              <a:t>has</a:t>
            </a:r>
            <a:r>
              <a:rPr sz="1400" dirty="0">
                <a:latin typeface="Arial"/>
                <a:cs typeface="Arial"/>
              </a:rPr>
              <a:t>	</a:t>
            </a:r>
            <a:r>
              <a:rPr sz="1400" spc="-10" dirty="0">
                <a:latin typeface="Arial"/>
                <a:cs typeface="Arial"/>
              </a:rPr>
              <a:t>complexity</a:t>
            </a:r>
            <a:endParaRPr sz="1400">
              <a:latin typeface="Arial"/>
              <a:cs typeface="Arial"/>
            </a:endParaRPr>
          </a:p>
          <a:p>
            <a:pPr>
              <a:spcBef>
                <a:spcPts val="30"/>
              </a:spcBef>
            </a:pPr>
            <a:endParaRPr sz="2200">
              <a:latin typeface="Arial"/>
              <a:cs typeface="Arial"/>
            </a:endParaRPr>
          </a:p>
          <a:p>
            <a:pPr marL="3242310" marR="5080">
              <a:lnSpc>
                <a:spcPct val="135700"/>
              </a:lnSpc>
            </a:pPr>
            <a:r>
              <a:rPr sz="1400" dirty="0">
                <a:latin typeface="Arial"/>
                <a:cs typeface="Arial"/>
              </a:rPr>
              <a:t>Therefore,</a:t>
            </a:r>
            <a:r>
              <a:rPr sz="1400" spc="65" dirty="0">
                <a:latin typeface="Arial"/>
                <a:cs typeface="Arial"/>
              </a:rPr>
              <a:t> </a:t>
            </a:r>
            <a:r>
              <a:rPr sz="1400" dirty="0">
                <a:latin typeface="Arial"/>
                <a:cs typeface="Arial"/>
              </a:rPr>
              <a:t>we</a:t>
            </a:r>
            <a:r>
              <a:rPr sz="1400" spc="65" dirty="0">
                <a:latin typeface="Arial"/>
                <a:cs typeface="Arial"/>
              </a:rPr>
              <a:t> </a:t>
            </a:r>
            <a:r>
              <a:rPr sz="1400" dirty="0">
                <a:latin typeface="Arial"/>
                <a:cs typeface="Arial"/>
              </a:rPr>
              <a:t>may</a:t>
            </a:r>
            <a:r>
              <a:rPr sz="1400" spc="70" dirty="0">
                <a:latin typeface="Arial"/>
                <a:cs typeface="Arial"/>
              </a:rPr>
              <a:t> </a:t>
            </a:r>
            <a:r>
              <a:rPr sz="1400" spc="80" dirty="0">
                <a:latin typeface="Arial"/>
                <a:cs typeface="Arial"/>
              </a:rPr>
              <a:t>not</a:t>
            </a:r>
            <a:r>
              <a:rPr sz="1400" spc="65" dirty="0">
                <a:latin typeface="Arial"/>
                <a:cs typeface="Arial"/>
              </a:rPr>
              <a:t> </a:t>
            </a:r>
            <a:r>
              <a:rPr sz="1400" dirty="0">
                <a:latin typeface="Arial"/>
                <a:cs typeface="Arial"/>
              </a:rPr>
              <a:t>be</a:t>
            </a:r>
            <a:r>
              <a:rPr sz="1400" spc="65" dirty="0">
                <a:latin typeface="Arial"/>
                <a:cs typeface="Arial"/>
              </a:rPr>
              <a:t> </a:t>
            </a:r>
            <a:r>
              <a:rPr sz="1400" dirty="0">
                <a:latin typeface="Arial"/>
                <a:cs typeface="Arial"/>
              </a:rPr>
              <a:t>able</a:t>
            </a:r>
            <a:r>
              <a:rPr sz="1400" spc="70" dirty="0">
                <a:latin typeface="Arial"/>
                <a:cs typeface="Arial"/>
              </a:rPr>
              <a:t> </a:t>
            </a:r>
            <a:r>
              <a:rPr sz="1400" spc="75" dirty="0">
                <a:latin typeface="Arial"/>
                <a:cs typeface="Arial"/>
              </a:rPr>
              <a:t>to</a:t>
            </a:r>
            <a:r>
              <a:rPr sz="1400" spc="65" dirty="0">
                <a:latin typeface="Arial"/>
                <a:cs typeface="Arial"/>
              </a:rPr>
              <a:t> </a:t>
            </a:r>
            <a:r>
              <a:rPr sz="1400" dirty="0">
                <a:latin typeface="Arial"/>
                <a:cs typeface="Arial"/>
              </a:rPr>
              <a:t>process</a:t>
            </a:r>
            <a:r>
              <a:rPr sz="1400" spc="70" dirty="0">
                <a:latin typeface="Arial"/>
                <a:cs typeface="Arial"/>
              </a:rPr>
              <a:t> </a:t>
            </a:r>
            <a:r>
              <a:rPr sz="1400" spc="60" dirty="0">
                <a:latin typeface="Arial"/>
                <a:cs typeface="Arial"/>
              </a:rPr>
              <a:t>the</a:t>
            </a:r>
            <a:r>
              <a:rPr sz="1400" spc="65" dirty="0">
                <a:latin typeface="Arial"/>
                <a:cs typeface="Arial"/>
              </a:rPr>
              <a:t> </a:t>
            </a:r>
            <a:r>
              <a:rPr sz="1400" dirty="0">
                <a:latin typeface="Arial"/>
                <a:cs typeface="Arial"/>
              </a:rPr>
              <a:t>whole</a:t>
            </a:r>
            <a:r>
              <a:rPr sz="1400" spc="65" dirty="0">
                <a:latin typeface="Arial"/>
                <a:cs typeface="Arial"/>
              </a:rPr>
              <a:t> </a:t>
            </a:r>
            <a:r>
              <a:rPr sz="1400" spc="-10" dirty="0">
                <a:latin typeface="Arial"/>
                <a:cs typeface="Arial"/>
              </a:rPr>
              <a:t>paragraph. </a:t>
            </a:r>
            <a:r>
              <a:rPr sz="1400" dirty="0">
                <a:latin typeface="Arial"/>
                <a:cs typeface="Arial"/>
              </a:rPr>
              <a:t>What</a:t>
            </a:r>
            <a:r>
              <a:rPr sz="1400" spc="45" dirty="0">
                <a:latin typeface="Arial"/>
                <a:cs typeface="Arial"/>
              </a:rPr>
              <a:t> </a:t>
            </a:r>
            <a:r>
              <a:rPr sz="1400" dirty="0">
                <a:latin typeface="Arial"/>
                <a:cs typeface="Arial"/>
              </a:rPr>
              <a:t>can</a:t>
            </a:r>
            <a:r>
              <a:rPr sz="1400" spc="45" dirty="0">
                <a:latin typeface="Arial"/>
                <a:cs typeface="Arial"/>
              </a:rPr>
              <a:t> </a:t>
            </a:r>
            <a:r>
              <a:rPr sz="1400" dirty="0">
                <a:latin typeface="Arial"/>
                <a:cs typeface="Arial"/>
              </a:rPr>
              <a:t>we</a:t>
            </a:r>
            <a:r>
              <a:rPr sz="1400" spc="45" dirty="0">
                <a:latin typeface="Arial"/>
                <a:cs typeface="Arial"/>
              </a:rPr>
              <a:t> </a:t>
            </a:r>
            <a:r>
              <a:rPr sz="1400" spc="-25" dirty="0">
                <a:latin typeface="Arial"/>
                <a:cs typeface="Arial"/>
              </a:rPr>
              <a:t>do?</a:t>
            </a:r>
            <a:endParaRPr sz="1400">
              <a:latin typeface="Arial"/>
              <a:cs typeface="Arial"/>
            </a:endParaRP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4160287" y="3469151"/>
            <a:ext cx="1859513" cy="207759"/>
          </a:xfrm>
          <a:custGeom>
            <a:avLst/>
            <a:gdLst/>
            <a:ahLst/>
            <a:cxnLst/>
            <a:rect l="l" t="t" r="r" b="b"/>
            <a:pathLst>
              <a:path w="542925" h="213360">
                <a:moveTo>
                  <a:pt x="542925" y="213359"/>
                </a:moveTo>
                <a:lnTo>
                  <a:pt x="0" y="213359"/>
                </a:lnTo>
                <a:lnTo>
                  <a:pt x="0" y="0"/>
                </a:lnTo>
                <a:lnTo>
                  <a:pt x="542925" y="0"/>
                </a:lnTo>
                <a:lnTo>
                  <a:pt x="542925" y="213359"/>
                </a:lnTo>
                <a:close/>
              </a:path>
            </a:pathLst>
          </a:custGeom>
          <a:solidFill>
            <a:srgbClr val="D4A6BD"/>
          </a:solidFill>
        </p:spPr>
        <p:txBody>
          <a:bodyPr wrap="square" lIns="0" tIns="0" rIns="0" bIns="0" rtlCol="0"/>
          <a:lstStyle/>
          <a:p>
            <a:endParaRPr/>
          </a:p>
        </p:txBody>
      </p:sp>
      <p:sp>
        <p:nvSpPr>
          <p:cNvPr id="27" name="TextBox 26">
            <a:extLst>
              <a:ext uri="{FF2B5EF4-FFF2-40B4-BE49-F238E27FC236}">
                <a16:creationId xmlns:a16="http://schemas.microsoft.com/office/drawing/2014/main" id="{8C09F9B2-C2A0-3768-20B9-BA735964BDD1}"/>
              </a:ext>
            </a:extLst>
          </p:cNvPr>
          <p:cNvSpPr txBox="1"/>
          <p:nvPr/>
        </p:nvSpPr>
        <p:spPr>
          <a:xfrm>
            <a:off x="76201" y="3077729"/>
            <a:ext cx="8843962" cy="1477328"/>
          </a:xfrm>
          <a:prstGeom prst="rect">
            <a:avLst/>
          </a:prstGeom>
          <a:noFill/>
        </p:spPr>
        <p:txBody>
          <a:bodyPr wrap="square">
            <a:spAutoFit/>
          </a:bodyPr>
          <a:lstStyle/>
          <a:p>
            <a:pPr algn="l"/>
            <a:r>
              <a:rPr lang="en-US" sz="1800" b="0" i="1" u="none" strike="noStrike" baseline="0" dirty="0">
                <a:solidFill>
                  <a:srgbClr val="363B42"/>
                </a:solidFill>
                <a:latin typeface="Times New Roman" panose="02020603050405020304" pitchFamily="18" charset="0"/>
              </a:rPr>
              <a:t>Analogous definitions can be made for space requirements. Although time and space are the most well-known complexity resources, any complexity measure can be viewed as a computational resource. Complexity measures ar</a:t>
            </a:r>
            <a:r>
              <a:rPr lang="en-US" sz="1800" b="0" i="1" u="none" strike="noStrike" baseline="0" dirty="0">
                <a:solidFill>
                  <a:srgbClr val="525451"/>
                </a:solidFill>
                <a:latin typeface="Times New Roman" panose="02020603050405020304" pitchFamily="18" charset="0"/>
              </a:rPr>
              <a:t>e </a:t>
            </a:r>
            <a:r>
              <a:rPr lang="en-US" sz="1800" b="0" i="1" u="none" strike="noStrike" baseline="0" dirty="0">
                <a:solidFill>
                  <a:srgbClr val="363B42"/>
                </a:solidFill>
                <a:latin typeface="Times New Roman" panose="02020603050405020304" pitchFamily="18" charset="0"/>
              </a:rPr>
              <a:t>very generally defined by the Blum complexity axioms. Other complexity measures used in complexity theory include communication complexity, circuit comple</a:t>
            </a:r>
            <a:r>
              <a:rPr lang="en-US" sz="1800" b="0" i="1" u="none" strike="noStrike" baseline="0" dirty="0">
                <a:solidFill>
                  <a:srgbClr val="1C2228"/>
                </a:solidFill>
                <a:latin typeface="Times New Roman" panose="02020603050405020304" pitchFamily="18" charset="0"/>
              </a:rPr>
              <a:t>x</a:t>
            </a:r>
            <a:r>
              <a:rPr lang="en-US" sz="1800" b="0" i="1" u="none" strike="noStrike" baseline="0" dirty="0">
                <a:solidFill>
                  <a:srgbClr val="363B42"/>
                </a:solidFill>
                <a:latin typeface="Times New Roman" panose="02020603050405020304" pitchFamily="18" charset="0"/>
              </a:rPr>
              <a:t>ity, and decision tree complexity.</a:t>
            </a:r>
          </a:p>
        </p:txBody>
      </p:sp>
      <p:sp>
        <p:nvSpPr>
          <p:cNvPr id="2" name="object 2"/>
          <p:cNvSpPr txBox="1">
            <a:spLocks noGrp="1"/>
          </p:cNvSpPr>
          <p:nvPr>
            <p:ph type="title"/>
          </p:nvPr>
        </p:nvSpPr>
        <p:spPr>
          <a:xfrm>
            <a:off x="1676400" y="1524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185" dirty="0"/>
              <a:t>Training</a:t>
            </a:r>
          </a:p>
        </p:txBody>
      </p:sp>
      <p:sp>
        <p:nvSpPr>
          <p:cNvPr id="3" name="object 3"/>
          <p:cNvSpPr txBox="1"/>
          <p:nvPr/>
        </p:nvSpPr>
        <p:spPr>
          <a:xfrm>
            <a:off x="437081" y="1337116"/>
            <a:ext cx="3905250" cy="269240"/>
          </a:xfrm>
          <a:prstGeom prst="rect">
            <a:avLst/>
          </a:prstGeom>
        </p:spPr>
        <p:txBody>
          <a:bodyPr vert="horz" wrap="square" lIns="0" tIns="12700" rIns="0" bIns="0" rtlCol="0">
            <a:spAutoFit/>
          </a:bodyPr>
          <a:lstStyle/>
          <a:p>
            <a:pPr marL="12700">
              <a:spcBef>
                <a:spcPts val="100"/>
              </a:spcBef>
            </a:pPr>
            <a:r>
              <a:rPr sz="1600" dirty="0">
                <a:latin typeface="Arial"/>
                <a:cs typeface="Arial"/>
              </a:rPr>
              <a:t>We</a:t>
            </a:r>
            <a:r>
              <a:rPr sz="1600" spc="-10" dirty="0">
                <a:latin typeface="Arial"/>
                <a:cs typeface="Arial"/>
              </a:rPr>
              <a:t> </a:t>
            </a:r>
            <a:r>
              <a:rPr sz="1600" spc="60" dirty="0">
                <a:latin typeface="Arial"/>
                <a:cs typeface="Arial"/>
              </a:rPr>
              <a:t>know</a:t>
            </a:r>
            <a:r>
              <a:rPr sz="1600" spc="-5" dirty="0">
                <a:latin typeface="Arial"/>
                <a:cs typeface="Arial"/>
              </a:rPr>
              <a:t> </a:t>
            </a:r>
            <a:r>
              <a:rPr sz="1600" spc="55" dirty="0">
                <a:latin typeface="Arial"/>
                <a:cs typeface="Arial"/>
              </a:rPr>
              <a:t>where</a:t>
            </a:r>
            <a:r>
              <a:rPr sz="1600" spc="-10" dirty="0">
                <a:latin typeface="Arial"/>
                <a:cs typeface="Arial"/>
              </a:rPr>
              <a:t> </a:t>
            </a:r>
            <a:r>
              <a:rPr sz="1600" spc="70" dirty="0">
                <a:latin typeface="Arial"/>
                <a:cs typeface="Arial"/>
              </a:rPr>
              <a:t>the</a:t>
            </a:r>
            <a:r>
              <a:rPr sz="1600" spc="-5" dirty="0">
                <a:latin typeface="Arial"/>
                <a:cs typeface="Arial"/>
              </a:rPr>
              <a:t> </a:t>
            </a:r>
            <a:r>
              <a:rPr sz="1600" dirty="0">
                <a:latin typeface="Arial"/>
                <a:cs typeface="Arial"/>
              </a:rPr>
              <a:t>answer</a:t>
            </a:r>
            <a:r>
              <a:rPr sz="1600" spc="-10" dirty="0">
                <a:latin typeface="Arial"/>
                <a:cs typeface="Arial"/>
              </a:rPr>
              <a:t> </a:t>
            </a:r>
            <a:r>
              <a:rPr sz="1600" dirty="0">
                <a:latin typeface="Arial"/>
                <a:cs typeface="Arial"/>
              </a:rPr>
              <a:t>is</a:t>
            </a:r>
            <a:r>
              <a:rPr sz="1600" spc="-5" dirty="0">
                <a:latin typeface="Arial"/>
                <a:cs typeface="Arial"/>
              </a:rPr>
              <a:t> </a:t>
            </a:r>
            <a:r>
              <a:rPr sz="1600" spc="65" dirty="0">
                <a:latin typeface="Arial"/>
                <a:cs typeface="Arial"/>
              </a:rPr>
              <a:t>in</a:t>
            </a:r>
            <a:r>
              <a:rPr sz="1600" spc="-5" dirty="0">
                <a:latin typeface="Arial"/>
                <a:cs typeface="Arial"/>
              </a:rPr>
              <a:t> </a:t>
            </a:r>
            <a:r>
              <a:rPr sz="1600" spc="-10" dirty="0">
                <a:latin typeface="Arial"/>
                <a:cs typeface="Arial"/>
              </a:rPr>
              <a:t>training!</a:t>
            </a:r>
            <a:endParaRPr sz="1600" dirty="0">
              <a:latin typeface="Arial"/>
              <a:cs typeface="Arial"/>
            </a:endParaRPr>
          </a:p>
        </p:txBody>
      </p:sp>
      <p:sp>
        <p:nvSpPr>
          <p:cNvPr id="4" name="object 4"/>
          <p:cNvSpPr txBox="1"/>
          <p:nvPr/>
        </p:nvSpPr>
        <p:spPr>
          <a:xfrm>
            <a:off x="300196" y="1753355"/>
            <a:ext cx="1459230" cy="702310"/>
          </a:xfrm>
          <a:prstGeom prst="rect">
            <a:avLst/>
          </a:prstGeom>
        </p:spPr>
        <p:txBody>
          <a:bodyPr vert="horz" wrap="square" lIns="0" tIns="12700" rIns="0" bIns="0" rtlCol="0">
            <a:spAutoFit/>
          </a:bodyPr>
          <a:lstStyle/>
          <a:p>
            <a:pPr marL="12700">
              <a:spcBef>
                <a:spcPts val="100"/>
              </a:spcBef>
            </a:pPr>
            <a:r>
              <a:rPr sz="1600" spc="-10" dirty="0">
                <a:latin typeface="Arial"/>
                <a:cs typeface="Arial"/>
              </a:rPr>
              <a:t>Assumption:</a:t>
            </a:r>
            <a:endParaRPr sz="1600">
              <a:latin typeface="Arial"/>
              <a:cs typeface="Arial"/>
            </a:endParaRPr>
          </a:p>
          <a:p>
            <a:pPr marL="12700">
              <a:spcBef>
                <a:spcPts val="1485"/>
              </a:spcBef>
            </a:pPr>
            <a:r>
              <a:rPr sz="1600" dirty="0">
                <a:latin typeface="Arial"/>
                <a:cs typeface="Arial"/>
              </a:rPr>
              <a:t>Simple</a:t>
            </a:r>
            <a:r>
              <a:rPr sz="1600" spc="-40" dirty="0">
                <a:latin typeface="Arial"/>
                <a:cs typeface="Arial"/>
              </a:rPr>
              <a:t> </a:t>
            </a:r>
            <a:r>
              <a:rPr sz="1600" spc="-10" dirty="0">
                <a:latin typeface="Arial"/>
                <a:cs typeface="Arial"/>
              </a:rPr>
              <a:t>solution:</a:t>
            </a:r>
            <a:endParaRPr sz="1600">
              <a:latin typeface="Arial"/>
              <a:cs typeface="Arial"/>
            </a:endParaRPr>
          </a:p>
        </p:txBody>
      </p:sp>
      <p:sp>
        <p:nvSpPr>
          <p:cNvPr id="5" name="object 5"/>
          <p:cNvSpPr txBox="1"/>
          <p:nvPr/>
        </p:nvSpPr>
        <p:spPr>
          <a:xfrm>
            <a:off x="2128996" y="1753355"/>
            <a:ext cx="6338570" cy="702310"/>
          </a:xfrm>
          <a:prstGeom prst="rect">
            <a:avLst/>
          </a:prstGeom>
        </p:spPr>
        <p:txBody>
          <a:bodyPr vert="horz" wrap="square" lIns="0" tIns="12700" rIns="0" bIns="0" rtlCol="0">
            <a:spAutoFit/>
          </a:bodyPr>
          <a:lstStyle/>
          <a:p>
            <a:pPr marL="12700">
              <a:spcBef>
                <a:spcPts val="100"/>
              </a:spcBef>
            </a:pPr>
            <a:r>
              <a:rPr sz="1600" spc="55" dirty="0">
                <a:latin typeface="Arial"/>
                <a:cs typeface="Arial"/>
              </a:rPr>
              <a:t>Info</a:t>
            </a:r>
            <a:r>
              <a:rPr sz="1600" spc="35" dirty="0">
                <a:latin typeface="Arial"/>
                <a:cs typeface="Arial"/>
              </a:rPr>
              <a:t> </a:t>
            </a:r>
            <a:r>
              <a:rPr sz="1600" dirty="0">
                <a:latin typeface="Arial"/>
                <a:cs typeface="Arial"/>
              </a:rPr>
              <a:t>needed</a:t>
            </a:r>
            <a:r>
              <a:rPr sz="1600" spc="40" dirty="0">
                <a:latin typeface="Arial"/>
                <a:cs typeface="Arial"/>
              </a:rPr>
              <a:t> </a:t>
            </a:r>
            <a:r>
              <a:rPr sz="1600" spc="90" dirty="0">
                <a:latin typeface="Arial"/>
                <a:cs typeface="Arial"/>
              </a:rPr>
              <a:t>to</a:t>
            </a:r>
            <a:r>
              <a:rPr sz="1600" spc="35" dirty="0">
                <a:latin typeface="Arial"/>
                <a:cs typeface="Arial"/>
              </a:rPr>
              <a:t> </a:t>
            </a:r>
            <a:r>
              <a:rPr sz="1600" dirty="0">
                <a:latin typeface="Arial"/>
                <a:cs typeface="Arial"/>
              </a:rPr>
              <a:t>answer</a:t>
            </a:r>
            <a:r>
              <a:rPr sz="1600" spc="40" dirty="0">
                <a:latin typeface="Arial"/>
                <a:cs typeface="Arial"/>
              </a:rPr>
              <a:t> </a:t>
            </a:r>
            <a:r>
              <a:rPr sz="1600" spc="70" dirty="0">
                <a:latin typeface="Arial"/>
                <a:cs typeface="Arial"/>
              </a:rPr>
              <a:t>the</a:t>
            </a:r>
            <a:r>
              <a:rPr sz="1600" spc="40" dirty="0">
                <a:latin typeface="Arial"/>
                <a:cs typeface="Arial"/>
              </a:rPr>
              <a:t> </a:t>
            </a:r>
            <a:r>
              <a:rPr sz="1600" spc="55" dirty="0">
                <a:latin typeface="Arial"/>
                <a:cs typeface="Arial"/>
              </a:rPr>
              <a:t>question</a:t>
            </a:r>
            <a:r>
              <a:rPr sz="1600" spc="35" dirty="0">
                <a:latin typeface="Arial"/>
                <a:cs typeface="Arial"/>
              </a:rPr>
              <a:t> </a:t>
            </a:r>
            <a:r>
              <a:rPr sz="1600" dirty="0">
                <a:latin typeface="Arial"/>
                <a:cs typeface="Arial"/>
              </a:rPr>
              <a:t>can</a:t>
            </a:r>
            <a:r>
              <a:rPr sz="1600" spc="40" dirty="0">
                <a:latin typeface="Arial"/>
                <a:cs typeface="Arial"/>
              </a:rPr>
              <a:t> </a:t>
            </a:r>
            <a:r>
              <a:rPr sz="1600" dirty="0">
                <a:latin typeface="Arial"/>
                <a:cs typeface="Arial"/>
              </a:rPr>
              <a:t>be</a:t>
            </a:r>
            <a:r>
              <a:rPr sz="1600" spc="40" dirty="0">
                <a:latin typeface="Arial"/>
                <a:cs typeface="Arial"/>
              </a:rPr>
              <a:t> </a:t>
            </a:r>
            <a:r>
              <a:rPr sz="1600" spc="75" dirty="0">
                <a:latin typeface="Arial"/>
                <a:cs typeface="Arial"/>
              </a:rPr>
              <a:t>found</a:t>
            </a:r>
            <a:r>
              <a:rPr sz="1600" spc="35" dirty="0">
                <a:latin typeface="Arial"/>
                <a:cs typeface="Arial"/>
              </a:rPr>
              <a:t> </a:t>
            </a:r>
            <a:r>
              <a:rPr sz="1600" dirty="0">
                <a:latin typeface="Arial"/>
                <a:cs typeface="Arial"/>
              </a:rPr>
              <a:t>near</a:t>
            </a:r>
            <a:r>
              <a:rPr sz="1600" spc="40" dirty="0">
                <a:latin typeface="Arial"/>
                <a:cs typeface="Arial"/>
              </a:rPr>
              <a:t> </a:t>
            </a:r>
            <a:r>
              <a:rPr sz="1600" spc="70" dirty="0">
                <a:latin typeface="Arial"/>
                <a:cs typeface="Arial"/>
              </a:rPr>
              <a:t>the</a:t>
            </a:r>
            <a:r>
              <a:rPr sz="1600" spc="40" dirty="0">
                <a:latin typeface="Arial"/>
                <a:cs typeface="Arial"/>
              </a:rPr>
              <a:t> </a:t>
            </a:r>
            <a:r>
              <a:rPr sz="1600" spc="-10" dirty="0">
                <a:latin typeface="Arial"/>
                <a:cs typeface="Arial"/>
              </a:rPr>
              <a:t>answer!</a:t>
            </a:r>
            <a:endParaRPr sz="1600" dirty="0">
              <a:latin typeface="Arial"/>
              <a:cs typeface="Arial"/>
            </a:endParaRPr>
          </a:p>
          <a:p>
            <a:pPr marL="12700">
              <a:spcBef>
                <a:spcPts val="1485"/>
              </a:spcBef>
            </a:pPr>
            <a:r>
              <a:rPr sz="1600" dirty="0">
                <a:latin typeface="Arial"/>
                <a:cs typeface="Arial"/>
              </a:rPr>
              <a:t>Just</a:t>
            </a:r>
            <a:r>
              <a:rPr sz="1600" spc="-30" dirty="0">
                <a:latin typeface="Arial"/>
                <a:cs typeface="Arial"/>
              </a:rPr>
              <a:t> </a:t>
            </a:r>
            <a:r>
              <a:rPr sz="1600" dirty="0">
                <a:latin typeface="Arial"/>
                <a:cs typeface="Arial"/>
              </a:rPr>
              <a:t>draw</a:t>
            </a:r>
            <a:r>
              <a:rPr sz="1600" spc="-20" dirty="0">
                <a:latin typeface="Arial"/>
                <a:cs typeface="Arial"/>
              </a:rPr>
              <a:t> </a:t>
            </a:r>
            <a:r>
              <a:rPr sz="1600" dirty="0">
                <a:latin typeface="Arial"/>
                <a:cs typeface="Arial"/>
              </a:rPr>
              <a:t>a</a:t>
            </a:r>
            <a:r>
              <a:rPr sz="1600" spc="-20" dirty="0">
                <a:latin typeface="Arial"/>
                <a:cs typeface="Arial"/>
              </a:rPr>
              <a:t> </a:t>
            </a:r>
            <a:r>
              <a:rPr sz="1600" dirty="0">
                <a:latin typeface="Arial"/>
                <a:cs typeface="Arial"/>
              </a:rPr>
              <a:t>window</a:t>
            </a:r>
            <a:r>
              <a:rPr sz="1600" spc="-20" dirty="0">
                <a:latin typeface="Arial"/>
                <a:cs typeface="Arial"/>
              </a:rPr>
              <a:t> </a:t>
            </a:r>
            <a:r>
              <a:rPr sz="1600" dirty="0">
                <a:latin typeface="Arial"/>
                <a:cs typeface="Arial"/>
              </a:rPr>
              <a:t>(as</a:t>
            </a:r>
            <a:r>
              <a:rPr sz="1600" spc="-15" dirty="0">
                <a:latin typeface="Arial"/>
                <a:cs typeface="Arial"/>
              </a:rPr>
              <a:t> </a:t>
            </a:r>
            <a:r>
              <a:rPr sz="1600" dirty="0">
                <a:latin typeface="Arial"/>
                <a:cs typeface="Arial"/>
              </a:rPr>
              <a:t>large</a:t>
            </a:r>
            <a:r>
              <a:rPr sz="1600" spc="-20" dirty="0">
                <a:latin typeface="Arial"/>
                <a:cs typeface="Arial"/>
              </a:rPr>
              <a:t> </a:t>
            </a:r>
            <a:r>
              <a:rPr sz="1600" dirty="0">
                <a:latin typeface="Arial"/>
                <a:cs typeface="Arial"/>
              </a:rPr>
              <a:t>as</a:t>
            </a:r>
            <a:r>
              <a:rPr sz="1600" spc="-20" dirty="0">
                <a:latin typeface="Arial"/>
                <a:cs typeface="Arial"/>
              </a:rPr>
              <a:t> </a:t>
            </a:r>
            <a:r>
              <a:rPr sz="1600" dirty="0">
                <a:latin typeface="Arial"/>
                <a:cs typeface="Arial"/>
              </a:rPr>
              <a:t>possible)</a:t>
            </a:r>
            <a:r>
              <a:rPr sz="1600" spc="-20" dirty="0">
                <a:latin typeface="Arial"/>
                <a:cs typeface="Arial"/>
              </a:rPr>
              <a:t> </a:t>
            </a:r>
            <a:r>
              <a:rPr sz="1600" dirty="0">
                <a:latin typeface="Arial"/>
                <a:cs typeface="Arial"/>
              </a:rPr>
              <a:t>around</a:t>
            </a:r>
            <a:r>
              <a:rPr sz="1600" spc="-20" dirty="0">
                <a:latin typeface="Arial"/>
                <a:cs typeface="Arial"/>
              </a:rPr>
              <a:t> </a:t>
            </a:r>
            <a:r>
              <a:rPr sz="1600" dirty="0">
                <a:latin typeface="Arial"/>
                <a:cs typeface="Arial"/>
              </a:rPr>
              <a:t>the</a:t>
            </a:r>
            <a:r>
              <a:rPr sz="1600" spc="-15" dirty="0">
                <a:latin typeface="Arial"/>
                <a:cs typeface="Arial"/>
              </a:rPr>
              <a:t> </a:t>
            </a:r>
            <a:r>
              <a:rPr sz="1600" spc="-10" dirty="0">
                <a:latin typeface="Arial"/>
                <a:cs typeface="Arial"/>
              </a:rPr>
              <a:t>answer!</a:t>
            </a:r>
            <a:endParaRPr sz="1600" dirty="0">
              <a:latin typeface="Arial"/>
              <a:cs typeface="Arial"/>
            </a:endParaRPr>
          </a:p>
        </p:txBody>
      </p:sp>
      <p:sp>
        <p:nvSpPr>
          <p:cNvPr id="8" name="object 8"/>
          <p:cNvSpPr txBox="1"/>
          <p:nvPr/>
        </p:nvSpPr>
        <p:spPr>
          <a:xfrm>
            <a:off x="377797" y="2632027"/>
            <a:ext cx="8496935" cy="228268"/>
          </a:xfrm>
          <a:prstGeom prst="rect">
            <a:avLst/>
          </a:prstGeom>
        </p:spPr>
        <p:txBody>
          <a:bodyPr vert="horz" wrap="square" lIns="0" tIns="12700" rIns="0" bIns="0" rtlCol="0">
            <a:spAutoFit/>
          </a:bodyPr>
          <a:lstStyle/>
          <a:p>
            <a:pPr marL="12700">
              <a:spcBef>
                <a:spcPts val="100"/>
              </a:spcBef>
              <a:tabLst>
                <a:tab pos="469265" algn="l"/>
              </a:tabLst>
            </a:pPr>
            <a:r>
              <a:rPr sz="1400" spc="-20" dirty="0">
                <a:latin typeface="Arial"/>
                <a:cs typeface="Arial"/>
              </a:rPr>
              <a:t>e.g.</a:t>
            </a:r>
            <a:r>
              <a:rPr sz="1400" dirty="0">
                <a:latin typeface="Arial"/>
                <a:cs typeface="Arial"/>
              </a:rPr>
              <a:t>	window</a:t>
            </a:r>
            <a:r>
              <a:rPr sz="1400" spc="-20" dirty="0">
                <a:latin typeface="Arial"/>
                <a:cs typeface="Arial"/>
              </a:rPr>
              <a:t> </a:t>
            </a:r>
            <a:r>
              <a:rPr sz="1400" dirty="0">
                <a:latin typeface="Arial"/>
                <a:cs typeface="Arial"/>
              </a:rPr>
              <a:t>size</a:t>
            </a:r>
            <a:r>
              <a:rPr sz="1400" spc="-1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max_paragraph_len</a:t>
            </a:r>
            <a:r>
              <a:rPr sz="1400" spc="-10" dirty="0">
                <a:latin typeface="Arial"/>
                <a:cs typeface="Arial"/>
              </a:rPr>
              <a:t> </a:t>
            </a:r>
            <a:r>
              <a:rPr sz="1400" dirty="0">
                <a:latin typeface="Arial"/>
                <a:cs typeface="Arial"/>
              </a:rPr>
              <a:t>=</a:t>
            </a:r>
            <a:r>
              <a:rPr sz="1400" spc="-10" dirty="0">
                <a:latin typeface="Arial"/>
                <a:cs typeface="Arial"/>
              </a:rPr>
              <a:t> </a:t>
            </a:r>
            <a:r>
              <a:rPr sz="1400" spc="-25" dirty="0">
                <a:latin typeface="Arial"/>
                <a:cs typeface="Arial"/>
              </a:rPr>
              <a:t>32</a:t>
            </a:r>
            <a:endParaRPr sz="1450" dirty="0">
              <a:latin typeface="Arial"/>
              <a:cs typeface="Arial"/>
            </a:endParaRPr>
          </a:p>
        </p:txBody>
      </p:sp>
      <p:grpSp>
        <p:nvGrpSpPr>
          <p:cNvPr id="18" name="object 18"/>
          <p:cNvGrpSpPr/>
          <p:nvPr/>
        </p:nvGrpSpPr>
        <p:grpSpPr>
          <a:xfrm>
            <a:off x="5562600" y="3005608"/>
            <a:ext cx="256540" cy="336550"/>
            <a:chOff x="3935262" y="2719387"/>
            <a:chExt cx="256540" cy="336550"/>
          </a:xfrm>
        </p:grpSpPr>
        <p:sp>
          <p:nvSpPr>
            <p:cNvPr id="19" name="object 19"/>
            <p:cNvSpPr/>
            <p:nvPr/>
          </p:nvSpPr>
          <p:spPr>
            <a:xfrm>
              <a:off x="3940025" y="2724150"/>
              <a:ext cx="247015" cy="327025"/>
            </a:xfrm>
            <a:custGeom>
              <a:avLst/>
              <a:gdLst/>
              <a:ahLst/>
              <a:cxnLst/>
              <a:rect l="l" t="t" r="r" b="b"/>
              <a:pathLst>
                <a:path w="247014" h="327025">
                  <a:moveTo>
                    <a:pt x="0" y="326399"/>
                  </a:moveTo>
                  <a:lnTo>
                    <a:pt x="0" y="0"/>
                  </a:lnTo>
                  <a:lnTo>
                    <a:pt x="246899" y="0"/>
                  </a:lnTo>
                  <a:lnTo>
                    <a:pt x="184645" y="82299"/>
                  </a:lnTo>
                  <a:lnTo>
                    <a:pt x="82299" y="82299"/>
                  </a:lnTo>
                  <a:lnTo>
                    <a:pt x="82299" y="217601"/>
                  </a:lnTo>
                  <a:lnTo>
                    <a:pt x="0" y="326399"/>
                  </a:lnTo>
                  <a:close/>
                </a:path>
              </a:pathLst>
            </a:custGeom>
            <a:solidFill>
              <a:srgbClr val="D4A6BD"/>
            </a:solidFill>
          </p:spPr>
          <p:txBody>
            <a:bodyPr wrap="square" lIns="0" tIns="0" rIns="0" bIns="0" rtlCol="0"/>
            <a:lstStyle/>
            <a:p>
              <a:endParaRPr/>
            </a:p>
          </p:txBody>
        </p:sp>
        <p:sp>
          <p:nvSpPr>
            <p:cNvPr id="20" name="object 20"/>
            <p:cNvSpPr/>
            <p:nvPr/>
          </p:nvSpPr>
          <p:spPr>
            <a:xfrm>
              <a:off x="3940025" y="2724150"/>
              <a:ext cx="247015" cy="327025"/>
            </a:xfrm>
            <a:custGeom>
              <a:avLst/>
              <a:gdLst/>
              <a:ahLst/>
              <a:cxnLst/>
              <a:rect l="l" t="t" r="r" b="b"/>
              <a:pathLst>
                <a:path w="247014" h="327025">
                  <a:moveTo>
                    <a:pt x="0" y="0"/>
                  </a:moveTo>
                  <a:lnTo>
                    <a:pt x="246899" y="0"/>
                  </a:lnTo>
                  <a:lnTo>
                    <a:pt x="184645" y="82299"/>
                  </a:lnTo>
                  <a:lnTo>
                    <a:pt x="82299" y="82299"/>
                  </a:lnTo>
                  <a:lnTo>
                    <a:pt x="82299" y="217601"/>
                  </a:lnTo>
                  <a:lnTo>
                    <a:pt x="0" y="326399"/>
                  </a:lnTo>
                  <a:lnTo>
                    <a:pt x="0" y="0"/>
                  </a:lnTo>
                  <a:close/>
                </a:path>
              </a:pathLst>
            </a:custGeom>
            <a:ln w="9524">
              <a:solidFill>
                <a:srgbClr val="685D46"/>
              </a:solidFill>
            </a:ln>
          </p:spPr>
          <p:txBody>
            <a:bodyPr wrap="square" lIns="0" tIns="0" rIns="0" bIns="0" rtlCol="0"/>
            <a:lstStyle/>
            <a:p>
              <a:endParaRPr/>
            </a:p>
          </p:txBody>
        </p:sp>
      </p:grpSp>
      <p:grpSp>
        <p:nvGrpSpPr>
          <p:cNvPr id="21" name="object 21"/>
          <p:cNvGrpSpPr/>
          <p:nvPr/>
        </p:nvGrpSpPr>
        <p:grpSpPr>
          <a:xfrm>
            <a:off x="2261436" y="3648753"/>
            <a:ext cx="256540" cy="335280"/>
            <a:chOff x="1144878" y="3068503"/>
            <a:chExt cx="256540" cy="335280"/>
          </a:xfrm>
        </p:grpSpPr>
        <p:sp>
          <p:nvSpPr>
            <p:cNvPr id="22" name="object 22"/>
            <p:cNvSpPr/>
            <p:nvPr/>
          </p:nvSpPr>
          <p:spPr>
            <a:xfrm>
              <a:off x="1149641" y="3073265"/>
              <a:ext cx="247015" cy="325755"/>
            </a:xfrm>
            <a:custGeom>
              <a:avLst/>
              <a:gdLst/>
              <a:ahLst/>
              <a:cxnLst/>
              <a:rect l="l" t="t" r="r" b="b"/>
              <a:pathLst>
                <a:path w="247015" h="325754">
                  <a:moveTo>
                    <a:pt x="246899" y="325199"/>
                  </a:moveTo>
                  <a:lnTo>
                    <a:pt x="0" y="325199"/>
                  </a:lnTo>
                  <a:lnTo>
                    <a:pt x="62483" y="242900"/>
                  </a:lnTo>
                  <a:lnTo>
                    <a:pt x="164600" y="242900"/>
                  </a:lnTo>
                  <a:lnTo>
                    <a:pt x="164600" y="108398"/>
                  </a:lnTo>
                  <a:lnTo>
                    <a:pt x="246899" y="0"/>
                  </a:lnTo>
                  <a:lnTo>
                    <a:pt x="246899" y="325199"/>
                  </a:lnTo>
                  <a:close/>
                </a:path>
              </a:pathLst>
            </a:custGeom>
            <a:solidFill>
              <a:srgbClr val="D4A6BD"/>
            </a:solidFill>
          </p:spPr>
          <p:txBody>
            <a:bodyPr wrap="square" lIns="0" tIns="0" rIns="0" bIns="0" rtlCol="0"/>
            <a:lstStyle/>
            <a:p>
              <a:endParaRPr/>
            </a:p>
          </p:txBody>
        </p:sp>
        <p:sp>
          <p:nvSpPr>
            <p:cNvPr id="23" name="object 23"/>
            <p:cNvSpPr/>
            <p:nvPr/>
          </p:nvSpPr>
          <p:spPr>
            <a:xfrm>
              <a:off x="1149641" y="3073265"/>
              <a:ext cx="247015" cy="325755"/>
            </a:xfrm>
            <a:custGeom>
              <a:avLst/>
              <a:gdLst/>
              <a:ahLst/>
              <a:cxnLst/>
              <a:rect l="l" t="t" r="r" b="b"/>
              <a:pathLst>
                <a:path w="247015" h="325754">
                  <a:moveTo>
                    <a:pt x="246899" y="325199"/>
                  </a:moveTo>
                  <a:lnTo>
                    <a:pt x="0" y="325199"/>
                  </a:lnTo>
                  <a:lnTo>
                    <a:pt x="62483" y="242900"/>
                  </a:lnTo>
                  <a:lnTo>
                    <a:pt x="164600" y="242900"/>
                  </a:lnTo>
                  <a:lnTo>
                    <a:pt x="164600" y="108398"/>
                  </a:lnTo>
                  <a:lnTo>
                    <a:pt x="246899" y="0"/>
                  </a:lnTo>
                  <a:lnTo>
                    <a:pt x="246899" y="325199"/>
                  </a:lnTo>
                  <a:close/>
                </a:path>
              </a:pathLst>
            </a:custGeom>
            <a:ln w="9524">
              <a:solidFill>
                <a:srgbClr val="685D46"/>
              </a:solidFill>
            </a:ln>
          </p:spPr>
          <p:txBody>
            <a:bodyPr wrap="square" lIns="0" tIns="0" rIns="0" bIns="0" rtlCol="0"/>
            <a:lstStyle/>
            <a:p>
              <a:endParaRPr/>
            </a:p>
          </p:txBody>
        </p:sp>
      </p:grpSp>
      <p:sp>
        <p:nvSpPr>
          <p:cNvPr id="29" name="TextBox 28">
            <a:extLst>
              <a:ext uri="{FF2B5EF4-FFF2-40B4-BE49-F238E27FC236}">
                <a16:creationId xmlns:a16="http://schemas.microsoft.com/office/drawing/2014/main" id="{8DC2A294-105A-8C9A-13A4-F878022C4B2C}"/>
              </a:ext>
            </a:extLst>
          </p:cNvPr>
          <p:cNvSpPr txBox="1"/>
          <p:nvPr/>
        </p:nvSpPr>
        <p:spPr>
          <a:xfrm>
            <a:off x="525688" y="4809043"/>
            <a:ext cx="6789511" cy="646331"/>
          </a:xfrm>
          <a:prstGeom prst="rect">
            <a:avLst/>
          </a:prstGeom>
          <a:noFill/>
        </p:spPr>
        <p:txBody>
          <a:bodyPr wrap="square">
            <a:spAutoFit/>
          </a:bodyPr>
          <a:lstStyle/>
          <a:p>
            <a:pPr algn="l"/>
            <a:r>
              <a:rPr lang="en-US" sz="1800" b="0" i="0" u="none" strike="noStrike" baseline="0" dirty="0">
                <a:solidFill>
                  <a:srgbClr val="443227"/>
                </a:solidFill>
                <a:latin typeface="Arial" panose="020B0604020202020204" pitchFamily="34" charset="0"/>
              </a:rPr>
              <a:t>Q</a:t>
            </a:r>
            <a:r>
              <a:rPr lang="en-US" sz="1800" b="0" i="0" u="none" strike="noStrike" baseline="0" dirty="0">
                <a:solidFill>
                  <a:srgbClr val="1C2228"/>
                </a:solidFill>
                <a:latin typeface="Arial" panose="020B0604020202020204" pitchFamily="34" charset="0"/>
              </a:rPr>
              <a:t>u</a:t>
            </a:r>
            <a:r>
              <a:rPr lang="en-US" sz="1800" b="0" i="0" u="none" strike="noStrike" baseline="0" dirty="0">
                <a:solidFill>
                  <a:srgbClr val="443227"/>
                </a:solidFill>
                <a:latin typeface="Arial" panose="020B0604020202020204" pitchFamily="34" charset="0"/>
              </a:rPr>
              <a:t>estion: </a:t>
            </a:r>
            <a:r>
              <a:rPr lang="en-US" sz="1800" b="0" i="1" u="none" strike="noStrike" baseline="0" dirty="0">
                <a:solidFill>
                  <a:srgbClr val="443227"/>
                </a:solidFill>
                <a:latin typeface="Times New Roman" panose="02020603050405020304" pitchFamily="18" charset="0"/>
              </a:rPr>
              <a:t>Decision tree is an example </a:t>
            </a:r>
            <a:r>
              <a:rPr lang="en-US" sz="1800" b="0" i="1" dirty="0">
                <a:solidFill>
                  <a:srgbClr val="443227"/>
                </a:solidFill>
                <a:latin typeface="Times New Roman" panose="02020603050405020304" pitchFamily="18" charset="0"/>
              </a:rPr>
              <a:t>o</a:t>
            </a:r>
            <a:r>
              <a:rPr lang="en-US" sz="1800" b="0" i="1" u="none" strike="noStrike" baseline="0" dirty="0">
                <a:solidFill>
                  <a:srgbClr val="443227"/>
                </a:solidFill>
                <a:latin typeface="Times New Roman" panose="02020603050405020304" pitchFamily="18" charset="0"/>
              </a:rPr>
              <a:t>f what type of measure?</a:t>
            </a:r>
          </a:p>
          <a:p>
            <a:pPr algn="l"/>
            <a:r>
              <a:rPr lang="en-US" sz="1800" b="0" i="0" u="none" strike="noStrike" baseline="0" dirty="0">
                <a:solidFill>
                  <a:srgbClr val="363B42"/>
                </a:solidFill>
                <a:latin typeface="Arial" panose="020B0604020202020204" pitchFamily="34" charset="0"/>
              </a:rPr>
              <a:t>Ground</a:t>
            </a:r>
            <a:r>
              <a:rPr lang="en-US" sz="1800" b="0" i="0" u="none" strike="noStrike" baseline="0" dirty="0">
                <a:solidFill>
                  <a:srgbClr val="1C2228"/>
                </a:solidFill>
                <a:latin typeface="Arial" panose="020B0604020202020204" pitchFamily="34" charset="0"/>
              </a:rPr>
              <a:t>-</a:t>
            </a:r>
            <a:r>
              <a:rPr lang="en-US" sz="1800" b="0" i="0" u="none" strike="noStrike" baseline="0" dirty="0">
                <a:solidFill>
                  <a:srgbClr val="363B42"/>
                </a:solidFill>
                <a:latin typeface="Arial" panose="020B0604020202020204" pitchFamily="34" charset="0"/>
              </a:rPr>
              <a:t>t </a:t>
            </a:r>
            <a:r>
              <a:rPr lang="en-US" sz="1800" b="0" i="0" u="none" strike="noStrike" baseline="0" dirty="0">
                <a:solidFill>
                  <a:srgbClr val="1C2228"/>
                </a:solidFill>
                <a:latin typeface="Arial" panose="020B0604020202020204" pitchFamily="34" charset="0"/>
              </a:rPr>
              <a:t>r</a:t>
            </a:r>
            <a:r>
              <a:rPr lang="en-US" sz="1800" b="0" i="0" u="none" strike="noStrike" baseline="0" dirty="0">
                <a:solidFill>
                  <a:srgbClr val="363B42"/>
                </a:solidFill>
                <a:latin typeface="Arial" panose="020B0604020202020204" pitchFamily="34" charset="0"/>
              </a:rPr>
              <a:t>uth Answer</a:t>
            </a:r>
            <a:r>
              <a:rPr lang="en-US" sz="1800" b="0" i="0" u="none" strike="noStrike" baseline="0" dirty="0">
                <a:solidFill>
                  <a:srgbClr val="1C2228"/>
                </a:solidFill>
                <a:latin typeface="Arial" panose="020B0604020202020204" pitchFamily="34" charset="0"/>
              </a:rPr>
              <a:t>: </a:t>
            </a:r>
            <a:r>
              <a:rPr lang="en-US" sz="1800" b="0" i="1" u="none" strike="noStrike" baseline="0" dirty="0">
                <a:solidFill>
                  <a:srgbClr val="363B42"/>
                </a:solidFill>
                <a:latin typeface="Times New Roman" panose="02020603050405020304" pitchFamily="18" charset="0"/>
              </a:rPr>
              <a:t>Complexity measures</a:t>
            </a:r>
            <a:endParaRPr lang="en-US" dirty="0"/>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2286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190" dirty="0"/>
              <a:t>Testing</a:t>
            </a:r>
          </a:p>
        </p:txBody>
      </p:sp>
      <p:sp>
        <p:nvSpPr>
          <p:cNvPr id="3" name="object 3"/>
          <p:cNvSpPr txBox="1"/>
          <p:nvPr/>
        </p:nvSpPr>
        <p:spPr>
          <a:xfrm>
            <a:off x="384725" y="1959872"/>
            <a:ext cx="4433570" cy="673100"/>
          </a:xfrm>
          <a:prstGeom prst="rect">
            <a:avLst/>
          </a:prstGeom>
        </p:spPr>
        <p:txBody>
          <a:bodyPr vert="horz" wrap="square" lIns="0" tIns="12700" rIns="0" bIns="0" rtlCol="0">
            <a:spAutoFit/>
          </a:bodyPr>
          <a:lstStyle/>
          <a:p>
            <a:pPr marL="12700">
              <a:spcBef>
                <a:spcPts val="100"/>
              </a:spcBef>
            </a:pPr>
            <a:r>
              <a:rPr sz="1600" dirty="0">
                <a:latin typeface="Arial"/>
                <a:cs typeface="Arial"/>
              </a:rPr>
              <a:t>We</a:t>
            </a:r>
            <a:r>
              <a:rPr sz="1600" spc="-15" dirty="0">
                <a:latin typeface="Arial"/>
                <a:cs typeface="Arial"/>
              </a:rPr>
              <a:t> </a:t>
            </a:r>
            <a:r>
              <a:rPr sz="1600" spc="75" dirty="0">
                <a:latin typeface="Arial"/>
                <a:cs typeface="Arial"/>
              </a:rPr>
              <a:t>do</a:t>
            </a:r>
            <a:r>
              <a:rPr sz="1600" spc="-10" dirty="0">
                <a:latin typeface="Arial"/>
                <a:cs typeface="Arial"/>
              </a:rPr>
              <a:t> </a:t>
            </a:r>
            <a:r>
              <a:rPr sz="1600" spc="90" dirty="0">
                <a:latin typeface="Arial"/>
                <a:cs typeface="Arial"/>
              </a:rPr>
              <a:t>not</a:t>
            </a:r>
            <a:r>
              <a:rPr sz="1600" spc="-10" dirty="0">
                <a:latin typeface="Arial"/>
                <a:cs typeface="Arial"/>
              </a:rPr>
              <a:t> </a:t>
            </a:r>
            <a:r>
              <a:rPr sz="1600" spc="60" dirty="0">
                <a:latin typeface="Arial"/>
                <a:cs typeface="Arial"/>
              </a:rPr>
              <a:t>know</a:t>
            </a:r>
            <a:r>
              <a:rPr sz="1600" spc="-15" dirty="0">
                <a:latin typeface="Arial"/>
                <a:cs typeface="Arial"/>
              </a:rPr>
              <a:t> </a:t>
            </a:r>
            <a:r>
              <a:rPr sz="1600" spc="55" dirty="0">
                <a:latin typeface="Arial"/>
                <a:cs typeface="Arial"/>
              </a:rPr>
              <a:t>where</a:t>
            </a:r>
            <a:r>
              <a:rPr sz="1600" spc="-10" dirty="0">
                <a:latin typeface="Arial"/>
                <a:cs typeface="Arial"/>
              </a:rPr>
              <a:t> </a:t>
            </a:r>
            <a:r>
              <a:rPr sz="1600" spc="70" dirty="0">
                <a:latin typeface="Arial"/>
                <a:cs typeface="Arial"/>
              </a:rPr>
              <a:t>the</a:t>
            </a:r>
            <a:r>
              <a:rPr sz="1600" spc="-10" dirty="0">
                <a:latin typeface="Arial"/>
                <a:cs typeface="Arial"/>
              </a:rPr>
              <a:t> </a:t>
            </a:r>
            <a:r>
              <a:rPr sz="1600" dirty="0">
                <a:latin typeface="Arial"/>
                <a:cs typeface="Arial"/>
              </a:rPr>
              <a:t>answer</a:t>
            </a:r>
            <a:r>
              <a:rPr sz="1600" spc="-15" dirty="0">
                <a:latin typeface="Arial"/>
                <a:cs typeface="Arial"/>
              </a:rPr>
              <a:t> </a:t>
            </a:r>
            <a:r>
              <a:rPr sz="1600" dirty="0">
                <a:latin typeface="Arial"/>
                <a:cs typeface="Arial"/>
              </a:rPr>
              <a:t>is</a:t>
            </a:r>
            <a:r>
              <a:rPr sz="1600" spc="-10" dirty="0">
                <a:latin typeface="Arial"/>
                <a:cs typeface="Arial"/>
              </a:rPr>
              <a:t> </a:t>
            </a:r>
            <a:r>
              <a:rPr sz="1600" spc="65" dirty="0">
                <a:latin typeface="Arial"/>
                <a:cs typeface="Arial"/>
              </a:rPr>
              <a:t>in</a:t>
            </a:r>
            <a:r>
              <a:rPr sz="1600" spc="-10" dirty="0">
                <a:latin typeface="Arial"/>
                <a:cs typeface="Arial"/>
              </a:rPr>
              <a:t> testing</a:t>
            </a:r>
            <a:endParaRPr sz="1600">
              <a:latin typeface="Arial"/>
              <a:cs typeface="Arial"/>
            </a:endParaRPr>
          </a:p>
          <a:p>
            <a:pPr marL="12700">
              <a:spcBef>
                <a:spcPts val="1495"/>
              </a:spcBef>
              <a:tabLst>
                <a:tab pos="469265" algn="l"/>
              </a:tabLst>
            </a:pPr>
            <a:r>
              <a:rPr sz="1400" spc="-20" dirty="0">
                <a:latin typeface="Arial"/>
                <a:cs typeface="Arial"/>
              </a:rPr>
              <a:t>e.g.</a:t>
            </a:r>
            <a:r>
              <a:rPr sz="1400" dirty="0">
                <a:latin typeface="Arial"/>
                <a:cs typeface="Arial"/>
              </a:rPr>
              <a:t>	window</a:t>
            </a:r>
            <a:r>
              <a:rPr sz="1400" spc="-20" dirty="0">
                <a:latin typeface="Arial"/>
                <a:cs typeface="Arial"/>
              </a:rPr>
              <a:t> </a:t>
            </a:r>
            <a:r>
              <a:rPr sz="1400" dirty="0">
                <a:latin typeface="Arial"/>
                <a:cs typeface="Arial"/>
              </a:rPr>
              <a:t>size</a:t>
            </a:r>
            <a:r>
              <a:rPr sz="1400" spc="-1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max_paragraph_len</a:t>
            </a:r>
            <a:r>
              <a:rPr sz="1400" spc="-10" dirty="0">
                <a:latin typeface="Arial"/>
                <a:cs typeface="Arial"/>
              </a:rPr>
              <a:t> </a:t>
            </a:r>
            <a:r>
              <a:rPr sz="1400" dirty="0">
                <a:latin typeface="Arial"/>
                <a:cs typeface="Arial"/>
              </a:rPr>
              <a:t>=</a:t>
            </a:r>
            <a:r>
              <a:rPr sz="1400" spc="-10" dirty="0">
                <a:latin typeface="Arial"/>
                <a:cs typeface="Arial"/>
              </a:rPr>
              <a:t> </a:t>
            </a:r>
            <a:r>
              <a:rPr sz="1400" spc="-25" dirty="0">
                <a:latin typeface="Arial"/>
                <a:cs typeface="Arial"/>
              </a:rPr>
              <a:t>32</a:t>
            </a:r>
            <a:endParaRPr sz="1400">
              <a:latin typeface="Arial"/>
              <a:cs typeface="Arial"/>
            </a:endParaRPr>
          </a:p>
        </p:txBody>
      </p:sp>
      <p:sp>
        <p:nvSpPr>
          <p:cNvPr id="4" name="object 4"/>
          <p:cNvSpPr txBox="1"/>
          <p:nvPr/>
        </p:nvSpPr>
        <p:spPr>
          <a:xfrm>
            <a:off x="5318914" y="1959872"/>
            <a:ext cx="1783714" cy="269240"/>
          </a:xfrm>
          <a:prstGeom prst="rect">
            <a:avLst/>
          </a:prstGeom>
        </p:spPr>
        <p:txBody>
          <a:bodyPr vert="horz" wrap="square" lIns="0" tIns="12700" rIns="0" bIns="0" rtlCol="0">
            <a:spAutoFit/>
          </a:bodyPr>
          <a:lstStyle/>
          <a:p>
            <a:pPr marL="12700">
              <a:spcBef>
                <a:spcPts val="100"/>
              </a:spcBef>
            </a:pPr>
            <a:r>
              <a:rPr sz="1600" dirty="0">
                <a:latin typeface="Arial"/>
                <a:cs typeface="Arial"/>
              </a:rPr>
              <a:t>split</a:t>
            </a:r>
            <a:r>
              <a:rPr sz="1600" spc="80" dirty="0">
                <a:latin typeface="Arial"/>
                <a:cs typeface="Arial"/>
              </a:rPr>
              <a:t> into</a:t>
            </a:r>
            <a:r>
              <a:rPr sz="1600" spc="85" dirty="0">
                <a:latin typeface="Arial"/>
                <a:cs typeface="Arial"/>
              </a:rPr>
              <a:t> </a:t>
            </a:r>
            <a:r>
              <a:rPr sz="1600" spc="-10" dirty="0">
                <a:latin typeface="Arial"/>
                <a:cs typeface="Arial"/>
              </a:rPr>
              <a:t>windows!</a:t>
            </a:r>
            <a:endParaRPr sz="1600">
              <a:latin typeface="Arial"/>
              <a:cs typeface="Arial"/>
            </a:endParaRPr>
          </a:p>
        </p:txBody>
      </p:sp>
      <p:sp>
        <p:nvSpPr>
          <p:cNvPr id="11" name="object 11"/>
          <p:cNvSpPr txBox="1"/>
          <p:nvPr/>
        </p:nvSpPr>
        <p:spPr>
          <a:xfrm>
            <a:off x="384726" y="4100583"/>
            <a:ext cx="5062855"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For</a:t>
            </a:r>
            <a:r>
              <a:rPr sz="1400" spc="-30" dirty="0">
                <a:latin typeface="Arial"/>
                <a:cs typeface="Arial"/>
              </a:rPr>
              <a:t> </a:t>
            </a:r>
            <a:r>
              <a:rPr sz="1400" dirty="0">
                <a:latin typeface="Arial"/>
                <a:cs typeface="Arial"/>
              </a:rPr>
              <a:t>each</a:t>
            </a:r>
            <a:r>
              <a:rPr sz="1400" spc="-15" dirty="0">
                <a:latin typeface="Arial"/>
                <a:cs typeface="Arial"/>
              </a:rPr>
              <a:t> </a:t>
            </a:r>
            <a:r>
              <a:rPr sz="1400" spc="-10" dirty="0">
                <a:latin typeface="Arial"/>
                <a:cs typeface="Arial"/>
              </a:rPr>
              <a:t>window,</a:t>
            </a:r>
            <a:r>
              <a:rPr sz="1400" spc="-20" dirty="0">
                <a:latin typeface="Arial"/>
                <a:cs typeface="Arial"/>
              </a:rPr>
              <a:t> </a:t>
            </a:r>
            <a:r>
              <a:rPr sz="1400" dirty="0">
                <a:latin typeface="Arial"/>
                <a:cs typeface="Arial"/>
              </a:rPr>
              <a:t>model</a:t>
            </a:r>
            <a:r>
              <a:rPr sz="1400" spc="-15" dirty="0">
                <a:latin typeface="Arial"/>
                <a:cs typeface="Arial"/>
              </a:rPr>
              <a:t> </a:t>
            </a:r>
            <a:r>
              <a:rPr sz="1400" dirty="0">
                <a:latin typeface="Arial"/>
                <a:cs typeface="Arial"/>
              </a:rPr>
              <a:t>predicts</a:t>
            </a:r>
            <a:r>
              <a:rPr sz="1400" spc="-1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start</a:t>
            </a:r>
            <a:r>
              <a:rPr sz="1400" spc="-15" dirty="0">
                <a:latin typeface="Arial"/>
                <a:cs typeface="Arial"/>
              </a:rPr>
              <a:t> </a:t>
            </a:r>
            <a:r>
              <a:rPr sz="1400" dirty="0">
                <a:latin typeface="Arial"/>
                <a:cs typeface="Arial"/>
              </a:rPr>
              <a:t>score</a:t>
            </a:r>
            <a:r>
              <a:rPr sz="1400" spc="-15"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an</a:t>
            </a:r>
            <a:r>
              <a:rPr sz="1400" spc="-15" dirty="0">
                <a:latin typeface="Arial"/>
                <a:cs typeface="Arial"/>
              </a:rPr>
              <a:t> </a:t>
            </a:r>
            <a:r>
              <a:rPr sz="1400" dirty="0">
                <a:latin typeface="Arial"/>
                <a:cs typeface="Arial"/>
              </a:rPr>
              <a:t>end</a:t>
            </a:r>
            <a:r>
              <a:rPr sz="1400" spc="-15" dirty="0">
                <a:latin typeface="Arial"/>
                <a:cs typeface="Arial"/>
              </a:rPr>
              <a:t> </a:t>
            </a:r>
            <a:r>
              <a:rPr sz="1400" spc="-10" dirty="0">
                <a:latin typeface="Arial"/>
                <a:cs typeface="Arial"/>
              </a:rPr>
              <a:t>score</a:t>
            </a:r>
            <a:endParaRPr sz="1400">
              <a:latin typeface="Arial"/>
              <a:cs typeface="Arial"/>
            </a:endParaRPr>
          </a:p>
        </p:txBody>
      </p:sp>
      <p:sp>
        <p:nvSpPr>
          <p:cNvPr id="12" name="object 12"/>
          <p:cNvSpPr txBox="1"/>
          <p:nvPr/>
        </p:nvSpPr>
        <p:spPr>
          <a:xfrm>
            <a:off x="5914287" y="4100583"/>
            <a:ext cx="2592070"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take</a:t>
            </a:r>
            <a:r>
              <a:rPr sz="1400" spc="-15" dirty="0">
                <a:latin typeface="Arial"/>
                <a:cs typeface="Arial"/>
              </a:rPr>
              <a:t> </a:t>
            </a:r>
            <a:r>
              <a:rPr sz="1400" dirty="0">
                <a:latin typeface="Arial"/>
                <a:cs typeface="Arial"/>
              </a:rPr>
              <a:t>the</a:t>
            </a:r>
            <a:r>
              <a:rPr sz="1400" spc="-10" dirty="0">
                <a:latin typeface="Arial"/>
                <a:cs typeface="Arial"/>
              </a:rPr>
              <a:t> </a:t>
            </a:r>
            <a:r>
              <a:rPr sz="1400" dirty="0">
                <a:latin typeface="Arial"/>
                <a:cs typeface="Arial"/>
              </a:rPr>
              <a:t>maximum</a:t>
            </a:r>
            <a:r>
              <a:rPr sz="1400" spc="-10" dirty="0">
                <a:latin typeface="Arial"/>
                <a:cs typeface="Arial"/>
              </a:rPr>
              <a:t> </a:t>
            </a:r>
            <a:r>
              <a:rPr sz="1400" dirty="0">
                <a:latin typeface="Arial"/>
                <a:cs typeface="Arial"/>
              </a:rPr>
              <a:t>to</a:t>
            </a:r>
            <a:r>
              <a:rPr sz="1400" spc="-10" dirty="0">
                <a:latin typeface="Arial"/>
                <a:cs typeface="Arial"/>
              </a:rPr>
              <a:t> </a:t>
            </a:r>
            <a:r>
              <a:rPr sz="1400" dirty="0">
                <a:latin typeface="Arial"/>
                <a:cs typeface="Arial"/>
              </a:rPr>
              <a:t>be</a:t>
            </a:r>
            <a:r>
              <a:rPr sz="1400" spc="-10" dirty="0">
                <a:latin typeface="Arial"/>
                <a:cs typeface="Arial"/>
              </a:rPr>
              <a:t> answer!</a:t>
            </a:r>
            <a:endParaRPr sz="1400">
              <a:latin typeface="Arial"/>
              <a:cs typeface="Arial"/>
            </a:endParaRPr>
          </a:p>
        </p:txBody>
      </p:sp>
      <p:grpSp>
        <p:nvGrpSpPr>
          <p:cNvPr id="13" name="object 13"/>
          <p:cNvGrpSpPr/>
          <p:nvPr/>
        </p:nvGrpSpPr>
        <p:grpSpPr>
          <a:xfrm>
            <a:off x="4947637" y="2004913"/>
            <a:ext cx="336550" cy="233045"/>
            <a:chOff x="4947637" y="1147662"/>
            <a:chExt cx="336550" cy="233045"/>
          </a:xfrm>
        </p:grpSpPr>
        <p:sp>
          <p:nvSpPr>
            <p:cNvPr id="14" name="object 14"/>
            <p:cNvSpPr/>
            <p:nvPr/>
          </p:nvSpPr>
          <p:spPr>
            <a:xfrm>
              <a:off x="4952400" y="1152425"/>
              <a:ext cx="327025" cy="223520"/>
            </a:xfrm>
            <a:custGeom>
              <a:avLst/>
              <a:gdLst/>
              <a:ahLst/>
              <a:cxnLst/>
              <a:rect l="l" t="t" r="r" b="b"/>
              <a:pathLst>
                <a:path w="327025" h="223519">
                  <a:moveTo>
                    <a:pt x="214949" y="222899"/>
                  </a:moveTo>
                  <a:lnTo>
                    <a:pt x="214949" y="167174"/>
                  </a:lnTo>
                  <a:lnTo>
                    <a:pt x="0" y="167174"/>
                  </a:lnTo>
                  <a:lnTo>
                    <a:pt x="0" y="55724"/>
                  </a:lnTo>
                  <a:lnTo>
                    <a:pt x="214949" y="55724"/>
                  </a:lnTo>
                  <a:lnTo>
                    <a:pt x="214949" y="0"/>
                  </a:lnTo>
                  <a:lnTo>
                    <a:pt x="326399" y="111449"/>
                  </a:lnTo>
                  <a:lnTo>
                    <a:pt x="214949" y="222899"/>
                  </a:lnTo>
                  <a:close/>
                </a:path>
              </a:pathLst>
            </a:custGeom>
            <a:solidFill>
              <a:srgbClr val="B3A77D"/>
            </a:solidFill>
          </p:spPr>
          <p:txBody>
            <a:bodyPr wrap="square" lIns="0" tIns="0" rIns="0" bIns="0" rtlCol="0"/>
            <a:lstStyle/>
            <a:p>
              <a:endParaRPr/>
            </a:p>
          </p:txBody>
        </p:sp>
        <p:sp>
          <p:nvSpPr>
            <p:cNvPr id="15" name="object 15"/>
            <p:cNvSpPr/>
            <p:nvPr/>
          </p:nvSpPr>
          <p:spPr>
            <a:xfrm>
              <a:off x="4952400" y="1152425"/>
              <a:ext cx="327025" cy="223520"/>
            </a:xfrm>
            <a:custGeom>
              <a:avLst/>
              <a:gdLst/>
              <a:ahLst/>
              <a:cxnLst/>
              <a:rect l="l" t="t" r="r" b="b"/>
              <a:pathLst>
                <a:path w="327025" h="223519">
                  <a:moveTo>
                    <a:pt x="0" y="55724"/>
                  </a:moveTo>
                  <a:lnTo>
                    <a:pt x="214949" y="55724"/>
                  </a:lnTo>
                  <a:lnTo>
                    <a:pt x="214949" y="0"/>
                  </a:lnTo>
                  <a:lnTo>
                    <a:pt x="326399" y="111449"/>
                  </a:lnTo>
                  <a:lnTo>
                    <a:pt x="214949" y="222899"/>
                  </a:lnTo>
                  <a:lnTo>
                    <a:pt x="214949" y="167174"/>
                  </a:lnTo>
                  <a:lnTo>
                    <a:pt x="0" y="167174"/>
                  </a:lnTo>
                  <a:lnTo>
                    <a:pt x="0" y="55724"/>
                  </a:lnTo>
                  <a:close/>
                </a:path>
              </a:pathLst>
            </a:custGeom>
            <a:ln w="9524">
              <a:solidFill>
                <a:srgbClr val="685D46"/>
              </a:solidFill>
            </a:ln>
          </p:spPr>
          <p:txBody>
            <a:bodyPr wrap="square" lIns="0" tIns="0" rIns="0" bIns="0" rtlCol="0"/>
            <a:lstStyle/>
            <a:p>
              <a:endParaRPr/>
            </a:p>
          </p:txBody>
        </p:sp>
      </p:grpSp>
      <p:grpSp>
        <p:nvGrpSpPr>
          <p:cNvPr id="16" name="object 16"/>
          <p:cNvGrpSpPr/>
          <p:nvPr/>
        </p:nvGrpSpPr>
        <p:grpSpPr>
          <a:xfrm>
            <a:off x="5548187" y="4135088"/>
            <a:ext cx="336550" cy="233045"/>
            <a:chOff x="5548187" y="3277837"/>
            <a:chExt cx="336550" cy="233045"/>
          </a:xfrm>
        </p:grpSpPr>
        <p:sp>
          <p:nvSpPr>
            <p:cNvPr id="17" name="object 17"/>
            <p:cNvSpPr/>
            <p:nvPr/>
          </p:nvSpPr>
          <p:spPr>
            <a:xfrm>
              <a:off x="5552949" y="3282600"/>
              <a:ext cx="327025" cy="223520"/>
            </a:xfrm>
            <a:custGeom>
              <a:avLst/>
              <a:gdLst/>
              <a:ahLst/>
              <a:cxnLst/>
              <a:rect l="l" t="t" r="r" b="b"/>
              <a:pathLst>
                <a:path w="327025" h="223520">
                  <a:moveTo>
                    <a:pt x="214949" y="222899"/>
                  </a:moveTo>
                  <a:lnTo>
                    <a:pt x="214949" y="167174"/>
                  </a:lnTo>
                  <a:lnTo>
                    <a:pt x="0" y="167174"/>
                  </a:lnTo>
                  <a:lnTo>
                    <a:pt x="0" y="55724"/>
                  </a:lnTo>
                  <a:lnTo>
                    <a:pt x="214949" y="55724"/>
                  </a:lnTo>
                  <a:lnTo>
                    <a:pt x="214949" y="0"/>
                  </a:lnTo>
                  <a:lnTo>
                    <a:pt x="326399" y="111449"/>
                  </a:lnTo>
                  <a:lnTo>
                    <a:pt x="214949" y="222899"/>
                  </a:lnTo>
                  <a:close/>
                </a:path>
              </a:pathLst>
            </a:custGeom>
            <a:solidFill>
              <a:srgbClr val="B3A77D"/>
            </a:solidFill>
          </p:spPr>
          <p:txBody>
            <a:bodyPr wrap="square" lIns="0" tIns="0" rIns="0" bIns="0" rtlCol="0"/>
            <a:lstStyle/>
            <a:p>
              <a:endParaRPr/>
            </a:p>
          </p:txBody>
        </p:sp>
        <p:sp>
          <p:nvSpPr>
            <p:cNvPr id="18" name="object 18"/>
            <p:cNvSpPr/>
            <p:nvPr/>
          </p:nvSpPr>
          <p:spPr>
            <a:xfrm>
              <a:off x="5552949" y="3282600"/>
              <a:ext cx="327025" cy="223520"/>
            </a:xfrm>
            <a:custGeom>
              <a:avLst/>
              <a:gdLst/>
              <a:ahLst/>
              <a:cxnLst/>
              <a:rect l="l" t="t" r="r" b="b"/>
              <a:pathLst>
                <a:path w="327025" h="223520">
                  <a:moveTo>
                    <a:pt x="0" y="55724"/>
                  </a:moveTo>
                  <a:lnTo>
                    <a:pt x="214949" y="55724"/>
                  </a:lnTo>
                  <a:lnTo>
                    <a:pt x="214949" y="0"/>
                  </a:lnTo>
                  <a:lnTo>
                    <a:pt x="326399" y="111449"/>
                  </a:lnTo>
                  <a:lnTo>
                    <a:pt x="214949" y="222899"/>
                  </a:lnTo>
                  <a:lnTo>
                    <a:pt x="214949" y="167174"/>
                  </a:lnTo>
                  <a:lnTo>
                    <a:pt x="0" y="167174"/>
                  </a:lnTo>
                  <a:lnTo>
                    <a:pt x="0" y="55724"/>
                  </a:lnTo>
                  <a:close/>
                </a:path>
              </a:pathLst>
            </a:custGeom>
            <a:ln w="9524">
              <a:solidFill>
                <a:srgbClr val="685D46"/>
              </a:solidFill>
            </a:ln>
          </p:spPr>
          <p:txBody>
            <a:bodyPr wrap="square" lIns="0" tIns="0" rIns="0" bIns="0" rtlCol="0"/>
            <a:lstStyle/>
            <a:p>
              <a:endParaRPr/>
            </a:p>
          </p:txBody>
        </p:sp>
      </p:grpSp>
      <p:graphicFrame>
        <p:nvGraphicFramePr>
          <p:cNvPr id="19" name="object 19"/>
          <p:cNvGraphicFramePr>
            <a:graphicFrameLocks noGrp="1"/>
          </p:cNvGraphicFramePr>
          <p:nvPr/>
        </p:nvGraphicFramePr>
        <p:xfrm>
          <a:off x="418887" y="4497463"/>
          <a:ext cx="6682102" cy="1141095"/>
        </p:xfrm>
        <a:graphic>
          <a:graphicData uri="http://schemas.openxmlformats.org/drawingml/2006/table">
            <a:tbl>
              <a:tblPr firstRow="1" bandRow="1">
                <a:tableStyleId>{2D5ABB26-0587-4C30-8999-92F81FD0307C}</a:tableStyleId>
              </a:tblPr>
              <a:tblGrid>
                <a:gridCol w="1023619">
                  <a:extLst>
                    <a:ext uri="{9D8B030D-6E8A-4147-A177-3AD203B41FA5}">
                      <a16:colId xmlns:a16="http://schemas.microsoft.com/office/drawing/2014/main" val="20000"/>
                    </a:ext>
                  </a:extLst>
                </a:gridCol>
                <a:gridCol w="1023619">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055369">
                  <a:extLst>
                    <a:ext uri="{9D8B030D-6E8A-4147-A177-3AD203B41FA5}">
                      <a16:colId xmlns:a16="http://schemas.microsoft.com/office/drawing/2014/main" val="20003"/>
                    </a:ext>
                  </a:extLst>
                </a:gridCol>
                <a:gridCol w="1255395">
                  <a:extLst>
                    <a:ext uri="{9D8B030D-6E8A-4147-A177-3AD203B41FA5}">
                      <a16:colId xmlns:a16="http://schemas.microsoft.com/office/drawing/2014/main" val="20004"/>
                    </a:ext>
                  </a:extLst>
                </a:gridCol>
                <a:gridCol w="1085850">
                  <a:extLst>
                    <a:ext uri="{9D8B030D-6E8A-4147-A177-3AD203B41FA5}">
                      <a16:colId xmlns:a16="http://schemas.microsoft.com/office/drawing/2014/main" val="20005"/>
                    </a:ext>
                  </a:extLst>
                </a:gridCol>
              </a:tblGrid>
              <a:tr h="380365">
                <a:tc>
                  <a:txBody>
                    <a:bodyPr/>
                    <a:lstStyle/>
                    <a:p>
                      <a:pPr>
                        <a:lnSpc>
                          <a:spcPct val="100000"/>
                        </a:lnSpc>
                      </a:pPr>
                      <a:endParaRPr sz="14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dirty="0">
                          <a:latin typeface="Arial"/>
                          <a:cs typeface="Arial"/>
                        </a:rPr>
                        <a:t>start</a:t>
                      </a:r>
                      <a:r>
                        <a:rPr sz="1400" spc="-15" dirty="0">
                          <a:latin typeface="Arial"/>
                          <a:cs typeface="Arial"/>
                        </a:rPr>
                        <a:t> </a:t>
                      </a:r>
                      <a:r>
                        <a:rPr sz="1400" spc="-10" dirty="0">
                          <a:latin typeface="Arial"/>
                          <a:cs typeface="Arial"/>
                        </a:rPr>
                        <a:t>score</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dirty="0">
                          <a:latin typeface="Arial"/>
                          <a:cs typeface="Arial"/>
                        </a:rPr>
                        <a:t>start</a:t>
                      </a:r>
                      <a:r>
                        <a:rPr sz="1400" spc="-25" dirty="0">
                          <a:latin typeface="Arial"/>
                          <a:cs typeface="Arial"/>
                        </a:rPr>
                        <a:t> </a:t>
                      </a:r>
                      <a:r>
                        <a:rPr sz="1400" spc="-10" dirty="0">
                          <a:latin typeface="Arial"/>
                          <a:cs typeface="Arial"/>
                        </a:rPr>
                        <a:t>position</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dirty="0">
                          <a:latin typeface="Arial"/>
                          <a:cs typeface="Arial"/>
                        </a:rPr>
                        <a:t>end</a:t>
                      </a:r>
                      <a:r>
                        <a:rPr sz="1400" spc="-25" dirty="0">
                          <a:latin typeface="Arial"/>
                          <a:cs typeface="Arial"/>
                        </a:rPr>
                        <a:t> </a:t>
                      </a:r>
                      <a:r>
                        <a:rPr sz="1400" spc="-10" dirty="0">
                          <a:latin typeface="Arial"/>
                          <a:cs typeface="Arial"/>
                        </a:rPr>
                        <a:t>score</a:t>
                      </a:r>
                      <a:endParaRPr sz="1400" dirty="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dirty="0">
                          <a:latin typeface="Arial"/>
                          <a:cs typeface="Arial"/>
                        </a:rPr>
                        <a:t>end</a:t>
                      </a:r>
                      <a:r>
                        <a:rPr sz="1400" spc="-25" dirty="0">
                          <a:latin typeface="Arial"/>
                          <a:cs typeface="Arial"/>
                        </a:rPr>
                        <a:t> </a:t>
                      </a:r>
                      <a:r>
                        <a:rPr sz="1400" spc="-10" dirty="0">
                          <a:latin typeface="Arial"/>
                          <a:cs typeface="Arial"/>
                        </a:rPr>
                        <a:t>position</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dirty="0">
                          <a:latin typeface="Arial"/>
                          <a:cs typeface="Arial"/>
                        </a:rPr>
                        <a:t>total</a:t>
                      </a:r>
                      <a:r>
                        <a:rPr sz="1400" spc="-25" dirty="0">
                          <a:latin typeface="Arial"/>
                          <a:cs typeface="Arial"/>
                        </a:rPr>
                        <a:t> </a:t>
                      </a:r>
                      <a:r>
                        <a:rPr sz="1400" spc="-10" dirty="0">
                          <a:latin typeface="Arial"/>
                          <a:cs typeface="Arial"/>
                        </a:rPr>
                        <a:t>score</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80365">
                <a:tc>
                  <a:txBody>
                    <a:bodyPr/>
                    <a:lstStyle/>
                    <a:p>
                      <a:pPr marR="133350" algn="r">
                        <a:lnSpc>
                          <a:spcPct val="100000"/>
                        </a:lnSpc>
                        <a:spcBef>
                          <a:spcPts val="20"/>
                        </a:spcBef>
                      </a:pPr>
                      <a:r>
                        <a:rPr sz="1400" dirty="0">
                          <a:latin typeface="Arial"/>
                          <a:cs typeface="Arial"/>
                        </a:rPr>
                        <a:t>window</a:t>
                      </a:r>
                      <a:r>
                        <a:rPr sz="1400" spc="-30" dirty="0">
                          <a:latin typeface="Arial"/>
                          <a:cs typeface="Arial"/>
                        </a:rPr>
                        <a:t> </a:t>
                      </a:r>
                      <a:r>
                        <a:rPr sz="1400" spc="-50" dirty="0">
                          <a:latin typeface="Arial"/>
                          <a:cs typeface="Arial"/>
                        </a:rPr>
                        <a:t>1</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spc="-25" dirty="0">
                          <a:latin typeface="Arial"/>
                          <a:cs typeface="Arial"/>
                        </a:rPr>
                        <a:t>0.5</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spc="-25" dirty="0">
                          <a:latin typeface="Arial"/>
                          <a:cs typeface="Arial"/>
                        </a:rPr>
                        <a:t>23</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spc="-25" dirty="0">
                          <a:latin typeface="Arial"/>
                          <a:cs typeface="Arial"/>
                        </a:rPr>
                        <a:t>0.4</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spc="-25" dirty="0">
                          <a:latin typeface="Arial"/>
                          <a:cs typeface="Arial"/>
                        </a:rPr>
                        <a:t>26</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20"/>
                        </a:spcBef>
                      </a:pPr>
                      <a:r>
                        <a:rPr sz="1400" spc="-25" dirty="0">
                          <a:latin typeface="Arial"/>
                          <a:cs typeface="Arial"/>
                        </a:rPr>
                        <a:t>0.9</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80365">
                <a:tc>
                  <a:txBody>
                    <a:bodyPr/>
                    <a:lstStyle/>
                    <a:p>
                      <a:pPr marR="133350" algn="r">
                        <a:lnSpc>
                          <a:spcPct val="100000"/>
                        </a:lnSpc>
                        <a:spcBef>
                          <a:spcPts val="20"/>
                        </a:spcBef>
                      </a:pPr>
                      <a:r>
                        <a:rPr sz="1400" dirty="0">
                          <a:latin typeface="Arial"/>
                          <a:cs typeface="Arial"/>
                        </a:rPr>
                        <a:t>window</a:t>
                      </a:r>
                      <a:r>
                        <a:rPr sz="1400" spc="-30" dirty="0">
                          <a:latin typeface="Arial"/>
                          <a:cs typeface="Arial"/>
                        </a:rPr>
                        <a:t> </a:t>
                      </a:r>
                      <a:r>
                        <a:rPr sz="1400" spc="-50" dirty="0">
                          <a:latin typeface="Arial"/>
                          <a:cs typeface="Arial"/>
                        </a:rPr>
                        <a:t>2</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CE4CD"/>
                    </a:solidFill>
                  </a:tcPr>
                </a:tc>
                <a:tc>
                  <a:txBody>
                    <a:bodyPr/>
                    <a:lstStyle/>
                    <a:p>
                      <a:pPr algn="ctr">
                        <a:lnSpc>
                          <a:spcPct val="100000"/>
                        </a:lnSpc>
                        <a:spcBef>
                          <a:spcPts val="20"/>
                        </a:spcBef>
                      </a:pPr>
                      <a:r>
                        <a:rPr sz="1400" spc="-25" dirty="0">
                          <a:latin typeface="Arial"/>
                          <a:cs typeface="Arial"/>
                        </a:rPr>
                        <a:t>0.3</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CE4CD"/>
                    </a:solidFill>
                  </a:tcPr>
                </a:tc>
                <a:tc>
                  <a:txBody>
                    <a:bodyPr/>
                    <a:lstStyle/>
                    <a:p>
                      <a:pPr algn="ctr">
                        <a:lnSpc>
                          <a:spcPct val="100000"/>
                        </a:lnSpc>
                        <a:spcBef>
                          <a:spcPts val="20"/>
                        </a:spcBef>
                      </a:pPr>
                      <a:r>
                        <a:rPr sz="1400" spc="-25" dirty="0">
                          <a:latin typeface="Arial"/>
                          <a:cs typeface="Arial"/>
                        </a:rPr>
                        <a:t>35</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CE4CD"/>
                    </a:solidFill>
                  </a:tcPr>
                </a:tc>
                <a:tc>
                  <a:txBody>
                    <a:bodyPr/>
                    <a:lstStyle/>
                    <a:p>
                      <a:pPr algn="ctr">
                        <a:lnSpc>
                          <a:spcPct val="100000"/>
                        </a:lnSpc>
                        <a:spcBef>
                          <a:spcPts val="20"/>
                        </a:spcBef>
                      </a:pPr>
                      <a:r>
                        <a:rPr sz="1400" spc="-25" dirty="0">
                          <a:latin typeface="Arial"/>
                          <a:cs typeface="Arial"/>
                        </a:rPr>
                        <a:t>0.7</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CE4CD"/>
                    </a:solidFill>
                  </a:tcPr>
                </a:tc>
                <a:tc>
                  <a:txBody>
                    <a:bodyPr/>
                    <a:lstStyle/>
                    <a:p>
                      <a:pPr algn="ctr">
                        <a:lnSpc>
                          <a:spcPct val="100000"/>
                        </a:lnSpc>
                        <a:spcBef>
                          <a:spcPts val="20"/>
                        </a:spcBef>
                      </a:pPr>
                      <a:r>
                        <a:rPr sz="1400" spc="-25" dirty="0">
                          <a:latin typeface="Arial"/>
                          <a:cs typeface="Arial"/>
                        </a:rPr>
                        <a:t>37</a:t>
                      </a:r>
                      <a:endParaRPr sz="140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CE4CD"/>
                    </a:solidFill>
                  </a:tcPr>
                </a:tc>
                <a:tc>
                  <a:txBody>
                    <a:bodyPr/>
                    <a:lstStyle/>
                    <a:p>
                      <a:pPr algn="ctr">
                        <a:lnSpc>
                          <a:spcPct val="100000"/>
                        </a:lnSpc>
                        <a:spcBef>
                          <a:spcPts val="20"/>
                        </a:spcBef>
                      </a:pPr>
                      <a:r>
                        <a:rPr sz="1400" spc="-25" dirty="0">
                          <a:latin typeface="Arial"/>
                          <a:cs typeface="Arial"/>
                        </a:rPr>
                        <a:t>1.0</a:t>
                      </a:r>
                      <a:endParaRPr sz="1400" dirty="0">
                        <a:latin typeface="Arial"/>
                        <a:cs typeface="Arial"/>
                      </a:endParaRPr>
                    </a:p>
                  </a:txBody>
                  <a:tcPr marL="0" marR="0" marT="25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CE4CD"/>
                    </a:solidFill>
                  </a:tcPr>
                </a:tc>
                <a:extLst>
                  <a:ext uri="{0D108BD9-81ED-4DB2-BD59-A6C34878D82A}">
                    <a16:rowId xmlns:a16="http://schemas.microsoft.com/office/drawing/2014/main" val="10002"/>
                  </a:ext>
                </a:extLst>
              </a:tr>
            </a:tbl>
          </a:graphicData>
        </a:graphic>
      </p:graphicFrame>
      <p:sp>
        <p:nvSpPr>
          <p:cNvPr id="22" name="object 22"/>
          <p:cNvSpPr txBox="1"/>
          <p:nvPr/>
        </p:nvSpPr>
        <p:spPr>
          <a:xfrm>
            <a:off x="7242325" y="4632363"/>
            <a:ext cx="1408430" cy="604520"/>
          </a:xfrm>
          <a:prstGeom prst="rect">
            <a:avLst/>
          </a:prstGeom>
        </p:spPr>
        <p:txBody>
          <a:bodyPr vert="horz" wrap="square" lIns="0" tIns="88900" rIns="0" bIns="0" rtlCol="0">
            <a:spAutoFit/>
          </a:bodyPr>
          <a:lstStyle/>
          <a:p>
            <a:pPr marL="12700">
              <a:spcBef>
                <a:spcPts val="700"/>
              </a:spcBef>
            </a:pPr>
            <a:r>
              <a:rPr sz="1400" spc="-10" dirty="0">
                <a:latin typeface="Arial"/>
                <a:cs typeface="Arial"/>
              </a:rPr>
              <a:t>Answer:</a:t>
            </a:r>
            <a:endParaRPr sz="1400">
              <a:latin typeface="Arial"/>
              <a:cs typeface="Arial"/>
            </a:endParaRPr>
          </a:p>
          <a:p>
            <a:pPr marL="12700">
              <a:spcBef>
                <a:spcPts val="600"/>
              </a:spcBef>
            </a:pPr>
            <a:r>
              <a:rPr sz="1400" dirty="0">
                <a:latin typeface="Arial"/>
                <a:cs typeface="Arial"/>
              </a:rPr>
              <a:t>position</a:t>
            </a:r>
            <a:r>
              <a:rPr sz="1400" spc="110" dirty="0">
                <a:latin typeface="Arial"/>
                <a:cs typeface="Arial"/>
              </a:rPr>
              <a:t> </a:t>
            </a:r>
            <a:r>
              <a:rPr sz="1400" dirty="0">
                <a:latin typeface="Arial"/>
                <a:cs typeface="Arial"/>
              </a:rPr>
              <a:t>35</a:t>
            </a:r>
            <a:r>
              <a:rPr sz="1400" spc="114" dirty="0">
                <a:latin typeface="Arial"/>
                <a:cs typeface="Arial"/>
              </a:rPr>
              <a:t> </a:t>
            </a:r>
            <a:r>
              <a:rPr sz="1400" spc="75" dirty="0">
                <a:latin typeface="Arial"/>
                <a:cs typeface="Arial"/>
              </a:rPr>
              <a:t>to</a:t>
            </a:r>
            <a:r>
              <a:rPr sz="1400" spc="114" dirty="0">
                <a:latin typeface="Arial"/>
                <a:cs typeface="Arial"/>
              </a:rPr>
              <a:t> </a:t>
            </a:r>
            <a:r>
              <a:rPr sz="1400" spc="-25" dirty="0">
                <a:latin typeface="Arial"/>
                <a:cs typeface="Arial"/>
              </a:rPr>
              <a:t>37</a:t>
            </a:r>
            <a:endParaRPr sz="1400">
              <a:latin typeface="Arial"/>
              <a:cs typeface="Arial"/>
            </a:endParaRP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3852" y="439451"/>
            <a:ext cx="6366148"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200" dirty="0"/>
              <a:t>Hints</a:t>
            </a:r>
            <a:r>
              <a:rPr spc="-20" dirty="0"/>
              <a:t> </a:t>
            </a:r>
            <a:r>
              <a:rPr spc="-215" dirty="0"/>
              <a:t>for</a:t>
            </a:r>
            <a:r>
              <a:rPr spc="-20" dirty="0"/>
              <a:t> </a:t>
            </a:r>
            <a:r>
              <a:rPr spc="-210" dirty="0"/>
              <a:t>beating</a:t>
            </a:r>
            <a:r>
              <a:rPr spc="-20" dirty="0"/>
              <a:t> </a:t>
            </a:r>
            <a:r>
              <a:rPr spc="-160" dirty="0"/>
              <a:t>baselines</a:t>
            </a:r>
          </a:p>
        </p:txBody>
      </p:sp>
      <p:sp>
        <p:nvSpPr>
          <p:cNvPr id="3" name="object 3"/>
          <p:cNvSpPr txBox="1"/>
          <p:nvPr/>
        </p:nvSpPr>
        <p:spPr>
          <a:xfrm>
            <a:off x="422825" y="1918724"/>
            <a:ext cx="3766820" cy="3434079"/>
          </a:xfrm>
          <a:prstGeom prst="rect">
            <a:avLst/>
          </a:prstGeom>
        </p:spPr>
        <p:txBody>
          <a:bodyPr vert="horz" wrap="square" lIns="0" tIns="93980" rIns="0" bIns="0" rtlCol="0">
            <a:spAutoFit/>
          </a:bodyPr>
          <a:lstStyle/>
          <a:p>
            <a:pPr marL="431165" indent="-418465">
              <a:spcBef>
                <a:spcPts val="740"/>
              </a:spcBef>
              <a:buFont typeface="MS PGothic"/>
              <a:buChar char="❖"/>
              <a:tabLst>
                <a:tab pos="431165" algn="l"/>
                <a:tab pos="431800" algn="l"/>
              </a:tabLst>
            </a:pPr>
            <a:r>
              <a:rPr sz="1500" b="1" spc="-10" dirty="0">
                <a:latin typeface="Noto Sans"/>
                <a:cs typeface="Noto Sans"/>
              </a:rPr>
              <a:t>Simple:</a:t>
            </a:r>
            <a:endParaRPr sz="1500" dirty="0">
              <a:latin typeface="Noto Sans"/>
              <a:cs typeface="Noto Sans"/>
            </a:endParaRPr>
          </a:p>
          <a:p>
            <a:pPr marL="888365" lvl="1" indent="-418465">
              <a:spcBef>
                <a:spcPts val="640"/>
              </a:spcBef>
              <a:buFont typeface="MS PGothic"/>
              <a:buChar char="➢"/>
              <a:tabLst>
                <a:tab pos="888365" algn="l"/>
                <a:tab pos="889000" algn="l"/>
              </a:tabLst>
            </a:pPr>
            <a:r>
              <a:rPr sz="1500" dirty="0">
                <a:latin typeface="Arial"/>
                <a:cs typeface="Arial"/>
              </a:rPr>
              <a:t>Sample</a:t>
            </a:r>
            <a:r>
              <a:rPr sz="1500" spc="-5" dirty="0">
                <a:latin typeface="Arial"/>
                <a:cs typeface="Arial"/>
              </a:rPr>
              <a:t> </a:t>
            </a:r>
            <a:r>
              <a:rPr sz="1500" spc="-20" dirty="0">
                <a:latin typeface="Arial"/>
                <a:cs typeface="Arial"/>
              </a:rPr>
              <a:t>code</a:t>
            </a:r>
            <a:endParaRPr sz="1500" dirty="0">
              <a:latin typeface="Arial"/>
              <a:cs typeface="Arial"/>
            </a:endParaRPr>
          </a:p>
          <a:p>
            <a:pPr marL="431165" indent="-418465">
              <a:spcBef>
                <a:spcPts val="640"/>
              </a:spcBef>
              <a:buFont typeface="MS PGothic"/>
              <a:buChar char="❖"/>
              <a:tabLst>
                <a:tab pos="431165" algn="l"/>
                <a:tab pos="431800" algn="l"/>
              </a:tabLst>
            </a:pPr>
            <a:r>
              <a:rPr sz="1500" b="1" spc="-10" dirty="0">
                <a:latin typeface="Noto Sans"/>
                <a:cs typeface="Noto Sans"/>
              </a:rPr>
              <a:t>Medium:</a:t>
            </a:r>
            <a:endParaRPr sz="1500" dirty="0">
              <a:latin typeface="Noto Sans"/>
              <a:cs typeface="Noto Sans"/>
            </a:endParaRPr>
          </a:p>
          <a:p>
            <a:pPr marL="888365" lvl="1" indent="-418465">
              <a:spcBef>
                <a:spcPts val="640"/>
              </a:spcBef>
              <a:buFont typeface="MS PGothic"/>
              <a:buChar char="➢"/>
              <a:tabLst>
                <a:tab pos="888365" algn="l"/>
                <a:tab pos="889000" algn="l"/>
              </a:tabLst>
            </a:pPr>
            <a:r>
              <a:rPr sz="1500" dirty="0">
                <a:latin typeface="Arial"/>
                <a:cs typeface="Arial"/>
              </a:rPr>
              <a:t>Apply</a:t>
            </a:r>
            <a:r>
              <a:rPr sz="1500" spc="145" dirty="0">
                <a:latin typeface="Arial"/>
                <a:cs typeface="Arial"/>
              </a:rPr>
              <a:t> </a:t>
            </a:r>
            <a:r>
              <a:rPr sz="1500" dirty="0">
                <a:latin typeface="Arial"/>
                <a:cs typeface="Arial"/>
              </a:rPr>
              <a:t>linear</a:t>
            </a:r>
            <a:r>
              <a:rPr sz="1500" spc="145" dirty="0">
                <a:latin typeface="Arial"/>
                <a:cs typeface="Arial"/>
              </a:rPr>
              <a:t> </a:t>
            </a:r>
            <a:r>
              <a:rPr sz="1500" dirty="0">
                <a:latin typeface="Arial"/>
                <a:cs typeface="Arial"/>
              </a:rPr>
              <a:t>learning</a:t>
            </a:r>
            <a:r>
              <a:rPr sz="1500" spc="145" dirty="0">
                <a:latin typeface="Arial"/>
                <a:cs typeface="Arial"/>
              </a:rPr>
              <a:t> </a:t>
            </a:r>
            <a:r>
              <a:rPr sz="1500" spc="50" dirty="0">
                <a:latin typeface="Arial"/>
                <a:cs typeface="Arial"/>
              </a:rPr>
              <a:t>rate</a:t>
            </a:r>
            <a:r>
              <a:rPr sz="1500" spc="145" dirty="0">
                <a:latin typeface="Arial"/>
                <a:cs typeface="Arial"/>
              </a:rPr>
              <a:t> </a:t>
            </a:r>
            <a:r>
              <a:rPr sz="1500" spc="-20" dirty="0">
                <a:latin typeface="Arial"/>
                <a:cs typeface="Arial"/>
              </a:rPr>
              <a:t>decay</a:t>
            </a:r>
            <a:endParaRPr sz="1500" dirty="0">
              <a:latin typeface="Arial"/>
              <a:cs typeface="Arial"/>
            </a:endParaRPr>
          </a:p>
          <a:p>
            <a:pPr marL="888365" lvl="1" indent="-418465">
              <a:spcBef>
                <a:spcPts val="640"/>
              </a:spcBef>
              <a:buFont typeface="MS PGothic"/>
              <a:buChar char="➢"/>
              <a:tabLst>
                <a:tab pos="888365" algn="l"/>
                <a:tab pos="889000" algn="l"/>
              </a:tabLst>
            </a:pPr>
            <a:r>
              <a:rPr sz="1500" dirty="0">
                <a:latin typeface="Arial"/>
                <a:cs typeface="Arial"/>
              </a:rPr>
              <a:t>Change</a:t>
            </a:r>
            <a:r>
              <a:rPr sz="1500" spc="-10" dirty="0">
                <a:latin typeface="Arial"/>
                <a:cs typeface="Arial"/>
              </a:rPr>
              <a:t> </a:t>
            </a:r>
            <a:r>
              <a:rPr sz="1500" dirty="0">
                <a:latin typeface="Arial"/>
                <a:cs typeface="Arial"/>
              </a:rPr>
              <a:t>value</a:t>
            </a:r>
            <a:r>
              <a:rPr sz="1500" spc="-5" dirty="0">
                <a:latin typeface="Arial"/>
                <a:cs typeface="Arial"/>
              </a:rPr>
              <a:t> </a:t>
            </a:r>
            <a:r>
              <a:rPr sz="1500" spc="70" dirty="0">
                <a:latin typeface="Arial"/>
                <a:cs typeface="Arial"/>
              </a:rPr>
              <a:t>of</a:t>
            </a:r>
            <a:r>
              <a:rPr sz="1500" spc="-10" dirty="0">
                <a:latin typeface="Arial"/>
                <a:cs typeface="Arial"/>
              </a:rPr>
              <a:t> “doc_stride”</a:t>
            </a:r>
            <a:endParaRPr sz="1500" dirty="0">
              <a:latin typeface="Arial"/>
              <a:cs typeface="Arial"/>
            </a:endParaRPr>
          </a:p>
          <a:p>
            <a:pPr marL="431165" indent="-418465">
              <a:spcBef>
                <a:spcPts val="640"/>
              </a:spcBef>
              <a:buFont typeface="MS PGothic"/>
              <a:buChar char="❖"/>
              <a:tabLst>
                <a:tab pos="431165" algn="l"/>
                <a:tab pos="431800" algn="l"/>
              </a:tabLst>
            </a:pPr>
            <a:r>
              <a:rPr sz="1500" b="1" spc="-10" dirty="0">
                <a:latin typeface="Noto Sans"/>
                <a:cs typeface="Noto Sans"/>
              </a:rPr>
              <a:t>Strong:</a:t>
            </a:r>
            <a:endParaRPr sz="1500" dirty="0">
              <a:latin typeface="Noto Sans"/>
              <a:cs typeface="Noto Sans"/>
            </a:endParaRPr>
          </a:p>
          <a:p>
            <a:pPr marL="888365" lvl="1" indent="-418465">
              <a:spcBef>
                <a:spcPts val="640"/>
              </a:spcBef>
              <a:buFont typeface="MS PGothic"/>
              <a:buChar char="➢"/>
              <a:tabLst>
                <a:tab pos="888365" algn="l"/>
                <a:tab pos="889000" algn="l"/>
              </a:tabLst>
            </a:pPr>
            <a:r>
              <a:rPr sz="1500" spc="45" dirty="0">
                <a:latin typeface="Arial"/>
                <a:cs typeface="Arial"/>
              </a:rPr>
              <a:t>Improve</a:t>
            </a:r>
            <a:r>
              <a:rPr sz="1500" dirty="0">
                <a:latin typeface="Arial"/>
                <a:cs typeface="Arial"/>
              </a:rPr>
              <a:t> </a:t>
            </a:r>
            <a:r>
              <a:rPr sz="1500" spc="-10" dirty="0">
                <a:latin typeface="Arial"/>
                <a:cs typeface="Arial"/>
              </a:rPr>
              <a:t>preprocessing</a:t>
            </a:r>
            <a:endParaRPr sz="1500" dirty="0">
              <a:latin typeface="Arial"/>
              <a:cs typeface="Arial"/>
            </a:endParaRPr>
          </a:p>
          <a:p>
            <a:pPr marL="888365" lvl="1" indent="-418465">
              <a:spcBef>
                <a:spcPts val="640"/>
              </a:spcBef>
              <a:buFont typeface="MS PGothic"/>
              <a:buChar char="➢"/>
              <a:tabLst>
                <a:tab pos="888365" algn="l"/>
                <a:tab pos="889000" algn="l"/>
              </a:tabLst>
            </a:pPr>
            <a:r>
              <a:rPr sz="1500" dirty="0">
                <a:latin typeface="Arial"/>
                <a:cs typeface="Arial"/>
              </a:rPr>
              <a:t>Try</a:t>
            </a:r>
            <a:r>
              <a:rPr sz="1500" spc="-20" dirty="0">
                <a:latin typeface="Arial"/>
                <a:cs typeface="Arial"/>
              </a:rPr>
              <a:t> </a:t>
            </a:r>
            <a:r>
              <a:rPr sz="1500" spc="70" dirty="0">
                <a:latin typeface="Arial"/>
                <a:cs typeface="Arial"/>
              </a:rPr>
              <a:t>other</a:t>
            </a:r>
            <a:r>
              <a:rPr sz="1500" spc="-20" dirty="0">
                <a:latin typeface="Arial"/>
                <a:cs typeface="Arial"/>
              </a:rPr>
              <a:t> </a:t>
            </a:r>
            <a:r>
              <a:rPr sz="1500" spc="55" dirty="0">
                <a:latin typeface="Arial"/>
                <a:cs typeface="Arial"/>
              </a:rPr>
              <a:t>pretrained</a:t>
            </a:r>
            <a:r>
              <a:rPr sz="1500" spc="-20" dirty="0">
                <a:latin typeface="Arial"/>
                <a:cs typeface="Arial"/>
              </a:rPr>
              <a:t> </a:t>
            </a:r>
            <a:r>
              <a:rPr sz="1500" spc="-10" dirty="0">
                <a:latin typeface="Arial"/>
                <a:cs typeface="Arial"/>
              </a:rPr>
              <a:t>models</a:t>
            </a:r>
            <a:endParaRPr sz="1500" dirty="0">
              <a:latin typeface="Arial"/>
              <a:cs typeface="Arial"/>
            </a:endParaRPr>
          </a:p>
          <a:p>
            <a:pPr marL="431165" indent="-418465">
              <a:spcBef>
                <a:spcPts val="640"/>
              </a:spcBef>
              <a:buFont typeface="MS PGothic"/>
              <a:buChar char="❖"/>
              <a:tabLst>
                <a:tab pos="431165" algn="l"/>
                <a:tab pos="431800" algn="l"/>
              </a:tabLst>
            </a:pPr>
            <a:r>
              <a:rPr sz="1500" b="1" spc="-10" dirty="0">
                <a:latin typeface="Noto Sans"/>
                <a:cs typeface="Noto Sans"/>
              </a:rPr>
              <a:t>Boss:</a:t>
            </a:r>
            <a:endParaRPr sz="1500" dirty="0">
              <a:latin typeface="Noto Sans"/>
              <a:cs typeface="Noto Sans"/>
            </a:endParaRPr>
          </a:p>
          <a:p>
            <a:pPr marL="888365" lvl="1" indent="-418465">
              <a:spcBef>
                <a:spcPts val="640"/>
              </a:spcBef>
              <a:buFont typeface="MS PGothic"/>
              <a:buChar char="➢"/>
              <a:tabLst>
                <a:tab pos="888365" algn="l"/>
                <a:tab pos="889000" algn="l"/>
              </a:tabLst>
            </a:pPr>
            <a:r>
              <a:rPr sz="1500" spc="45" dirty="0">
                <a:latin typeface="Arial"/>
                <a:cs typeface="Arial"/>
              </a:rPr>
              <a:t>Improve</a:t>
            </a:r>
            <a:r>
              <a:rPr sz="1500" dirty="0">
                <a:latin typeface="Arial"/>
                <a:cs typeface="Arial"/>
              </a:rPr>
              <a:t> </a:t>
            </a:r>
            <a:r>
              <a:rPr sz="1500" spc="-10" dirty="0">
                <a:latin typeface="Arial"/>
                <a:cs typeface="Arial"/>
              </a:rPr>
              <a:t>postprocessing</a:t>
            </a:r>
            <a:endParaRPr sz="1500" dirty="0">
              <a:latin typeface="Arial"/>
              <a:cs typeface="Arial"/>
            </a:endParaRPr>
          </a:p>
          <a:p>
            <a:pPr marL="888365" lvl="1" indent="-418465">
              <a:spcBef>
                <a:spcPts val="640"/>
              </a:spcBef>
              <a:buFont typeface="MS PGothic"/>
              <a:buChar char="➢"/>
              <a:tabLst>
                <a:tab pos="888365" algn="l"/>
                <a:tab pos="889000" algn="l"/>
              </a:tabLst>
            </a:pPr>
            <a:r>
              <a:rPr sz="1500" dirty="0">
                <a:latin typeface="Arial"/>
                <a:cs typeface="Arial"/>
              </a:rPr>
              <a:t>Further</a:t>
            </a:r>
            <a:r>
              <a:rPr sz="1500" spc="75" dirty="0">
                <a:latin typeface="Arial"/>
                <a:cs typeface="Arial"/>
              </a:rPr>
              <a:t> </a:t>
            </a:r>
            <a:r>
              <a:rPr sz="1500" spc="55" dirty="0">
                <a:latin typeface="Arial"/>
                <a:cs typeface="Arial"/>
              </a:rPr>
              <a:t>improve</a:t>
            </a:r>
            <a:r>
              <a:rPr sz="1500" spc="75" dirty="0">
                <a:latin typeface="Arial"/>
                <a:cs typeface="Arial"/>
              </a:rPr>
              <a:t> </a:t>
            </a:r>
            <a:r>
              <a:rPr sz="1500" spc="65" dirty="0">
                <a:latin typeface="Arial"/>
                <a:cs typeface="Arial"/>
              </a:rPr>
              <a:t>the</a:t>
            </a:r>
            <a:r>
              <a:rPr sz="1500" spc="75" dirty="0">
                <a:latin typeface="Arial"/>
                <a:cs typeface="Arial"/>
              </a:rPr>
              <a:t> </a:t>
            </a:r>
            <a:r>
              <a:rPr sz="1500" dirty="0">
                <a:latin typeface="Arial"/>
                <a:cs typeface="Arial"/>
              </a:rPr>
              <a:t>above</a:t>
            </a:r>
            <a:r>
              <a:rPr sz="1500" spc="80" dirty="0">
                <a:latin typeface="Arial"/>
                <a:cs typeface="Arial"/>
              </a:rPr>
              <a:t> </a:t>
            </a:r>
            <a:r>
              <a:rPr sz="1500" spc="40" dirty="0">
                <a:latin typeface="Arial"/>
                <a:cs typeface="Arial"/>
              </a:rPr>
              <a:t>hints</a:t>
            </a:r>
            <a:endParaRPr sz="1500" dirty="0">
              <a:latin typeface="Arial"/>
              <a:cs typeface="Arial"/>
            </a:endParaRPr>
          </a:p>
        </p:txBody>
      </p:sp>
      <p:graphicFrame>
        <p:nvGraphicFramePr>
          <p:cNvPr id="4" name="object 4"/>
          <p:cNvGraphicFramePr>
            <a:graphicFrameLocks noGrp="1"/>
          </p:cNvGraphicFramePr>
          <p:nvPr/>
        </p:nvGraphicFramePr>
        <p:xfrm>
          <a:off x="4311238" y="1966401"/>
          <a:ext cx="4603749" cy="2191385"/>
        </p:xfrm>
        <a:graphic>
          <a:graphicData uri="http://schemas.openxmlformats.org/drawingml/2006/table">
            <a:tbl>
              <a:tblPr firstRow="1" bandRow="1">
                <a:tableStyleId>{2D5ABB26-0587-4C30-8999-92F81FD0307C}</a:tableStyleId>
              </a:tblPr>
              <a:tblGrid>
                <a:gridCol w="895350">
                  <a:extLst>
                    <a:ext uri="{9D8B030D-6E8A-4147-A177-3AD203B41FA5}">
                      <a16:colId xmlns:a16="http://schemas.microsoft.com/office/drawing/2014/main" val="20000"/>
                    </a:ext>
                  </a:extLst>
                </a:gridCol>
                <a:gridCol w="741680">
                  <a:extLst>
                    <a:ext uri="{9D8B030D-6E8A-4147-A177-3AD203B41FA5}">
                      <a16:colId xmlns:a16="http://schemas.microsoft.com/office/drawing/2014/main" val="20001"/>
                    </a:ext>
                  </a:extLst>
                </a:gridCol>
                <a:gridCol w="741680">
                  <a:extLst>
                    <a:ext uri="{9D8B030D-6E8A-4147-A177-3AD203B41FA5}">
                      <a16:colId xmlns:a16="http://schemas.microsoft.com/office/drawing/2014/main" val="20002"/>
                    </a:ext>
                  </a:extLst>
                </a:gridCol>
                <a:gridCol w="741680">
                  <a:extLst>
                    <a:ext uri="{9D8B030D-6E8A-4147-A177-3AD203B41FA5}">
                      <a16:colId xmlns:a16="http://schemas.microsoft.com/office/drawing/2014/main" val="20003"/>
                    </a:ext>
                  </a:extLst>
                </a:gridCol>
                <a:gridCol w="741680">
                  <a:extLst>
                    <a:ext uri="{9D8B030D-6E8A-4147-A177-3AD203B41FA5}">
                      <a16:colId xmlns:a16="http://schemas.microsoft.com/office/drawing/2014/main" val="20004"/>
                    </a:ext>
                  </a:extLst>
                </a:gridCol>
                <a:gridCol w="741679">
                  <a:extLst>
                    <a:ext uri="{9D8B030D-6E8A-4147-A177-3AD203B41FA5}">
                      <a16:colId xmlns:a16="http://schemas.microsoft.com/office/drawing/2014/main" val="20005"/>
                    </a:ext>
                  </a:extLst>
                </a:gridCol>
              </a:tblGrid>
              <a:tr h="608965">
                <a:tc>
                  <a:txBody>
                    <a:bodyPr/>
                    <a:lstStyle/>
                    <a:p>
                      <a:pPr>
                        <a:lnSpc>
                          <a:spcPct val="100000"/>
                        </a:lnSpc>
                      </a:pPr>
                      <a:endParaRPr sz="15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K80</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T4</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9060" marR="91440" indent="167640">
                        <a:lnSpc>
                          <a:spcPct val="100000"/>
                        </a:lnSpc>
                        <a:spcBef>
                          <a:spcPts val="620"/>
                        </a:spcBef>
                      </a:pPr>
                      <a:r>
                        <a:rPr sz="1400" spc="-25" dirty="0">
                          <a:latin typeface="Arial"/>
                          <a:cs typeface="Arial"/>
                        </a:rPr>
                        <a:t>T4 </a:t>
                      </a:r>
                      <a:r>
                        <a:rPr sz="1400" spc="-10" dirty="0">
                          <a:latin typeface="Arial"/>
                          <a:cs typeface="Arial"/>
                        </a:rPr>
                        <a:t>(FP16)</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0" dirty="0">
                          <a:latin typeface="Arial"/>
                          <a:cs typeface="Arial"/>
                        </a:rPr>
                        <a:t>P100</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0" dirty="0">
                          <a:latin typeface="Arial"/>
                          <a:cs typeface="Arial"/>
                        </a:rPr>
                        <a:t>V100</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5605">
                <a:tc>
                  <a:txBody>
                    <a:bodyPr/>
                    <a:lstStyle/>
                    <a:p>
                      <a:pPr algn="ctr">
                        <a:lnSpc>
                          <a:spcPct val="100000"/>
                        </a:lnSpc>
                        <a:spcBef>
                          <a:spcPts val="620"/>
                        </a:spcBef>
                      </a:pPr>
                      <a:r>
                        <a:rPr sz="1400" spc="-10" dirty="0">
                          <a:latin typeface="Arial"/>
                          <a:cs typeface="Arial"/>
                        </a:rPr>
                        <a:t>Simple</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40m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20m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8m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10m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7m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5605">
                <a:tc>
                  <a:txBody>
                    <a:bodyPr/>
                    <a:lstStyle/>
                    <a:p>
                      <a:pPr algn="ctr">
                        <a:lnSpc>
                          <a:spcPct val="100000"/>
                        </a:lnSpc>
                        <a:spcBef>
                          <a:spcPts val="620"/>
                        </a:spcBef>
                      </a:pPr>
                      <a:r>
                        <a:rPr sz="1400" spc="-10" dirty="0">
                          <a:latin typeface="Arial"/>
                          <a:cs typeface="Arial"/>
                        </a:rPr>
                        <a:t>Medium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40m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20m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8m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10m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7m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5605">
                <a:tc>
                  <a:txBody>
                    <a:bodyPr/>
                    <a:lstStyle/>
                    <a:p>
                      <a:pPr algn="ctr">
                        <a:lnSpc>
                          <a:spcPct val="100000"/>
                        </a:lnSpc>
                        <a:spcBef>
                          <a:spcPts val="620"/>
                        </a:spcBef>
                      </a:pPr>
                      <a:r>
                        <a:rPr sz="1400" spc="-10" dirty="0">
                          <a:latin typeface="Arial"/>
                          <a:cs typeface="Arial"/>
                        </a:rPr>
                        <a:t>Strong</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2h</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1h</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25m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35m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20m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5605">
                <a:tc>
                  <a:txBody>
                    <a:bodyPr/>
                    <a:lstStyle/>
                    <a:p>
                      <a:pPr algn="ctr">
                        <a:lnSpc>
                          <a:spcPct val="100000"/>
                        </a:lnSpc>
                        <a:spcBef>
                          <a:spcPts val="615"/>
                        </a:spcBef>
                      </a:pPr>
                      <a:r>
                        <a:rPr sz="1400" spc="-20" dirty="0">
                          <a:latin typeface="Arial"/>
                          <a:cs typeface="Arial"/>
                        </a:rPr>
                        <a:t>Boss</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10" dirty="0">
                          <a:latin typeface="Arial"/>
                          <a:cs typeface="Arial"/>
                        </a:rPr>
                        <a:t>12.5h</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25" dirty="0">
                          <a:latin typeface="Arial"/>
                          <a:cs typeface="Arial"/>
                        </a:rPr>
                        <a:t>6h</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20" dirty="0">
                          <a:latin typeface="Arial"/>
                          <a:cs typeface="Arial"/>
                        </a:rPr>
                        <a:t>2.5h</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20" dirty="0">
                          <a:latin typeface="Arial"/>
                          <a:cs typeface="Arial"/>
                        </a:rPr>
                        <a:t>4.5h</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25" dirty="0">
                          <a:latin typeface="Arial"/>
                          <a:cs typeface="Arial"/>
                        </a:rPr>
                        <a:t>2h</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5" name="object 5"/>
          <p:cNvSpPr txBox="1"/>
          <p:nvPr/>
        </p:nvSpPr>
        <p:spPr>
          <a:xfrm>
            <a:off x="5177375" y="1525943"/>
            <a:ext cx="2056764" cy="220573"/>
          </a:xfrm>
          <a:prstGeom prst="rect">
            <a:avLst/>
          </a:prstGeom>
        </p:spPr>
        <p:txBody>
          <a:bodyPr vert="horz" wrap="square" lIns="0" tIns="12700" rIns="0" bIns="0" rtlCol="0">
            <a:spAutoFit/>
          </a:bodyPr>
          <a:lstStyle/>
          <a:p>
            <a:pPr marL="12700">
              <a:spcBef>
                <a:spcPts val="100"/>
              </a:spcBef>
            </a:pPr>
            <a:r>
              <a:rPr sz="1350" b="1" dirty="0">
                <a:latin typeface="Noto Sans"/>
                <a:cs typeface="Noto Sans"/>
              </a:rPr>
              <a:t>Estimated</a:t>
            </a:r>
            <a:r>
              <a:rPr sz="1350" b="1" spc="-45" dirty="0">
                <a:latin typeface="Noto Sans"/>
                <a:cs typeface="Noto Sans"/>
              </a:rPr>
              <a:t> </a:t>
            </a:r>
            <a:r>
              <a:rPr sz="1350" b="1" spc="-10" dirty="0">
                <a:latin typeface="Noto Sans"/>
                <a:cs typeface="Noto Sans"/>
              </a:rPr>
              <a:t>training</a:t>
            </a:r>
            <a:r>
              <a:rPr sz="1350" b="1" spc="-45" dirty="0">
                <a:latin typeface="Noto Sans"/>
                <a:cs typeface="Noto Sans"/>
              </a:rPr>
              <a:t> </a:t>
            </a:r>
            <a:r>
              <a:rPr sz="1350" b="1" spc="-20" dirty="0">
                <a:latin typeface="Noto Sans"/>
                <a:cs typeface="Noto Sans"/>
              </a:rPr>
              <a:t>time</a:t>
            </a:r>
            <a:endParaRPr sz="1350">
              <a:latin typeface="Noto Sans"/>
              <a:cs typeface="Noto Sans"/>
            </a:endParaRPr>
          </a:p>
        </p:txBody>
      </p:sp>
      <p:sp>
        <p:nvSpPr>
          <p:cNvPr id="6" name="object 6"/>
          <p:cNvSpPr txBox="1"/>
          <p:nvPr/>
        </p:nvSpPr>
        <p:spPr>
          <a:xfrm>
            <a:off x="4836624" y="4387837"/>
            <a:ext cx="3621404" cy="1259840"/>
          </a:xfrm>
          <a:prstGeom prst="rect">
            <a:avLst/>
          </a:prstGeom>
        </p:spPr>
        <p:txBody>
          <a:bodyPr vert="horz" wrap="square" lIns="0" tIns="12700" rIns="0" bIns="0" rtlCol="0">
            <a:spAutoFit/>
          </a:bodyPr>
          <a:lstStyle/>
          <a:p>
            <a:pPr marL="421640" indent="-408940">
              <a:spcBef>
                <a:spcPts val="100"/>
              </a:spcBef>
              <a:buFont typeface="MS PGothic"/>
              <a:buChar char="❖"/>
              <a:tabLst>
                <a:tab pos="421640" algn="l"/>
                <a:tab pos="422275" algn="l"/>
              </a:tabLst>
            </a:pPr>
            <a:r>
              <a:rPr sz="1400" b="1" spc="-10" dirty="0">
                <a:latin typeface="Noto Sans"/>
                <a:cs typeface="Noto Sans"/>
              </a:rPr>
              <a:t>Training</a:t>
            </a:r>
            <a:r>
              <a:rPr sz="1400" b="1" spc="-40" dirty="0">
                <a:latin typeface="Noto Sans"/>
                <a:cs typeface="Noto Sans"/>
              </a:rPr>
              <a:t> </a:t>
            </a:r>
            <a:r>
              <a:rPr sz="1400" b="1" dirty="0">
                <a:latin typeface="Noto Sans"/>
                <a:cs typeface="Noto Sans"/>
              </a:rPr>
              <a:t>Tips</a:t>
            </a:r>
            <a:r>
              <a:rPr sz="1400" b="1" spc="-40" dirty="0">
                <a:latin typeface="Noto Sans"/>
                <a:cs typeface="Noto Sans"/>
              </a:rPr>
              <a:t> </a:t>
            </a:r>
            <a:r>
              <a:rPr sz="1400" b="1" spc="-10" dirty="0">
                <a:latin typeface="Noto Sans"/>
                <a:cs typeface="Noto Sans"/>
              </a:rPr>
              <a:t>(Optional):</a:t>
            </a:r>
            <a:endParaRPr sz="1400">
              <a:latin typeface="Noto Sans"/>
              <a:cs typeface="Noto Sans"/>
            </a:endParaRPr>
          </a:p>
          <a:p>
            <a:pPr marL="878840" lvl="1" indent="-408940">
              <a:spcBef>
                <a:spcPts val="1000"/>
              </a:spcBef>
              <a:buFont typeface="MS PGothic"/>
              <a:buChar char="➢"/>
              <a:tabLst>
                <a:tab pos="878840" algn="l"/>
                <a:tab pos="879475" algn="l"/>
              </a:tabLst>
            </a:pPr>
            <a:r>
              <a:rPr sz="1400" dirty="0">
                <a:latin typeface="Arial"/>
                <a:cs typeface="Arial"/>
              </a:rPr>
              <a:t>Automatic</a:t>
            </a:r>
            <a:r>
              <a:rPr sz="1400" spc="285" dirty="0">
                <a:latin typeface="Arial"/>
                <a:cs typeface="Arial"/>
              </a:rPr>
              <a:t> </a:t>
            </a:r>
            <a:r>
              <a:rPr sz="1400" dirty="0">
                <a:latin typeface="Arial"/>
                <a:cs typeface="Arial"/>
              </a:rPr>
              <a:t>mixed</a:t>
            </a:r>
            <a:r>
              <a:rPr sz="1400" spc="285" dirty="0">
                <a:latin typeface="Arial"/>
                <a:cs typeface="Arial"/>
              </a:rPr>
              <a:t> </a:t>
            </a:r>
            <a:r>
              <a:rPr sz="1400" dirty="0">
                <a:latin typeface="Arial"/>
                <a:cs typeface="Arial"/>
              </a:rPr>
              <a:t>precision</a:t>
            </a:r>
            <a:r>
              <a:rPr sz="1400" spc="285" dirty="0">
                <a:latin typeface="Arial"/>
                <a:cs typeface="Arial"/>
              </a:rPr>
              <a:t> </a:t>
            </a:r>
            <a:r>
              <a:rPr sz="1400" spc="-10" dirty="0">
                <a:latin typeface="Arial"/>
                <a:cs typeface="Arial"/>
              </a:rPr>
              <a:t>(fp16)</a:t>
            </a:r>
            <a:endParaRPr sz="1400">
              <a:latin typeface="Arial"/>
              <a:cs typeface="Arial"/>
            </a:endParaRPr>
          </a:p>
          <a:p>
            <a:pPr marL="878840" lvl="1" indent="-408940">
              <a:spcBef>
                <a:spcPts val="1000"/>
              </a:spcBef>
              <a:buFont typeface="MS PGothic"/>
              <a:buChar char="➢"/>
              <a:tabLst>
                <a:tab pos="878840" algn="l"/>
                <a:tab pos="879475" algn="l"/>
              </a:tabLst>
            </a:pPr>
            <a:r>
              <a:rPr sz="1400" dirty="0">
                <a:latin typeface="Arial"/>
                <a:cs typeface="Arial"/>
              </a:rPr>
              <a:t>Gradient</a:t>
            </a:r>
            <a:r>
              <a:rPr sz="1400" spc="260" dirty="0">
                <a:latin typeface="Arial"/>
                <a:cs typeface="Arial"/>
              </a:rPr>
              <a:t> </a:t>
            </a:r>
            <a:r>
              <a:rPr sz="1400" spc="-10" dirty="0">
                <a:latin typeface="Arial"/>
                <a:cs typeface="Arial"/>
              </a:rPr>
              <a:t>accumulation</a:t>
            </a:r>
            <a:endParaRPr sz="1400">
              <a:latin typeface="Arial"/>
              <a:cs typeface="Arial"/>
            </a:endParaRPr>
          </a:p>
          <a:p>
            <a:pPr marL="878840" lvl="1" indent="-408940">
              <a:spcBef>
                <a:spcPts val="1000"/>
              </a:spcBef>
              <a:buFont typeface="MS PGothic"/>
              <a:buChar char="➢"/>
              <a:tabLst>
                <a:tab pos="878840" algn="l"/>
                <a:tab pos="879475" algn="l"/>
              </a:tabLst>
            </a:pPr>
            <a:r>
              <a:rPr sz="1400" spc="-10" dirty="0">
                <a:latin typeface="Arial"/>
                <a:cs typeface="Arial"/>
              </a:rPr>
              <a:t>Ensemble</a:t>
            </a:r>
            <a:endParaRPr sz="1400">
              <a:latin typeface="Arial"/>
              <a:cs typeface="Arial"/>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2151" y="-5283"/>
            <a:ext cx="6705226"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170" dirty="0"/>
              <a:t>Linear</a:t>
            </a:r>
            <a:r>
              <a:rPr spc="-15" dirty="0"/>
              <a:t> </a:t>
            </a:r>
            <a:r>
              <a:rPr spc="-195" dirty="0"/>
              <a:t>Learning</a:t>
            </a:r>
            <a:r>
              <a:rPr spc="-10" dirty="0"/>
              <a:t> </a:t>
            </a:r>
            <a:r>
              <a:rPr spc="-225" dirty="0"/>
              <a:t>rate</a:t>
            </a:r>
            <a:r>
              <a:rPr spc="-10" dirty="0"/>
              <a:t> </a:t>
            </a:r>
            <a:r>
              <a:rPr spc="-195" dirty="0"/>
              <a:t>decay</a:t>
            </a:r>
          </a:p>
        </p:txBody>
      </p:sp>
      <p:sp>
        <p:nvSpPr>
          <p:cNvPr id="3" name="object 3"/>
          <p:cNvSpPr txBox="1"/>
          <p:nvPr/>
        </p:nvSpPr>
        <p:spPr>
          <a:xfrm>
            <a:off x="384725" y="2019119"/>
            <a:ext cx="8223884" cy="625475"/>
          </a:xfrm>
          <a:prstGeom prst="rect">
            <a:avLst/>
          </a:prstGeom>
        </p:spPr>
        <p:txBody>
          <a:bodyPr vert="horz" wrap="square" lIns="0" tIns="12700" rIns="0" bIns="0" rtlCol="0">
            <a:spAutoFit/>
          </a:bodyPr>
          <a:lstStyle/>
          <a:p>
            <a:pPr marL="12700">
              <a:spcBef>
                <a:spcPts val="100"/>
              </a:spcBef>
              <a:tabLst>
                <a:tab pos="1383665" algn="l"/>
              </a:tabLst>
            </a:pPr>
            <a:r>
              <a:rPr sz="1600" spc="75" dirty="0">
                <a:latin typeface="Arial"/>
                <a:cs typeface="Arial"/>
              </a:rPr>
              <a:t>Method</a:t>
            </a:r>
            <a:r>
              <a:rPr sz="1600" spc="-30" dirty="0">
                <a:latin typeface="Arial"/>
                <a:cs typeface="Arial"/>
              </a:rPr>
              <a:t> </a:t>
            </a:r>
            <a:r>
              <a:rPr sz="1600" spc="-25" dirty="0">
                <a:latin typeface="Arial"/>
                <a:cs typeface="Arial"/>
              </a:rPr>
              <a:t>1:</a:t>
            </a:r>
            <a:r>
              <a:rPr sz="1600" dirty="0">
                <a:latin typeface="Arial"/>
                <a:cs typeface="Arial"/>
              </a:rPr>
              <a:t>	Adjust</a:t>
            </a:r>
            <a:r>
              <a:rPr sz="1600" spc="135" dirty="0">
                <a:latin typeface="Arial"/>
                <a:cs typeface="Arial"/>
              </a:rPr>
              <a:t> </a:t>
            </a:r>
            <a:r>
              <a:rPr sz="1600" dirty="0">
                <a:latin typeface="Arial"/>
                <a:cs typeface="Arial"/>
              </a:rPr>
              <a:t>learning</a:t>
            </a:r>
            <a:r>
              <a:rPr sz="1600" spc="135" dirty="0">
                <a:latin typeface="Arial"/>
                <a:cs typeface="Arial"/>
              </a:rPr>
              <a:t> </a:t>
            </a:r>
            <a:r>
              <a:rPr sz="1600" spc="55" dirty="0">
                <a:latin typeface="Arial"/>
                <a:cs typeface="Arial"/>
              </a:rPr>
              <a:t>rate</a:t>
            </a:r>
            <a:r>
              <a:rPr sz="1600" spc="140" dirty="0">
                <a:latin typeface="Arial"/>
                <a:cs typeface="Arial"/>
              </a:rPr>
              <a:t> </a:t>
            </a:r>
            <a:r>
              <a:rPr sz="1600" spc="-10" dirty="0">
                <a:latin typeface="Arial"/>
                <a:cs typeface="Arial"/>
              </a:rPr>
              <a:t>manually</a:t>
            </a:r>
            <a:endParaRPr sz="1600">
              <a:latin typeface="Arial"/>
              <a:cs typeface="Arial"/>
            </a:endParaRPr>
          </a:p>
          <a:p>
            <a:pPr marL="469265" indent="-335915">
              <a:spcBef>
                <a:spcPts val="1120"/>
              </a:spcBef>
              <a:buChar char="●"/>
              <a:tabLst>
                <a:tab pos="469265" algn="l"/>
                <a:tab pos="469900" algn="l"/>
              </a:tabLst>
            </a:pPr>
            <a:r>
              <a:rPr sz="1400" dirty="0">
                <a:latin typeface="Arial"/>
                <a:cs typeface="Arial"/>
              </a:rPr>
              <a:t>Decrement</a:t>
            </a:r>
            <a:r>
              <a:rPr sz="1400" spc="15" dirty="0">
                <a:latin typeface="Arial"/>
                <a:cs typeface="Arial"/>
              </a:rPr>
              <a:t> </a:t>
            </a:r>
            <a:r>
              <a:rPr sz="1400" b="1" spc="-10" dirty="0">
                <a:latin typeface="Noto Sans"/>
                <a:cs typeface="Noto Sans"/>
              </a:rPr>
              <a:t>optimizer.param_groups[0][“lr”]</a:t>
            </a:r>
            <a:r>
              <a:rPr sz="1400" b="1" spc="40" dirty="0">
                <a:latin typeface="Noto Sans"/>
                <a:cs typeface="Noto Sans"/>
              </a:rPr>
              <a:t> </a:t>
            </a:r>
            <a:r>
              <a:rPr sz="1400" dirty="0">
                <a:latin typeface="Arial"/>
                <a:cs typeface="Arial"/>
              </a:rPr>
              <a:t>by</a:t>
            </a:r>
            <a:r>
              <a:rPr sz="1400" spc="20" dirty="0">
                <a:latin typeface="Arial"/>
                <a:cs typeface="Arial"/>
              </a:rPr>
              <a:t> </a:t>
            </a:r>
            <a:r>
              <a:rPr sz="1400" b="1" spc="-10" dirty="0">
                <a:latin typeface="Noto Sans"/>
                <a:cs typeface="Noto Sans"/>
              </a:rPr>
              <a:t>learning_rate</a:t>
            </a:r>
            <a:r>
              <a:rPr sz="1400" b="1" spc="40" dirty="0">
                <a:latin typeface="Noto Sans"/>
                <a:cs typeface="Noto Sans"/>
              </a:rPr>
              <a:t> </a:t>
            </a:r>
            <a:r>
              <a:rPr sz="1400" b="1" dirty="0">
                <a:latin typeface="Noto Sans"/>
                <a:cs typeface="Noto Sans"/>
              </a:rPr>
              <a:t>/</a:t>
            </a:r>
            <a:r>
              <a:rPr sz="1400" b="1" spc="35" dirty="0">
                <a:latin typeface="Noto Sans"/>
                <a:cs typeface="Noto Sans"/>
              </a:rPr>
              <a:t> </a:t>
            </a:r>
            <a:r>
              <a:rPr sz="1400" b="1" dirty="0">
                <a:latin typeface="Noto Sans"/>
                <a:cs typeface="Noto Sans"/>
              </a:rPr>
              <a:t>total</a:t>
            </a:r>
            <a:r>
              <a:rPr sz="1400" b="1" spc="40" dirty="0">
                <a:latin typeface="Noto Sans"/>
                <a:cs typeface="Noto Sans"/>
              </a:rPr>
              <a:t> </a:t>
            </a:r>
            <a:r>
              <a:rPr sz="1400" b="1" spc="-10" dirty="0">
                <a:latin typeface="Noto Sans"/>
                <a:cs typeface="Noto Sans"/>
              </a:rPr>
              <a:t>training</a:t>
            </a:r>
            <a:r>
              <a:rPr sz="1400" b="1" spc="40" dirty="0">
                <a:latin typeface="Noto Sans"/>
                <a:cs typeface="Noto Sans"/>
              </a:rPr>
              <a:t> </a:t>
            </a:r>
            <a:r>
              <a:rPr sz="1400" b="1" dirty="0">
                <a:latin typeface="Noto Sans"/>
                <a:cs typeface="Noto Sans"/>
              </a:rPr>
              <a:t>step</a:t>
            </a:r>
            <a:r>
              <a:rPr sz="1400" b="1" spc="40" dirty="0">
                <a:latin typeface="Noto Sans"/>
                <a:cs typeface="Noto Sans"/>
              </a:rPr>
              <a:t> </a:t>
            </a:r>
            <a:r>
              <a:rPr sz="1400" spc="55" dirty="0">
                <a:latin typeface="Arial"/>
                <a:cs typeface="Arial"/>
              </a:rPr>
              <a:t>per</a:t>
            </a:r>
            <a:r>
              <a:rPr sz="1400" spc="10" dirty="0">
                <a:latin typeface="Arial"/>
                <a:cs typeface="Arial"/>
              </a:rPr>
              <a:t> </a:t>
            </a:r>
            <a:r>
              <a:rPr sz="1400" spc="-20" dirty="0">
                <a:latin typeface="Arial"/>
                <a:cs typeface="Arial"/>
              </a:rPr>
              <a:t>step</a:t>
            </a:r>
            <a:endParaRPr sz="1400">
              <a:latin typeface="Arial"/>
              <a:cs typeface="Arial"/>
            </a:endParaRPr>
          </a:p>
        </p:txBody>
      </p:sp>
      <p:sp>
        <p:nvSpPr>
          <p:cNvPr id="4" name="object 4"/>
          <p:cNvSpPr txBox="1"/>
          <p:nvPr/>
        </p:nvSpPr>
        <p:spPr>
          <a:xfrm>
            <a:off x="384726" y="4328587"/>
            <a:ext cx="987425" cy="269240"/>
          </a:xfrm>
          <a:prstGeom prst="rect">
            <a:avLst/>
          </a:prstGeom>
        </p:spPr>
        <p:txBody>
          <a:bodyPr vert="horz" wrap="square" lIns="0" tIns="12700" rIns="0" bIns="0" rtlCol="0">
            <a:spAutoFit/>
          </a:bodyPr>
          <a:lstStyle/>
          <a:p>
            <a:pPr marL="12700">
              <a:spcBef>
                <a:spcPts val="100"/>
              </a:spcBef>
            </a:pPr>
            <a:r>
              <a:rPr sz="1600" spc="75" dirty="0">
                <a:latin typeface="Arial"/>
                <a:cs typeface="Arial"/>
              </a:rPr>
              <a:t>Method</a:t>
            </a:r>
            <a:r>
              <a:rPr sz="1600" spc="-30" dirty="0">
                <a:latin typeface="Arial"/>
                <a:cs typeface="Arial"/>
              </a:rPr>
              <a:t> </a:t>
            </a:r>
            <a:r>
              <a:rPr sz="1600" spc="-25" dirty="0">
                <a:latin typeface="Arial"/>
                <a:cs typeface="Arial"/>
              </a:rPr>
              <a:t>2:</a:t>
            </a:r>
            <a:endParaRPr sz="1600">
              <a:latin typeface="Arial"/>
              <a:cs typeface="Arial"/>
            </a:endParaRPr>
          </a:p>
        </p:txBody>
      </p:sp>
      <p:sp>
        <p:nvSpPr>
          <p:cNvPr id="5" name="object 5"/>
          <p:cNvSpPr txBox="1"/>
          <p:nvPr/>
        </p:nvSpPr>
        <p:spPr>
          <a:xfrm>
            <a:off x="505993" y="4701460"/>
            <a:ext cx="2773680" cy="501015"/>
          </a:xfrm>
          <a:prstGeom prst="rect">
            <a:avLst/>
          </a:prstGeom>
        </p:spPr>
        <p:txBody>
          <a:bodyPr vert="horz" wrap="square" lIns="0" tIns="36830" rIns="0" bIns="0" rtlCol="0">
            <a:spAutoFit/>
          </a:bodyPr>
          <a:lstStyle/>
          <a:p>
            <a:pPr marL="347980" indent="-335915">
              <a:spcBef>
                <a:spcPts val="290"/>
              </a:spcBef>
              <a:buChar char="●"/>
              <a:tabLst>
                <a:tab pos="347980" algn="l"/>
                <a:tab pos="349250" algn="l"/>
              </a:tabLst>
            </a:pPr>
            <a:r>
              <a:rPr sz="1400" dirty="0">
                <a:latin typeface="Arial"/>
                <a:cs typeface="Arial"/>
              </a:rPr>
              <a:t>huggingface</a:t>
            </a:r>
            <a:r>
              <a:rPr sz="1400" spc="145" dirty="0">
                <a:latin typeface="Arial"/>
                <a:cs typeface="Arial"/>
              </a:rPr>
              <a:t> </a:t>
            </a:r>
            <a:r>
              <a:rPr sz="1400" spc="-10" dirty="0">
                <a:latin typeface="Arial"/>
                <a:cs typeface="Arial"/>
              </a:rPr>
              <a:t>(Recommended)</a:t>
            </a:r>
            <a:endParaRPr sz="1400">
              <a:latin typeface="Arial"/>
              <a:cs typeface="Arial"/>
            </a:endParaRPr>
          </a:p>
          <a:p>
            <a:pPr marL="347980" indent="-335915">
              <a:spcBef>
                <a:spcPts val="195"/>
              </a:spcBef>
              <a:buChar char="●"/>
              <a:tabLst>
                <a:tab pos="347980" algn="l"/>
                <a:tab pos="349250" algn="l"/>
              </a:tabLst>
            </a:pPr>
            <a:r>
              <a:rPr sz="1400" spc="40" dirty="0">
                <a:latin typeface="Arial"/>
                <a:cs typeface="Arial"/>
              </a:rPr>
              <a:t>pytorch</a:t>
            </a:r>
            <a:endParaRPr sz="1400">
              <a:latin typeface="Arial"/>
              <a:cs typeface="Arial"/>
            </a:endParaRPr>
          </a:p>
        </p:txBody>
      </p:sp>
      <p:sp>
        <p:nvSpPr>
          <p:cNvPr id="6" name="object 6"/>
          <p:cNvSpPr txBox="1"/>
          <p:nvPr/>
        </p:nvSpPr>
        <p:spPr>
          <a:xfrm>
            <a:off x="4042324" y="4701460"/>
            <a:ext cx="365760" cy="472245"/>
          </a:xfrm>
          <a:prstGeom prst="rect">
            <a:avLst/>
          </a:prstGeom>
        </p:spPr>
        <p:txBody>
          <a:bodyPr vert="horz" wrap="square" lIns="0" tIns="12700" rIns="0" bIns="0" rtlCol="0">
            <a:spAutoFit/>
          </a:bodyPr>
          <a:lstStyle/>
          <a:p>
            <a:pPr marL="12700" marR="5080">
              <a:lnSpc>
                <a:spcPct val="111400"/>
              </a:lnSpc>
              <a:spcBef>
                <a:spcPts val="100"/>
              </a:spcBef>
            </a:pPr>
            <a:r>
              <a:rPr sz="1400" u="heavy" spc="-20" dirty="0">
                <a:solidFill>
                  <a:srgbClr val="009668"/>
                </a:solidFill>
                <a:uFill>
                  <a:solidFill>
                    <a:srgbClr val="009668"/>
                  </a:solidFill>
                </a:uFill>
                <a:latin typeface="Arial"/>
                <a:cs typeface="Arial"/>
                <a:hlinkClick r:id="rId2"/>
              </a:rPr>
              <a:t>Link</a:t>
            </a:r>
            <a:r>
              <a:rPr sz="1400" spc="-20" dirty="0">
                <a:solidFill>
                  <a:srgbClr val="009668"/>
                </a:solidFill>
                <a:latin typeface="Arial"/>
                <a:cs typeface="Arial"/>
              </a:rPr>
              <a:t> </a:t>
            </a:r>
            <a:r>
              <a:rPr sz="1400" u="heavy" spc="-20" dirty="0">
                <a:solidFill>
                  <a:srgbClr val="009668"/>
                </a:solidFill>
                <a:uFill>
                  <a:solidFill>
                    <a:srgbClr val="009668"/>
                  </a:solidFill>
                </a:uFill>
                <a:latin typeface="Arial"/>
                <a:cs typeface="Arial"/>
                <a:hlinkClick r:id="rId3"/>
              </a:rPr>
              <a:t>Link</a:t>
            </a:r>
            <a:endParaRPr sz="1400">
              <a:latin typeface="Arial"/>
              <a:cs typeface="Arial"/>
            </a:endParaRPr>
          </a:p>
        </p:txBody>
      </p:sp>
      <p:sp>
        <p:nvSpPr>
          <p:cNvPr id="7" name="object 7"/>
          <p:cNvSpPr txBox="1"/>
          <p:nvPr/>
        </p:nvSpPr>
        <p:spPr>
          <a:xfrm>
            <a:off x="384726" y="5470978"/>
            <a:ext cx="5807075" cy="269240"/>
          </a:xfrm>
          <a:prstGeom prst="rect">
            <a:avLst/>
          </a:prstGeom>
        </p:spPr>
        <p:txBody>
          <a:bodyPr vert="horz" wrap="square" lIns="0" tIns="12700" rIns="0" bIns="0" rtlCol="0">
            <a:spAutoFit/>
          </a:bodyPr>
          <a:lstStyle/>
          <a:p>
            <a:pPr marL="12700">
              <a:spcBef>
                <a:spcPts val="100"/>
              </a:spcBef>
            </a:pPr>
            <a:r>
              <a:rPr sz="1600" dirty="0">
                <a:latin typeface="Arial"/>
                <a:cs typeface="Arial"/>
              </a:rPr>
              <a:t>You</a:t>
            </a:r>
            <a:r>
              <a:rPr sz="1600" spc="25" dirty="0">
                <a:latin typeface="Arial"/>
                <a:cs typeface="Arial"/>
              </a:rPr>
              <a:t> </a:t>
            </a:r>
            <a:r>
              <a:rPr sz="1600" dirty="0">
                <a:latin typeface="Arial"/>
                <a:cs typeface="Arial"/>
              </a:rPr>
              <a:t>may</a:t>
            </a:r>
            <a:r>
              <a:rPr sz="1600" spc="30" dirty="0">
                <a:latin typeface="Arial"/>
                <a:cs typeface="Arial"/>
              </a:rPr>
              <a:t> </a:t>
            </a:r>
            <a:r>
              <a:rPr sz="1600" dirty="0">
                <a:latin typeface="Arial"/>
                <a:cs typeface="Arial"/>
              </a:rPr>
              <a:t>also</a:t>
            </a:r>
            <a:r>
              <a:rPr sz="1600" spc="30" dirty="0">
                <a:latin typeface="Arial"/>
                <a:cs typeface="Arial"/>
              </a:rPr>
              <a:t> </a:t>
            </a:r>
            <a:r>
              <a:rPr sz="1600" spc="70" dirty="0">
                <a:latin typeface="Arial"/>
                <a:cs typeface="Arial"/>
              </a:rPr>
              <a:t>try</a:t>
            </a:r>
            <a:r>
              <a:rPr sz="1600" spc="30" dirty="0">
                <a:latin typeface="Arial"/>
                <a:cs typeface="Arial"/>
              </a:rPr>
              <a:t> </a:t>
            </a:r>
            <a:r>
              <a:rPr sz="1600" spc="75" dirty="0">
                <a:latin typeface="Arial"/>
                <a:cs typeface="Arial"/>
              </a:rPr>
              <a:t>other</a:t>
            </a:r>
            <a:r>
              <a:rPr sz="1600" spc="30" dirty="0">
                <a:latin typeface="Arial"/>
                <a:cs typeface="Arial"/>
              </a:rPr>
              <a:t> </a:t>
            </a:r>
            <a:r>
              <a:rPr sz="1600" dirty="0">
                <a:latin typeface="Arial"/>
                <a:cs typeface="Arial"/>
              </a:rPr>
              <a:t>learning</a:t>
            </a:r>
            <a:r>
              <a:rPr sz="1600" spc="30" dirty="0">
                <a:latin typeface="Arial"/>
                <a:cs typeface="Arial"/>
              </a:rPr>
              <a:t> </a:t>
            </a:r>
            <a:r>
              <a:rPr sz="1600" spc="55" dirty="0">
                <a:latin typeface="Arial"/>
                <a:cs typeface="Arial"/>
              </a:rPr>
              <a:t>rate</a:t>
            </a:r>
            <a:r>
              <a:rPr sz="1600" spc="30" dirty="0">
                <a:latin typeface="Arial"/>
                <a:cs typeface="Arial"/>
              </a:rPr>
              <a:t> </a:t>
            </a:r>
            <a:r>
              <a:rPr sz="1600" dirty="0">
                <a:latin typeface="Arial"/>
                <a:cs typeface="Arial"/>
              </a:rPr>
              <a:t>schedules</a:t>
            </a:r>
            <a:r>
              <a:rPr sz="1600" spc="30" dirty="0">
                <a:latin typeface="Arial"/>
                <a:cs typeface="Arial"/>
              </a:rPr>
              <a:t> </a:t>
            </a:r>
            <a:r>
              <a:rPr sz="1600" spc="-20" dirty="0">
                <a:latin typeface="Arial"/>
                <a:cs typeface="Arial"/>
              </a:rPr>
              <a:t>(e.g.</a:t>
            </a:r>
            <a:r>
              <a:rPr sz="1600" spc="30" dirty="0">
                <a:latin typeface="Arial"/>
                <a:cs typeface="Arial"/>
              </a:rPr>
              <a:t> </a:t>
            </a:r>
            <a:r>
              <a:rPr sz="1600" spc="-10" dirty="0">
                <a:latin typeface="Arial"/>
                <a:cs typeface="Arial"/>
              </a:rPr>
              <a:t>warmup)!</a:t>
            </a:r>
            <a:endParaRPr sz="1600">
              <a:latin typeface="Arial"/>
              <a:cs typeface="Arial"/>
            </a:endParaRPr>
          </a:p>
        </p:txBody>
      </p:sp>
      <p:pic>
        <p:nvPicPr>
          <p:cNvPr id="8" name="object 8"/>
          <p:cNvPicPr/>
          <p:nvPr/>
        </p:nvPicPr>
        <p:blipFill>
          <a:blip r:embed="rId4" cstate="print"/>
          <a:stretch>
            <a:fillRect/>
          </a:stretch>
        </p:blipFill>
        <p:spPr>
          <a:xfrm>
            <a:off x="854287" y="2736638"/>
            <a:ext cx="4314824" cy="1447799"/>
          </a:xfrm>
          <a:prstGeom prst="rect">
            <a:avLst/>
          </a:prstGeom>
        </p:spPr>
      </p:pic>
      <p:pic>
        <p:nvPicPr>
          <p:cNvPr id="9" name="object 9"/>
          <p:cNvPicPr/>
          <p:nvPr/>
        </p:nvPicPr>
        <p:blipFill>
          <a:blip r:embed="rId5" cstate="print"/>
          <a:stretch>
            <a:fillRect/>
          </a:stretch>
        </p:blipFill>
        <p:spPr>
          <a:xfrm>
            <a:off x="4572001" y="1536862"/>
            <a:ext cx="4075275" cy="310824"/>
          </a:xfrm>
          <a:prstGeom prst="rect">
            <a:avLst/>
          </a:prstGeom>
        </p:spPr>
      </p:pic>
      <p:pic>
        <p:nvPicPr>
          <p:cNvPr id="10" name="object 10"/>
          <p:cNvPicPr/>
          <p:nvPr/>
        </p:nvPicPr>
        <p:blipFill>
          <a:blip r:embed="rId6" cstate="print"/>
          <a:stretch>
            <a:fillRect/>
          </a:stretch>
        </p:blipFill>
        <p:spPr>
          <a:xfrm>
            <a:off x="6496700" y="4589498"/>
            <a:ext cx="1829474" cy="1189174"/>
          </a:xfrm>
          <a:prstGeom prst="rect">
            <a:avLst/>
          </a:prstGeom>
        </p:spPr>
      </p:pic>
      <p:pic>
        <p:nvPicPr>
          <p:cNvPr id="11" name="object 11"/>
          <p:cNvPicPr/>
          <p:nvPr/>
        </p:nvPicPr>
        <p:blipFill>
          <a:blip r:embed="rId7" cstate="print"/>
          <a:stretch>
            <a:fillRect/>
          </a:stretch>
        </p:blipFill>
        <p:spPr>
          <a:xfrm>
            <a:off x="5311593" y="2760010"/>
            <a:ext cx="2592391" cy="1531874"/>
          </a:xfrm>
          <a:prstGeom prst="rect">
            <a:avLst/>
          </a:prstGeom>
        </p:spPr>
      </p:pic>
      <p:sp>
        <p:nvSpPr>
          <p:cNvPr id="12" name="object 12"/>
          <p:cNvSpPr txBox="1"/>
          <p:nvPr/>
        </p:nvSpPr>
        <p:spPr>
          <a:xfrm>
            <a:off x="3189850" y="3493753"/>
            <a:ext cx="1863725" cy="299720"/>
          </a:xfrm>
          <a:prstGeom prst="rect">
            <a:avLst/>
          </a:prstGeom>
        </p:spPr>
        <p:txBody>
          <a:bodyPr vert="horz" wrap="square" lIns="0" tIns="12700" rIns="0" bIns="0" rtlCol="0">
            <a:spAutoFit/>
          </a:bodyPr>
          <a:lstStyle/>
          <a:p>
            <a:pPr marL="12700" marR="5080">
              <a:spcBef>
                <a:spcPts val="100"/>
              </a:spcBef>
            </a:pPr>
            <a:r>
              <a:rPr sz="900" b="1" dirty="0">
                <a:latin typeface="Noto Sans"/>
                <a:cs typeface="Noto Sans"/>
              </a:rPr>
              <a:t>This</a:t>
            </a:r>
            <a:r>
              <a:rPr sz="900" b="1" spc="-20" dirty="0">
                <a:latin typeface="Noto Sans"/>
                <a:cs typeface="Noto Sans"/>
              </a:rPr>
              <a:t> </a:t>
            </a:r>
            <a:r>
              <a:rPr sz="900" b="1" dirty="0">
                <a:latin typeface="Noto Sans"/>
                <a:cs typeface="Noto Sans"/>
              </a:rPr>
              <a:t>block</a:t>
            </a:r>
            <a:r>
              <a:rPr sz="900" b="1" spc="-15" dirty="0">
                <a:latin typeface="Noto Sans"/>
                <a:cs typeface="Noto Sans"/>
              </a:rPr>
              <a:t> </a:t>
            </a:r>
            <a:r>
              <a:rPr sz="900" b="1" dirty="0">
                <a:latin typeface="Noto Sans"/>
                <a:cs typeface="Noto Sans"/>
              </a:rPr>
              <a:t>is</a:t>
            </a:r>
            <a:r>
              <a:rPr sz="900" b="1" spc="-15" dirty="0">
                <a:latin typeface="Noto Sans"/>
                <a:cs typeface="Noto Sans"/>
              </a:rPr>
              <a:t> </a:t>
            </a:r>
            <a:r>
              <a:rPr sz="900" b="1" dirty="0">
                <a:latin typeface="Noto Sans"/>
                <a:cs typeface="Noto Sans"/>
              </a:rPr>
              <a:t>only</a:t>
            </a:r>
            <a:r>
              <a:rPr sz="900" b="1" spc="-15" dirty="0">
                <a:latin typeface="Noto Sans"/>
                <a:cs typeface="Noto Sans"/>
              </a:rPr>
              <a:t> </a:t>
            </a:r>
            <a:r>
              <a:rPr sz="900" b="1" dirty="0">
                <a:latin typeface="Noto Sans"/>
                <a:cs typeface="Noto Sans"/>
              </a:rPr>
              <a:t>an</a:t>
            </a:r>
            <a:r>
              <a:rPr sz="900" b="1" spc="-15" dirty="0">
                <a:latin typeface="Noto Sans"/>
                <a:cs typeface="Noto Sans"/>
              </a:rPr>
              <a:t> </a:t>
            </a:r>
            <a:r>
              <a:rPr sz="900" b="1" spc="-10" dirty="0">
                <a:latin typeface="Noto Sans"/>
                <a:cs typeface="Noto Sans"/>
              </a:rPr>
              <a:t>example! </a:t>
            </a:r>
            <a:r>
              <a:rPr sz="900" b="1" dirty="0">
                <a:latin typeface="Noto Sans"/>
                <a:cs typeface="Noto Sans"/>
              </a:rPr>
              <a:t>You</a:t>
            </a:r>
            <a:r>
              <a:rPr sz="900" b="1" spc="-20" dirty="0">
                <a:latin typeface="Noto Sans"/>
                <a:cs typeface="Noto Sans"/>
              </a:rPr>
              <a:t> </a:t>
            </a:r>
            <a:r>
              <a:rPr sz="900" b="1" dirty="0">
                <a:latin typeface="Noto Sans"/>
                <a:cs typeface="Noto Sans"/>
              </a:rPr>
              <a:t>only</a:t>
            </a:r>
            <a:r>
              <a:rPr sz="900" b="1" spc="-10" dirty="0">
                <a:latin typeface="Noto Sans"/>
                <a:cs typeface="Noto Sans"/>
              </a:rPr>
              <a:t> </a:t>
            </a:r>
            <a:r>
              <a:rPr sz="900" b="1" dirty="0">
                <a:latin typeface="Noto Sans"/>
                <a:cs typeface="Noto Sans"/>
              </a:rPr>
              <a:t>need</a:t>
            </a:r>
            <a:r>
              <a:rPr sz="900" b="1" spc="-10" dirty="0">
                <a:latin typeface="Noto Sans"/>
                <a:cs typeface="Noto Sans"/>
              </a:rPr>
              <a:t> </a:t>
            </a:r>
            <a:r>
              <a:rPr sz="900" b="1" dirty="0">
                <a:latin typeface="Noto Sans"/>
                <a:cs typeface="Noto Sans"/>
              </a:rPr>
              <a:t>to</a:t>
            </a:r>
            <a:r>
              <a:rPr sz="900" b="1" spc="-10" dirty="0">
                <a:latin typeface="Noto Sans"/>
                <a:cs typeface="Noto Sans"/>
              </a:rPr>
              <a:t> </a:t>
            </a:r>
            <a:r>
              <a:rPr sz="900" b="1" dirty="0">
                <a:latin typeface="Noto Sans"/>
                <a:cs typeface="Noto Sans"/>
              </a:rPr>
              <a:t>add</a:t>
            </a:r>
            <a:r>
              <a:rPr sz="900" b="1" spc="-10" dirty="0">
                <a:latin typeface="Noto Sans"/>
                <a:cs typeface="Noto Sans"/>
              </a:rPr>
              <a:t> </a:t>
            </a:r>
            <a:r>
              <a:rPr sz="900" b="1" dirty="0">
                <a:latin typeface="Noto Sans"/>
                <a:cs typeface="Noto Sans"/>
              </a:rPr>
              <a:t>1</a:t>
            </a:r>
            <a:r>
              <a:rPr sz="900" b="1" spc="-10" dirty="0">
                <a:latin typeface="Noto Sans"/>
                <a:cs typeface="Noto Sans"/>
              </a:rPr>
              <a:t> </a:t>
            </a:r>
            <a:r>
              <a:rPr sz="900" b="1" dirty="0">
                <a:latin typeface="Noto Sans"/>
                <a:cs typeface="Noto Sans"/>
              </a:rPr>
              <a:t>or</a:t>
            </a:r>
            <a:r>
              <a:rPr sz="900" b="1" spc="-10" dirty="0">
                <a:latin typeface="Noto Sans"/>
                <a:cs typeface="Noto Sans"/>
              </a:rPr>
              <a:t> </a:t>
            </a:r>
            <a:r>
              <a:rPr sz="900" b="1" dirty="0">
                <a:latin typeface="Noto Sans"/>
                <a:cs typeface="Noto Sans"/>
              </a:rPr>
              <a:t>2</a:t>
            </a:r>
            <a:r>
              <a:rPr sz="900" b="1" spc="-10" dirty="0">
                <a:latin typeface="Noto Sans"/>
                <a:cs typeface="Noto Sans"/>
              </a:rPr>
              <a:t> lines</a:t>
            </a:r>
            <a:endParaRPr sz="900">
              <a:latin typeface="Noto Sans"/>
              <a:cs typeface="Noto Sans"/>
            </a:endParaRPr>
          </a:p>
        </p:txBody>
      </p:sp>
      <p:grpSp>
        <p:nvGrpSpPr>
          <p:cNvPr id="13" name="object 13"/>
          <p:cNvGrpSpPr/>
          <p:nvPr/>
        </p:nvGrpSpPr>
        <p:grpSpPr>
          <a:xfrm>
            <a:off x="2501448" y="4012504"/>
            <a:ext cx="393065" cy="175260"/>
            <a:chOff x="2501447" y="3155254"/>
            <a:chExt cx="393065" cy="175260"/>
          </a:xfrm>
        </p:grpSpPr>
        <p:sp>
          <p:nvSpPr>
            <p:cNvPr id="14" name="object 14"/>
            <p:cNvSpPr/>
            <p:nvPr/>
          </p:nvSpPr>
          <p:spPr>
            <a:xfrm>
              <a:off x="2545898" y="3177141"/>
              <a:ext cx="344170" cy="148590"/>
            </a:xfrm>
            <a:custGeom>
              <a:avLst/>
              <a:gdLst/>
              <a:ahLst/>
              <a:cxnLst/>
              <a:rect l="l" t="t" r="r" b="b"/>
              <a:pathLst>
                <a:path w="344169" h="148589">
                  <a:moveTo>
                    <a:pt x="343826" y="148358"/>
                  </a:moveTo>
                  <a:lnTo>
                    <a:pt x="0" y="0"/>
                  </a:lnTo>
                </a:path>
              </a:pathLst>
            </a:custGeom>
            <a:ln w="9524">
              <a:solidFill>
                <a:srgbClr val="685D46"/>
              </a:solidFill>
            </a:ln>
          </p:spPr>
          <p:txBody>
            <a:bodyPr wrap="square" lIns="0" tIns="0" rIns="0" bIns="0" rtlCol="0"/>
            <a:lstStyle/>
            <a:p>
              <a:endParaRPr/>
            </a:p>
          </p:txBody>
        </p:sp>
        <p:sp>
          <p:nvSpPr>
            <p:cNvPr id="15" name="object 15"/>
            <p:cNvSpPr/>
            <p:nvPr/>
          </p:nvSpPr>
          <p:spPr>
            <a:xfrm>
              <a:off x="2506210" y="3160016"/>
              <a:ext cx="46355" cy="31750"/>
            </a:xfrm>
            <a:custGeom>
              <a:avLst/>
              <a:gdLst/>
              <a:ahLst/>
              <a:cxnLst/>
              <a:rect l="l" t="t" r="r" b="b"/>
              <a:pathLst>
                <a:path w="46355" h="31750">
                  <a:moveTo>
                    <a:pt x="33455" y="31570"/>
                  </a:moveTo>
                  <a:lnTo>
                    <a:pt x="0" y="0"/>
                  </a:lnTo>
                  <a:lnTo>
                    <a:pt x="45921" y="2679"/>
                  </a:lnTo>
                  <a:lnTo>
                    <a:pt x="33455" y="31570"/>
                  </a:lnTo>
                  <a:close/>
                </a:path>
              </a:pathLst>
            </a:custGeom>
            <a:solidFill>
              <a:srgbClr val="685D46"/>
            </a:solidFill>
          </p:spPr>
          <p:txBody>
            <a:bodyPr wrap="square" lIns="0" tIns="0" rIns="0" bIns="0" rtlCol="0"/>
            <a:lstStyle/>
            <a:p>
              <a:endParaRPr/>
            </a:p>
          </p:txBody>
        </p:sp>
        <p:sp>
          <p:nvSpPr>
            <p:cNvPr id="16" name="object 16"/>
            <p:cNvSpPr/>
            <p:nvPr/>
          </p:nvSpPr>
          <p:spPr>
            <a:xfrm>
              <a:off x="2506210" y="3160016"/>
              <a:ext cx="46355" cy="31750"/>
            </a:xfrm>
            <a:custGeom>
              <a:avLst/>
              <a:gdLst/>
              <a:ahLst/>
              <a:cxnLst/>
              <a:rect l="l" t="t" r="r" b="b"/>
              <a:pathLst>
                <a:path w="46355" h="31750">
                  <a:moveTo>
                    <a:pt x="45921" y="2679"/>
                  </a:moveTo>
                  <a:lnTo>
                    <a:pt x="0" y="0"/>
                  </a:lnTo>
                  <a:lnTo>
                    <a:pt x="33455" y="31570"/>
                  </a:lnTo>
                  <a:lnTo>
                    <a:pt x="45921" y="2679"/>
                  </a:lnTo>
                  <a:close/>
                </a:path>
              </a:pathLst>
            </a:custGeom>
            <a:ln w="9524">
              <a:solidFill>
                <a:srgbClr val="685D46"/>
              </a:solidFill>
            </a:ln>
          </p:spPr>
          <p:txBody>
            <a:bodyPr wrap="square" lIns="0" tIns="0" rIns="0" bIns="0" rtlCol="0"/>
            <a:lstStyle/>
            <a:p>
              <a:endParaRPr/>
            </a:p>
          </p:txBody>
        </p:sp>
      </p:grpSp>
      <p:sp>
        <p:nvSpPr>
          <p:cNvPr id="17" name="object 17"/>
          <p:cNvSpPr txBox="1"/>
          <p:nvPr/>
        </p:nvSpPr>
        <p:spPr>
          <a:xfrm>
            <a:off x="1756325" y="4020353"/>
            <a:ext cx="4464685" cy="577850"/>
          </a:xfrm>
          <a:prstGeom prst="rect">
            <a:avLst/>
          </a:prstGeom>
        </p:spPr>
        <p:txBody>
          <a:bodyPr vert="horz" wrap="square" lIns="0" tIns="12700" rIns="0" bIns="0" rtlCol="0">
            <a:spAutoFit/>
          </a:bodyPr>
          <a:lstStyle/>
          <a:p>
            <a:pPr marL="1218565" marR="1297940">
              <a:spcBef>
                <a:spcPts val="100"/>
              </a:spcBef>
            </a:pPr>
            <a:r>
              <a:rPr sz="900" b="1" dirty="0">
                <a:latin typeface="Noto Sans"/>
                <a:cs typeface="Noto Sans"/>
              </a:rPr>
              <a:t>Check</a:t>
            </a:r>
            <a:r>
              <a:rPr sz="900" b="1" spc="-30" dirty="0">
                <a:latin typeface="Noto Sans"/>
                <a:cs typeface="Noto Sans"/>
              </a:rPr>
              <a:t> </a:t>
            </a:r>
            <a:r>
              <a:rPr sz="900" b="1" dirty="0">
                <a:latin typeface="Noto Sans"/>
                <a:cs typeface="Noto Sans"/>
              </a:rPr>
              <a:t>whether</a:t>
            </a:r>
            <a:r>
              <a:rPr sz="900" b="1" spc="-30" dirty="0">
                <a:latin typeface="Noto Sans"/>
                <a:cs typeface="Noto Sans"/>
              </a:rPr>
              <a:t> </a:t>
            </a:r>
            <a:r>
              <a:rPr sz="900" b="1" spc="-10" dirty="0">
                <a:latin typeface="Noto Sans"/>
                <a:cs typeface="Noto Sans"/>
              </a:rPr>
              <a:t>learning</a:t>
            </a:r>
            <a:r>
              <a:rPr sz="900" b="1" spc="-30" dirty="0">
                <a:latin typeface="Noto Sans"/>
                <a:cs typeface="Noto Sans"/>
              </a:rPr>
              <a:t> </a:t>
            </a:r>
            <a:r>
              <a:rPr sz="900" b="1" dirty="0">
                <a:latin typeface="Noto Sans"/>
                <a:cs typeface="Noto Sans"/>
              </a:rPr>
              <a:t>rate</a:t>
            </a:r>
            <a:r>
              <a:rPr sz="900" b="1" spc="-30" dirty="0">
                <a:latin typeface="Noto Sans"/>
                <a:cs typeface="Noto Sans"/>
              </a:rPr>
              <a:t> </a:t>
            </a:r>
            <a:r>
              <a:rPr sz="900" b="1" spc="-10" dirty="0">
                <a:latin typeface="Noto Sans"/>
                <a:cs typeface="Noto Sans"/>
              </a:rPr>
              <a:t>after training</a:t>
            </a:r>
            <a:r>
              <a:rPr sz="900" b="1" spc="-20" dirty="0">
                <a:latin typeface="Noto Sans"/>
                <a:cs typeface="Noto Sans"/>
              </a:rPr>
              <a:t> </a:t>
            </a:r>
            <a:r>
              <a:rPr sz="900" b="1" dirty="0">
                <a:latin typeface="Noto Sans"/>
                <a:cs typeface="Noto Sans"/>
              </a:rPr>
              <a:t>is</a:t>
            </a:r>
            <a:r>
              <a:rPr sz="900" b="1" spc="-20" dirty="0">
                <a:latin typeface="Noto Sans"/>
                <a:cs typeface="Noto Sans"/>
              </a:rPr>
              <a:t> </a:t>
            </a:r>
            <a:r>
              <a:rPr sz="900" b="1" dirty="0">
                <a:latin typeface="Noto Sans"/>
                <a:cs typeface="Noto Sans"/>
              </a:rPr>
              <a:t>very</a:t>
            </a:r>
            <a:r>
              <a:rPr sz="900" b="1" spc="-20" dirty="0">
                <a:latin typeface="Noto Sans"/>
                <a:cs typeface="Noto Sans"/>
              </a:rPr>
              <a:t> </a:t>
            </a:r>
            <a:r>
              <a:rPr sz="900" b="1" dirty="0">
                <a:latin typeface="Noto Sans"/>
                <a:cs typeface="Noto Sans"/>
              </a:rPr>
              <a:t>close</a:t>
            </a:r>
            <a:r>
              <a:rPr sz="900" b="1" spc="-20" dirty="0">
                <a:latin typeface="Noto Sans"/>
                <a:cs typeface="Noto Sans"/>
              </a:rPr>
              <a:t> </a:t>
            </a:r>
            <a:r>
              <a:rPr sz="900" b="1" dirty="0">
                <a:latin typeface="Noto Sans"/>
                <a:cs typeface="Noto Sans"/>
              </a:rPr>
              <a:t>to</a:t>
            </a:r>
            <a:r>
              <a:rPr sz="900" b="1" spc="-20" dirty="0">
                <a:latin typeface="Noto Sans"/>
                <a:cs typeface="Noto Sans"/>
              </a:rPr>
              <a:t> zero</a:t>
            </a:r>
            <a:endParaRPr sz="900">
              <a:latin typeface="Noto Sans"/>
              <a:cs typeface="Noto Sans"/>
            </a:endParaRPr>
          </a:p>
          <a:p>
            <a:pPr marL="12700">
              <a:spcBef>
                <a:spcPts val="265"/>
              </a:spcBef>
            </a:pPr>
            <a:r>
              <a:rPr sz="1600" dirty="0">
                <a:latin typeface="Arial"/>
                <a:cs typeface="Arial"/>
              </a:rPr>
              <a:t>Adjust</a:t>
            </a:r>
            <a:r>
              <a:rPr sz="1600" spc="195" dirty="0">
                <a:latin typeface="Arial"/>
                <a:cs typeface="Arial"/>
              </a:rPr>
              <a:t> </a:t>
            </a:r>
            <a:r>
              <a:rPr sz="1600" dirty="0">
                <a:latin typeface="Arial"/>
                <a:cs typeface="Arial"/>
              </a:rPr>
              <a:t>learning</a:t>
            </a:r>
            <a:r>
              <a:rPr sz="1600" spc="195" dirty="0">
                <a:latin typeface="Arial"/>
                <a:cs typeface="Arial"/>
              </a:rPr>
              <a:t> </a:t>
            </a:r>
            <a:r>
              <a:rPr sz="1600" spc="55" dirty="0">
                <a:latin typeface="Arial"/>
                <a:cs typeface="Arial"/>
              </a:rPr>
              <a:t>rate</a:t>
            </a:r>
            <a:r>
              <a:rPr sz="1600" spc="190" dirty="0">
                <a:latin typeface="Arial"/>
                <a:cs typeface="Arial"/>
              </a:rPr>
              <a:t> </a:t>
            </a:r>
            <a:r>
              <a:rPr sz="1600" dirty="0">
                <a:latin typeface="Arial"/>
                <a:cs typeface="Arial"/>
              </a:rPr>
              <a:t>automatically</a:t>
            </a:r>
            <a:r>
              <a:rPr sz="1600" spc="195" dirty="0">
                <a:latin typeface="Arial"/>
                <a:cs typeface="Arial"/>
              </a:rPr>
              <a:t> </a:t>
            </a:r>
            <a:r>
              <a:rPr sz="1600" dirty="0">
                <a:latin typeface="Arial"/>
                <a:cs typeface="Arial"/>
              </a:rPr>
              <a:t>by</a:t>
            </a:r>
            <a:r>
              <a:rPr sz="1600" spc="195" dirty="0">
                <a:latin typeface="Arial"/>
                <a:cs typeface="Arial"/>
              </a:rPr>
              <a:t> </a:t>
            </a:r>
            <a:r>
              <a:rPr sz="1600" spc="-10" dirty="0">
                <a:latin typeface="Arial"/>
                <a:cs typeface="Arial"/>
              </a:rPr>
              <a:t>scheduler</a:t>
            </a:r>
            <a:endParaRPr sz="1600">
              <a:latin typeface="Arial"/>
              <a:cs typeface="Arial"/>
            </a:endParaRPr>
          </a:p>
        </p:txBody>
      </p:sp>
      <p:sp>
        <p:nvSpPr>
          <p:cNvPr id="18" name="object 18"/>
          <p:cNvSpPr txBox="1"/>
          <p:nvPr/>
        </p:nvSpPr>
        <p:spPr>
          <a:xfrm>
            <a:off x="7089951" y="5627204"/>
            <a:ext cx="1863725" cy="151323"/>
          </a:xfrm>
          <a:prstGeom prst="rect">
            <a:avLst/>
          </a:prstGeom>
        </p:spPr>
        <p:txBody>
          <a:bodyPr vert="horz" wrap="square" lIns="0" tIns="12700" rIns="0" bIns="0" rtlCol="0">
            <a:spAutoFit/>
          </a:bodyPr>
          <a:lstStyle/>
          <a:p>
            <a:pPr marL="12700">
              <a:spcBef>
                <a:spcPts val="100"/>
              </a:spcBef>
            </a:pPr>
            <a:r>
              <a:rPr sz="900" b="1" dirty="0">
                <a:latin typeface="Noto Sans"/>
                <a:cs typeface="Noto Sans"/>
              </a:rPr>
              <a:t>You</a:t>
            </a:r>
            <a:r>
              <a:rPr sz="900" b="1" spc="-20" dirty="0">
                <a:latin typeface="Noto Sans"/>
                <a:cs typeface="Noto Sans"/>
              </a:rPr>
              <a:t> </a:t>
            </a:r>
            <a:r>
              <a:rPr sz="900" b="1" dirty="0">
                <a:latin typeface="Noto Sans"/>
                <a:cs typeface="Noto Sans"/>
              </a:rPr>
              <a:t>only</a:t>
            </a:r>
            <a:r>
              <a:rPr sz="900" b="1" spc="-10" dirty="0">
                <a:latin typeface="Noto Sans"/>
                <a:cs typeface="Noto Sans"/>
              </a:rPr>
              <a:t> </a:t>
            </a:r>
            <a:r>
              <a:rPr sz="900" b="1" dirty="0">
                <a:latin typeface="Noto Sans"/>
                <a:cs typeface="Noto Sans"/>
              </a:rPr>
              <a:t>need</a:t>
            </a:r>
            <a:r>
              <a:rPr sz="900" b="1" spc="-10" dirty="0">
                <a:latin typeface="Noto Sans"/>
                <a:cs typeface="Noto Sans"/>
              </a:rPr>
              <a:t> </a:t>
            </a:r>
            <a:r>
              <a:rPr sz="900" b="1" dirty="0">
                <a:latin typeface="Noto Sans"/>
                <a:cs typeface="Noto Sans"/>
              </a:rPr>
              <a:t>to</a:t>
            </a:r>
            <a:r>
              <a:rPr sz="900" b="1" spc="-10" dirty="0">
                <a:latin typeface="Noto Sans"/>
                <a:cs typeface="Noto Sans"/>
              </a:rPr>
              <a:t> </a:t>
            </a:r>
            <a:r>
              <a:rPr sz="900" b="1" dirty="0">
                <a:latin typeface="Noto Sans"/>
                <a:cs typeface="Noto Sans"/>
              </a:rPr>
              <a:t>add</a:t>
            </a:r>
            <a:r>
              <a:rPr sz="900" b="1" spc="-10" dirty="0">
                <a:latin typeface="Noto Sans"/>
                <a:cs typeface="Noto Sans"/>
              </a:rPr>
              <a:t> </a:t>
            </a:r>
            <a:r>
              <a:rPr sz="900" b="1" dirty="0">
                <a:latin typeface="Noto Sans"/>
                <a:cs typeface="Noto Sans"/>
              </a:rPr>
              <a:t>3</a:t>
            </a:r>
            <a:r>
              <a:rPr sz="900" b="1" spc="-10" dirty="0">
                <a:latin typeface="Noto Sans"/>
                <a:cs typeface="Noto Sans"/>
              </a:rPr>
              <a:t> </a:t>
            </a:r>
            <a:r>
              <a:rPr sz="900" b="1" dirty="0">
                <a:latin typeface="Noto Sans"/>
                <a:cs typeface="Noto Sans"/>
              </a:rPr>
              <a:t>or</a:t>
            </a:r>
            <a:r>
              <a:rPr sz="900" b="1" spc="-10" dirty="0">
                <a:latin typeface="Noto Sans"/>
                <a:cs typeface="Noto Sans"/>
              </a:rPr>
              <a:t> </a:t>
            </a:r>
            <a:r>
              <a:rPr sz="900" b="1" dirty="0">
                <a:latin typeface="Noto Sans"/>
                <a:cs typeface="Noto Sans"/>
              </a:rPr>
              <a:t>4</a:t>
            </a:r>
            <a:r>
              <a:rPr sz="900" b="1" spc="-10" dirty="0">
                <a:latin typeface="Noto Sans"/>
                <a:cs typeface="Noto Sans"/>
              </a:rPr>
              <a:t> lines</a:t>
            </a:r>
            <a:endParaRPr sz="900">
              <a:latin typeface="Noto Sans"/>
              <a:cs typeface="Noto Sans"/>
            </a:endParaRPr>
          </a:p>
        </p:txBody>
      </p:sp>
      <p:sp>
        <p:nvSpPr>
          <p:cNvPr id="19" name="object 19"/>
          <p:cNvSpPr txBox="1"/>
          <p:nvPr/>
        </p:nvSpPr>
        <p:spPr>
          <a:xfrm>
            <a:off x="6569725" y="3000029"/>
            <a:ext cx="2317750" cy="151323"/>
          </a:xfrm>
          <a:prstGeom prst="rect">
            <a:avLst/>
          </a:prstGeom>
        </p:spPr>
        <p:txBody>
          <a:bodyPr vert="horz" wrap="square" lIns="0" tIns="12700" rIns="0" bIns="0" rtlCol="0">
            <a:spAutoFit/>
          </a:bodyPr>
          <a:lstStyle/>
          <a:p>
            <a:pPr marL="12700">
              <a:spcBef>
                <a:spcPts val="100"/>
              </a:spcBef>
            </a:pPr>
            <a:r>
              <a:rPr sz="900" b="1" dirty="0">
                <a:latin typeface="Noto Sans"/>
                <a:cs typeface="Noto Sans"/>
              </a:rPr>
              <a:t>Decrement</a:t>
            </a:r>
            <a:r>
              <a:rPr sz="900" b="1" spc="-30" dirty="0">
                <a:latin typeface="Noto Sans"/>
                <a:cs typeface="Noto Sans"/>
              </a:rPr>
              <a:t> </a:t>
            </a:r>
            <a:r>
              <a:rPr sz="900" b="1" spc="-10" dirty="0">
                <a:latin typeface="Noto Sans"/>
                <a:cs typeface="Noto Sans"/>
              </a:rPr>
              <a:t>learning</a:t>
            </a:r>
            <a:r>
              <a:rPr sz="900" b="1" spc="-25" dirty="0">
                <a:latin typeface="Noto Sans"/>
                <a:cs typeface="Noto Sans"/>
              </a:rPr>
              <a:t> </a:t>
            </a:r>
            <a:r>
              <a:rPr sz="900" b="1" dirty="0">
                <a:latin typeface="Noto Sans"/>
                <a:cs typeface="Noto Sans"/>
              </a:rPr>
              <a:t>rate</a:t>
            </a:r>
            <a:r>
              <a:rPr sz="900" b="1" spc="-25" dirty="0">
                <a:latin typeface="Noto Sans"/>
                <a:cs typeface="Noto Sans"/>
              </a:rPr>
              <a:t> </a:t>
            </a:r>
            <a:r>
              <a:rPr sz="900" b="1" dirty="0">
                <a:latin typeface="Noto Sans"/>
                <a:cs typeface="Noto Sans"/>
              </a:rPr>
              <a:t>to</a:t>
            </a:r>
            <a:r>
              <a:rPr sz="900" b="1" spc="-25" dirty="0">
                <a:latin typeface="Noto Sans"/>
                <a:cs typeface="Noto Sans"/>
              </a:rPr>
              <a:t> </a:t>
            </a:r>
            <a:r>
              <a:rPr sz="900" b="1" dirty="0">
                <a:latin typeface="Noto Sans"/>
                <a:cs typeface="Noto Sans"/>
              </a:rPr>
              <a:t>zero</a:t>
            </a:r>
            <a:r>
              <a:rPr sz="900" b="1" spc="-30" dirty="0">
                <a:latin typeface="Noto Sans"/>
                <a:cs typeface="Noto Sans"/>
              </a:rPr>
              <a:t> </a:t>
            </a:r>
            <a:r>
              <a:rPr sz="900" b="1" spc="-10" dirty="0">
                <a:latin typeface="Noto Sans"/>
                <a:cs typeface="Noto Sans"/>
              </a:rPr>
              <a:t>linearly</a:t>
            </a:r>
            <a:endParaRPr sz="900">
              <a:latin typeface="Noto Sans"/>
              <a:cs typeface="Noto Sans"/>
            </a:endParaRPr>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3287" y="228600"/>
            <a:ext cx="3653875"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275" dirty="0"/>
              <a:t>Doc</a:t>
            </a:r>
            <a:r>
              <a:rPr spc="-114" dirty="0"/>
              <a:t> </a:t>
            </a:r>
            <a:r>
              <a:rPr spc="-165" dirty="0"/>
              <a:t>stride</a:t>
            </a:r>
          </a:p>
        </p:txBody>
      </p:sp>
      <p:sp>
        <p:nvSpPr>
          <p:cNvPr id="3" name="object 3"/>
          <p:cNvSpPr txBox="1"/>
          <p:nvPr/>
        </p:nvSpPr>
        <p:spPr>
          <a:xfrm>
            <a:off x="232276" y="4295938"/>
            <a:ext cx="1335405" cy="452120"/>
          </a:xfrm>
          <a:prstGeom prst="rect">
            <a:avLst/>
          </a:prstGeom>
        </p:spPr>
        <p:txBody>
          <a:bodyPr vert="horz" wrap="square" lIns="0" tIns="12700" rIns="0" bIns="0" rtlCol="0">
            <a:spAutoFit/>
          </a:bodyPr>
          <a:lstStyle/>
          <a:p>
            <a:pPr marL="12700" marR="5080">
              <a:spcBef>
                <a:spcPts val="100"/>
              </a:spcBef>
            </a:pPr>
            <a:r>
              <a:rPr sz="1400" spc="50" dirty="0">
                <a:latin typeface="Arial"/>
                <a:cs typeface="Arial"/>
              </a:rPr>
              <a:t>start</a:t>
            </a:r>
            <a:r>
              <a:rPr sz="1400" spc="170" dirty="0">
                <a:latin typeface="Arial"/>
                <a:cs typeface="Arial"/>
              </a:rPr>
              <a:t> </a:t>
            </a:r>
            <a:r>
              <a:rPr sz="1400" dirty="0">
                <a:latin typeface="Arial"/>
                <a:cs typeface="Arial"/>
              </a:rPr>
              <a:t>position</a:t>
            </a:r>
            <a:r>
              <a:rPr sz="1400" spc="170" dirty="0">
                <a:latin typeface="Arial"/>
                <a:cs typeface="Arial"/>
              </a:rPr>
              <a:t> </a:t>
            </a:r>
            <a:r>
              <a:rPr sz="1400" spc="40" dirty="0">
                <a:latin typeface="Arial"/>
                <a:cs typeface="Arial"/>
              </a:rPr>
              <a:t>of </a:t>
            </a:r>
            <a:r>
              <a:rPr sz="1400" dirty="0">
                <a:latin typeface="Arial"/>
                <a:cs typeface="Arial"/>
              </a:rPr>
              <a:t>1st</a:t>
            </a:r>
            <a:r>
              <a:rPr sz="1400" spc="50" dirty="0">
                <a:latin typeface="Arial"/>
                <a:cs typeface="Arial"/>
              </a:rPr>
              <a:t> </a:t>
            </a:r>
            <a:r>
              <a:rPr sz="1400" spc="45" dirty="0">
                <a:latin typeface="Arial"/>
                <a:cs typeface="Arial"/>
              </a:rPr>
              <a:t>window</a:t>
            </a:r>
            <a:endParaRPr sz="1400">
              <a:latin typeface="Arial"/>
              <a:cs typeface="Arial"/>
            </a:endParaRPr>
          </a:p>
        </p:txBody>
      </p:sp>
      <p:sp>
        <p:nvSpPr>
          <p:cNvPr id="4" name="object 4"/>
          <p:cNvSpPr txBox="1"/>
          <p:nvPr/>
        </p:nvSpPr>
        <p:spPr>
          <a:xfrm>
            <a:off x="2104301" y="4109126"/>
            <a:ext cx="6728459" cy="294953"/>
          </a:xfrm>
          <a:prstGeom prst="rect">
            <a:avLst/>
          </a:prstGeom>
          <a:ln w="38099">
            <a:solidFill>
              <a:srgbClr val="3D85C6"/>
            </a:solidFill>
          </a:ln>
        </p:spPr>
        <p:txBody>
          <a:bodyPr vert="horz" wrap="square" lIns="0" tIns="78740" rIns="0" bIns="0" rtlCol="0">
            <a:spAutoFit/>
          </a:bodyPr>
          <a:lstStyle/>
          <a:p>
            <a:pPr marL="85725">
              <a:spcBef>
                <a:spcPts val="620"/>
              </a:spcBef>
            </a:pPr>
            <a:r>
              <a:rPr sz="1400" dirty="0">
                <a:latin typeface="Arial"/>
                <a:cs typeface="Arial"/>
              </a:rPr>
              <a:t>doc_stride</a:t>
            </a:r>
            <a:r>
              <a:rPr sz="1400" spc="275" dirty="0">
                <a:latin typeface="Arial"/>
                <a:cs typeface="Arial"/>
              </a:rPr>
              <a:t> </a:t>
            </a:r>
            <a:r>
              <a:rPr sz="1400" dirty="0">
                <a:latin typeface="Arial"/>
                <a:cs typeface="Arial"/>
              </a:rPr>
              <a:t>=</a:t>
            </a:r>
            <a:r>
              <a:rPr sz="1400" spc="105" dirty="0">
                <a:latin typeface="Arial"/>
                <a:cs typeface="Arial"/>
              </a:rPr>
              <a:t> </a:t>
            </a:r>
            <a:r>
              <a:rPr sz="1400" dirty="0">
                <a:latin typeface="Arial"/>
                <a:cs typeface="Arial"/>
              </a:rPr>
              <a:t>distance</a:t>
            </a:r>
            <a:r>
              <a:rPr sz="1400" spc="100" dirty="0">
                <a:latin typeface="Arial"/>
                <a:cs typeface="Arial"/>
              </a:rPr>
              <a:t> </a:t>
            </a:r>
            <a:r>
              <a:rPr sz="1400" dirty="0">
                <a:latin typeface="Arial"/>
                <a:cs typeface="Arial"/>
              </a:rPr>
              <a:t>between</a:t>
            </a:r>
            <a:r>
              <a:rPr sz="1400" spc="105" dirty="0">
                <a:latin typeface="Arial"/>
                <a:cs typeface="Arial"/>
              </a:rPr>
              <a:t> </a:t>
            </a:r>
            <a:r>
              <a:rPr sz="1400" spc="60" dirty="0">
                <a:latin typeface="Arial"/>
                <a:cs typeface="Arial"/>
              </a:rPr>
              <a:t>the</a:t>
            </a:r>
            <a:r>
              <a:rPr sz="1400" spc="100" dirty="0">
                <a:latin typeface="Arial"/>
                <a:cs typeface="Arial"/>
              </a:rPr>
              <a:t> </a:t>
            </a:r>
            <a:r>
              <a:rPr sz="1400" spc="50" dirty="0">
                <a:latin typeface="Arial"/>
                <a:cs typeface="Arial"/>
              </a:rPr>
              <a:t>start</a:t>
            </a:r>
            <a:r>
              <a:rPr sz="1400" spc="100" dirty="0">
                <a:latin typeface="Arial"/>
                <a:cs typeface="Arial"/>
              </a:rPr>
              <a:t> </a:t>
            </a:r>
            <a:r>
              <a:rPr sz="1400" dirty="0">
                <a:latin typeface="Arial"/>
                <a:cs typeface="Arial"/>
              </a:rPr>
              <a:t>position</a:t>
            </a:r>
            <a:r>
              <a:rPr sz="1400" spc="105" dirty="0">
                <a:latin typeface="Arial"/>
                <a:cs typeface="Arial"/>
              </a:rPr>
              <a:t> </a:t>
            </a:r>
            <a:r>
              <a:rPr sz="1400" spc="65" dirty="0">
                <a:latin typeface="Arial"/>
                <a:cs typeface="Arial"/>
              </a:rPr>
              <a:t>of</a:t>
            </a:r>
            <a:r>
              <a:rPr sz="1400" spc="100" dirty="0">
                <a:latin typeface="Arial"/>
                <a:cs typeface="Arial"/>
              </a:rPr>
              <a:t> </a:t>
            </a:r>
            <a:r>
              <a:rPr sz="1400" spc="75" dirty="0">
                <a:latin typeface="Arial"/>
                <a:cs typeface="Arial"/>
              </a:rPr>
              <a:t>two</a:t>
            </a:r>
            <a:r>
              <a:rPr sz="1400" spc="105" dirty="0">
                <a:latin typeface="Arial"/>
                <a:cs typeface="Arial"/>
              </a:rPr>
              <a:t> </a:t>
            </a:r>
            <a:r>
              <a:rPr sz="1400" dirty="0">
                <a:latin typeface="Arial"/>
                <a:cs typeface="Arial"/>
              </a:rPr>
              <a:t>consecutive</a:t>
            </a:r>
            <a:r>
              <a:rPr sz="1400" spc="100" dirty="0">
                <a:latin typeface="Arial"/>
                <a:cs typeface="Arial"/>
              </a:rPr>
              <a:t> </a:t>
            </a:r>
            <a:r>
              <a:rPr sz="1400" spc="-10" dirty="0">
                <a:latin typeface="Arial"/>
                <a:cs typeface="Arial"/>
              </a:rPr>
              <a:t>windows</a:t>
            </a:r>
            <a:endParaRPr sz="1400" dirty="0">
              <a:latin typeface="Arial"/>
              <a:cs typeface="Arial"/>
            </a:endParaRPr>
          </a:p>
        </p:txBody>
      </p:sp>
      <p:sp>
        <p:nvSpPr>
          <p:cNvPr id="11" name="object 11"/>
          <p:cNvSpPr txBox="1"/>
          <p:nvPr/>
        </p:nvSpPr>
        <p:spPr>
          <a:xfrm>
            <a:off x="7220826" y="3604138"/>
            <a:ext cx="1335405" cy="452120"/>
          </a:xfrm>
          <a:prstGeom prst="rect">
            <a:avLst/>
          </a:prstGeom>
        </p:spPr>
        <p:txBody>
          <a:bodyPr vert="horz" wrap="square" lIns="0" tIns="12700" rIns="0" bIns="0" rtlCol="0">
            <a:spAutoFit/>
          </a:bodyPr>
          <a:lstStyle/>
          <a:p>
            <a:pPr marL="12700" marR="5080">
              <a:spcBef>
                <a:spcPts val="100"/>
              </a:spcBef>
            </a:pPr>
            <a:r>
              <a:rPr sz="1400" spc="50" dirty="0">
                <a:latin typeface="Arial"/>
                <a:cs typeface="Arial"/>
              </a:rPr>
              <a:t>start</a:t>
            </a:r>
            <a:r>
              <a:rPr sz="1400" spc="170" dirty="0">
                <a:latin typeface="Arial"/>
                <a:cs typeface="Arial"/>
              </a:rPr>
              <a:t> </a:t>
            </a:r>
            <a:r>
              <a:rPr sz="1400" dirty="0">
                <a:latin typeface="Arial"/>
                <a:cs typeface="Arial"/>
              </a:rPr>
              <a:t>position</a:t>
            </a:r>
            <a:r>
              <a:rPr sz="1400" spc="170" dirty="0">
                <a:latin typeface="Arial"/>
                <a:cs typeface="Arial"/>
              </a:rPr>
              <a:t> </a:t>
            </a:r>
            <a:r>
              <a:rPr sz="1400" spc="40" dirty="0">
                <a:latin typeface="Arial"/>
                <a:cs typeface="Arial"/>
              </a:rPr>
              <a:t>of </a:t>
            </a:r>
            <a:r>
              <a:rPr sz="1400" spc="50" dirty="0">
                <a:latin typeface="Arial"/>
                <a:cs typeface="Arial"/>
              </a:rPr>
              <a:t>2nd</a:t>
            </a:r>
            <a:r>
              <a:rPr sz="1400" spc="-30" dirty="0">
                <a:latin typeface="Arial"/>
                <a:cs typeface="Arial"/>
              </a:rPr>
              <a:t> </a:t>
            </a:r>
            <a:r>
              <a:rPr sz="1400" spc="45" dirty="0">
                <a:latin typeface="Arial"/>
                <a:cs typeface="Arial"/>
              </a:rPr>
              <a:t>window</a:t>
            </a:r>
            <a:endParaRPr sz="1400" dirty="0">
              <a:latin typeface="Arial"/>
              <a:cs typeface="Arial"/>
            </a:endParaRPr>
          </a:p>
        </p:txBody>
      </p:sp>
      <p:sp>
        <p:nvSpPr>
          <p:cNvPr id="12" name="object 12"/>
          <p:cNvSpPr txBox="1"/>
          <p:nvPr/>
        </p:nvSpPr>
        <p:spPr>
          <a:xfrm>
            <a:off x="2163575" y="4598973"/>
            <a:ext cx="5970270" cy="939800"/>
          </a:xfrm>
          <a:prstGeom prst="rect">
            <a:avLst/>
          </a:prstGeom>
        </p:spPr>
        <p:txBody>
          <a:bodyPr vert="horz" wrap="square" lIns="0" tIns="12700" rIns="0" bIns="0" rtlCol="0">
            <a:spAutoFit/>
          </a:bodyPr>
          <a:lstStyle/>
          <a:p>
            <a:pPr marL="12700" marR="5080">
              <a:lnSpc>
                <a:spcPct val="142900"/>
              </a:lnSpc>
              <a:spcBef>
                <a:spcPts val="100"/>
              </a:spcBef>
            </a:pPr>
            <a:r>
              <a:rPr sz="1400" dirty="0">
                <a:latin typeface="Arial"/>
                <a:cs typeface="Arial"/>
              </a:rPr>
              <a:t>doc_stride</a:t>
            </a:r>
            <a:r>
              <a:rPr sz="1400" spc="45" dirty="0">
                <a:latin typeface="Arial"/>
                <a:cs typeface="Arial"/>
              </a:rPr>
              <a:t> </a:t>
            </a:r>
            <a:r>
              <a:rPr sz="1400" dirty="0">
                <a:latin typeface="Arial"/>
                <a:cs typeface="Arial"/>
              </a:rPr>
              <a:t>is</a:t>
            </a:r>
            <a:r>
              <a:rPr sz="1400" spc="45" dirty="0">
                <a:latin typeface="Arial"/>
                <a:cs typeface="Arial"/>
              </a:rPr>
              <a:t> </a:t>
            </a:r>
            <a:r>
              <a:rPr sz="1400" dirty="0">
                <a:latin typeface="Arial"/>
                <a:cs typeface="Arial"/>
              </a:rPr>
              <a:t>set</a:t>
            </a:r>
            <a:r>
              <a:rPr sz="1400" spc="50" dirty="0">
                <a:latin typeface="Arial"/>
                <a:cs typeface="Arial"/>
              </a:rPr>
              <a:t> </a:t>
            </a:r>
            <a:r>
              <a:rPr sz="1400" spc="75" dirty="0">
                <a:latin typeface="Arial"/>
                <a:cs typeface="Arial"/>
              </a:rPr>
              <a:t>to</a:t>
            </a:r>
            <a:r>
              <a:rPr sz="1400" spc="45" dirty="0">
                <a:latin typeface="Arial"/>
                <a:cs typeface="Arial"/>
              </a:rPr>
              <a:t> </a:t>
            </a:r>
            <a:r>
              <a:rPr sz="1400" dirty="0">
                <a:latin typeface="Arial"/>
                <a:cs typeface="Arial"/>
              </a:rPr>
              <a:t>“max_paragraph_len”</a:t>
            </a:r>
            <a:r>
              <a:rPr sz="1400" spc="50" dirty="0">
                <a:latin typeface="Arial"/>
                <a:cs typeface="Arial"/>
              </a:rPr>
              <a:t> </a:t>
            </a:r>
            <a:r>
              <a:rPr sz="1400" spc="55" dirty="0">
                <a:latin typeface="Arial"/>
                <a:cs typeface="Arial"/>
              </a:rPr>
              <a:t>in</a:t>
            </a:r>
            <a:r>
              <a:rPr sz="1400" spc="45" dirty="0">
                <a:latin typeface="Arial"/>
                <a:cs typeface="Arial"/>
              </a:rPr>
              <a:t> </a:t>
            </a:r>
            <a:r>
              <a:rPr sz="1400" dirty="0">
                <a:latin typeface="Arial"/>
                <a:cs typeface="Arial"/>
              </a:rPr>
              <a:t>sample</a:t>
            </a:r>
            <a:r>
              <a:rPr sz="1400" spc="50" dirty="0">
                <a:latin typeface="Arial"/>
                <a:cs typeface="Arial"/>
              </a:rPr>
              <a:t> </a:t>
            </a:r>
            <a:r>
              <a:rPr sz="1400" dirty="0">
                <a:latin typeface="Arial"/>
                <a:cs typeface="Arial"/>
              </a:rPr>
              <a:t>code</a:t>
            </a:r>
            <a:r>
              <a:rPr sz="1400" spc="45" dirty="0">
                <a:latin typeface="Arial"/>
                <a:cs typeface="Arial"/>
              </a:rPr>
              <a:t> </a:t>
            </a:r>
            <a:r>
              <a:rPr sz="1400" dirty="0">
                <a:latin typeface="Arial"/>
                <a:cs typeface="Arial"/>
              </a:rPr>
              <a:t>(i.e.</a:t>
            </a:r>
            <a:r>
              <a:rPr sz="1400" spc="50" dirty="0">
                <a:latin typeface="Arial"/>
                <a:cs typeface="Arial"/>
              </a:rPr>
              <a:t> </a:t>
            </a:r>
            <a:r>
              <a:rPr sz="1400" spc="65" dirty="0">
                <a:latin typeface="Arial"/>
                <a:cs typeface="Arial"/>
              </a:rPr>
              <a:t>no</a:t>
            </a:r>
            <a:r>
              <a:rPr sz="1400" spc="45" dirty="0">
                <a:latin typeface="Arial"/>
                <a:cs typeface="Arial"/>
              </a:rPr>
              <a:t> </a:t>
            </a:r>
            <a:r>
              <a:rPr sz="1400" spc="-10" dirty="0">
                <a:latin typeface="Arial"/>
                <a:cs typeface="Arial"/>
              </a:rPr>
              <a:t>overlap) </a:t>
            </a:r>
            <a:r>
              <a:rPr sz="1400" u="heavy" dirty="0">
                <a:uFill>
                  <a:solidFill>
                    <a:srgbClr val="000000"/>
                  </a:solidFill>
                </a:uFill>
                <a:latin typeface="Arial"/>
                <a:cs typeface="Arial"/>
              </a:rPr>
              <a:t>What</a:t>
            </a:r>
            <a:r>
              <a:rPr sz="1400" u="heavy" spc="50" dirty="0">
                <a:uFill>
                  <a:solidFill>
                    <a:srgbClr val="000000"/>
                  </a:solidFill>
                </a:uFill>
                <a:latin typeface="Arial"/>
                <a:cs typeface="Arial"/>
              </a:rPr>
              <a:t> </a:t>
            </a:r>
            <a:r>
              <a:rPr sz="1400" u="heavy" spc="55" dirty="0">
                <a:uFill>
                  <a:solidFill>
                    <a:srgbClr val="000000"/>
                  </a:solidFill>
                </a:uFill>
                <a:latin typeface="Arial"/>
                <a:cs typeface="Arial"/>
              </a:rPr>
              <a:t>if</a:t>
            </a:r>
            <a:r>
              <a:rPr sz="1400" u="heavy" spc="50" dirty="0">
                <a:uFill>
                  <a:solidFill>
                    <a:srgbClr val="000000"/>
                  </a:solidFill>
                </a:uFill>
                <a:latin typeface="Arial"/>
                <a:cs typeface="Arial"/>
              </a:rPr>
              <a:t> </a:t>
            </a:r>
            <a:r>
              <a:rPr sz="1400" u="heavy" dirty="0">
                <a:uFill>
                  <a:solidFill>
                    <a:srgbClr val="000000"/>
                  </a:solidFill>
                </a:uFill>
                <a:latin typeface="Arial"/>
                <a:cs typeface="Arial"/>
              </a:rPr>
              <a:t>answer</a:t>
            </a:r>
            <a:r>
              <a:rPr sz="1400" u="heavy" spc="50" dirty="0">
                <a:uFill>
                  <a:solidFill>
                    <a:srgbClr val="000000"/>
                  </a:solidFill>
                </a:uFill>
                <a:latin typeface="Arial"/>
                <a:cs typeface="Arial"/>
              </a:rPr>
              <a:t> </a:t>
            </a:r>
            <a:r>
              <a:rPr sz="1400" u="heavy" dirty="0">
                <a:uFill>
                  <a:solidFill>
                    <a:srgbClr val="000000"/>
                  </a:solidFill>
                </a:uFill>
                <a:latin typeface="Arial"/>
                <a:cs typeface="Arial"/>
              </a:rPr>
              <a:t>is</a:t>
            </a:r>
            <a:r>
              <a:rPr sz="1400" u="heavy" spc="55" dirty="0">
                <a:uFill>
                  <a:solidFill>
                    <a:srgbClr val="000000"/>
                  </a:solidFill>
                </a:uFill>
                <a:latin typeface="Arial"/>
                <a:cs typeface="Arial"/>
              </a:rPr>
              <a:t> </a:t>
            </a:r>
            <a:r>
              <a:rPr sz="1400" u="heavy" dirty="0">
                <a:uFill>
                  <a:solidFill>
                    <a:srgbClr val="000000"/>
                  </a:solidFill>
                </a:uFill>
                <a:latin typeface="Arial"/>
                <a:cs typeface="Arial"/>
              </a:rPr>
              <a:t>near</a:t>
            </a:r>
            <a:r>
              <a:rPr sz="1400" u="heavy" spc="50" dirty="0">
                <a:uFill>
                  <a:solidFill>
                    <a:srgbClr val="000000"/>
                  </a:solidFill>
                </a:uFill>
                <a:latin typeface="Arial"/>
                <a:cs typeface="Arial"/>
              </a:rPr>
              <a:t> </a:t>
            </a:r>
            <a:r>
              <a:rPr sz="1400" u="heavy" spc="55" dirty="0">
                <a:uFill>
                  <a:solidFill>
                    <a:srgbClr val="000000"/>
                  </a:solidFill>
                </a:uFill>
                <a:latin typeface="Arial"/>
                <a:cs typeface="Arial"/>
              </a:rPr>
              <a:t>the</a:t>
            </a:r>
            <a:r>
              <a:rPr sz="1400" u="heavy" spc="50" dirty="0">
                <a:uFill>
                  <a:solidFill>
                    <a:srgbClr val="000000"/>
                  </a:solidFill>
                </a:uFill>
                <a:latin typeface="Arial"/>
                <a:cs typeface="Arial"/>
              </a:rPr>
              <a:t> boundary</a:t>
            </a:r>
            <a:r>
              <a:rPr sz="1400" u="heavy" spc="55" dirty="0">
                <a:uFill>
                  <a:solidFill>
                    <a:srgbClr val="000000"/>
                  </a:solidFill>
                </a:uFill>
                <a:latin typeface="Arial"/>
                <a:cs typeface="Arial"/>
              </a:rPr>
              <a:t> </a:t>
            </a:r>
            <a:r>
              <a:rPr sz="1400" u="heavy" spc="65" dirty="0">
                <a:uFill>
                  <a:solidFill>
                    <a:srgbClr val="000000"/>
                  </a:solidFill>
                </a:uFill>
                <a:latin typeface="Arial"/>
                <a:cs typeface="Arial"/>
              </a:rPr>
              <a:t>of</a:t>
            </a:r>
            <a:r>
              <a:rPr sz="1400" u="heavy" spc="50" dirty="0">
                <a:uFill>
                  <a:solidFill>
                    <a:srgbClr val="000000"/>
                  </a:solidFill>
                </a:uFill>
                <a:latin typeface="Arial"/>
                <a:cs typeface="Arial"/>
              </a:rPr>
              <a:t> </a:t>
            </a:r>
            <a:r>
              <a:rPr sz="1400" u="heavy" dirty="0">
                <a:uFill>
                  <a:solidFill>
                    <a:srgbClr val="000000"/>
                  </a:solidFill>
                </a:uFill>
                <a:latin typeface="Arial"/>
                <a:cs typeface="Arial"/>
              </a:rPr>
              <a:t>windows</a:t>
            </a:r>
            <a:r>
              <a:rPr sz="1400" u="heavy" spc="50" dirty="0">
                <a:uFill>
                  <a:solidFill>
                    <a:srgbClr val="000000"/>
                  </a:solidFill>
                </a:uFill>
                <a:latin typeface="Arial"/>
                <a:cs typeface="Arial"/>
              </a:rPr>
              <a:t> </a:t>
            </a:r>
            <a:r>
              <a:rPr sz="1400" u="heavy" spc="75" dirty="0">
                <a:uFill>
                  <a:solidFill>
                    <a:srgbClr val="000000"/>
                  </a:solidFill>
                </a:uFill>
                <a:latin typeface="Arial"/>
                <a:cs typeface="Arial"/>
              </a:rPr>
              <a:t>or</a:t>
            </a:r>
            <a:r>
              <a:rPr sz="1400" u="heavy" spc="50" dirty="0">
                <a:uFill>
                  <a:solidFill>
                    <a:srgbClr val="000000"/>
                  </a:solidFill>
                </a:uFill>
                <a:latin typeface="Arial"/>
                <a:cs typeface="Arial"/>
              </a:rPr>
              <a:t> </a:t>
            </a:r>
            <a:r>
              <a:rPr sz="1400" u="heavy" dirty="0">
                <a:uFill>
                  <a:solidFill>
                    <a:srgbClr val="000000"/>
                  </a:solidFill>
                </a:uFill>
                <a:latin typeface="Arial"/>
                <a:cs typeface="Arial"/>
              </a:rPr>
              <a:t>across</a:t>
            </a:r>
            <a:r>
              <a:rPr sz="1400" u="heavy" spc="55" dirty="0">
                <a:uFill>
                  <a:solidFill>
                    <a:srgbClr val="000000"/>
                  </a:solidFill>
                </a:uFill>
                <a:latin typeface="Arial"/>
                <a:cs typeface="Arial"/>
              </a:rPr>
              <a:t> </a:t>
            </a:r>
            <a:r>
              <a:rPr sz="1400" u="heavy" spc="-10" dirty="0">
                <a:uFill>
                  <a:solidFill>
                    <a:srgbClr val="000000"/>
                  </a:solidFill>
                </a:uFill>
                <a:latin typeface="Arial"/>
                <a:cs typeface="Arial"/>
              </a:rPr>
              <a:t>windows?</a:t>
            </a:r>
            <a:endParaRPr sz="1400">
              <a:latin typeface="Arial"/>
              <a:cs typeface="Arial"/>
            </a:endParaRPr>
          </a:p>
          <a:p>
            <a:pPr marL="12700">
              <a:spcBef>
                <a:spcPts val="720"/>
              </a:spcBef>
              <a:tabLst>
                <a:tab pos="926465" algn="l"/>
              </a:tabLst>
            </a:pPr>
            <a:r>
              <a:rPr sz="1400" b="1" spc="-10" dirty="0">
                <a:latin typeface="Noto Sans"/>
                <a:cs typeface="Noto Sans"/>
              </a:rPr>
              <a:t>Hint:</a:t>
            </a:r>
            <a:r>
              <a:rPr sz="1400" b="1" dirty="0">
                <a:latin typeface="Noto Sans"/>
                <a:cs typeface="Noto Sans"/>
              </a:rPr>
              <a:t>	</a:t>
            </a:r>
            <a:r>
              <a:rPr sz="1400" dirty="0">
                <a:latin typeface="Arial"/>
                <a:cs typeface="Arial"/>
              </a:rPr>
              <a:t>Overlapping</a:t>
            </a:r>
            <a:r>
              <a:rPr sz="1400" spc="295" dirty="0">
                <a:latin typeface="Arial"/>
                <a:cs typeface="Arial"/>
              </a:rPr>
              <a:t> </a:t>
            </a:r>
            <a:r>
              <a:rPr sz="1400" spc="-10" dirty="0">
                <a:latin typeface="Arial"/>
                <a:cs typeface="Arial"/>
              </a:rPr>
              <a:t>windows</a:t>
            </a:r>
            <a:endParaRPr sz="1400">
              <a:latin typeface="Arial"/>
              <a:cs typeface="Arial"/>
            </a:endParaRPr>
          </a:p>
        </p:txBody>
      </p:sp>
      <p:pic>
        <p:nvPicPr>
          <p:cNvPr id="13" name="object 13"/>
          <p:cNvPicPr/>
          <p:nvPr/>
        </p:nvPicPr>
        <p:blipFill>
          <a:blip r:embed="rId2" cstate="print"/>
          <a:stretch>
            <a:fillRect/>
          </a:stretch>
        </p:blipFill>
        <p:spPr>
          <a:xfrm>
            <a:off x="3038825" y="1355576"/>
            <a:ext cx="4817074" cy="615599"/>
          </a:xfrm>
          <a:prstGeom prst="rect">
            <a:avLst/>
          </a:prstGeom>
        </p:spPr>
      </p:pic>
      <p:sp>
        <p:nvSpPr>
          <p:cNvPr id="17" name="TextBox 16">
            <a:extLst>
              <a:ext uri="{FF2B5EF4-FFF2-40B4-BE49-F238E27FC236}">
                <a16:creationId xmlns:a16="http://schemas.microsoft.com/office/drawing/2014/main" id="{3BDC53B4-BC7F-339B-F3AB-C5F004FFAEAA}"/>
              </a:ext>
            </a:extLst>
          </p:cNvPr>
          <p:cNvSpPr txBox="1"/>
          <p:nvPr/>
        </p:nvSpPr>
        <p:spPr>
          <a:xfrm>
            <a:off x="311240" y="2077502"/>
            <a:ext cx="8521520" cy="1477328"/>
          </a:xfrm>
          <a:prstGeom prst="rect">
            <a:avLst/>
          </a:prstGeom>
          <a:noFill/>
        </p:spPr>
        <p:txBody>
          <a:bodyPr wrap="square">
            <a:spAutoFit/>
          </a:bodyPr>
          <a:lstStyle/>
          <a:p>
            <a:pPr algn="l"/>
            <a:r>
              <a:rPr lang="en-US" sz="1800" b="0" i="1" u="none" strike="noStrike" baseline="0" dirty="0">
                <a:solidFill>
                  <a:srgbClr val="363B42"/>
                </a:solidFill>
                <a:latin typeface="Times New Roman" panose="02020603050405020304" pitchFamily="18" charset="0"/>
              </a:rPr>
              <a:t>Analogous definitions can be made for space requirements. Although time and space are the most well-known complexity resources, any complexity measure can be viewed as a computational resource. Complexity measures ar</a:t>
            </a:r>
            <a:r>
              <a:rPr lang="en-US" sz="1800" b="0" i="1" u="none" strike="noStrike" baseline="0" dirty="0">
                <a:solidFill>
                  <a:srgbClr val="525451"/>
                </a:solidFill>
                <a:latin typeface="Times New Roman" panose="02020603050405020304" pitchFamily="18" charset="0"/>
              </a:rPr>
              <a:t>e </a:t>
            </a:r>
            <a:r>
              <a:rPr lang="en-US" sz="1800" b="0" i="1" u="none" strike="noStrike" baseline="0" dirty="0">
                <a:solidFill>
                  <a:srgbClr val="363B42"/>
                </a:solidFill>
                <a:latin typeface="Times New Roman" panose="02020603050405020304" pitchFamily="18" charset="0"/>
              </a:rPr>
              <a:t>very generally defined by the Blum complexity axioms. Other complexity measures used in complexity theory include communication complexity, circuit comple</a:t>
            </a:r>
            <a:r>
              <a:rPr lang="en-US" sz="1800" b="0" i="1" u="none" strike="noStrike" baseline="0" dirty="0">
                <a:solidFill>
                  <a:srgbClr val="1C2228"/>
                </a:solidFill>
                <a:latin typeface="Times New Roman" panose="02020603050405020304" pitchFamily="18" charset="0"/>
              </a:rPr>
              <a:t>x</a:t>
            </a:r>
            <a:r>
              <a:rPr lang="en-US" sz="1800" b="0" i="1" u="none" strike="noStrike" baseline="0" dirty="0">
                <a:solidFill>
                  <a:srgbClr val="363B42"/>
                </a:solidFill>
                <a:latin typeface="Times New Roman" panose="02020603050405020304" pitchFamily="18" charset="0"/>
              </a:rPr>
              <a:t>ity, and decision tree complexity.</a:t>
            </a:r>
          </a:p>
        </p:txBody>
      </p:sp>
      <p:cxnSp>
        <p:nvCxnSpPr>
          <p:cNvPr id="19" name="Straight Arrow Connector 18">
            <a:extLst>
              <a:ext uri="{FF2B5EF4-FFF2-40B4-BE49-F238E27FC236}">
                <a16:creationId xmlns:a16="http://schemas.microsoft.com/office/drawing/2014/main" id="{84309444-86A1-6344-2FD2-563665B2EB14}"/>
              </a:ext>
            </a:extLst>
          </p:cNvPr>
          <p:cNvCxnSpPr>
            <a:stCxn id="3" idx="0"/>
          </p:cNvCxnSpPr>
          <p:nvPr/>
        </p:nvCxnSpPr>
        <p:spPr>
          <a:xfrm flipH="1" flipV="1">
            <a:off x="381000" y="2362200"/>
            <a:ext cx="518979" cy="1933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CE79280-C2E2-B7D3-6C19-9AA1C6A96B97}"/>
              </a:ext>
            </a:extLst>
          </p:cNvPr>
          <p:cNvCxnSpPr>
            <a:stCxn id="11" idx="1"/>
          </p:cNvCxnSpPr>
          <p:nvPr/>
        </p:nvCxnSpPr>
        <p:spPr>
          <a:xfrm flipH="1" flipV="1">
            <a:off x="5867400" y="2362200"/>
            <a:ext cx="1353426" cy="14679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3048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200" dirty="0"/>
              <a:t>Preprocessing</a:t>
            </a:r>
          </a:p>
        </p:txBody>
      </p:sp>
      <p:sp>
        <p:nvSpPr>
          <p:cNvPr id="3" name="object 3"/>
          <p:cNvSpPr txBox="1"/>
          <p:nvPr/>
        </p:nvSpPr>
        <p:spPr>
          <a:xfrm>
            <a:off x="384725" y="2036072"/>
            <a:ext cx="476250" cy="269240"/>
          </a:xfrm>
          <a:prstGeom prst="rect">
            <a:avLst/>
          </a:prstGeom>
        </p:spPr>
        <p:txBody>
          <a:bodyPr vert="horz" wrap="square" lIns="0" tIns="12700" rIns="0" bIns="0" rtlCol="0">
            <a:spAutoFit/>
          </a:bodyPr>
          <a:lstStyle/>
          <a:p>
            <a:pPr marL="12700">
              <a:spcBef>
                <a:spcPts val="100"/>
              </a:spcBef>
            </a:pPr>
            <a:r>
              <a:rPr sz="1600" spc="-10" dirty="0">
                <a:latin typeface="Arial"/>
                <a:cs typeface="Arial"/>
              </a:rPr>
              <a:t>Hint:</a:t>
            </a:r>
            <a:endParaRPr sz="1600">
              <a:latin typeface="Arial"/>
              <a:cs typeface="Arial"/>
            </a:endParaRPr>
          </a:p>
        </p:txBody>
      </p:sp>
      <p:sp>
        <p:nvSpPr>
          <p:cNvPr id="4" name="object 4"/>
          <p:cNvSpPr txBox="1"/>
          <p:nvPr/>
        </p:nvSpPr>
        <p:spPr>
          <a:xfrm>
            <a:off x="1299125" y="1999496"/>
            <a:ext cx="6800850" cy="555024"/>
          </a:xfrm>
          <a:prstGeom prst="rect">
            <a:avLst/>
          </a:prstGeom>
        </p:spPr>
        <p:txBody>
          <a:bodyPr vert="horz" wrap="square" lIns="0" tIns="12700" rIns="0" bIns="0" rtlCol="0">
            <a:spAutoFit/>
          </a:bodyPr>
          <a:lstStyle/>
          <a:p>
            <a:pPr marL="12700" marR="5080">
              <a:lnSpc>
                <a:spcPct val="114999"/>
              </a:lnSpc>
              <a:spcBef>
                <a:spcPts val="100"/>
              </a:spcBef>
            </a:pPr>
            <a:r>
              <a:rPr sz="1600" spc="50" dirty="0">
                <a:latin typeface="Arial"/>
                <a:cs typeface="Arial"/>
              </a:rPr>
              <a:t>How</a:t>
            </a:r>
            <a:r>
              <a:rPr sz="1600" dirty="0">
                <a:latin typeface="Arial"/>
                <a:cs typeface="Arial"/>
              </a:rPr>
              <a:t> </a:t>
            </a:r>
            <a:r>
              <a:rPr sz="1600" spc="90" dirty="0">
                <a:latin typeface="Arial"/>
                <a:cs typeface="Arial"/>
              </a:rPr>
              <a:t>to</a:t>
            </a:r>
            <a:r>
              <a:rPr sz="1600" dirty="0">
                <a:latin typeface="Arial"/>
                <a:cs typeface="Arial"/>
              </a:rPr>
              <a:t> </a:t>
            </a:r>
            <a:r>
              <a:rPr sz="1600" spc="55" dirty="0">
                <a:latin typeface="Arial"/>
                <a:cs typeface="Arial"/>
              </a:rPr>
              <a:t>prevent</a:t>
            </a:r>
            <a:r>
              <a:rPr sz="1600" spc="5" dirty="0">
                <a:latin typeface="Arial"/>
                <a:cs typeface="Arial"/>
              </a:rPr>
              <a:t> </a:t>
            </a:r>
            <a:r>
              <a:rPr sz="1600" spc="65" dirty="0">
                <a:latin typeface="Arial"/>
                <a:cs typeface="Arial"/>
              </a:rPr>
              <a:t>model</a:t>
            </a:r>
            <a:r>
              <a:rPr sz="1600" dirty="0">
                <a:latin typeface="Arial"/>
                <a:cs typeface="Arial"/>
              </a:rPr>
              <a:t> </a:t>
            </a:r>
            <a:r>
              <a:rPr sz="1600" spc="100" dirty="0">
                <a:latin typeface="Arial"/>
                <a:cs typeface="Arial"/>
              </a:rPr>
              <a:t>from</a:t>
            </a:r>
            <a:r>
              <a:rPr sz="1600" dirty="0">
                <a:latin typeface="Arial"/>
                <a:cs typeface="Arial"/>
              </a:rPr>
              <a:t> learning</a:t>
            </a:r>
            <a:r>
              <a:rPr sz="1600" spc="5" dirty="0">
                <a:latin typeface="Arial"/>
                <a:cs typeface="Arial"/>
              </a:rPr>
              <a:t> </a:t>
            </a:r>
            <a:r>
              <a:rPr sz="1600" spc="50" dirty="0">
                <a:latin typeface="Arial"/>
                <a:cs typeface="Arial"/>
              </a:rPr>
              <a:t>something</a:t>
            </a:r>
            <a:r>
              <a:rPr sz="1600" dirty="0">
                <a:latin typeface="Arial"/>
                <a:cs typeface="Arial"/>
              </a:rPr>
              <a:t> </a:t>
            </a:r>
            <a:r>
              <a:rPr sz="1600" spc="80" dirty="0">
                <a:latin typeface="Arial"/>
                <a:cs typeface="Arial"/>
              </a:rPr>
              <a:t>it</a:t>
            </a:r>
            <a:r>
              <a:rPr sz="1600" spc="5" dirty="0">
                <a:latin typeface="Arial"/>
                <a:cs typeface="Arial"/>
              </a:rPr>
              <a:t> </a:t>
            </a:r>
            <a:r>
              <a:rPr sz="1600" spc="50" dirty="0">
                <a:latin typeface="Arial"/>
                <a:cs typeface="Arial"/>
              </a:rPr>
              <a:t>should</a:t>
            </a:r>
            <a:r>
              <a:rPr sz="1600" dirty="0">
                <a:latin typeface="Arial"/>
                <a:cs typeface="Arial"/>
              </a:rPr>
              <a:t> </a:t>
            </a:r>
            <a:r>
              <a:rPr sz="1600" spc="90" dirty="0">
                <a:latin typeface="Arial"/>
                <a:cs typeface="Arial"/>
              </a:rPr>
              <a:t>not</a:t>
            </a:r>
            <a:r>
              <a:rPr sz="1600" dirty="0">
                <a:latin typeface="Arial"/>
                <a:cs typeface="Arial"/>
              </a:rPr>
              <a:t> </a:t>
            </a:r>
            <a:r>
              <a:rPr sz="1600" spc="-10" dirty="0">
                <a:latin typeface="Arial"/>
                <a:cs typeface="Arial"/>
              </a:rPr>
              <a:t>learn </a:t>
            </a:r>
            <a:r>
              <a:rPr sz="1600" spc="60" dirty="0">
                <a:latin typeface="Arial"/>
                <a:cs typeface="Arial"/>
              </a:rPr>
              <a:t>during</a:t>
            </a:r>
            <a:r>
              <a:rPr sz="1600" spc="20" dirty="0">
                <a:latin typeface="Arial"/>
                <a:cs typeface="Arial"/>
              </a:rPr>
              <a:t> </a:t>
            </a:r>
            <a:r>
              <a:rPr sz="1600" dirty="0">
                <a:latin typeface="Arial"/>
                <a:cs typeface="Arial"/>
              </a:rPr>
              <a:t>training?</a:t>
            </a:r>
            <a:r>
              <a:rPr sz="1600" spc="20" dirty="0">
                <a:latin typeface="Arial"/>
                <a:cs typeface="Arial"/>
              </a:rPr>
              <a:t> </a:t>
            </a:r>
            <a:r>
              <a:rPr sz="1600" dirty="0">
                <a:latin typeface="Arial"/>
                <a:cs typeface="Arial"/>
              </a:rPr>
              <a:t>(i.e.</a:t>
            </a:r>
            <a:r>
              <a:rPr sz="1600" spc="25" dirty="0">
                <a:latin typeface="Arial"/>
                <a:cs typeface="Arial"/>
              </a:rPr>
              <a:t> </a:t>
            </a:r>
            <a:r>
              <a:rPr sz="1600" dirty="0">
                <a:latin typeface="Arial"/>
                <a:cs typeface="Arial"/>
              </a:rPr>
              <a:t>answers</a:t>
            </a:r>
            <a:r>
              <a:rPr sz="1600" spc="20" dirty="0">
                <a:latin typeface="Arial"/>
                <a:cs typeface="Arial"/>
              </a:rPr>
              <a:t> </a:t>
            </a:r>
            <a:r>
              <a:rPr sz="1600" dirty="0">
                <a:latin typeface="Arial"/>
                <a:cs typeface="Arial"/>
              </a:rPr>
              <a:t>are</a:t>
            </a:r>
            <a:r>
              <a:rPr sz="1600" spc="25" dirty="0">
                <a:latin typeface="Arial"/>
                <a:cs typeface="Arial"/>
              </a:rPr>
              <a:t> </a:t>
            </a:r>
            <a:r>
              <a:rPr sz="1600" spc="90" dirty="0">
                <a:latin typeface="Arial"/>
                <a:cs typeface="Arial"/>
              </a:rPr>
              <a:t>not</a:t>
            </a:r>
            <a:r>
              <a:rPr sz="1600" spc="20" dirty="0">
                <a:latin typeface="Arial"/>
                <a:cs typeface="Arial"/>
              </a:rPr>
              <a:t> </a:t>
            </a:r>
            <a:r>
              <a:rPr sz="1600" dirty="0">
                <a:latin typeface="Arial"/>
                <a:cs typeface="Arial"/>
              </a:rPr>
              <a:t>always</a:t>
            </a:r>
            <a:r>
              <a:rPr sz="1600" spc="25" dirty="0">
                <a:latin typeface="Arial"/>
                <a:cs typeface="Arial"/>
              </a:rPr>
              <a:t> </a:t>
            </a:r>
            <a:r>
              <a:rPr sz="1600" dirty="0">
                <a:latin typeface="Arial"/>
                <a:cs typeface="Arial"/>
              </a:rPr>
              <a:t>near</a:t>
            </a:r>
            <a:r>
              <a:rPr sz="1600" spc="20" dirty="0">
                <a:latin typeface="Arial"/>
                <a:cs typeface="Arial"/>
              </a:rPr>
              <a:t> </a:t>
            </a:r>
            <a:r>
              <a:rPr sz="1600" spc="70" dirty="0">
                <a:latin typeface="Arial"/>
                <a:cs typeface="Arial"/>
              </a:rPr>
              <a:t>the</a:t>
            </a:r>
            <a:r>
              <a:rPr sz="1600" spc="20" dirty="0">
                <a:latin typeface="Arial"/>
                <a:cs typeface="Arial"/>
              </a:rPr>
              <a:t> </a:t>
            </a:r>
            <a:r>
              <a:rPr sz="1600" spc="65" dirty="0">
                <a:latin typeface="Arial"/>
                <a:cs typeface="Arial"/>
              </a:rPr>
              <a:t>middle</a:t>
            </a:r>
            <a:r>
              <a:rPr sz="1600" spc="25" dirty="0">
                <a:latin typeface="Arial"/>
                <a:cs typeface="Arial"/>
              </a:rPr>
              <a:t> </a:t>
            </a:r>
            <a:r>
              <a:rPr sz="1600" spc="75" dirty="0">
                <a:latin typeface="Arial"/>
                <a:cs typeface="Arial"/>
              </a:rPr>
              <a:t>of</a:t>
            </a:r>
            <a:r>
              <a:rPr sz="1600" spc="20" dirty="0">
                <a:latin typeface="Arial"/>
                <a:cs typeface="Arial"/>
              </a:rPr>
              <a:t> </a:t>
            </a:r>
            <a:r>
              <a:rPr sz="1600" spc="-10" dirty="0">
                <a:latin typeface="Arial"/>
                <a:cs typeface="Arial"/>
              </a:rPr>
              <a:t>window)</a:t>
            </a:r>
            <a:endParaRPr sz="1600">
              <a:latin typeface="Arial"/>
              <a:cs typeface="Arial"/>
            </a:endParaRPr>
          </a:p>
        </p:txBody>
      </p:sp>
      <p:pic>
        <p:nvPicPr>
          <p:cNvPr id="5" name="object 5"/>
          <p:cNvPicPr/>
          <p:nvPr/>
        </p:nvPicPr>
        <p:blipFill>
          <a:blip r:embed="rId2" cstate="print"/>
          <a:stretch>
            <a:fillRect/>
          </a:stretch>
        </p:blipFill>
        <p:spPr>
          <a:xfrm>
            <a:off x="404975" y="2873175"/>
            <a:ext cx="8434225" cy="2629499"/>
          </a:xfrm>
          <a:prstGeom prst="rect">
            <a:avLst/>
          </a:prstGeom>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2286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254" dirty="0"/>
              <a:t>Other</a:t>
            </a:r>
            <a:r>
              <a:rPr spc="-5" dirty="0"/>
              <a:t> </a:t>
            </a:r>
            <a:r>
              <a:rPr spc="-220" dirty="0"/>
              <a:t>pretrained</a:t>
            </a:r>
            <a:r>
              <a:rPr dirty="0"/>
              <a:t> </a:t>
            </a:r>
            <a:r>
              <a:rPr spc="-220" dirty="0"/>
              <a:t>models</a:t>
            </a:r>
          </a:p>
        </p:txBody>
      </p:sp>
      <p:sp>
        <p:nvSpPr>
          <p:cNvPr id="3" name="object 3"/>
          <p:cNvSpPr txBox="1"/>
          <p:nvPr/>
        </p:nvSpPr>
        <p:spPr>
          <a:xfrm>
            <a:off x="384726" y="2036072"/>
            <a:ext cx="7432675" cy="269240"/>
          </a:xfrm>
          <a:prstGeom prst="rect">
            <a:avLst/>
          </a:prstGeom>
        </p:spPr>
        <p:txBody>
          <a:bodyPr vert="horz" wrap="square" lIns="0" tIns="12700" rIns="0" bIns="0" rtlCol="0">
            <a:spAutoFit/>
          </a:bodyPr>
          <a:lstStyle/>
          <a:p>
            <a:pPr marL="12700">
              <a:spcBef>
                <a:spcPts val="100"/>
              </a:spcBef>
            </a:pPr>
            <a:r>
              <a:rPr sz="1600" dirty="0">
                <a:latin typeface="Arial"/>
                <a:cs typeface="Arial"/>
              </a:rPr>
              <a:t>You</a:t>
            </a:r>
            <a:r>
              <a:rPr sz="1600" spc="40" dirty="0">
                <a:latin typeface="Arial"/>
                <a:cs typeface="Arial"/>
              </a:rPr>
              <a:t> </a:t>
            </a:r>
            <a:r>
              <a:rPr sz="1600" dirty="0">
                <a:latin typeface="Arial"/>
                <a:cs typeface="Arial"/>
              </a:rPr>
              <a:t>can</a:t>
            </a:r>
            <a:r>
              <a:rPr sz="1600" spc="45" dirty="0">
                <a:latin typeface="Arial"/>
                <a:cs typeface="Arial"/>
              </a:rPr>
              <a:t> </a:t>
            </a:r>
            <a:r>
              <a:rPr sz="1600" dirty="0">
                <a:latin typeface="Arial"/>
                <a:cs typeface="Arial"/>
              </a:rPr>
              <a:t>choose</a:t>
            </a:r>
            <a:r>
              <a:rPr sz="1600" spc="40" dirty="0">
                <a:latin typeface="Arial"/>
                <a:cs typeface="Arial"/>
              </a:rPr>
              <a:t> </a:t>
            </a:r>
            <a:r>
              <a:rPr sz="1600" dirty="0">
                <a:latin typeface="Arial"/>
                <a:cs typeface="Arial"/>
              </a:rPr>
              <a:t>any</a:t>
            </a:r>
            <a:r>
              <a:rPr sz="1600" spc="45" dirty="0">
                <a:latin typeface="Arial"/>
                <a:cs typeface="Arial"/>
              </a:rPr>
              <a:t> </a:t>
            </a:r>
            <a:r>
              <a:rPr sz="1600" spc="65" dirty="0">
                <a:latin typeface="Arial"/>
                <a:cs typeface="Arial"/>
              </a:rPr>
              <a:t>model</a:t>
            </a:r>
            <a:r>
              <a:rPr sz="1600" spc="40" dirty="0">
                <a:latin typeface="Arial"/>
                <a:cs typeface="Arial"/>
              </a:rPr>
              <a:t> </a:t>
            </a:r>
            <a:r>
              <a:rPr sz="1600" dirty="0">
                <a:latin typeface="Arial"/>
                <a:cs typeface="Arial"/>
              </a:rPr>
              <a:t>you</a:t>
            </a:r>
            <a:r>
              <a:rPr sz="1600" spc="45" dirty="0">
                <a:latin typeface="Arial"/>
                <a:cs typeface="Arial"/>
              </a:rPr>
              <a:t> </a:t>
            </a:r>
            <a:r>
              <a:rPr sz="1600" dirty="0">
                <a:latin typeface="Arial"/>
                <a:cs typeface="Arial"/>
              </a:rPr>
              <a:t>like!</a:t>
            </a:r>
            <a:r>
              <a:rPr sz="1600" spc="75" dirty="0">
                <a:latin typeface="Arial"/>
                <a:cs typeface="Arial"/>
              </a:rPr>
              <a:t> </a:t>
            </a:r>
            <a:r>
              <a:rPr sz="1600" u="heavy" dirty="0">
                <a:solidFill>
                  <a:srgbClr val="0000FF"/>
                </a:solidFill>
                <a:uFill>
                  <a:solidFill>
                    <a:srgbClr val="0000FF"/>
                  </a:solidFill>
                </a:uFill>
                <a:latin typeface="Arial"/>
                <a:cs typeface="Arial"/>
                <a:hlinkClick r:id="rId2"/>
              </a:rPr>
              <a:t>[Link</a:t>
            </a:r>
            <a:r>
              <a:rPr sz="1600" u="heavy" spc="40" dirty="0">
                <a:solidFill>
                  <a:srgbClr val="0000FF"/>
                </a:solidFill>
                <a:uFill>
                  <a:solidFill>
                    <a:srgbClr val="0000FF"/>
                  </a:solidFill>
                </a:uFill>
                <a:latin typeface="Arial"/>
                <a:cs typeface="Arial"/>
                <a:hlinkClick r:id="rId2"/>
              </a:rPr>
              <a:t> </a:t>
            </a:r>
            <a:r>
              <a:rPr sz="1600" u="heavy" spc="95" dirty="0">
                <a:solidFill>
                  <a:srgbClr val="0000FF"/>
                </a:solidFill>
                <a:uFill>
                  <a:solidFill>
                    <a:srgbClr val="0000FF"/>
                  </a:solidFill>
                </a:uFill>
                <a:latin typeface="Arial"/>
                <a:cs typeface="Arial"/>
                <a:hlinkClick r:id="rId2"/>
              </a:rPr>
              <a:t>to</a:t>
            </a:r>
            <a:r>
              <a:rPr sz="1600" u="heavy" spc="45" dirty="0">
                <a:solidFill>
                  <a:srgbClr val="0000FF"/>
                </a:solidFill>
                <a:uFill>
                  <a:solidFill>
                    <a:srgbClr val="0000FF"/>
                  </a:solidFill>
                </a:uFill>
                <a:latin typeface="Arial"/>
                <a:cs typeface="Arial"/>
                <a:hlinkClick r:id="rId2"/>
              </a:rPr>
              <a:t> </a:t>
            </a:r>
            <a:r>
              <a:rPr sz="1600" u="heavy" spc="60" dirty="0">
                <a:solidFill>
                  <a:srgbClr val="0000FF"/>
                </a:solidFill>
                <a:uFill>
                  <a:solidFill>
                    <a:srgbClr val="0000FF"/>
                  </a:solidFill>
                </a:uFill>
                <a:latin typeface="Arial"/>
                <a:cs typeface="Arial"/>
                <a:hlinkClick r:id="rId2"/>
              </a:rPr>
              <a:t>pretrained</a:t>
            </a:r>
            <a:r>
              <a:rPr sz="1600" u="heavy" spc="40" dirty="0">
                <a:solidFill>
                  <a:srgbClr val="0000FF"/>
                </a:solidFill>
                <a:uFill>
                  <a:solidFill>
                    <a:srgbClr val="0000FF"/>
                  </a:solidFill>
                </a:uFill>
                <a:latin typeface="Arial"/>
                <a:cs typeface="Arial"/>
                <a:hlinkClick r:id="rId2"/>
              </a:rPr>
              <a:t> </a:t>
            </a:r>
            <a:r>
              <a:rPr sz="1600" u="heavy" dirty="0">
                <a:solidFill>
                  <a:srgbClr val="0000FF"/>
                </a:solidFill>
                <a:uFill>
                  <a:solidFill>
                    <a:srgbClr val="0000FF"/>
                  </a:solidFill>
                </a:uFill>
                <a:latin typeface="Arial"/>
                <a:cs typeface="Arial"/>
                <a:hlinkClick r:id="rId2"/>
              </a:rPr>
              <a:t>models</a:t>
            </a:r>
            <a:r>
              <a:rPr sz="1600" u="heavy" spc="45" dirty="0">
                <a:solidFill>
                  <a:srgbClr val="0000FF"/>
                </a:solidFill>
                <a:uFill>
                  <a:solidFill>
                    <a:srgbClr val="0000FF"/>
                  </a:solidFill>
                </a:uFill>
                <a:latin typeface="Arial"/>
                <a:cs typeface="Arial"/>
                <a:hlinkClick r:id="rId2"/>
              </a:rPr>
              <a:t> </a:t>
            </a:r>
            <a:r>
              <a:rPr sz="1600" u="heavy" spc="65" dirty="0">
                <a:solidFill>
                  <a:srgbClr val="0000FF"/>
                </a:solidFill>
                <a:uFill>
                  <a:solidFill>
                    <a:srgbClr val="0000FF"/>
                  </a:solidFill>
                </a:uFill>
                <a:latin typeface="Arial"/>
                <a:cs typeface="Arial"/>
                <a:hlinkClick r:id="rId2"/>
              </a:rPr>
              <a:t>in</a:t>
            </a:r>
            <a:r>
              <a:rPr sz="1600" u="heavy" spc="45" dirty="0">
                <a:solidFill>
                  <a:srgbClr val="0000FF"/>
                </a:solidFill>
                <a:uFill>
                  <a:solidFill>
                    <a:srgbClr val="0000FF"/>
                  </a:solidFill>
                </a:uFill>
                <a:latin typeface="Arial"/>
                <a:cs typeface="Arial"/>
                <a:hlinkClick r:id="rId2"/>
              </a:rPr>
              <a:t> </a:t>
            </a:r>
            <a:r>
              <a:rPr sz="1600" u="heavy" spc="-10" dirty="0">
                <a:solidFill>
                  <a:srgbClr val="0000FF"/>
                </a:solidFill>
                <a:uFill>
                  <a:solidFill>
                    <a:srgbClr val="0000FF"/>
                  </a:solidFill>
                </a:uFill>
                <a:latin typeface="Arial"/>
                <a:cs typeface="Arial"/>
                <a:hlinkClick r:id="rId2"/>
              </a:rPr>
              <a:t>huggingface]</a:t>
            </a:r>
            <a:endParaRPr sz="1600">
              <a:latin typeface="Arial"/>
              <a:cs typeface="Arial"/>
            </a:endParaRPr>
          </a:p>
        </p:txBody>
      </p:sp>
      <p:sp>
        <p:nvSpPr>
          <p:cNvPr id="4" name="object 4"/>
          <p:cNvSpPr txBox="1"/>
          <p:nvPr/>
        </p:nvSpPr>
        <p:spPr>
          <a:xfrm>
            <a:off x="384725" y="2468888"/>
            <a:ext cx="708660" cy="269240"/>
          </a:xfrm>
          <a:prstGeom prst="rect">
            <a:avLst/>
          </a:prstGeom>
        </p:spPr>
        <p:txBody>
          <a:bodyPr vert="horz" wrap="square" lIns="0" tIns="12700" rIns="0" bIns="0" rtlCol="0">
            <a:spAutoFit/>
          </a:bodyPr>
          <a:lstStyle/>
          <a:p>
            <a:pPr marL="12700">
              <a:spcBef>
                <a:spcPts val="100"/>
              </a:spcBef>
            </a:pPr>
            <a:r>
              <a:rPr sz="1600" spc="55" dirty="0">
                <a:latin typeface="Arial"/>
                <a:cs typeface="Arial"/>
              </a:rPr>
              <a:t>Note</a:t>
            </a:r>
            <a:r>
              <a:rPr sz="1600" spc="-35" dirty="0">
                <a:latin typeface="Arial"/>
                <a:cs typeface="Arial"/>
              </a:rPr>
              <a:t> </a:t>
            </a:r>
            <a:r>
              <a:rPr sz="1600" spc="-25" dirty="0">
                <a:latin typeface="Arial"/>
                <a:cs typeface="Arial"/>
              </a:rPr>
              <a:t>1:</a:t>
            </a:r>
            <a:endParaRPr sz="1600">
              <a:latin typeface="Arial"/>
              <a:cs typeface="Arial"/>
            </a:endParaRPr>
          </a:p>
        </p:txBody>
      </p:sp>
      <p:sp>
        <p:nvSpPr>
          <p:cNvPr id="5" name="object 5"/>
          <p:cNvSpPr txBox="1"/>
          <p:nvPr/>
        </p:nvSpPr>
        <p:spPr>
          <a:xfrm>
            <a:off x="1299125" y="2432312"/>
            <a:ext cx="6482080" cy="1299845"/>
          </a:xfrm>
          <a:prstGeom prst="rect">
            <a:avLst/>
          </a:prstGeom>
        </p:spPr>
        <p:txBody>
          <a:bodyPr vert="horz" wrap="square" lIns="0" tIns="12700" rIns="0" bIns="0" rtlCol="0">
            <a:spAutoFit/>
          </a:bodyPr>
          <a:lstStyle/>
          <a:p>
            <a:pPr marL="12700" marR="5080">
              <a:lnSpc>
                <a:spcPct val="114999"/>
              </a:lnSpc>
              <a:spcBef>
                <a:spcPts val="100"/>
              </a:spcBef>
            </a:pPr>
            <a:r>
              <a:rPr sz="1600" dirty="0">
                <a:latin typeface="Arial"/>
                <a:cs typeface="Arial"/>
              </a:rPr>
              <a:t>You</a:t>
            </a:r>
            <a:r>
              <a:rPr sz="1600" spc="40" dirty="0">
                <a:latin typeface="Arial"/>
                <a:cs typeface="Arial"/>
              </a:rPr>
              <a:t> </a:t>
            </a:r>
            <a:r>
              <a:rPr sz="1600" dirty="0">
                <a:latin typeface="Arial"/>
                <a:cs typeface="Arial"/>
              </a:rPr>
              <a:t>are</a:t>
            </a:r>
            <a:r>
              <a:rPr sz="1600" spc="50" dirty="0">
                <a:latin typeface="Arial"/>
                <a:cs typeface="Arial"/>
              </a:rPr>
              <a:t> </a:t>
            </a:r>
            <a:r>
              <a:rPr sz="1600" b="1" dirty="0">
                <a:latin typeface="Noto Sans"/>
                <a:cs typeface="Noto Sans"/>
              </a:rPr>
              <a:t>NOT</a:t>
            </a:r>
            <a:r>
              <a:rPr sz="1600" b="1" spc="75" dirty="0">
                <a:latin typeface="Noto Sans"/>
                <a:cs typeface="Noto Sans"/>
              </a:rPr>
              <a:t> </a:t>
            </a:r>
            <a:r>
              <a:rPr sz="1600" dirty="0">
                <a:latin typeface="Arial"/>
                <a:cs typeface="Arial"/>
              </a:rPr>
              <a:t>allowed</a:t>
            </a:r>
            <a:r>
              <a:rPr sz="1600" spc="45" dirty="0">
                <a:latin typeface="Arial"/>
                <a:cs typeface="Arial"/>
              </a:rPr>
              <a:t> </a:t>
            </a:r>
            <a:r>
              <a:rPr sz="1600" spc="90" dirty="0">
                <a:latin typeface="Arial"/>
                <a:cs typeface="Arial"/>
              </a:rPr>
              <a:t>to</a:t>
            </a:r>
            <a:r>
              <a:rPr sz="1600" spc="40" dirty="0">
                <a:latin typeface="Arial"/>
                <a:cs typeface="Arial"/>
              </a:rPr>
              <a:t> </a:t>
            </a:r>
            <a:r>
              <a:rPr sz="1600" dirty="0">
                <a:latin typeface="Arial"/>
                <a:cs typeface="Arial"/>
              </a:rPr>
              <a:t>use</a:t>
            </a:r>
            <a:r>
              <a:rPr sz="1600" spc="45" dirty="0">
                <a:latin typeface="Arial"/>
                <a:cs typeface="Arial"/>
              </a:rPr>
              <a:t> </a:t>
            </a:r>
            <a:r>
              <a:rPr sz="1600" spc="60" dirty="0">
                <a:latin typeface="Arial"/>
                <a:cs typeface="Arial"/>
              </a:rPr>
              <a:t>pretrained</a:t>
            </a:r>
            <a:r>
              <a:rPr sz="1600" spc="45" dirty="0">
                <a:latin typeface="Arial"/>
                <a:cs typeface="Arial"/>
              </a:rPr>
              <a:t> </a:t>
            </a:r>
            <a:r>
              <a:rPr sz="1600" dirty="0">
                <a:latin typeface="Arial"/>
                <a:cs typeface="Arial"/>
              </a:rPr>
              <a:t>models</a:t>
            </a:r>
            <a:r>
              <a:rPr sz="1600" spc="40" dirty="0">
                <a:latin typeface="Arial"/>
                <a:cs typeface="Arial"/>
              </a:rPr>
              <a:t> </a:t>
            </a:r>
            <a:r>
              <a:rPr sz="1600" spc="45" dirty="0">
                <a:latin typeface="Arial"/>
                <a:cs typeface="Arial"/>
              </a:rPr>
              <a:t>outside </a:t>
            </a:r>
            <a:r>
              <a:rPr sz="1600" spc="-10" dirty="0">
                <a:latin typeface="Arial"/>
                <a:cs typeface="Arial"/>
              </a:rPr>
              <a:t>huggingface! </a:t>
            </a:r>
            <a:r>
              <a:rPr sz="1600" dirty="0">
                <a:latin typeface="Arial"/>
                <a:cs typeface="Arial"/>
              </a:rPr>
              <a:t>(Violation</a:t>
            </a:r>
            <a:r>
              <a:rPr sz="1600" spc="55" dirty="0">
                <a:latin typeface="Arial"/>
                <a:cs typeface="Arial"/>
              </a:rPr>
              <a:t> </a:t>
            </a:r>
            <a:r>
              <a:rPr sz="1600" dirty="0">
                <a:latin typeface="Arial"/>
                <a:cs typeface="Arial"/>
              </a:rPr>
              <a:t>=</a:t>
            </a:r>
            <a:r>
              <a:rPr sz="1600" spc="60" dirty="0">
                <a:latin typeface="Arial"/>
                <a:cs typeface="Arial"/>
              </a:rPr>
              <a:t> </a:t>
            </a:r>
            <a:r>
              <a:rPr sz="1600" dirty="0">
                <a:latin typeface="Arial"/>
                <a:cs typeface="Arial"/>
              </a:rPr>
              <a:t>cheating</a:t>
            </a:r>
            <a:r>
              <a:rPr sz="1600" spc="60" dirty="0">
                <a:latin typeface="Arial"/>
                <a:cs typeface="Arial"/>
              </a:rPr>
              <a:t> </a:t>
            </a:r>
            <a:r>
              <a:rPr sz="1600" dirty="0">
                <a:latin typeface="Arial"/>
                <a:cs typeface="Arial"/>
              </a:rPr>
              <a:t>=</a:t>
            </a:r>
            <a:r>
              <a:rPr sz="1600" spc="60" dirty="0">
                <a:latin typeface="Arial"/>
                <a:cs typeface="Arial"/>
              </a:rPr>
              <a:t> ﬁnal </a:t>
            </a:r>
            <a:r>
              <a:rPr sz="1600" dirty="0">
                <a:latin typeface="Arial"/>
                <a:cs typeface="Arial"/>
              </a:rPr>
              <a:t>grade</a:t>
            </a:r>
            <a:r>
              <a:rPr sz="1600" spc="60" dirty="0">
                <a:latin typeface="Arial"/>
                <a:cs typeface="Arial"/>
              </a:rPr>
              <a:t> </a:t>
            </a:r>
            <a:r>
              <a:rPr sz="1600" dirty="0">
                <a:latin typeface="Arial"/>
                <a:cs typeface="Arial"/>
              </a:rPr>
              <a:t>x</a:t>
            </a:r>
            <a:r>
              <a:rPr sz="1600" spc="60" dirty="0">
                <a:latin typeface="Arial"/>
                <a:cs typeface="Arial"/>
              </a:rPr>
              <a:t> </a:t>
            </a:r>
            <a:r>
              <a:rPr sz="1600" spc="-20" dirty="0">
                <a:latin typeface="Arial"/>
                <a:cs typeface="Arial"/>
              </a:rPr>
              <a:t>0.9)</a:t>
            </a:r>
            <a:endParaRPr sz="1600">
              <a:latin typeface="Arial"/>
              <a:cs typeface="Arial"/>
            </a:endParaRPr>
          </a:p>
          <a:p>
            <a:pPr marL="12700">
              <a:spcBef>
                <a:spcPts val="285"/>
              </a:spcBef>
              <a:tabLst>
                <a:tab pos="3065145" algn="l"/>
              </a:tabLst>
            </a:pPr>
            <a:r>
              <a:rPr sz="1600" dirty="0">
                <a:latin typeface="Arial"/>
                <a:cs typeface="Arial"/>
              </a:rPr>
              <a:t>Some</a:t>
            </a:r>
            <a:r>
              <a:rPr sz="1600" spc="95" dirty="0">
                <a:latin typeface="Arial"/>
                <a:cs typeface="Arial"/>
              </a:rPr>
              <a:t> </a:t>
            </a:r>
            <a:r>
              <a:rPr sz="1600" dirty="0">
                <a:latin typeface="Arial"/>
                <a:cs typeface="Arial"/>
              </a:rPr>
              <a:t>models</a:t>
            </a:r>
            <a:r>
              <a:rPr sz="1600" spc="100" dirty="0">
                <a:latin typeface="Arial"/>
                <a:cs typeface="Arial"/>
              </a:rPr>
              <a:t> </a:t>
            </a:r>
            <a:r>
              <a:rPr sz="1600" spc="-20" dirty="0">
                <a:latin typeface="Arial"/>
                <a:cs typeface="Arial"/>
              </a:rPr>
              <a:t>have</a:t>
            </a:r>
            <a:r>
              <a:rPr sz="1600" dirty="0">
                <a:latin typeface="Arial"/>
                <a:cs typeface="Arial"/>
              </a:rPr>
              <a:t>	describing</a:t>
            </a:r>
            <a:r>
              <a:rPr sz="1600" spc="105" dirty="0">
                <a:latin typeface="Arial"/>
                <a:cs typeface="Arial"/>
              </a:rPr>
              <a:t> </a:t>
            </a:r>
            <a:r>
              <a:rPr sz="1600" dirty="0">
                <a:latin typeface="Arial"/>
                <a:cs typeface="Arial"/>
              </a:rPr>
              <a:t>details</a:t>
            </a:r>
            <a:r>
              <a:rPr sz="1600" spc="110" dirty="0">
                <a:latin typeface="Arial"/>
                <a:cs typeface="Arial"/>
              </a:rPr>
              <a:t> </a:t>
            </a:r>
            <a:r>
              <a:rPr sz="1600" spc="75" dirty="0">
                <a:latin typeface="Arial"/>
                <a:cs typeface="Arial"/>
              </a:rPr>
              <a:t>of</a:t>
            </a:r>
            <a:r>
              <a:rPr sz="1600" spc="110" dirty="0">
                <a:latin typeface="Arial"/>
                <a:cs typeface="Arial"/>
              </a:rPr>
              <a:t> </a:t>
            </a:r>
            <a:r>
              <a:rPr sz="1600" spc="70" dirty="0">
                <a:latin typeface="Arial"/>
                <a:cs typeface="Arial"/>
              </a:rPr>
              <a:t>the</a:t>
            </a:r>
            <a:r>
              <a:rPr sz="1600" spc="110" dirty="0">
                <a:latin typeface="Arial"/>
                <a:cs typeface="Arial"/>
              </a:rPr>
              <a:t> </a:t>
            </a:r>
            <a:r>
              <a:rPr sz="1600" spc="50" dirty="0">
                <a:latin typeface="Arial"/>
                <a:cs typeface="Arial"/>
              </a:rPr>
              <a:t>model</a:t>
            </a:r>
            <a:endParaRPr sz="1600">
              <a:latin typeface="Arial"/>
              <a:cs typeface="Arial"/>
            </a:endParaRPr>
          </a:p>
          <a:p>
            <a:pPr marL="12700">
              <a:spcBef>
                <a:spcPts val="1490"/>
              </a:spcBef>
            </a:pPr>
            <a:r>
              <a:rPr sz="1600" dirty="0">
                <a:latin typeface="Arial"/>
                <a:cs typeface="Arial"/>
              </a:rPr>
              <a:t>Changing</a:t>
            </a:r>
            <a:r>
              <a:rPr sz="1600" spc="15" dirty="0">
                <a:latin typeface="Arial"/>
                <a:cs typeface="Arial"/>
              </a:rPr>
              <a:t> </a:t>
            </a:r>
            <a:r>
              <a:rPr sz="1600" dirty="0">
                <a:latin typeface="Arial"/>
                <a:cs typeface="Arial"/>
              </a:rPr>
              <a:t>models</a:t>
            </a:r>
            <a:r>
              <a:rPr sz="1600" spc="20" dirty="0">
                <a:latin typeface="Arial"/>
                <a:cs typeface="Arial"/>
              </a:rPr>
              <a:t> </a:t>
            </a:r>
            <a:r>
              <a:rPr sz="1600" dirty="0">
                <a:latin typeface="Arial"/>
                <a:cs typeface="Arial"/>
              </a:rPr>
              <a:t>may</a:t>
            </a:r>
            <a:r>
              <a:rPr sz="1600" spc="20" dirty="0">
                <a:latin typeface="Arial"/>
                <a:cs typeface="Arial"/>
              </a:rPr>
              <a:t> </a:t>
            </a:r>
            <a:r>
              <a:rPr sz="1600" dirty="0">
                <a:latin typeface="Arial"/>
                <a:cs typeface="Arial"/>
              </a:rPr>
              <a:t>lead</a:t>
            </a:r>
            <a:r>
              <a:rPr sz="1600" spc="20" dirty="0">
                <a:latin typeface="Arial"/>
                <a:cs typeface="Arial"/>
              </a:rPr>
              <a:t> </a:t>
            </a:r>
            <a:r>
              <a:rPr sz="1600" spc="90" dirty="0">
                <a:latin typeface="Arial"/>
                <a:cs typeface="Arial"/>
              </a:rPr>
              <a:t>to</a:t>
            </a:r>
            <a:r>
              <a:rPr sz="1600" spc="15" dirty="0">
                <a:latin typeface="Arial"/>
                <a:cs typeface="Arial"/>
              </a:rPr>
              <a:t> </a:t>
            </a:r>
            <a:r>
              <a:rPr sz="1600" spc="80" dirty="0">
                <a:latin typeface="Arial"/>
                <a:cs typeface="Arial"/>
              </a:rPr>
              <a:t>error</a:t>
            </a:r>
            <a:r>
              <a:rPr sz="1600" spc="20" dirty="0">
                <a:latin typeface="Arial"/>
                <a:cs typeface="Arial"/>
              </a:rPr>
              <a:t> </a:t>
            </a:r>
            <a:r>
              <a:rPr sz="1600" dirty="0">
                <a:latin typeface="Arial"/>
                <a:cs typeface="Arial"/>
              </a:rPr>
              <a:t>message,</a:t>
            </a:r>
            <a:r>
              <a:rPr sz="1600" spc="20" dirty="0">
                <a:latin typeface="Arial"/>
                <a:cs typeface="Arial"/>
              </a:rPr>
              <a:t> </a:t>
            </a:r>
            <a:r>
              <a:rPr sz="1600" spc="70" dirty="0">
                <a:latin typeface="Arial"/>
                <a:cs typeface="Arial"/>
              </a:rPr>
              <a:t>try</a:t>
            </a:r>
            <a:r>
              <a:rPr sz="1600" spc="20" dirty="0">
                <a:latin typeface="Arial"/>
                <a:cs typeface="Arial"/>
              </a:rPr>
              <a:t> </a:t>
            </a:r>
            <a:r>
              <a:rPr sz="1600" spc="80" dirty="0">
                <a:latin typeface="Arial"/>
                <a:cs typeface="Arial"/>
              </a:rPr>
              <a:t>it</a:t>
            </a:r>
            <a:r>
              <a:rPr sz="1600" spc="15" dirty="0">
                <a:latin typeface="Arial"/>
                <a:cs typeface="Arial"/>
              </a:rPr>
              <a:t> </a:t>
            </a:r>
            <a:r>
              <a:rPr sz="1600" dirty="0">
                <a:latin typeface="Arial"/>
                <a:cs typeface="Arial"/>
              </a:rPr>
              <a:t>solve</a:t>
            </a:r>
            <a:r>
              <a:rPr sz="1600" spc="20" dirty="0">
                <a:latin typeface="Arial"/>
                <a:cs typeface="Arial"/>
              </a:rPr>
              <a:t> </a:t>
            </a:r>
            <a:r>
              <a:rPr sz="1600" spc="80" dirty="0">
                <a:latin typeface="Arial"/>
                <a:cs typeface="Arial"/>
              </a:rPr>
              <a:t>it</a:t>
            </a:r>
            <a:r>
              <a:rPr sz="1600" spc="20" dirty="0">
                <a:latin typeface="Arial"/>
                <a:cs typeface="Arial"/>
              </a:rPr>
              <a:t> </a:t>
            </a:r>
            <a:r>
              <a:rPr sz="1600" spc="-10" dirty="0">
                <a:latin typeface="Arial"/>
                <a:cs typeface="Arial"/>
              </a:rPr>
              <a:t>yourself</a:t>
            </a:r>
            <a:endParaRPr sz="1600">
              <a:latin typeface="Arial"/>
              <a:cs typeface="Arial"/>
            </a:endParaRPr>
          </a:p>
        </p:txBody>
      </p:sp>
      <p:sp>
        <p:nvSpPr>
          <p:cNvPr id="6" name="object 6"/>
          <p:cNvSpPr txBox="1"/>
          <p:nvPr/>
        </p:nvSpPr>
        <p:spPr>
          <a:xfrm>
            <a:off x="384725" y="3029720"/>
            <a:ext cx="708660" cy="702310"/>
          </a:xfrm>
          <a:prstGeom prst="rect">
            <a:avLst/>
          </a:prstGeom>
        </p:spPr>
        <p:txBody>
          <a:bodyPr vert="horz" wrap="square" lIns="0" tIns="12700" rIns="0" bIns="0" rtlCol="0">
            <a:spAutoFit/>
          </a:bodyPr>
          <a:lstStyle/>
          <a:p>
            <a:pPr marL="12700">
              <a:spcBef>
                <a:spcPts val="100"/>
              </a:spcBef>
            </a:pPr>
            <a:r>
              <a:rPr sz="1600" spc="55" dirty="0">
                <a:latin typeface="Arial"/>
                <a:cs typeface="Arial"/>
              </a:rPr>
              <a:t>Note</a:t>
            </a:r>
            <a:r>
              <a:rPr sz="1600" spc="-35" dirty="0">
                <a:latin typeface="Arial"/>
                <a:cs typeface="Arial"/>
              </a:rPr>
              <a:t> </a:t>
            </a:r>
            <a:r>
              <a:rPr sz="1600" spc="-25" dirty="0">
                <a:latin typeface="Arial"/>
                <a:cs typeface="Arial"/>
              </a:rPr>
              <a:t>2:</a:t>
            </a:r>
            <a:endParaRPr sz="1600">
              <a:latin typeface="Arial"/>
              <a:cs typeface="Arial"/>
            </a:endParaRPr>
          </a:p>
          <a:p>
            <a:pPr marL="12700">
              <a:spcBef>
                <a:spcPts val="1485"/>
              </a:spcBef>
            </a:pPr>
            <a:r>
              <a:rPr sz="1600" spc="55" dirty="0">
                <a:latin typeface="Arial"/>
                <a:cs typeface="Arial"/>
              </a:rPr>
              <a:t>Note</a:t>
            </a:r>
            <a:r>
              <a:rPr sz="1600" spc="-35" dirty="0">
                <a:latin typeface="Arial"/>
                <a:cs typeface="Arial"/>
              </a:rPr>
              <a:t> </a:t>
            </a:r>
            <a:r>
              <a:rPr sz="1600" spc="-25" dirty="0">
                <a:latin typeface="Arial"/>
                <a:cs typeface="Arial"/>
              </a:rPr>
              <a:t>3:</a:t>
            </a:r>
            <a:endParaRPr sz="1600">
              <a:latin typeface="Arial"/>
              <a:cs typeface="Arial"/>
            </a:endParaRPr>
          </a:p>
        </p:txBody>
      </p:sp>
      <p:pic>
        <p:nvPicPr>
          <p:cNvPr id="7" name="object 7"/>
          <p:cNvPicPr/>
          <p:nvPr/>
        </p:nvPicPr>
        <p:blipFill>
          <a:blip r:embed="rId3" cstate="print"/>
          <a:stretch>
            <a:fillRect/>
          </a:stretch>
        </p:blipFill>
        <p:spPr>
          <a:xfrm>
            <a:off x="3185650" y="3061875"/>
            <a:ext cx="1128224" cy="367124"/>
          </a:xfrm>
          <a:prstGeom prst="rect">
            <a:avLst/>
          </a:prstGeom>
        </p:spPr>
      </p:pic>
      <p:grpSp>
        <p:nvGrpSpPr>
          <p:cNvPr id="8" name="object 8"/>
          <p:cNvGrpSpPr/>
          <p:nvPr/>
        </p:nvGrpSpPr>
        <p:grpSpPr>
          <a:xfrm>
            <a:off x="1769250" y="4002412"/>
            <a:ext cx="5895975" cy="1560830"/>
            <a:chOff x="1769249" y="3145162"/>
            <a:chExt cx="5895975" cy="1560830"/>
          </a:xfrm>
        </p:grpSpPr>
        <p:pic>
          <p:nvPicPr>
            <p:cNvPr id="9" name="object 9"/>
            <p:cNvPicPr/>
            <p:nvPr/>
          </p:nvPicPr>
          <p:blipFill>
            <a:blip r:embed="rId4" cstate="print"/>
            <a:stretch>
              <a:fillRect/>
            </a:stretch>
          </p:blipFill>
          <p:spPr>
            <a:xfrm>
              <a:off x="1854975" y="3145162"/>
              <a:ext cx="5809937" cy="1560505"/>
            </a:xfrm>
            <a:prstGeom prst="rect">
              <a:avLst/>
            </a:prstGeom>
          </p:spPr>
        </p:pic>
        <p:sp>
          <p:nvSpPr>
            <p:cNvPr id="10" name="object 10"/>
            <p:cNvSpPr/>
            <p:nvPr/>
          </p:nvSpPr>
          <p:spPr>
            <a:xfrm>
              <a:off x="1778774" y="3435249"/>
              <a:ext cx="3002280" cy="367665"/>
            </a:xfrm>
            <a:custGeom>
              <a:avLst/>
              <a:gdLst/>
              <a:ahLst/>
              <a:cxnLst/>
              <a:rect l="l" t="t" r="r" b="b"/>
              <a:pathLst>
                <a:path w="3002279" h="367664">
                  <a:moveTo>
                    <a:pt x="0" y="0"/>
                  </a:moveTo>
                  <a:lnTo>
                    <a:pt x="3002099" y="0"/>
                  </a:lnTo>
                  <a:lnTo>
                    <a:pt x="3002099" y="367199"/>
                  </a:lnTo>
                  <a:lnTo>
                    <a:pt x="0" y="367199"/>
                  </a:lnTo>
                  <a:lnTo>
                    <a:pt x="0" y="0"/>
                  </a:lnTo>
                  <a:close/>
                </a:path>
              </a:pathLst>
            </a:custGeom>
            <a:ln w="19049">
              <a:solidFill>
                <a:srgbClr val="0000FF"/>
              </a:solidFill>
            </a:ln>
          </p:spPr>
          <p:txBody>
            <a:bodyPr wrap="square" lIns="0" tIns="0" rIns="0" bIns="0" rtlCol="0"/>
            <a:lstStyle/>
            <a:p>
              <a:endParaRPr/>
            </a:p>
          </p:txBody>
        </p:sp>
      </p:gr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762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200" dirty="0"/>
              <a:t>Postprocessing</a:t>
            </a:r>
          </a:p>
        </p:txBody>
      </p:sp>
      <p:sp>
        <p:nvSpPr>
          <p:cNvPr id="3" name="object 3"/>
          <p:cNvSpPr txBox="1"/>
          <p:nvPr/>
        </p:nvSpPr>
        <p:spPr>
          <a:xfrm>
            <a:off x="384725" y="2036072"/>
            <a:ext cx="476250" cy="269240"/>
          </a:xfrm>
          <a:prstGeom prst="rect">
            <a:avLst/>
          </a:prstGeom>
        </p:spPr>
        <p:txBody>
          <a:bodyPr vert="horz" wrap="square" lIns="0" tIns="12700" rIns="0" bIns="0" rtlCol="0">
            <a:spAutoFit/>
          </a:bodyPr>
          <a:lstStyle/>
          <a:p>
            <a:pPr marL="12700">
              <a:spcBef>
                <a:spcPts val="100"/>
              </a:spcBef>
            </a:pPr>
            <a:r>
              <a:rPr sz="1600" spc="-10" dirty="0">
                <a:latin typeface="Arial"/>
                <a:cs typeface="Arial"/>
              </a:rPr>
              <a:t>Hint:</a:t>
            </a:r>
            <a:endParaRPr sz="1600">
              <a:latin typeface="Arial"/>
              <a:cs typeface="Arial"/>
            </a:endParaRPr>
          </a:p>
        </p:txBody>
      </p:sp>
      <p:sp>
        <p:nvSpPr>
          <p:cNvPr id="4" name="object 4"/>
          <p:cNvSpPr txBox="1"/>
          <p:nvPr/>
        </p:nvSpPr>
        <p:spPr>
          <a:xfrm>
            <a:off x="1299125" y="1965242"/>
            <a:ext cx="4780280" cy="615950"/>
          </a:xfrm>
          <a:prstGeom prst="rect">
            <a:avLst/>
          </a:prstGeom>
        </p:spPr>
        <p:txBody>
          <a:bodyPr vert="horz" wrap="square" lIns="0" tIns="83185" rIns="0" bIns="0" rtlCol="0">
            <a:spAutoFit/>
          </a:bodyPr>
          <a:lstStyle/>
          <a:p>
            <a:pPr marL="12700">
              <a:spcBef>
                <a:spcPts val="655"/>
              </a:spcBef>
            </a:pPr>
            <a:r>
              <a:rPr sz="1600" dirty="0">
                <a:latin typeface="Arial"/>
                <a:cs typeface="Arial"/>
              </a:rPr>
              <a:t>Open</a:t>
            </a:r>
            <a:r>
              <a:rPr sz="1600" spc="-15" dirty="0">
                <a:latin typeface="Arial"/>
                <a:cs typeface="Arial"/>
              </a:rPr>
              <a:t> </a:t>
            </a:r>
            <a:r>
              <a:rPr sz="1600" spc="60" dirty="0">
                <a:latin typeface="Arial"/>
                <a:cs typeface="Arial"/>
              </a:rPr>
              <a:t>your</a:t>
            </a:r>
            <a:r>
              <a:rPr sz="1600" spc="-15" dirty="0">
                <a:latin typeface="Arial"/>
                <a:cs typeface="Arial"/>
              </a:rPr>
              <a:t> </a:t>
            </a:r>
            <a:r>
              <a:rPr sz="1600" spc="60" dirty="0">
                <a:latin typeface="Arial"/>
                <a:cs typeface="Arial"/>
              </a:rPr>
              <a:t>prediction</a:t>
            </a:r>
            <a:r>
              <a:rPr sz="1600" spc="-10" dirty="0">
                <a:latin typeface="Arial"/>
                <a:cs typeface="Arial"/>
              </a:rPr>
              <a:t> </a:t>
            </a:r>
            <a:r>
              <a:rPr sz="1600" spc="55" dirty="0">
                <a:latin typeface="Arial"/>
                <a:cs typeface="Arial"/>
              </a:rPr>
              <a:t>ﬁle</a:t>
            </a:r>
            <a:r>
              <a:rPr sz="1600" spc="-15" dirty="0">
                <a:latin typeface="Arial"/>
                <a:cs typeface="Arial"/>
              </a:rPr>
              <a:t> </a:t>
            </a:r>
            <a:r>
              <a:rPr sz="1600" spc="90" dirty="0">
                <a:latin typeface="Arial"/>
                <a:cs typeface="Arial"/>
              </a:rPr>
              <a:t>to</a:t>
            </a:r>
            <a:r>
              <a:rPr sz="1600" spc="-15" dirty="0">
                <a:latin typeface="Arial"/>
                <a:cs typeface="Arial"/>
              </a:rPr>
              <a:t> </a:t>
            </a:r>
            <a:r>
              <a:rPr sz="1600" dirty="0">
                <a:latin typeface="Arial"/>
                <a:cs typeface="Arial"/>
              </a:rPr>
              <a:t>see</a:t>
            </a:r>
            <a:r>
              <a:rPr sz="1600" spc="-10" dirty="0">
                <a:latin typeface="Arial"/>
                <a:cs typeface="Arial"/>
              </a:rPr>
              <a:t> </a:t>
            </a:r>
            <a:r>
              <a:rPr sz="1600" spc="60" dirty="0">
                <a:latin typeface="Arial"/>
                <a:cs typeface="Arial"/>
              </a:rPr>
              <a:t>what</a:t>
            </a:r>
            <a:r>
              <a:rPr sz="1600" spc="-15" dirty="0">
                <a:latin typeface="Arial"/>
                <a:cs typeface="Arial"/>
              </a:rPr>
              <a:t> </a:t>
            </a:r>
            <a:r>
              <a:rPr sz="1600" dirty="0">
                <a:latin typeface="Arial"/>
                <a:cs typeface="Arial"/>
              </a:rPr>
              <a:t>is</a:t>
            </a:r>
            <a:r>
              <a:rPr sz="1600" spc="-15" dirty="0">
                <a:latin typeface="Arial"/>
                <a:cs typeface="Arial"/>
              </a:rPr>
              <a:t> </a:t>
            </a:r>
            <a:r>
              <a:rPr sz="1600" spc="45" dirty="0">
                <a:latin typeface="Arial"/>
                <a:cs typeface="Arial"/>
              </a:rPr>
              <a:t>wrong</a:t>
            </a:r>
            <a:endParaRPr sz="1600">
              <a:latin typeface="Arial"/>
              <a:cs typeface="Arial"/>
            </a:endParaRPr>
          </a:p>
          <a:p>
            <a:pPr marL="12700">
              <a:spcBef>
                <a:spcPts val="490"/>
              </a:spcBef>
            </a:pPr>
            <a:r>
              <a:rPr sz="1400" spc="-20" dirty="0">
                <a:latin typeface="Arial"/>
                <a:cs typeface="Arial"/>
              </a:rPr>
              <a:t>(e.g.</a:t>
            </a:r>
            <a:r>
              <a:rPr sz="1400" spc="110" dirty="0">
                <a:latin typeface="Arial"/>
                <a:cs typeface="Arial"/>
              </a:rPr>
              <a:t> </a:t>
            </a:r>
            <a:r>
              <a:rPr sz="1400" spc="55" dirty="0">
                <a:latin typeface="Arial"/>
                <a:cs typeface="Arial"/>
              </a:rPr>
              <a:t>what</a:t>
            </a:r>
            <a:r>
              <a:rPr sz="1400" spc="110" dirty="0">
                <a:latin typeface="Arial"/>
                <a:cs typeface="Arial"/>
              </a:rPr>
              <a:t> </a:t>
            </a:r>
            <a:r>
              <a:rPr sz="1400" spc="55" dirty="0">
                <a:latin typeface="Arial"/>
                <a:cs typeface="Arial"/>
              </a:rPr>
              <a:t>if</a:t>
            </a:r>
            <a:r>
              <a:rPr sz="1400" spc="110" dirty="0">
                <a:latin typeface="Arial"/>
                <a:cs typeface="Arial"/>
              </a:rPr>
              <a:t> </a:t>
            </a:r>
            <a:r>
              <a:rPr sz="1400" dirty="0">
                <a:latin typeface="Arial"/>
                <a:cs typeface="Arial"/>
              </a:rPr>
              <a:t>predicted</a:t>
            </a:r>
            <a:r>
              <a:rPr sz="1400" spc="110" dirty="0">
                <a:latin typeface="Arial"/>
                <a:cs typeface="Arial"/>
              </a:rPr>
              <a:t> </a:t>
            </a:r>
            <a:r>
              <a:rPr sz="1400" dirty="0">
                <a:latin typeface="Arial"/>
                <a:cs typeface="Arial"/>
              </a:rPr>
              <a:t>end_index</a:t>
            </a:r>
            <a:r>
              <a:rPr sz="1400" spc="110" dirty="0">
                <a:latin typeface="Arial"/>
                <a:cs typeface="Arial"/>
              </a:rPr>
              <a:t> </a:t>
            </a:r>
            <a:r>
              <a:rPr sz="1400" dirty="0">
                <a:latin typeface="Arial"/>
                <a:cs typeface="Arial"/>
              </a:rPr>
              <a:t>&lt;</a:t>
            </a:r>
            <a:r>
              <a:rPr sz="1400" spc="110" dirty="0">
                <a:latin typeface="Arial"/>
                <a:cs typeface="Arial"/>
              </a:rPr>
              <a:t> </a:t>
            </a:r>
            <a:r>
              <a:rPr sz="1400" dirty="0">
                <a:latin typeface="Arial"/>
                <a:cs typeface="Arial"/>
              </a:rPr>
              <a:t>predicted</a:t>
            </a:r>
            <a:r>
              <a:rPr sz="1400" spc="110" dirty="0">
                <a:latin typeface="Arial"/>
                <a:cs typeface="Arial"/>
              </a:rPr>
              <a:t> </a:t>
            </a:r>
            <a:r>
              <a:rPr sz="1400" spc="-10" dirty="0">
                <a:latin typeface="Arial"/>
                <a:cs typeface="Arial"/>
              </a:rPr>
              <a:t>start_index?)</a:t>
            </a:r>
            <a:endParaRPr sz="1400">
              <a:latin typeface="Arial"/>
              <a:cs typeface="Arial"/>
            </a:endParaRPr>
          </a:p>
        </p:txBody>
      </p:sp>
      <p:pic>
        <p:nvPicPr>
          <p:cNvPr id="5" name="object 5"/>
          <p:cNvPicPr/>
          <p:nvPr/>
        </p:nvPicPr>
        <p:blipFill>
          <a:blip r:embed="rId2" cstate="print"/>
          <a:stretch>
            <a:fillRect/>
          </a:stretch>
        </p:blipFill>
        <p:spPr>
          <a:xfrm>
            <a:off x="2154251" y="2708175"/>
            <a:ext cx="4835499" cy="2986174"/>
          </a:xfrm>
          <a:prstGeom prst="rect">
            <a:avLst/>
          </a:prstGeom>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809" y="440213"/>
            <a:ext cx="8113991"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tabLst>
                <a:tab pos="2298065" algn="l"/>
              </a:tabLst>
            </a:pPr>
            <a:r>
              <a:rPr spc="-200" dirty="0"/>
              <a:t>Training</a:t>
            </a:r>
            <a:r>
              <a:rPr spc="-105" dirty="0"/>
              <a:t> </a:t>
            </a:r>
            <a:r>
              <a:rPr spc="-20" dirty="0"/>
              <a:t>Tip:</a:t>
            </a:r>
            <a:r>
              <a:rPr dirty="0"/>
              <a:t>	</a:t>
            </a:r>
            <a:r>
              <a:rPr spc="-250" dirty="0"/>
              <a:t>Automatic</a:t>
            </a:r>
            <a:r>
              <a:rPr spc="-95" dirty="0"/>
              <a:t> </a:t>
            </a:r>
            <a:r>
              <a:rPr spc="-245" dirty="0"/>
              <a:t>mixed</a:t>
            </a:r>
            <a:r>
              <a:rPr spc="-25" dirty="0"/>
              <a:t> </a:t>
            </a:r>
            <a:r>
              <a:rPr spc="-175" dirty="0"/>
              <a:t>precision</a:t>
            </a:r>
          </a:p>
        </p:txBody>
      </p:sp>
      <p:sp>
        <p:nvSpPr>
          <p:cNvPr id="3" name="object 3"/>
          <p:cNvSpPr txBox="1"/>
          <p:nvPr/>
        </p:nvSpPr>
        <p:spPr>
          <a:xfrm>
            <a:off x="505994" y="2081284"/>
            <a:ext cx="5936615" cy="1031240"/>
          </a:xfrm>
          <a:prstGeom prst="rect">
            <a:avLst/>
          </a:prstGeom>
        </p:spPr>
        <p:txBody>
          <a:bodyPr vert="horz" wrap="square" lIns="0" tIns="44450" rIns="0" bIns="0" rtlCol="0">
            <a:spAutoFit/>
          </a:bodyPr>
          <a:lstStyle/>
          <a:p>
            <a:pPr marL="347980" indent="-335915">
              <a:spcBef>
                <a:spcPts val="350"/>
              </a:spcBef>
              <a:buChar char="●"/>
              <a:tabLst>
                <a:tab pos="347980" algn="l"/>
                <a:tab pos="349250" algn="l"/>
              </a:tabLst>
            </a:pPr>
            <a:r>
              <a:rPr sz="1400" dirty="0">
                <a:latin typeface="Arial"/>
                <a:cs typeface="Arial"/>
              </a:rPr>
              <a:t>PyTorch</a:t>
            </a:r>
            <a:r>
              <a:rPr sz="1400" spc="30" dirty="0">
                <a:latin typeface="Arial"/>
                <a:cs typeface="Arial"/>
              </a:rPr>
              <a:t> </a:t>
            </a:r>
            <a:r>
              <a:rPr sz="1400" dirty="0">
                <a:latin typeface="Arial"/>
                <a:cs typeface="Arial"/>
              </a:rPr>
              <a:t>trains</a:t>
            </a:r>
            <a:r>
              <a:rPr sz="1400" spc="30" dirty="0">
                <a:latin typeface="Arial"/>
                <a:cs typeface="Arial"/>
              </a:rPr>
              <a:t> </a:t>
            </a:r>
            <a:r>
              <a:rPr sz="1400" spc="70" dirty="0">
                <a:latin typeface="Arial"/>
                <a:cs typeface="Arial"/>
              </a:rPr>
              <a:t>with</a:t>
            </a:r>
            <a:r>
              <a:rPr sz="1400" spc="30" dirty="0">
                <a:latin typeface="Arial"/>
                <a:cs typeface="Arial"/>
              </a:rPr>
              <a:t> </a:t>
            </a:r>
            <a:r>
              <a:rPr sz="1400" dirty="0">
                <a:latin typeface="Arial"/>
                <a:cs typeface="Arial"/>
              </a:rPr>
              <a:t>32-bit</a:t>
            </a:r>
            <a:r>
              <a:rPr sz="1400" spc="30" dirty="0">
                <a:latin typeface="Arial"/>
                <a:cs typeface="Arial"/>
              </a:rPr>
              <a:t> </a:t>
            </a:r>
            <a:r>
              <a:rPr sz="1400" spc="45" dirty="0">
                <a:latin typeface="Arial"/>
                <a:cs typeface="Arial"/>
              </a:rPr>
              <a:t>ﬂoating</a:t>
            </a:r>
            <a:r>
              <a:rPr sz="1400" spc="30" dirty="0">
                <a:latin typeface="Arial"/>
                <a:cs typeface="Arial"/>
              </a:rPr>
              <a:t> </a:t>
            </a:r>
            <a:r>
              <a:rPr sz="1400" spc="65" dirty="0">
                <a:latin typeface="Arial"/>
                <a:cs typeface="Arial"/>
              </a:rPr>
              <a:t>point</a:t>
            </a:r>
            <a:r>
              <a:rPr sz="1400" spc="30" dirty="0">
                <a:latin typeface="Arial"/>
                <a:cs typeface="Arial"/>
              </a:rPr>
              <a:t> </a:t>
            </a:r>
            <a:r>
              <a:rPr sz="1400" spc="-55" dirty="0">
                <a:latin typeface="Arial"/>
                <a:cs typeface="Arial"/>
              </a:rPr>
              <a:t>(FP32)</a:t>
            </a:r>
            <a:r>
              <a:rPr sz="1400" spc="30" dirty="0">
                <a:latin typeface="Arial"/>
                <a:cs typeface="Arial"/>
              </a:rPr>
              <a:t> </a:t>
            </a:r>
            <a:r>
              <a:rPr sz="1400" spc="50" dirty="0">
                <a:latin typeface="Arial"/>
                <a:cs typeface="Arial"/>
              </a:rPr>
              <a:t>arithmetic</a:t>
            </a:r>
            <a:r>
              <a:rPr sz="1400" spc="30" dirty="0">
                <a:latin typeface="Arial"/>
                <a:cs typeface="Arial"/>
              </a:rPr>
              <a:t> </a:t>
            </a:r>
            <a:r>
              <a:rPr sz="1400" dirty="0">
                <a:latin typeface="Arial"/>
                <a:cs typeface="Arial"/>
              </a:rPr>
              <a:t>by</a:t>
            </a:r>
            <a:r>
              <a:rPr sz="1400" spc="30" dirty="0">
                <a:latin typeface="Arial"/>
                <a:cs typeface="Arial"/>
              </a:rPr>
              <a:t> </a:t>
            </a:r>
            <a:r>
              <a:rPr sz="1400" spc="-10" dirty="0">
                <a:latin typeface="Arial"/>
                <a:cs typeface="Arial"/>
              </a:rPr>
              <a:t>default</a:t>
            </a:r>
            <a:endParaRPr sz="1400">
              <a:latin typeface="Arial"/>
              <a:cs typeface="Arial"/>
            </a:endParaRPr>
          </a:p>
          <a:p>
            <a:pPr marL="347980" marR="11430" indent="-335915">
              <a:lnSpc>
                <a:spcPct val="114999"/>
              </a:lnSpc>
              <a:buChar char="●"/>
              <a:tabLst>
                <a:tab pos="347980" algn="l"/>
                <a:tab pos="349250" algn="l"/>
              </a:tabLst>
            </a:pPr>
            <a:r>
              <a:rPr sz="1400" dirty="0">
                <a:latin typeface="Arial"/>
                <a:cs typeface="Arial"/>
              </a:rPr>
              <a:t>Automatic</a:t>
            </a:r>
            <a:r>
              <a:rPr sz="1400" spc="195" dirty="0">
                <a:latin typeface="Arial"/>
                <a:cs typeface="Arial"/>
              </a:rPr>
              <a:t> </a:t>
            </a:r>
            <a:r>
              <a:rPr sz="1400" dirty="0">
                <a:latin typeface="Arial"/>
                <a:cs typeface="Arial"/>
              </a:rPr>
              <a:t>Mixed</a:t>
            </a:r>
            <a:r>
              <a:rPr sz="1400" spc="200" dirty="0">
                <a:latin typeface="Arial"/>
                <a:cs typeface="Arial"/>
              </a:rPr>
              <a:t> </a:t>
            </a:r>
            <a:r>
              <a:rPr sz="1400" dirty="0">
                <a:latin typeface="Arial"/>
                <a:cs typeface="Arial"/>
              </a:rPr>
              <a:t>Precision</a:t>
            </a:r>
            <a:r>
              <a:rPr sz="1400" spc="200" dirty="0">
                <a:latin typeface="Arial"/>
                <a:cs typeface="Arial"/>
              </a:rPr>
              <a:t> </a:t>
            </a:r>
            <a:r>
              <a:rPr sz="1400" spc="-30" dirty="0">
                <a:latin typeface="Arial"/>
                <a:cs typeface="Arial"/>
              </a:rPr>
              <a:t>(AMP)</a:t>
            </a:r>
            <a:r>
              <a:rPr sz="1400" spc="200" dirty="0">
                <a:latin typeface="Arial"/>
                <a:cs typeface="Arial"/>
              </a:rPr>
              <a:t> </a:t>
            </a:r>
            <a:r>
              <a:rPr sz="1400" dirty="0">
                <a:latin typeface="Arial"/>
                <a:cs typeface="Arial"/>
              </a:rPr>
              <a:t>enables</a:t>
            </a:r>
            <a:r>
              <a:rPr sz="1400" spc="200" dirty="0">
                <a:latin typeface="Arial"/>
                <a:cs typeface="Arial"/>
              </a:rPr>
              <a:t> </a:t>
            </a:r>
            <a:r>
              <a:rPr sz="1400" dirty="0">
                <a:latin typeface="Arial"/>
                <a:cs typeface="Arial"/>
              </a:rPr>
              <a:t>automatic</a:t>
            </a:r>
            <a:r>
              <a:rPr sz="1400" spc="200" dirty="0">
                <a:latin typeface="Arial"/>
                <a:cs typeface="Arial"/>
              </a:rPr>
              <a:t> </a:t>
            </a:r>
            <a:r>
              <a:rPr sz="1400" dirty="0">
                <a:latin typeface="Arial"/>
                <a:cs typeface="Arial"/>
              </a:rPr>
              <a:t>conversion</a:t>
            </a:r>
            <a:r>
              <a:rPr sz="1400" spc="200" dirty="0">
                <a:latin typeface="Arial"/>
                <a:cs typeface="Arial"/>
              </a:rPr>
              <a:t> </a:t>
            </a:r>
            <a:r>
              <a:rPr sz="1400" spc="40" dirty="0">
                <a:latin typeface="Arial"/>
                <a:cs typeface="Arial"/>
              </a:rPr>
              <a:t>of </a:t>
            </a:r>
            <a:r>
              <a:rPr sz="1400" dirty="0">
                <a:latin typeface="Arial"/>
                <a:cs typeface="Arial"/>
              </a:rPr>
              <a:t>certain</a:t>
            </a:r>
            <a:r>
              <a:rPr sz="1400" spc="155" dirty="0">
                <a:latin typeface="Arial"/>
                <a:cs typeface="Arial"/>
              </a:rPr>
              <a:t> </a:t>
            </a:r>
            <a:r>
              <a:rPr sz="1400" spc="-70" dirty="0">
                <a:latin typeface="Arial"/>
                <a:cs typeface="Arial"/>
              </a:rPr>
              <a:t>GPU</a:t>
            </a:r>
            <a:r>
              <a:rPr sz="1400" spc="155" dirty="0">
                <a:latin typeface="Arial"/>
                <a:cs typeface="Arial"/>
              </a:rPr>
              <a:t> </a:t>
            </a:r>
            <a:r>
              <a:rPr sz="1400" dirty="0">
                <a:latin typeface="Arial"/>
                <a:cs typeface="Arial"/>
              </a:rPr>
              <a:t>operations</a:t>
            </a:r>
            <a:r>
              <a:rPr sz="1400" spc="155" dirty="0">
                <a:latin typeface="Arial"/>
                <a:cs typeface="Arial"/>
              </a:rPr>
              <a:t> </a:t>
            </a:r>
            <a:r>
              <a:rPr sz="1400" spc="85" dirty="0">
                <a:latin typeface="Arial"/>
                <a:cs typeface="Arial"/>
              </a:rPr>
              <a:t>from</a:t>
            </a:r>
            <a:r>
              <a:rPr sz="1400" spc="160" dirty="0">
                <a:latin typeface="Arial"/>
                <a:cs typeface="Arial"/>
              </a:rPr>
              <a:t> </a:t>
            </a:r>
            <a:r>
              <a:rPr sz="1400" spc="-55" dirty="0">
                <a:latin typeface="Arial"/>
                <a:cs typeface="Arial"/>
              </a:rPr>
              <a:t>FP32</a:t>
            </a:r>
            <a:r>
              <a:rPr sz="1400" spc="155" dirty="0">
                <a:latin typeface="Arial"/>
                <a:cs typeface="Arial"/>
              </a:rPr>
              <a:t> </a:t>
            </a:r>
            <a:r>
              <a:rPr sz="1400" dirty="0">
                <a:latin typeface="Arial"/>
                <a:cs typeface="Arial"/>
              </a:rPr>
              <a:t>precision</a:t>
            </a:r>
            <a:r>
              <a:rPr sz="1400" spc="155" dirty="0">
                <a:latin typeface="Arial"/>
                <a:cs typeface="Arial"/>
              </a:rPr>
              <a:t> </a:t>
            </a:r>
            <a:r>
              <a:rPr sz="1400" spc="75" dirty="0">
                <a:latin typeface="Arial"/>
                <a:cs typeface="Arial"/>
              </a:rPr>
              <a:t>to</a:t>
            </a:r>
            <a:r>
              <a:rPr sz="1400" spc="155" dirty="0">
                <a:latin typeface="Arial"/>
                <a:cs typeface="Arial"/>
              </a:rPr>
              <a:t> </a:t>
            </a:r>
            <a:r>
              <a:rPr sz="1400" dirty="0">
                <a:latin typeface="Arial"/>
                <a:cs typeface="Arial"/>
              </a:rPr>
              <a:t>half-precision</a:t>
            </a:r>
            <a:r>
              <a:rPr sz="1400" spc="160" dirty="0">
                <a:latin typeface="Arial"/>
                <a:cs typeface="Arial"/>
              </a:rPr>
              <a:t> </a:t>
            </a:r>
            <a:r>
              <a:rPr sz="1400" spc="-10" dirty="0">
                <a:latin typeface="Arial"/>
                <a:cs typeface="Arial"/>
              </a:rPr>
              <a:t>(FP16)</a:t>
            </a:r>
            <a:endParaRPr sz="1400">
              <a:latin typeface="Arial"/>
              <a:cs typeface="Arial"/>
            </a:endParaRPr>
          </a:p>
          <a:p>
            <a:pPr marL="347980" indent="-335915">
              <a:spcBef>
                <a:spcPts val="445"/>
              </a:spcBef>
              <a:buChar char="●"/>
              <a:tabLst>
                <a:tab pos="347980" algn="l"/>
                <a:tab pos="349250" algn="l"/>
              </a:tabLst>
            </a:pPr>
            <a:r>
              <a:rPr sz="1400" spc="65" dirty="0">
                <a:latin typeface="Arial"/>
                <a:cs typeface="Arial"/>
              </a:rPr>
              <a:t>Oﬀer</a:t>
            </a:r>
            <a:r>
              <a:rPr sz="1400" spc="90" dirty="0">
                <a:latin typeface="Arial"/>
                <a:cs typeface="Arial"/>
              </a:rPr>
              <a:t> </a:t>
            </a:r>
            <a:r>
              <a:rPr sz="1400" spc="55" dirty="0">
                <a:latin typeface="Arial"/>
                <a:cs typeface="Arial"/>
              </a:rPr>
              <a:t>about</a:t>
            </a:r>
            <a:r>
              <a:rPr sz="1400" spc="95" dirty="0">
                <a:latin typeface="Arial"/>
                <a:cs typeface="Arial"/>
              </a:rPr>
              <a:t> </a:t>
            </a:r>
            <a:r>
              <a:rPr sz="1400" dirty="0">
                <a:latin typeface="Arial"/>
                <a:cs typeface="Arial"/>
              </a:rPr>
              <a:t>1.5-3.0x</a:t>
            </a:r>
            <a:r>
              <a:rPr sz="1400" spc="90" dirty="0">
                <a:latin typeface="Arial"/>
                <a:cs typeface="Arial"/>
              </a:rPr>
              <a:t> </a:t>
            </a:r>
            <a:r>
              <a:rPr sz="1400" dirty="0">
                <a:latin typeface="Arial"/>
                <a:cs typeface="Arial"/>
              </a:rPr>
              <a:t>speed</a:t>
            </a:r>
            <a:r>
              <a:rPr sz="1400" spc="95" dirty="0">
                <a:latin typeface="Arial"/>
                <a:cs typeface="Arial"/>
              </a:rPr>
              <a:t> </a:t>
            </a:r>
            <a:r>
              <a:rPr sz="1400" spc="75" dirty="0">
                <a:latin typeface="Arial"/>
                <a:cs typeface="Arial"/>
              </a:rPr>
              <a:t>up</a:t>
            </a:r>
            <a:r>
              <a:rPr sz="1400" spc="90" dirty="0">
                <a:latin typeface="Arial"/>
                <a:cs typeface="Arial"/>
              </a:rPr>
              <a:t> </a:t>
            </a:r>
            <a:r>
              <a:rPr sz="1400" dirty="0">
                <a:latin typeface="Arial"/>
                <a:cs typeface="Arial"/>
              </a:rPr>
              <a:t>while</a:t>
            </a:r>
            <a:r>
              <a:rPr sz="1400" spc="95" dirty="0">
                <a:latin typeface="Arial"/>
                <a:cs typeface="Arial"/>
              </a:rPr>
              <a:t> </a:t>
            </a:r>
            <a:r>
              <a:rPr sz="1400" dirty="0">
                <a:latin typeface="Arial"/>
                <a:cs typeface="Arial"/>
              </a:rPr>
              <a:t>maintaining</a:t>
            </a:r>
            <a:r>
              <a:rPr sz="1400" spc="90" dirty="0">
                <a:latin typeface="Arial"/>
                <a:cs typeface="Arial"/>
              </a:rPr>
              <a:t> </a:t>
            </a:r>
            <a:r>
              <a:rPr sz="1400" spc="-10" dirty="0">
                <a:latin typeface="Arial"/>
                <a:cs typeface="Arial"/>
              </a:rPr>
              <a:t>accuracy</a:t>
            </a:r>
            <a:endParaRPr sz="1400">
              <a:latin typeface="Arial"/>
              <a:cs typeface="Arial"/>
            </a:endParaRPr>
          </a:p>
        </p:txBody>
      </p:sp>
      <p:pic>
        <p:nvPicPr>
          <p:cNvPr id="4" name="object 4"/>
          <p:cNvPicPr/>
          <p:nvPr/>
        </p:nvPicPr>
        <p:blipFill>
          <a:blip r:embed="rId2" cstate="print"/>
          <a:stretch>
            <a:fillRect/>
          </a:stretch>
        </p:blipFill>
        <p:spPr>
          <a:xfrm>
            <a:off x="510951" y="3352787"/>
            <a:ext cx="4838699" cy="1228724"/>
          </a:xfrm>
          <a:prstGeom prst="rect">
            <a:avLst/>
          </a:prstGeom>
        </p:spPr>
      </p:pic>
      <p:pic>
        <p:nvPicPr>
          <p:cNvPr id="5" name="object 5"/>
          <p:cNvPicPr/>
          <p:nvPr/>
        </p:nvPicPr>
        <p:blipFill>
          <a:blip r:embed="rId3" cstate="print"/>
          <a:stretch>
            <a:fillRect/>
          </a:stretch>
        </p:blipFill>
        <p:spPr>
          <a:xfrm>
            <a:off x="493200" y="4641950"/>
            <a:ext cx="5112974" cy="315299"/>
          </a:xfrm>
          <a:prstGeom prst="rect">
            <a:avLst/>
          </a:prstGeom>
        </p:spPr>
      </p:pic>
      <p:pic>
        <p:nvPicPr>
          <p:cNvPr id="6" name="object 6"/>
          <p:cNvPicPr/>
          <p:nvPr/>
        </p:nvPicPr>
        <p:blipFill>
          <a:blip r:embed="rId4" cstate="print"/>
          <a:stretch>
            <a:fillRect/>
          </a:stretch>
        </p:blipFill>
        <p:spPr>
          <a:xfrm>
            <a:off x="493201" y="5012849"/>
            <a:ext cx="2262449" cy="581274"/>
          </a:xfrm>
          <a:prstGeom prst="rect">
            <a:avLst/>
          </a:prstGeom>
        </p:spPr>
      </p:pic>
      <p:graphicFrame>
        <p:nvGraphicFramePr>
          <p:cNvPr id="7" name="object 7"/>
          <p:cNvGraphicFramePr>
            <a:graphicFrameLocks noGrp="1"/>
          </p:cNvGraphicFramePr>
          <p:nvPr/>
        </p:nvGraphicFramePr>
        <p:xfrm>
          <a:off x="6660412" y="2310350"/>
          <a:ext cx="2380614" cy="2195195"/>
        </p:xfrm>
        <a:graphic>
          <a:graphicData uri="http://schemas.openxmlformats.org/drawingml/2006/table">
            <a:tbl>
              <a:tblPr firstRow="1" bandRow="1">
                <a:tableStyleId>{2D5ABB26-0587-4C30-8999-92F81FD0307C}</a:tableStyleId>
              </a:tblPr>
              <a:tblGrid>
                <a:gridCol w="848994">
                  <a:extLst>
                    <a:ext uri="{9D8B030D-6E8A-4147-A177-3AD203B41FA5}">
                      <a16:colId xmlns:a16="http://schemas.microsoft.com/office/drawing/2014/main" val="20000"/>
                    </a:ext>
                  </a:extLst>
                </a:gridCol>
                <a:gridCol w="799465">
                  <a:extLst>
                    <a:ext uri="{9D8B030D-6E8A-4147-A177-3AD203B41FA5}">
                      <a16:colId xmlns:a16="http://schemas.microsoft.com/office/drawing/2014/main" val="20001"/>
                    </a:ext>
                  </a:extLst>
                </a:gridCol>
                <a:gridCol w="732155">
                  <a:extLst>
                    <a:ext uri="{9D8B030D-6E8A-4147-A177-3AD203B41FA5}">
                      <a16:colId xmlns:a16="http://schemas.microsoft.com/office/drawing/2014/main" val="20002"/>
                    </a:ext>
                  </a:extLst>
                </a:gridCol>
              </a:tblGrid>
              <a:tr h="608965">
                <a:tc>
                  <a:txBody>
                    <a:bodyPr/>
                    <a:lstStyle/>
                    <a:p>
                      <a:pPr>
                        <a:lnSpc>
                          <a:spcPct val="100000"/>
                        </a:lnSpc>
                      </a:pPr>
                      <a:endParaRPr sz="15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T4</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93980" marR="86995" indent="167640">
                        <a:lnSpc>
                          <a:spcPct val="100000"/>
                        </a:lnSpc>
                        <a:spcBef>
                          <a:spcPts val="620"/>
                        </a:spcBef>
                      </a:pPr>
                      <a:r>
                        <a:rPr sz="1400" spc="-25" dirty="0">
                          <a:latin typeface="Arial"/>
                          <a:cs typeface="Arial"/>
                        </a:rPr>
                        <a:t>T4 </a:t>
                      </a:r>
                      <a:r>
                        <a:rPr sz="1400" spc="-10" dirty="0">
                          <a:latin typeface="Arial"/>
                          <a:cs typeface="Arial"/>
                        </a:rPr>
                        <a:t>(FP16)</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5605">
                <a:tc>
                  <a:txBody>
                    <a:bodyPr/>
                    <a:lstStyle/>
                    <a:p>
                      <a:pPr algn="ctr">
                        <a:lnSpc>
                          <a:spcPct val="100000"/>
                        </a:lnSpc>
                        <a:spcBef>
                          <a:spcPts val="620"/>
                        </a:spcBef>
                      </a:pPr>
                      <a:r>
                        <a:rPr sz="1400" spc="-10" dirty="0">
                          <a:latin typeface="Arial"/>
                          <a:cs typeface="Arial"/>
                        </a:rPr>
                        <a:t>Simple</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20m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8m</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5605">
                <a:tc>
                  <a:txBody>
                    <a:bodyPr/>
                    <a:lstStyle/>
                    <a:p>
                      <a:pPr algn="ctr">
                        <a:lnSpc>
                          <a:spcPct val="100000"/>
                        </a:lnSpc>
                        <a:spcBef>
                          <a:spcPts val="615"/>
                        </a:spcBef>
                      </a:pPr>
                      <a:r>
                        <a:rPr sz="1400" spc="-10" dirty="0">
                          <a:latin typeface="Arial"/>
                          <a:cs typeface="Arial"/>
                        </a:rPr>
                        <a:t>Medium</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25" dirty="0">
                          <a:latin typeface="Arial"/>
                          <a:cs typeface="Arial"/>
                        </a:rPr>
                        <a:t>20m</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25" dirty="0">
                          <a:latin typeface="Arial"/>
                          <a:cs typeface="Arial"/>
                        </a:rPr>
                        <a:t>8m</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5605">
                <a:tc>
                  <a:txBody>
                    <a:bodyPr/>
                    <a:lstStyle/>
                    <a:p>
                      <a:pPr algn="ctr">
                        <a:lnSpc>
                          <a:spcPct val="100000"/>
                        </a:lnSpc>
                        <a:spcBef>
                          <a:spcPts val="615"/>
                        </a:spcBef>
                      </a:pPr>
                      <a:r>
                        <a:rPr sz="1400" spc="-10" dirty="0">
                          <a:latin typeface="Arial"/>
                          <a:cs typeface="Arial"/>
                        </a:rPr>
                        <a:t>Strong</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25" dirty="0">
                          <a:latin typeface="Arial"/>
                          <a:cs typeface="Arial"/>
                        </a:rPr>
                        <a:t>1h</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15"/>
                        </a:spcBef>
                      </a:pPr>
                      <a:r>
                        <a:rPr sz="1400" spc="-25" dirty="0">
                          <a:latin typeface="Arial"/>
                          <a:cs typeface="Arial"/>
                        </a:rPr>
                        <a:t>25m</a:t>
                      </a:r>
                      <a:endParaRPr sz="14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9415">
                <a:tc>
                  <a:txBody>
                    <a:bodyPr/>
                    <a:lstStyle/>
                    <a:p>
                      <a:pPr algn="ctr">
                        <a:lnSpc>
                          <a:spcPct val="100000"/>
                        </a:lnSpc>
                        <a:spcBef>
                          <a:spcPts val="620"/>
                        </a:spcBef>
                      </a:pPr>
                      <a:r>
                        <a:rPr sz="1400" spc="-20" dirty="0">
                          <a:latin typeface="Arial"/>
                          <a:cs typeface="Arial"/>
                        </a:rPr>
                        <a:t>Boss</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5" dirty="0">
                          <a:latin typeface="Arial"/>
                          <a:cs typeface="Arial"/>
                        </a:rPr>
                        <a:t>6h</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20" dirty="0">
                          <a:latin typeface="Arial"/>
                          <a:cs typeface="Arial"/>
                        </a:rPr>
                        <a:t>2.5h</a:t>
                      </a:r>
                      <a:endParaRPr sz="1400">
                        <a:latin typeface="Arial"/>
                        <a:cs typeface="Arial"/>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8" name="object 8"/>
          <p:cNvSpPr txBox="1"/>
          <p:nvPr/>
        </p:nvSpPr>
        <p:spPr>
          <a:xfrm>
            <a:off x="6819275" y="2018142"/>
            <a:ext cx="2056764" cy="220573"/>
          </a:xfrm>
          <a:prstGeom prst="rect">
            <a:avLst/>
          </a:prstGeom>
        </p:spPr>
        <p:txBody>
          <a:bodyPr vert="horz" wrap="square" lIns="0" tIns="12700" rIns="0" bIns="0" rtlCol="0">
            <a:spAutoFit/>
          </a:bodyPr>
          <a:lstStyle/>
          <a:p>
            <a:pPr marL="12700">
              <a:spcBef>
                <a:spcPts val="100"/>
              </a:spcBef>
            </a:pPr>
            <a:r>
              <a:rPr sz="1350" b="1" dirty="0">
                <a:latin typeface="Noto Sans"/>
                <a:cs typeface="Noto Sans"/>
              </a:rPr>
              <a:t>Estimated</a:t>
            </a:r>
            <a:r>
              <a:rPr sz="1350" b="1" spc="-45" dirty="0">
                <a:latin typeface="Noto Sans"/>
                <a:cs typeface="Noto Sans"/>
              </a:rPr>
              <a:t> </a:t>
            </a:r>
            <a:r>
              <a:rPr sz="1350" b="1" spc="-10" dirty="0">
                <a:latin typeface="Noto Sans"/>
                <a:cs typeface="Noto Sans"/>
              </a:rPr>
              <a:t>training</a:t>
            </a:r>
            <a:r>
              <a:rPr sz="1350" b="1" spc="-45" dirty="0">
                <a:latin typeface="Noto Sans"/>
                <a:cs typeface="Noto Sans"/>
              </a:rPr>
              <a:t> </a:t>
            </a:r>
            <a:r>
              <a:rPr sz="1350" b="1" spc="-20" dirty="0">
                <a:latin typeface="Noto Sans"/>
                <a:cs typeface="Noto Sans"/>
              </a:rPr>
              <a:t>time</a:t>
            </a:r>
            <a:endParaRPr sz="1350">
              <a:latin typeface="Noto Sans"/>
              <a:cs typeface="Noto Sans"/>
            </a:endParaRPr>
          </a:p>
        </p:txBody>
      </p:sp>
      <p:sp>
        <p:nvSpPr>
          <p:cNvPr id="9" name="object 9"/>
          <p:cNvSpPr txBox="1"/>
          <p:nvPr/>
        </p:nvSpPr>
        <p:spPr>
          <a:xfrm>
            <a:off x="4445675" y="4647426"/>
            <a:ext cx="4255770" cy="1028065"/>
          </a:xfrm>
          <a:prstGeom prst="rect">
            <a:avLst/>
          </a:prstGeom>
        </p:spPr>
        <p:txBody>
          <a:bodyPr vert="horz" wrap="square" lIns="0" tIns="12700" rIns="0" bIns="0" rtlCol="0">
            <a:spAutoFit/>
          </a:bodyPr>
          <a:lstStyle/>
          <a:p>
            <a:pPr marL="1398905">
              <a:spcBef>
                <a:spcPts val="100"/>
              </a:spcBef>
            </a:pPr>
            <a:r>
              <a:rPr sz="1400" b="1" dirty="0">
                <a:latin typeface="Noto Sans"/>
                <a:cs typeface="Noto Sans"/>
              </a:rPr>
              <a:t>Warning:</a:t>
            </a:r>
            <a:r>
              <a:rPr sz="1400" b="1" spc="125" dirty="0">
                <a:latin typeface="Noto Sans"/>
                <a:cs typeface="Noto Sans"/>
              </a:rPr>
              <a:t>  </a:t>
            </a:r>
            <a:r>
              <a:rPr sz="1400" dirty="0">
                <a:latin typeface="Arial"/>
                <a:cs typeface="Arial"/>
              </a:rPr>
              <a:t>only </a:t>
            </a:r>
            <a:r>
              <a:rPr sz="1400" spc="60" dirty="0">
                <a:latin typeface="Arial"/>
                <a:cs typeface="Arial"/>
              </a:rPr>
              <a:t>work</a:t>
            </a:r>
            <a:r>
              <a:rPr sz="1400" dirty="0">
                <a:latin typeface="Arial"/>
                <a:cs typeface="Arial"/>
              </a:rPr>
              <a:t> </a:t>
            </a:r>
            <a:r>
              <a:rPr sz="1400" spc="65" dirty="0">
                <a:latin typeface="Arial"/>
                <a:cs typeface="Arial"/>
              </a:rPr>
              <a:t>on</a:t>
            </a:r>
            <a:r>
              <a:rPr sz="1400" dirty="0">
                <a:latin typeface="Arial"/>
                <a:cs typeface="Arial"/>
              </a:rPr>
              <a:t> some </a:t>
            </a:r>
            <a:r>
              <a:rPr sz="1400" spc="-25" dirty="0">
                <a:latin typeface="Arial"/>
                <a:cs typeface="Arial"/>
              </a:rPr>
              <a:t>gpu</a:t>
            </a:r>
            <a:endParaRPr sz="1400">
              <a:latin typeface="Arial"/>
              <a:cs typeface="Arial"/>
            </a:endParaRPr>
          </a:p>
          <a:p>
            <a:pPr marL="2313305"/>
            <a:r>
              <a:rPr sz="1400" spc="-20" dirty="0">
                <a:latin typeface="Arial"/>
                <a:cs typeface="Arial"/>
              </a:rPr>
              <a:t>(e.g.</a:t>
            </a:r>
            <a:r>
              <a:rPr sz="1400" spc="-60" dirty="0">
                <a:latin typeface="Arial"/>
                <a:cs typeface="Arial"/>
              </a:rPr>
              <a:t> </a:t>
            </a:r>
            <a:r>
              <a:rPr sz="1400" spc="-30" dirty="0">
                <a:latin typeface="Arial"/>
                <a:cs typeface="Arial"/>
              </a:rPr>
              <a:t>T4,</a:t>
            </a:r>
            <a:r>
              <a:rPr sz="1400" spc="-55" dirty="0">
                <a:latin typeface="Arial"/>
                <a:cs typeface="Arial"/>
              </a:rPr>
              <a:t> </a:t>
            </a:r>
            <a:r>
              <a:rPr sz="1400" spc="-10" dirty="0">
                <a:latin typeface="Arial"/>
                <a:cs typeface="Arial"/>
              </a:rPr>
              <a:t>V100)</a:t>
            </a:r>
            <a:endParaRPr sz="1400">
              <a:latin typeface="Arial"/>
              <a:cs typeface="Arial"/>
            </a:endParaRPr>
          </a:p>
          <a:p>
            <a:pPr marL="12700">
              <a:spcBef>
                <a:spcPts val="1170"/>
              </a:spcBef>
            </a:pPr>
            <a:r>
              <a:rPr sz="1400" u="heavy" dirty="0">
                <a:solidFill>
                  <a:srgbClr val="009668"/>
                </a:solidFill>
                <a:uFill>
                  <a:solidFill>
                    <a:srgbClr val="009668"/>
                  </a:solidFill>
                </a:uFill>
                <a:latin typeface="Arial"/>
                <a:cs typeface="Arial"/>
                <a:hlinkClick r:id="rId5"/>
              </a:rPr>
              <a:t>accelerate</a:t>
            </a:r>
            <a:r>
              <a:rPr sz="1400" u="heavy" spc="95" dirty="0">
                <a:solidFill>
                  <a:srgbClr val="009668"/>
                </a:solidFill>
                <a:uFill>
                  <a:solidFill>
                    <a:srgbClr val="009668"/>
                  </a:solidFill>
                </a:uFill>
                <a:latin typeface="Arial"/>
                <a:cs typeface="Arial"/>
                <a:hlinkClick r:id="rId5"/>
              </a:rPr>
              <a:t> </a:t>
            </a:r>
            <a:r>
              <a:rPr sz="1400" u="heavy" spc="45" dirty="0">
                <a:solidFill>
                  <a:srgbClr val="009668"/>
                </a:solidFill>
                <a:uFill>
                  <a:solidFill>
                    <a:srgbClr val="009668"/>
                  </a:solidFill>
                </a:uFill>
                <a:latin typeface="Arial"/>
                <a:cs typeface="Arial"/>
                <a:hlinkClick r:id="rId5"/>
              </a:rPr>
              <a:t>documentation</a:t>
            </a:r>
            <a:endParaRPr sz="1400">
              <a:latin typeface="Arial"/>
              <a:cs typeface="Arial"/>
            </a:endParaRPr>
          </a:p>
          <a:p>
            <a:pPr marL="12700"/>
            <a:r>
              <a:rPr sz="1400" u="heavy" spc="65" dirty="0">
                <a:solidFill>
                  <a:srgbClr val="009668"/>
                </a:solidFill>
                <a:uFill>
                  <a:solidFill>
                    <a:srgbClr val="009668"/>
                  </a:solidFill>
                </a:uFill>
                <a:latin typeface="Arial"/>
                <a:cs typeface="Arial"/>
                <a:hlinkClick r:id="rId6"/>
              </a:rPr>
              <a:t>Intro</a:t>
            </a:r>
            <a:r>
              <a:rPr sz="1400" u="heavy" spc="70" dirty="0">
                <a:solidFill>
                  <a:srgbClr val="009668"/>
                </a:solidFill>
                <a:uFill>
                  <a:solidFill>
                    <a:srgbClr val="009668"/>
                  </a:solidFill>
                </a:uFill>
                <a:latin typeface="Arial"/>
                <a:cs typeface="Arial"/>
                <a:hlinkClick r:id="rId6"/>
              </a:rPr>
              <a:t> </a:t>
            </a:r>
            <a:r>
              <a:rPr sz="1400" u="heavy" spc="80" dirty="0">
                <a:solidFill>
                  <a:srgbClr val="009668"/>
                </a:solidFill>
                <a:uFill>
                  <a:solidFill>
                    <a:srgbClr val="009668"/>
                  </a:solidFill>
                </a:uFill>
                <a:latin typeface="Arial"/>
                <a:cs typeface="Arial"/>
                <a:hlinkClick r:id="rId6"/>
              </a:rPr>
              <a:t>to</a:t>
            </a:r>
            <a:r>
              <a:rPr sz="1400" u="heavy" spc="75" dirty="0">
                <a:solidFill>
                  <a:srgbClr val="009668"/>
                </a:solidFill>
                <a:uFill>
                  <a:solidFill>
                    <a:srgbClr val="009668"/>
                  </a:solidFill>
                </a:uFill>
                <a:latin typeface="Arial"/>
                <a:cs typeface="Arial"/>
                <a:hlinkClick r:id="rId6"/>
              </a:rPr>
              <a:t> </a:t>
            </a:r>
            <a:r>
              <a:rPr sz="1400" u="heavy" dirty="0">
                <a:solidFill>
                  <a:srgbClr val="009668"/>
                </a:solidFill>
                <a:uFill>
                  <a:solidFill>
                    <a:srgbClr val="009668"/>
                  </a:solidFill>
                </a:uFill>
                <a:latin typeface="Arial"/>
                <a:cs typeface="Arial"/>
                <a:hlinkClick r:id="rId6"/>
              </a:rPr>
              <a:t>native</a:t>
            </a:r>
            <a:r>
              <a:rPr sz="1400" u="heavy" spc="75" dirty="0">
                <a:solidFill>
                  <a:srgbClr val="009668"/>
                </a:solidFill>
                <a:uFill>
                  <a:solidFill>
                    <a:srgbClr val="009668"/>
                  </a:solidFill>
                </a:uFill>
                <a:latin typeface="Arial"/>
                <a:cs typeface="Arial"/>
                <a:hlinkClick r:id="rId6"/>
              </a:rPr>
              <a:t> </a:t>
            </a:r>
            <a:r>
              <a:rPr sz="1400" u="heavy" spc="50" dirty="0">
                <a:solidFill>
                  <a:srgbClr val="009668"/>
                </a:solidFill>
                <a:uFill>
                  <a:solidFill>
                    <a:srgbClr val="009668"/>
                  </a:solidFill>
                </a:uFill>
                <a:latin typeface="Arial"/>
                <a:cs typeface="Arial"/>
                <a:hlinkClick r:id="rId6"/>
              </a:rPr>
              <a:t>pytorch</a:t>
            </a:r>
            <a:r>
              <a:rPr sz="1400" u="heavy" spc="70" dirty="0">
                <a:solidFill>
                  <a:srgbClr val="009668"/>
                </a:solidFill>
                <a:uFill>
                  <a:solidFill>
                    <a:srgbClr val="009668"/>
                  </a:solidFill>
                </a:uFill>
                <a:latin typeface="Arial"/>
                <a:cs typeface="Arial"/>
                <a:hlinkClick r:id="rId6"/>
              </a:rPr>
              <a:t> </a:t>
            </a:r>
            <a:r>
              <a:rPr sz="1400" u="heavy" dirty="0">
                <a:solidFill>
                  <a:srgbClr val="009668"/>
                </a:solidFill>
                <a:uFill>
                  <a:solidFill>
                    <a:srgbClr val="009668"/>
                  </a:solidFill>
                </a:uFill>
                <a:latin typeface="Arial"/>
                <a:cs typeface="Arial"/>
                <a:hlinkClick r:id="rId6"/>
              </a:rPr>
              <a:t>automatic</a:t>
            </a:r>
            <a:r>
              <a:rPr sz="1400" u="heavy" spc="75" dirty="0">
                <a:solidFill>
                  <a:srgbClr val="009668"/>
                </a:solidFill>
                <a:uFill>
                  <a:solidFill>
                    <a:srgbClr val="009668"/>
                  </a:solidFill>
                </a:uFill>
                <a:latin typeface="Arial"/>
                <a:cs typeface="Arial"/>
                <a:hlinkClick r:id="rId6"/>
              </a:rPr>
              <a:t> </a:t>
            </a:r>
            <a:r>
              <a:rPr sz="1400" u="heavy" spc="50" dirty="0">
                <a:solidFill>
                  <a:srgbClr val="009668"/>
                </a:solidFill>
                <a:uFill>
                  <a:solidFill>
                    <a:srgbClr val="009668"/>
                  </a:solidFill>
                </a:uFill>
                <a:latin typeface="Arial"/>
                <a:cs typeface="Arial"/>
                <a:hlinkClick r:id="rId6"/>
              </a:rPr>
              <a:t>mixed</a:t>
            </a:r>
            <a:r>
              <a:rPr sz="1400" u="heavy" spc="75" dirty="0">
                <a:solidFill>
                  <a:srgbClr val="009668"/>
                </a:solidFill>
                <a:uFill>
                  <a:solidFill>
                    <a:srgbClr val="009668"/>
                  </a:solidFill>
                </a:uFill>
                <a:latin typeface="Arial"/>
                <a:cs typeface="Arial"/>
                <a:hlinkClick r:id="rId6"/>
              </a:rPr>
              <a:t> </a:t>
            </a:r>
            <a:r>
              <a:rPr sz="1400" u="heavy" spc="-10" dirty="0">
                <a:solidFill>
                  <a:srgbClr val="009668"/>
                </a:solidFill>
                <a:uFill>
                  <a:solidFill>
                    <a:srgbClr val="009668"/>
                  </a:solidFill>
                </a:uFill>
                <a:latin typeface="Arial"/>
                <a:cs typeface="Arial"/>
                <a:hlinkClick r:id="rId6"/>
              </a:rPr>
              <a:t>precision</a:t>
            </a:r>
            <a:endParaRPr sz="1400">
              <a:latin typeface="Arial"/>
              <a:cs typeface="Arial"/>
            </a:endParaRPr>
          </a:p>
        </p:txBody>
      </p:sp>
      <p:sp>
        <p:nvSpPr>
          <p:cNvPr id="10" name="object 10"/>
          <p:cNvSpPr txBox="1"/>
          <p:nvPr/>
        </p:nvSpPr>
        <p:spPr>
          <a:xfrm>
            <a:off x="3074074" y="5222938"/>
            <a:ext cx="971550" cy="228268"/>
          </a:xfrm>
          <a:prstGeom prst="rect">
            <a:avLst/>
          </a:prstGeom>
        </p:spPr>
        <p:txBody>
          <a:bodyPr vert="horz" wrap="square" lIns="0" tIns="12700" rIns="0" bIns="0" rtlCol="0">
            <a:spAutoFit/>
          </a:bodyPr>
          <a:lstStyle/>
          <a:p>
            <a:pPr marL="12700">
              <a:spcBef>
                <a:spcPts val="100"/>
              </a:spcBef>
            </a:pPr>
            <a:r>
              <a:rPr sz="1400" b="1" spc="-10" dirty="0">
                <a:latin typeface="Noto Sans"/>
                <a:cs typeface="Noto Sans"/>
              </a:rPr>
              <a:t>Reference:</a:t>
            </a:r>
            <a:endParaRPr sz="1400">
              <a:latin typeface="Noto Sans"/>
              <a:cs typeface="Noto Sans"/>
            </a:endParaRP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Copy Right Notice</a:t>
            </a:r>
          </a:p>
        </p:txBody>
      </p:sp>
      <p:sp>
        <p:nvSpPr>
          <p:cNvPr id="8195" name="Content Placeholder 2"/>
          <p:cNvSpPr>
            <a:spLocks noGrp="1"/>
          </p:cNvSpPr>
          <p:nvPr>
            <p:ph idx="1"/>
          </p:nvPr>
        </p:nvSpPr>
        <p:spPr>
          <a:xfrm>
            <a:off x="1600200" y="1219200"/>
            <a:ext cx="6705600" cy="5105400"/>
          </a:xfrm>
        </p:spPr>
        <p:txBody>
          <a:bodyPr/>
          <a:lstStyle/>
          <a:p>
            <a:pPr eaLnBrk="1" hangingPunct="1"/>
            <a:r>
              <a:rPr lang="en-US" altLang="en-US"/>
              <a:t>Most slides in this presentation are adopted from slides of text book and various sources. The Copyright belong to the original authors. Thanks!</a:t>
            </a:r>
            <a:endParaRPr lang="en-US" altLang="en-US">
              <a:solidFill>
                <a:schemeClr val="bg1"/>
              </a:solidFill>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52400"/>
            <a:ext cx="8225874"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tabLst>
                <a:tab pos="2298065" algn="l"/>
              </a:tabLst>
            </a:pPr>
            <a:r>
              <a:rPr spc="-200" dirty="0"/>
              <a:t>Training</a:t>
            </a:r>
            <a:r>
              <a:rPr spc="-105" dirty="0"/>
              <a:t> </a:t>
            </a:r>
            <a:r>
              <a:rPr spc="-20" dirty="0"/>
              <a:t>Tip:</a:t>
            </a:r>
            <a:r>
              <a:rPr dirty="0"/>
              <a:t>	</a:t>
            </a:r>
            <a:r>
              <a:rPr spc="-240" dirty="0"/>
              <a:t>Gradient</a:t>
            </a:r>
            <a:r>
              <a:rPr spc="-15" dirty="0"/>
              <a:t> </a:t>
            </a:r>
            <a:r>
              <a:rPr spc="-225" dirty="0"/>
              <a:t>accumulation</a:t>
            </a:r>
          </a:p>
        </p:txBody>
      </p:sp>
      <p:sp>
        <p:nvSpPr>
          <p:cNvPr id="3" name="object 3"/>
          <p:cNvSpPr txBox="1"/>
          <p:nvPr/>
        </p:nvSpPr>
        <p:spPr>
          <a:xfrm>
            <a:off x="384726" y="2036072"/>
            <a:ext cx="7268209" cy="1163320"/>
          </a:xfrm>
          <a:prstGeom prst="rect">
            <a:avLst/>
          </a:prstGeom>
        </p:spPr>
        <p:txBody>
          <a:bodyPr vert="horz" wrap="square" lIns="0" tIns="12700" rIns="0" bIns="0" rtlCol="0">
            <a:spAutoFit/>
          </a:bodyPr>
          <a:lstStyle/>
          <a:p>
            <a:pPr marL="12700">
              <a:spcBef>
                <a:spcPts val="100"/>
              </a:spcBef>
            </a:pPr>
            <a:r>
              <a:rPr sz="1600" dirty="0">
                <a:latin typeface="Arial"/>
                <a:cs typeface="Arial"/>
              </a:rPr>
              <a:t>Use</a:t>
            </a:r>
            <a:r>
              <a:rPr sz="1600" spc="35" dirty="0">
                <a:latin typeface="Arial"/>
                <a:cs typeface="Arial"/>
              </a:rPr>
              <a:t> </a:t>
            </a:r>
            <a:r>
              <a:rPr sz="1600" spc="80" dirty="0">
                <a:latin typeface="Arial"/>
                <a:cs typeface="Arial"/>
              </a:rPr>
              <a:t>it</a:t>
            </a:r>
            <a:r>
              <a:rPr sz="1600" spc="40" dirty="0">
                <a:latin typeface="Arial"/>
                <a:cs typeface="Arial"/>
              </a:rPr>
              <a:t> </a:t>
            </a:r>
            <a:r>
              <a:rPr sz="1600" spc="60" dirty="0">
                <a:latin typeface="Arial"/>
                <a:cs typeface="Arial"/>
              </a:rPr>
              <a:t>when</a:t>
            </a:r>
            <a:r>
              <a:rPr sz="1600" spc="40" dirty="0">
                <a:latin typeface="Arial"/>
                <a:cs typeface="Arial"/>
              </a:rPr>
              <a:t> </a:t>
            </a:r>
            <a:r>
              <a:rPr sz="1600" dirty="0">
                <a:latin typeface="Arial"/>
                <a:cs typeface="Arial"/>
              </a:rPr>
              <a:t>gpu</a:t>
            </a:r>
            <a:r>
              <a:rPr sz="1600" spc="40" dirty="0">
                <a:latin typeface="Arial"/>
                <a:cs typeface="Arial"/>
              </a:rPr>
              <a:t> </a:t>
            </a:r>
            <a:r>
              <a:rPr sz="1600" spc="70" dirty="0">
                <a:latin typeface="Arial"/>
                <a:cs typeface="Arial"/>
              </a:rPr>
              <a:t>memory</a:t>
            </a:r>
            <a:r>
              <a:rPr sz="1600" spc="35" dirty="0">
                <a:latin typeface="Arial"/>
                <a:cs typeface="Arial"/>
              </a:rPr>
              <a:t> </a:t>
            </a:r>
            <a:r>
              <a:rPr sz="1600" dirty="0">
                <a:latin typeface="Arial"/>
                <a:cs typeface="Arial"/>
              </a:rPr>
              <a:t>is</a:t>
            </a:r>
            <a:r>
              <a:rPr sz="1600" spc="40" dirty="0">
                <a:latin typeface="Arial"/>
                <a:cs typeface="Arial"/>
              </a:rPr>
              <a:t> </a:t>
            </a:r>
            <a:r>
              <a:rPr sz="1600" spc="90" dirty="0">
                <a:latin typeface="Arial"/>
                <a:cs typeface="Arial"/>
              </a:rPr>
              <a:t>not</a:t>
            </a:r>
            <a:r>
              <a:rPr sz="1600" spc="40" dirty="0">
                <a:latin typeface="Arial"/>
                <a:cs typeface="Arial"/>
              </a:rPr>
              <a:t> </a:t>
            </a:r>
            <a:r>
              <a:rPr sz="1600" dirty="0">
                <a:latin typeface="Arial"/>
                <a:cs typeface="Arial"/>
              </a:rPr>
              <a:t>enough</a:t>
            </a:r>
            <a:r>
              <a:rPr sz="1600" spc="40" dirty="0">
                <a:latin typeface="Arial"/>
                <a:cs typeface="Arial"/>
              </a:rPr>
              <a:t> </a:t>
            </a:r>
            <a:r>
              <a:rPr sz="1600" spc="90" dirty="0">
                <a:latin typeface="Arial"/>
                <a:cs typeface="Arial"/>
              </a:rPr>
              <a:t>but</a:t>
            </a:r>
            <a:r>
              <a:rPr sz="1600" spc="35" dirty="0">
                <a:latin typeface="Arial"/>
                <a:cs typeface="Arial"/>
              </a:rPr>
              <a:t> </a:t>
            </a:r>
            <a:r>
              <a:rPr sz="1600" dirty="0">
                <a:latin typeface="Arial"/>
                <a:cs typeface="Arial"/>
              </a:rPr>
              <a:t>you</a:t>
            </a:r>
            <a:r>
              <a:rPr sz="1600" spc="40" dirty="0">
                <a:latin typeface="Arial"/>
                <a:cs typeface="Arial"/>
              </a:rPr>
              <a:t> </a:t>
            </a:r>
            <a:r>
              <a:rPr sz="1600" spc="60" dirty="0">
                <a:latin typeface="Arial"/>
                <a:cs typeface="Arial"/>
              </a:rPr>
              <a:t>want</a:t>
            </a:r>
            <a:r>
              <a:rPr sz="1600" spc="40" dirty="0">
                <a:latin typeface="Arial"/>
                <a:cs typeface="Arial"/>
              </a:rPr>
              <a:t> </a:t>
            </a:r>
            <a:r>
              <a:rPr sz="1600" spc="90" dirty="0">
                <a:latin typeface="Arial"/>
                <a:cs typeface="Arial"/>
              </a:rPr>
              <a:t>to</a:t>
            </a:r>
            <a:r>
              <a:rPr sz="1600" spc="40" dirty="0">
                <a:latin typeface="Arial"/>
                <a:cs typeface="Arial"/>
              </a:rPr>
              <a:t> </a:t>
            </a:r>
            <a:r>
              <a:rPr sz="1600" dirty="0">
                <a:latin typeface="Arial"/>
                <a:cs typeface="Arial"/>
              </a:rPr>
              <a:t>use</a:t>
            </a:r>
            <a:r>
              <a:rPr sz="1600" spc="35" dirty="0">
                <a:latin typeface="Arial"/>
                <a:cs typeface="Arial"/>
              </a:rPr>
              <a:t> </a:t>
            </a:r>
            <a:r>
              <a:rPr sz="1600" dirty="0">
                <a:latin typeface="Arial"/>
                <a:cs typeface="Arial"/>
              </a:rPr>
              <a:t>larger</a:t>
            </a:r>
            <a:r>
              <a:rPr sz="1600" spc="40" dirty="0">
                <a:latin typeface="Arial"/>
                <a:cs typeface="Arial"/>
              </a:rPr>
              <a:t> </a:t>
            </a:r>
            <a:r>
              <a:rPr sz="1600" dirty="0">
                <a:latin typeface="Arial"/>
                <a:cs typeface="Arial"/>
              </a:rPr>
              <a:t>batch</a:t>
            </a:r>
            <a:r>
              <a:rPr sz="1600" spc="40" dirty="0">
                <a:latin typeface="Arial"/>
                <a:cs typeface="Arial"/>
              </a:rPr>
              <a:t> </a:t>
            </a:r>
            <a:r>
              <a:rPr sz="1600" spc="-20" dirty="0">
                <a:latin typeface="Arial"/>
                <a:cs typeface="Arial"/>
              </a:rPr>
              <a:t>size</a:t>
            </a:r>
            <a:endParaRPr sz="1600">
              <a:latin typeface="Arial"/>
              <a:cs typeface="Arial"/>
            </a:endParaRPr>
          </a:p>
          <a:p>
            <a:pPr marL="469265" indent="-335915">
              <a:spcBef>
                <a:spcPts val="1495"/>
              </a:spcBef>
              <a:buChar char="●"/>
              <a:tabLst>
                <a:tab pos="469265" algn="l"/>
                <a:tab pos="469900" algn="l"/>
              </a:tabLst>
            </a:pPr>
            <a:r>
              <a:rPr sz="1400" dirty="0">
                <a:latin typeface="Arial"/>
                <a:cs typeface="Arial"/>
              </a:rPr>
              <a:t>Split</a:t>
            </a:r>
            <a:r>
              <a:rPr sz="1400" spc="155" dirty="0">
                <a:latin typeface="Arial"/>
                <a:cs typeface="Arial"/>
              </a:rPr>
              <a:t> </a:t>
            </a:r>
            <a:r>
              <a:rPr sz="1400" dirty="0">
                <a:latin typeface="Arial"/>
                <a:cs typeface="Arial"/>
              </a:rPr>
              <a:t>global</a:t>
            </a:r>
            <a:r>
              <a:rPr sz="1400" spc="155" dirty="0">
                <a:latin typeface="Arial"/>
                <a:cs typeface="Arial"/>
              </a:rPr>
              <a:t> </a:t>
            </a:r>
            <a:r>
              <a:rPr sz="1400" dirty="0">
                <a:latin typeface="Arial"/>
                <a:cs typeface="Arial"/>
              </a:rPr>
              <a:t>batch</a:t>
            </a:r>
            <a:r>
              <a:rPr sz="1400" spc="160" dirty="0">
                <a:latin typeface="Arial"/>
                <a:cs typeface="Arial"/>
              </a:rPr>
              <a:t> </a:t>
            </a:r>
            <a:r>
              <a:rPr sz="1400" spc="65" dirty="0">
                <a:latin typeface="Arial"/>
                <a:cs typeface="Arial"/>
              </a:rPr>
              <a:t>into</a:t>
            </a:r>
            <a:r>
              <a:rPr sz="1400" spc="155" dirty="0">
                <a:latin typeface="Arial"/>
                <a:cs typeface="Arial"/>
              </a:rPr>
              <a:t> </a:t>
            </a:r>
            <a:r>
              <a:rPr sz="1400" dirty="0">
                <a:latin typeface="Arial"/>
                <a:cs typeface="Arial"/>
              </a:rPr>
              <a:t>smaller</a:t>
            </a:r>
            <a:r>
              <a:rPr sz="1400" spc="160" dirty="0">
                <a:latin typeface="Arial"/>
                <a:cs typeface="Arial"/>
              </a:rPr>
              <a:t> </a:t>
            </a:r>
            <a:r>
              <a:rPr sz="1400" dirty="0">
                <a:latin typeface="Arial"/>
                <a:cs typeface="Arial"/>
              </a:rPr>
              <a:t>mini-</a:t>
            </a:r>
            <a:r>
              <a:rPr sz="1400" spc="-10" dirty="0">
                <a:latin typeface="Arial"/>
                <a:cs typeface="Arial"/>
              </a:rPr>
              <a:t>batches</a:t>
            </a:r>
            <a:endParaRPr sz="1400">
              <a:latin typeface="Arial"/>
              <a:cs typeface="Arial"/>
            </a:endParaRPr>
          </a:p>
          <a:p>
            <a:pPr marL="469265" indent="-335915">
              <a:spcBef>
                <a:spcPts val="250"/>
              </a:spcBef>
              <a:buChar char="●"/>
              <a:tabLst>
                <a:tab pos="469265" algn="l"/>
                <a:tab pos="469900" algn="l"/>
                <a:tab pos="2298065" algn="l"/>
              </a:tabLst>
            </a:pPr>
            <a:r>
              <a:rPr sz="1400" dirty="0">
                <a:latin typeface="Arial"/>
                <a:cs typeface="Arial"/>
              </a:rPr>
              <a:t>For</a:t>
            </a:r>
            <a:r>
              <a:rPr sz="1400" spc="105" dirty="0">
                <a:latin typeface="Arial"/>
                <a:cs typeface="Arial"/>
              </a:rPr>
              <a:t> </a:t>
            </a:r>
            <a:r>
              <a:rPr sz="1400" dirty="0">
                <a:latin typeface="Arial"/>
                <a:cs typeface="Arial"/>
              </a:rPr>
              <a:t>each</a:t>
            </a:r>
            <a:r>
              <a:rPr sz="1400" spc="105" dirty="0">
                <a:latin typeface="Arial"/>
                <a:cs typeface="Arial"/>
              </a:rPr>
              <a:t> </a:t>
            </a:r>
            <a:r>
              <a:rPr sz="1400" dirty="0">
                <a:latin typeface="Arial"/>
                <a:cs typeface="Arial"/>
              </a:rPr>
              <a:t>mini-</a:t>
            </a:r>
            <a:r>
              <a:rPr sz="1400" spc="-10" dirty="0">
                <a:latin typeface="Arial"/>
                <a:cs typeface="Arial"/>
              </a:rPr>
              <a:t>batch:</a:t>
            </a:r>
            <a:r>
              <a:rPr sz="1400" dirty="0">
                <a:latin typeface="Arial"/>
                <a:cs typeface="Arial"/>
              </a:rPr>
              <a:t>	Accumulate</a:t>
            </a:r>
            <a:r>
              <a:rPr sz="1400" spc="165" dirty="0">
                <a:latin typeface="Arial"/>
                <a:cs typeface="Arial"/>
              </a:rPr>
              <a:t> </a:t>
            </a:r>
            <a:r>
              <a:rPr sz="1400" dirty="0">
                <a:latin typeface="Arial"/>
                <a:cs typeface="Arial"/>
              </a:rPr>
              <a:t>gradient</a:t>
            </a:r>
            <a:r>
              <a:rPr sz="1400" spc="165" dirty="0">
                <a:latin typeface="Arial"/>
                <a:cs typeface="Arial"/>
              </a:rPr>
              <a:t> </a:t>
            </a:r>
            <a:r>
              <a:rPr sz="1400" spc="70" dirty="0">
                <a:latin typeface="Arial"/>
                <a:cs typeface="Arial"/>
              </a:rPr>
              <a:t>without</a:t>
            </a:r>
            <a:r>
              <a:rPr sz="1400" spc="170" dirty="0">
                <a:latin typeface="Arial"/>
                <a:cs typeface="Arial"/>
              </a:rPr>
              <a:t> </a:t>
            </a:r>
            <a:r>
              <a:rPr sz="1400" dirty="0">
                <a:latin typeface="Arial"/>
                <a:cs typeface="Arial"/>
              </a:rPr>
              <a:t>updating</a:t>
            </a:r>
            <a:r>
              <a:rPr sz="1400" spc="165" dirty="0">
                <a:latin typeface="Arial"/>
                <a:cs typeface="Arial"/>
              </a:rPr>
              <a:t> </a:t>
            </a:r>
            <a:r>
              <a:rPr sz="1400" spc="55" dirty="0">
                <a:latin typeface="Arial"/>
                <a:cs typeface="Arial"/>
              </a:rPr>
              <a:t>model</a:t>
            </a:r>
            <a:r>
              <a:rPr sz="1400" spc="165" dirty="0">
                <a:latin typeface="Arial"/>
                <a:cs typeface="Arial"/>
              </a:rPr>
              <a:t> </a:t>
            </a:r>
            <a:r>
              <a:rPr sz="1400" spc="-10" dirty="0">
                <a:latin typeface="Arial"/>
                <a:cs typeface="Arial"/>
              </a:rPr>
              <a:t>parameters</a:t>
            </a:r>
            <a:endParaRPr sz="1400">
              <a:latin typeface="Arial"/>
              <a:cs typeface="Arial"/>
            </a:endParaRPr>
          </a:p>
          <a:p>
            <a:pPr marL="469265" indent="-335915">
              <a:spcBef>
                <a:spcPts val="254"/>
              </a:spcBef>
              <a:buChar char="●"/>
              <a:tabLst>
                <a:tab pos="469265" algn="l"/>
                <a:tab pos="469900" algn="l"/>
              </a:tabLst>
            </a:pPr>
            <a:r>
              <a:rPr sz="1400" dirty="0">
                <a:latin typeface="Arial"/>
                <a:cs typeface="Arial"/>
              </a:rPr>
              <a:t>Update</a:t>
            </a:r>
            <a:r>
              <a:rPr sz="1400" spc="85" dirty="0">
                <a:latin typeface="Arial"/>
                <a:cs typeface="Arial"/>
              </a:rPr>
              <a:t> </a:t>
            </a:r>
            <a:r>
              <a:rPr sz="1400" spc="55" dirty="0">
                <a:latin typeface="Arial"/>
                <a:cs typeface="Arial"/>
              </a:rPr>
              <a:t>model</a:t>
            </a:r>
            <a:r>
              <a:rPr sz="1400" spc="90" dirty="0">
                <a:latin typeface="Arial"/>
                <a:cs typeface="Arial"/>
              </a:rPr>
              <a:t> </a:t>
            </a:r>
            <a:r>
              <a:rPr sz="1400" spc="-10" dirty="0">
                <a:latin typeface="Arial"/>
                <a:cs typeface="Arial"/>
              </a:rPr>
              <a:t>parameters</a:t>
            </a:r>
            <a:endParaRPr sz="1400">
              <a:latin typeface="Arial"/>
              <a:cs typeface="Arial"/>
            </a:endParaRPr>
          </a:p>
        </p:txBody>
      </p:sp>
      <p:pic>
        <p:nvPicPr>
          <p:cNvPr id="4" name="object 4"/>
          <p:cNvPicPr/>
          <p:nvPr/>
        </p:nvPicPr>
        <p:blipFill>
          <a:blip r:embed="rId2" cstate="print"/>
          <a:stretch>
            <a:fillRect/>
          </a:stretch>
        </p:blipFill>
        <p:spPr>
          <a:xfrm>
            <a:off x="5013210" y="3148020"/>
            <a:ext cx="2847745" cy="2135826"/>
          </a:xfrm>
          <a:prstGeom prst="rect">
            <a:avLst/>
          </a:prstGeom>
        </p:spPr>
      </p:pic>
      <p:pic>
        <p:nvPicPr>
          <p:cNvPr id="5" name="object 5"/>
          <p:cNvPicPr/>
          <p:nvPr/>
        </p:nvPicPr>
        <p:blipFill>
          <a:blip r:embed="rId3" cstate="print"/>
          <a:stretch>
            <a:fillRect/>
          </a:stretch>
        </p:blipFill>
        <p:spPr>
          <a:xfrm>
            <a:off x="1421151" y="3326526"/>
            <a:ext cx="2435649" cy="2435649"/>
          </a:xfrm>
          <a:prstGeom prst="rect">
            <a:avLst/>
          </a:prstGeom>
        </p:spPr>
      </p:pic>
      <p:sp>
        <p:nvSpPr>
          <p:cNvPr id="6" name="object 6"/>
          <p:cNvSpPr txBox="1"/>
          <p:nvPr/>
        </p:nvSpPr>
        <p:spPr>
          <a:xfrm>
            <a:off x="4404850" y="5405313"/>
            <a:ext cx="971550" cy="228268"/>
          </a:xfrm>
          <a:prstGeom prst="rect">
            <a:avLst/>
          </a:prstGeom>
        </p:spPr>
        <p:txBody>
          <a:bodyPr vert="horz" wrap="square" lIns="0" tIns="12700" rIns="0" bIns="0" rtlCol="0">
            <a:spAutoFit/>
          </a:bodyPr>
          <a:lstStyle/>
          <a:p>
            <a:pPr marL="12700">
              <a:spcBef>
                <a:spcPts val="100"/>
              </a:spcBef>
            </a:pPr>
            <a:r>
              <a:rPr sz="1400" b="1" spc="-10" dirty="0">
                <a:latin typeface="Noto Sans"/>
                <a:cs typeface="Noto Sans"/>
              </a:rPr>
              <a:t>Reference:</a:t>
            </a:r>
            <a:endParaRPr sz="1400">
              <a:latin typeface="Noto Sans"/>
              <a:cs typeface="Noto Sans"/>
            </a:endParaRPr>
          </a:p>
        </p:txBody>
      </p:sp>
      <p:sp>
        <p:nvSpPr>
          <p:cNvPr id="7" name="object 7"/>
          <p:cNvSpPr txBox="1"/>
          <p:nvPr/>
        </p:nvSpPr>
        <p:spPr>
          <a:xfrm>
            <a:off x="5776450" y="5405313"/>
            <a:ext cx="2692400" cy="228268"/>
          </a:xfrm>
          <a:prstGeom prst="rect">
            <a:avLst/>
          </a:prstGeom>
        </p:spPr>
        <p:txBody>
          <a:bodyPr vert="horz" wrap="square" lIns="0" tIns="12700" rIns="0" bIns="0" rtlCol="0">
            <a:spAutoFit/>
          </a:bodyPr>
          <a:lstStyle/>
          <a:p>
            <a:pPr marL="12700">
              <a:spcBef>
                <a:spcPts val="100"/>
              </a:spcBef>
            </a:pPr>
            <a:r>
              <a:rPr sz="1400" u="heavy" dirty="0">
                <a:solidFill>
                  <a:srgbClr val="009668"/>
                </a:solidFill>
                <a:uFill>
                  <a:solidFill>
                    <a:srgbClr val="009668"/>
                  </a:solidFill>
                </a:uFill>
                <a:latin typeface="Arial"/>
                <a:cs typeface="Arial"/>
                <a:hlinkClick r:id="rId4"/>
              </a:rPr>
              <a:t>Gradient</a:t>
            </a:r>
            <a:r>
              <a:rPr sz="1400" u="heavy" spc="-90" dirty="0">
                <a:solidFill>
                  <a:srgbClr val="009668"/>
                </a:solidFill>
                <a:uFill>
                  <a:solidFill>
                    <a:srgbClr val="009668"/>
                  </a:solidFill>
                </a:uFill>
                <a:latin typeface="Arial"/>
                <a:cs typeface="Arial"/>
                <a:hlinkClick r:id="rId4"/>
              </a:rPr>
              <a:t> </a:t>
            </a:r>
            <a:r>
              <a:rPr sz="1400" u="heavy" dirty="0">
                <a:solidFill>
                  <a:srgbClr val="009668"/>
                </a:solidFill>
                <a:uFill>
                  <a:solidFill>
                    <a:srgbClr val="009668"/>
                  </a:solidFill>
                </a:uFill>
                <a:latin typeface="Arial"/>
                <a:cs typeface="Arial"/>
                <a:hlinkClick r:id="rId4"/>
              </a:rPr>
              <a:t>Accumulation</a:t>
            </a:r>
            <a:r>
              <a:rPr sz="1400" u="heavy" spc="-15" dirty="0">
                <a:solidFill>
                  <a:srgbClr val="009668"/>
                </a:solidFill>
                <a:uFill>
                  <a:solidFill>
                    <a:srgbClr val="009668"/>
                  </a:solidFill>
                </a:uFill>
                <a:latin typeface="Arial"/>
                <a:cs typeface="Arial"/>
                <a:hlinkClick r:id="rId4"/>
              </a:rPr>
              <a:t> </a:t>
            </a:r>
            <a:r>
              <a:rPr sz="1400" u="heavy" dirty="0">
                <a:solidFill>
                  <a:srgbClr val="009668"/>
                </a:solidFill>
                <a:uFill>
                  <a:solidFill>
                    <a:srgbClr val="009668"/>
                  </a:solidFill>
                </a:uFill>
                <a:latin typeface="Arial"/>
                <a:cs typeface="Arial"/>
                <a:hlinkClick r:id="rId4"/>
              </a:rPr>
              <a:t>in</a:t>
            </a:r>
            <a:r>
              <a:rPr sz="1400" u="heavy" spc="-15" dirty="0">
                <a:solidFill>
                  <a:srgbClr val="009668"/>
                </a:solidFill>
                <a:uFill>
                  <a:solidFill>
                    <a:srgbClr val="009668"/>
                  </a:solidFill>
                </a:uFill>
                <a:latin typeface="Arial"/>
                <a:cs typeface="Arial"/>
                <a:hlinkClick r:id="rId4"/>
              </a:rPr>
              <a:t> </a:t>
            </a:r>
            <a:r>
              <a:rPr sz="1400" u="heavy" spc="-20" dirty="0">
                <a:solidFill>
                  <a:srgbClr val="009668"/>
                </a:solidFill>
                <a:uFill>
                  <a:solidFill>
                    <a:srgbClr val="009668"/>
                  </a:solidFill>
                </a:uFill>
                <a:latin typeface="Arial"/>
                <a:cs typeface="Arial"/>
                <a:hlinkClick r:id="rId4"/>
              </a:rPr>
              <a:t>PyTorch</a:t>
            </a:r>
            <a:endParaRPr sz="1400">
              <a:latin typeface="Arial"/>
              <a:cs typeface="Arial"/>
            </a:endParaRPr>
          </a:p>
        </p:txBody>
      </p:sp>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p:nvPr>
        </p:nvSpPr>
        <p:spPr>
          <a:xfrm>
            <a:off x="1295400" y="157204"/>
            <a:ext cx="6705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Submission &amp; Rules</a:t>
            </a:r>
            <a:endParaRPr dirty="0"/>
          </a:p>
          <a:p>
            <a:pPr marL="0" lvl="0" indent="0" algn="l" rtl="0">
              <a:spcBef>
                <a:spcPts val="0"/>
              </a:spcBef>
              <a:spcAft>
                <a:spcPts val="0"/>
              </a:spcAft>
              <a:buNone/>
            </a:pPr>
            <a:endParaRPr dirty="0"/>
          </a:p>
        </p:txBody>
      </p:sp>
      <p:sp>
        <p:nvSpPr>
          <p:cNvPr id="307" name="Google Shape;307;p49"/>
          <p:cNvSpPr txBox="1">
            <a:spLocks noGrp="1"/>
          </p:cNvSpPr>
          <p:nvPr>
            <p:ph type="body" idx="1"/>
          </p:nvPr>
        </p:nvSpPr>
        <p:spPr>
          <a:xfrm>
            <a:off x="311700" y="1383633"/>
            <a:ext cx="8520600" cy="4403700"/>
          </a:xfrm>
          <a:prstGeom prst="rect">
            <a:avLst/>
          </a:prstGeom>
        </p:spPr>
        <p:txBody>
          <a:bodyPr spcFirstLastPara="1" wrap="square" lIns="91425" tIns="91425" rIns="91425" bIns="91425" anchor="t" anchorCtr="0">
            <a:noAutofit/>
          </a:bodyPr>
          <a:lstStyle/>
          <a:p>
            <a:pPr indent="-381000">
              <a:buSzPts val="2400"/>
            </a:pPr>
            <a:r>
              <a:rPr lang="en-US" sz="2400" dirty="0"/>
              <a:t>Deadline: April. 1</a:t>
            </a:r>
            <a:r>
              <a:rPr lang="en-US" sz="2400" baseline="30000" dirty="0"/>
              <a:t>st</a:t>
            </a:r>
            <a:r>
              <a:rPr lang="en-US" sz="2400" dirty="0"/>
              <a:t> 23:59</a:t>
            </a:r>
          </a:p>
          <a:p>
            <a:pPr marL="457200" lvl="0" indent="-381000" algn="l" rtl="0">
              <a:spcBef>
                <a:spcPts val="0"/>
              </a:spcBef>
              <a:spcAft>
                <a:spcPts val="0"/>
              </a:spcAft>
              <a:buSzPts val="2400"/>
              <a:buChar char="●"/>
            </a:pPr>
            <a:r>
              <a:rPr lang="zh-TW" sz="2400" dirty="0"/>
              <a:t>Allow package：</a:t>
            </a:r>
            <a:endParaRPr sz="2400" dirty="0"/>
          </a:p>
          <a:p>
            <a:pPr marL="914400" lvl="1" indent="-342900" algn="l" rtl="0">
              <a:spcBef>
                <a:spcPts val="0"/>
              </a:spcBef>
              <a:spcAft>
                <a:spcPts val="0"/>
              </a:spcAft>
              <a:buSzPts val="1800"/>
              <a:buChar char="○"/>
            </a:pPr>
            <a:r>
              <a:rPr lang="zh-TW" sz="1800" dirty="0"/>
              <a:t>python 3</a:t>
            </a:r>
            <a:endParaRPr sz="1800" dirty="0"/>
          </a:p>
          <a:p>
            <a:pPr marL="914400" lvl="1" indent="-342900" algn="l" rtl="0">
              <a:spcBef>
                <a:spcPts val="0"/>
              </a:spcBef>
              <a:spcAft>
                <a:spcPts val="0"/>
              </a:spcAft>
              <a:buClr>
                <a:srgbClr val="FF0000"/>
              </a:buClr>
              <a:buSzPts val="1800"/>
              <a:buChar char="○"/>
            </a:pPr>
            <a:r>
              <a:rPr lang="zh-TW" sz="1800" b="1" dirty="0">
                <a:solidFill>
                  <a:srgbClr val="FF0000"/>
                </a:solidFill>
              </a:rPr>
              <a:t>TensorFlow</a:t>
            </a:r>
            <a:r>
              <a:rPr lang="en-US" altLang="zh-TW" sz="1800" b="1" dirty="0">
                <a:solidFill>
                  <a:srgbClr val="FF0000"/>
                </a:solidFill>
              </a:rPr>
              <a:t>/</a:t>
            </a:r>
            <a:r>
              <a:rPr lang="en-US" altLang="zh-TW" sz="1800" b="1" dirty="0" err="1">
                <a:solidFill>
                  <a:srgbClr val="FF0000"/>
                </a:solidFill>
              </a:rPr>
              <a:t>pytorch</a:t>
            </a:r>
            <a:r>
              <a:rPr lang="zh-TW" sz="1800" b="1" dirty="0">
                <a:solidFill>
                  <a:srgbClr val="FF0000"/>
                </a:solidFill>
              </a:rPr>
              <a:t> ONLY</a:t>
            </a:r>
            <a:r>
              <a:rPr lang="zh-TW" sz="1800" dirty="0">
                <a:solidFill>
                  <a:srgbClr val="000000"/>
                </a:solidFill>
              </a:rPr>
              <a:t> </a:t>
            </a:r>
            <a:r>
              <a:rPr lang="en-US" altLang="zh-TW" sz="1800" dirty="0">
                <a:solidFill>
                  <a:srgbClr val="000000"/>
                </a:solidFill>
              </a:rPr>
              <a:t>for CS and ECE student</a:t>
            </a:r>
          </a:p>
          <a:p>
            <a:pPr marL="914400" lvl="1" indent="-342900" algn="l" rtl="0">
              <a:spcBef>
                <a:spcPts val="0"/>
              </a:spcBef>
              <a:spcAft>
                <a:spcPts val="0"/>
              </a:spcAft>
              <a:buClr>
                <a:srgbClr val="FF0000"/>
              </a:buClr>
              <a:buSzPts val="1800"/>
              <a:buChar char="○"/>
            </a:pPr>
            <a:r>
              <a:rPr lang="en-US" altLang="zh-TW" sz="1800" dirty="0">
                <a:solidFill>
                  <a:srgbClr val="000000"/>
                </a:solidFill>
              </a:rPr>
              <a:t>For non-CS/ECE students, </a:t>
            </a:r>
            <a:r>
              <a:rPr lang="en-US" altLang="zh-TW" sz="1800" dirty="0" err="1">
                <a:solidFill>
                  <a:srgbClr val="000000"/>
                </a:solidFill>
              </a:rPr>
              <a:t>Keras</a:t>
            </a:r>
            <a:r>
              <a:rPr lang="en-US" altLang="zh-TW" sz="1800" dirty="0">
                <a:solidFill>
                  <a:srgbClr val="000000"/>
                </a:solidFill>
              </a:rPr>
              <a:t> is allowed.</a:t>
            </a:r>
          </a:p>
          <a:p>
            <a:pPr marL="914400" lvl="1" indent="-342900" algn="l" rtl="0">
              <a:spcBef>
                <a:spcPts val="0"/>
              </a:spcBef>
              <a:spcAft>
                <a:spcPts val="0"/>
              </a:spcAft>
              <a:buClr>
                <a:srgbClr val="FF0000"/>
              </a:buClr>
              <a:buSzPts val="1800"/>
              <a:buChar char="○"/>
            </a:pPr>
            <a:endParaRPr sz="1800"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1"/>
          <p:cNvSpPr txBox="1">
            <a:spLocks noGrp="1"/>
          </p:cNvSpPr>
          <p:nvPr>
            <p:ph type="title"/>
          </p:nvPr>
        </p:nvSpPr>
        <p:spPr>
          <a:xfrm>
            <a:off x="1524000" y="162758"/>
            <a:ext cx="68580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dirty="0"/>
              <a:t>Submission &amp; Rules</a:t>
            </a:r>
            <a:endParaRPr dirty="0"/>
          </a:p>
        </p:txBody>
      </p:sp>
      <p:sp>
        <p:nvSpPr>
          <p:cNvPr id="319" name="Google Shape;319;p51"/>
          <p:cNvSpPr txBox="1">
            <a:spLocks noGrp="1"/>
          </p:cNvSpPr>
          <p:nvPr>
            <p:ph type="body" idx="1"/>
          </p:nvPr>
        </p:nvSpPr>
        <p:spPr>
          <a:xfrm>
            <a:off x="-1275" y="1053433"/>
            <a:ext cx="9188700" cy="5606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zh-TW" dirty="0"/>
              <a:t>For HW</a:t>
            </a:r>
            <a:r>
              <a:rPr lang="en-US" altLang="zh-TW" dirty="0"/>
              <a:t>3</a:t>
            </a:r>
            <a:r>
              <a:rPr lang="zh-TW" dirty="0"/>
              <a:t>：</a:t>
            </a:r>
            <a:endParaRPr lang="en-US" altLang="zh-TW" dirty="0"/>
          </a:p>
          <a:p>
            <a:pPr lvl="1" indent="-342900">
              <a:lnSpc>
                <a:spcPct val="150000"/>
              </a:lnSpc>
              <a:spcBef>
                <a:spcPts val="0"/>
              </a:spcBef>
              <a:buSzPts val="1800"/>
              <a:buChar char="●"/>
            </a:pPr>
            <a:r>
              <a:rPr lang="en-US" b="1" dirty="0"/>
              <a:t>Submit a report on Canvas</a:t>
            </a:r>
          </a:p>
          <a:p>
            <a:pPr lvl="1" indent="-342900">
              <a:lnSpc>
                <a:spcPct val="150000"/>
              </a:lnSpc>
              <a:spcBef>
                <a:spcPts val="0"/>
              </a:spcBef>
              <a:buSzPts val="1800"/>
              <a:buChar char="●"/>
            </a:pPr>
            <a:r>
              <a:rPr lang="en-US" b="1" dirty="0"/>
              <a:t>Submit your code to </a:t>
            </a:r>
            <a:r>
              <a:rPr lang="en-US" b="1" dirty="0" err="1"/>
              <a:t>github</a:t>
            </a:r>
            <a:r>
              <a:rPr lang="en-US" b="1" dirty="0"/>
              <a:t>. </a:t>
            </a:r>
            <a:endParaRPr b="1" dirty="0"/>
          </a:p>
          <a:p>
            <a:pPr marL="0" lvl="0" indent="0" algn="l" rtl="0">
              <a:lnSpc>
                <a:spcPct val="150000"/>
              </a:lnSpc>
              <a:spcBef>
                <a:spcPts val="1600"/>
              </a:spcBef>
              <a:spcAft>
                <a:spcPts val="1600"/>
              </a:spcAft>
              <a:buNone/>
            </a:pPr>
            <a:endParaRPr sz="16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08150" y="381000"/>
            <a:ext cx="1672675"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175" dirty="0"/>
              <a:t>BERT</a:t>
            </a:r>
          </a:p>
        </p:txBody>
      </p:sp>
      <p:grpSp>
        <p:nvGrpSpPr>
          <p:cNvPr id="4" name="object 4"/>
          <p:cNvGrpSpPr/>
          <p:nvPr/>
        </p:nvGrpSpPr>
        <p:grpSpPr>
          <a:xfrm>
            <a:off x="96948" y="1009625"/>
            <a:ext cx="8984615" cy="4809490"/>
            <a:chOff x="96947" y="152375"/>
            <a:chExt cx="8984615" cy="4809490"/>
          </a:xfrm>
        </p:grpSpPr>
        <p:pic>
          <p:nvPicPr>
            <p:cNvPr id="5" name="object 5"/>
            <p:cNvPicPr/>
            <p:nvPr/>
          </p:nvPicPr>
          <p:blipFill>
            <a:blip r:embed="rId2" cstate="print"/>
            <a:stretch>
              <a:fillRect/>
            </a:stretch>
          </p:blipFill>
          <p:spPr>
            <a:xfrm>
              <a:off x="853836" y="1271688"/>
              <a:ext cx="7428322" cy="3009759"/>
            </a:xfrm>
            <a:prstGeom prst="rect">
              <a:avLst/>
            </a:prstGeom>
          </p:spPr>
        </p:pic>
        <p:pic>
          <p:nvPicPr>
            <p:cNvPr id="6" name="object 6"/>
            <p:cNvPicPr/>
            <p:nvPr/>
          </p:nvPicPr>
          <p:blipFill>
            <a:blip r:embed="rId3" cstate="print"/>
            <a:stretch>
              <a:fillRect/>
            </a:stretch>
          </p:blipFill>
          <p:spPr>
            <a:xfrm>
              <a:off x="96947" y="3521150"/>
              <a:ext cx="734775" cy="1440475"/>
            </a:xfrm>
            <a:prstGeom prst="rect">
              <a:avLst/>
            </a:prstGeom>
          </p:spPr>
        </p:pic>
        <p:pic>
          <p:nvPicPr>
            <p:cNvPr id="7" name="object 7"/>
            <p:cNvPicPr/>
            <p:nvPr/>
          </p:nvPicPr>
          <p:blipFill>
            <a:blip r:embed="rId3" cstate="print"/>
            <a:stretch>
              <a:fillRect/>
            </a:stretch>
          </p:blipFill>
          <p:spPr>
            <a:xfrm>
              <a:off x="8302897" y="152375"/>
              <a:ext cx="734774" cy="1440475"/>
            </a:xfrm>
            <a:prstGeom prst="rect">
              <a:avLst/>
            </a:prstGeom>
          </p:spPr>
        </p:pic>
        <p:pic>
          <p:nvPicPr>
            <p:cNvPr id="8" name="object 8"/>
            <p:cNvPicPr/>
            <p:nvPr/>
          </p:nvPicPr>
          <p:blipFill>
            <a:blip r:embed="rId3" cstate="print"/>
            <a:stretch>
              <a:fillRect/>
            </a:stretch>
          </p:blipFill>
          <p:spPr>
            <a:xfrm>
              <a:off x="8346172" y="3462175"/>
              <a:ext cx="734774" cy="1440475"/>
            </a:xfrm>
            <a:prstGeom prst="rect">
              <a:avLst/>
            </a:prstGeom>
          </p:spPr>
        </p:pic>
      </p:grpSp>
      <p:sp>
        <p:nvSpPr>
          <p:cNvPr id="9" name="object 9"/>
          <p:cNvSpPr txBox="1"/>
          <p:nvPr/>
        </p:nvSpPr>
        <p:spPr>
          <a:xfrm>
            <a:off x="1308150" y="5394538"/>
            <a:ext cx="2733040" cy="228268"/>
          </a:xfrm>
          <a:prstGeom prst="rect">
            <a:avLst/>
          </a:prstGeom>
        </p:spPr>
        <p:txBody>
          <a:bodyPr vert="horz" wrap="square" lIns="0" tIns="12700" rIns="0" bIns="0" rtlCol="0">
            <a:spAutoFit/>
          </a:bodyPr>
          <a:lstStyle/>
          <a:p>
            <a:pPr marL="12700">
              <a:spcBef>
                <a:spcPts val="100"/>
              </a:spcBef>
            </a:pPr>
            <a:r>
              <a:rPr sz="1400" u="heavy" spc="-10" dirty="0">
                <a:solidFill>
                  <a:srgbClr val="009668"/>
                </a:solidFill>
                <a:uFill>
                  <a:solidFill>
                    <a:srgbClr val="009668"/>
                  </a:solidFill>
                </a:uFill>
                <a:latin typeface="Arial"/>
                <a:cs typeface="Arial"/>
                <a:hlinkClick r:id="rId4"/>
              </a:rPr>
              <a:t>https://arxiv.org/abs/1810.04805</a:t>
            </a:r>
            <a:endParaRPr sz="1400">
              <a:latin typeface="Arial"/>
              <a:cs typeface="Arial"/>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152400"/>
            <a:ext cx="7924800"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tabLst>
                <a:tab pos="926465" algn="l"/>
              </a:tabLst>
            </a:pPr>
            <a:r>
              <a:rPr spc="-10" dirty="0"/>
              <a:t>Task:</a:t>
            </a:r>
            <a:r>
              <a:rPr lang="en-US" spc="-10" dirty="0"/>
              <a:t> </a:t>
            </a:r>
            <a:r>
              <a:rPr spc="-185" dirty="0"/>
              <a:t>Extractive</a:t>
            </a:r>
            <a:r>
              <a:rPr spc="-20" dirty="0"/>
              <a:t> </a:t>
            </a:r>
            <a:r>
              <a:rPr spc="-235" dirty="0"/>
              <a:t>Question</a:t>
            </a:r>
            <a:r>
              <a:rPr spc="-95" dirty="0"/>
              <a:t> </a:t>
            </a:r>
            <a:r>
              <a:rPr spc="-215" dirty="0"/>
              <a:t>Answering</a:t>
            </a:r>
          </a:p>
        </p:txBody>
      </p:sp>
      <p:pic>
        <p:nvPicPr>
          <p:cNvPr id="4" name="object 4"/>
          <p:cNvPicPr/>
          <p:nvPr/>
        </p:nvPicPr>
        <p:blipFill>
          <a:blip r:embed="rId2" cstate="print"/>
          <a:stretch>
            <a:fillRect/>
          </a:stretch>
        </p:blipFill>
        <p:spPr>
          <a:xfrm>
            <a:off x="1524000" y="1571483"/>
            <a:ext cx="5382105" cy="3031325"/>
          </a:xfrm>
          <a:prstGeom prst="rect">
            <a:avLst/>
          </a:prstGeom>
        </p:spPr>
      </p:pic>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048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204" dirty="0"/>
              <a:t>Dataset</a:t>
            </a:r>
            <a:endParaRPr spc="-330" dirty="0"/>
          </a:p>
        </p:txBody>
      </p:sp>
      <p:sp>
        <p:nvSpPr>
          <p:cNvPr id="3" name="object 3"/>
          <p:cNvSpPr txBox="1"/>
          <p:nvPr/>
        </p:nvSpPr>
        <p:spPr>
          <a:xfrm>
            <a:off x="304800" y="1371600"/>
            <a:ext cx="8759275" cy="2228815"/>
          </a:xfrm>
          <a:prstGeom prst="rect">
            <a:avLst/>
          </a:prstGeom>
        </p:spPr>
        <p:txBody>
          <a:bodyPr vert="horz" wrap="square" lIns="0" tIns="12700" rIns="0" bIns="0" rtlCol="0">
            <a:spAutoFit/>
          </a:bodyPr>
          <a:lstStyle/>
          <a:p>
            <a:r>
              <a:rPr lang="en-US" b="1" dirty="0"/>
              <a:t>Spoken-</a:t>
            </a:r>
            <a:r>
              <a:rPr lang="en-US" b="1" dirty="0" err="1"/>
              <a:t>SQuAD</a:t>
            </a:r>
            <a:r>
              <a:rPr lang="en-US" b="1" dirty="0"/>
              <a:t> : A spoken question answering dataset on </a:t>
            </a:r>
            <a:r>
              <a:rPr lang="en-US" b="1" dirty="0" err="1"/>
              <a:t>SQuAD</a:t>
            </a:r>
            <a:endParaRPr lang="en-US" b="1" dirty="0"/>
          </a:p>
          <a:p>
            <a:endParaRPr lang="en-US" b="1" dirty="0"/>
          </a:p>
          <a:p>
            <a:r>
              <a:rPr lang="en-US" b="1" dirty="0">
                <a:hlinkClick r:id="rId2"/>
              </a:rPr>
              <a:t>https://github.com/chiahsuan156/Spoken-SQuAD</a:t>
            </a:r>
            <a:endParaRPr lang="en-US" b="1" dirty="0"/>
          </a:p>
          <a:p>
            <a:r>
              <a:rPr lang="en-US" b="1" dirty="0">
                <a:hlinkClick r:id="rId3"/>
              </a:rPr>
              <a:t>https://arxiv.org/pdf/1804.00320.pdf</a:t>
            </a:r>
            <a:endParaRPr lang="en-US" b="1" dirty="0"/>
          </a:p>
          <a:p>
            <a:r>
              <a:rPr lang="en-US" b="1" dirty="0">
                <a:hlinkClick r:id="rId4"/>
              </a:rPr>
              <a:t>https://paperswithcode.com/sota/spoken-language-understanding-on-spoken-squad</a:t>
            </a:r>
            <a:endParaRPr lang="en-US" b="1" dirty="0"/>
          </a:p>
          <a:p>
            <a:endParaRPr lang="en-US" b="1" dirty="0"/>
          </a:p>
          <a:p>
            <a:endParaRPr lang="en-US" b="1" spc="60" dirty="0">
              <a:latin typeface="Arial"/>
              <a:cs typeface="Arial"/>
            </a:endParaRPr>
          </a:p>
        </p:txBody>
      </p:sp>
      <p:sp>
        <p:nvSpPr>
          <p:cNvPr id="7" name="TextBox 6">
            <a:extLst>
              <a:ext uri="{FF2B5EF4-FFF2-40B4-BE49-F238E27FC236}">
                <a16:creationId xmlns:a16="http://schemas.microsoft.com/office/drawing/2014/main" id="{A8EBC67D-F1E0-9D77-F7C5-97D1C5271DBD}"/>
              </a:ext>
            </a:extLst>
          </p:cNvPr>
          <p:cNvSpPr txBox="1"/>
          <p:nvPr/>
        </p:nvSpPr>
        <p:spPr>
          <a:xfrm>
            <a:off x="192362" y="3352800"/>
            <a:ext cx="8759275" cy="2862322"/>
          </a:xfrm>
          <a:prstGeom prst="rect">
            <a:avLst/>
          </a:prstGeom>
          <a:noFill/>
        </p:spPr>
        <p:txBody>
          <a:bodyPr wrap="square" rtlCol="0">
            <a:spAutoFit/>
          </a:bodyPr>
          <a:lstStyle/>
          <a:p>
            <a:r>
              <a:rPr lang="en-US" dirty="0"/>
              <a:t>In </a:t>
            </a:r>
            <a:r>
              <a:rPr lang="en-US" dirty="0" err="1"/>
              <a:t>SpokenSQuAD</a:t>
            </a:r>
            <a:r>
              <a:rPr lang="en-US" dirty="0"/>
              <a:t>, the document is in spoken form, the input question is in the form of text and the answer to each question is always a span in the document. We conducted the following procedures to generate spoken documents from the original </a:t>
            </a:r>
            <a:r>
              <a:rPr lang="en-US" dirty="0" err="1"/>
              <a:t>SQuAD</a:t>
            </a:r>
            <a:r>
              <a:rPr lang="en-US" dirty="0"/>
              <a:t> dataset. First, we used Google text-to-speech system to generate the spoken version of the articles in </a:t>
            </a:r>
            <a:r>
              <a:rPr lang="en-US" dirty="0" err="1"/>
              <a:t>SQuAD</a:t>
            </a:r>
            <a:r>
              <a:rPr lang="en-US" dirty="0"/>
              <a:t>. Then we utilized CMU Sphinx to generate the corresponding ASR transcriptions. In this study, we left the questions in the text form. We used </a:t>
            </a:r>
            <a:r>
              <a:rPr lang="en-US" dirty="0" err="1"/>
              <a:t>SQuAD</a:t>
            </a:r>
            <a:r>
              <a:rPr lang="en-US" dirty="0"/>
              <a:t> training set to generate the training set of Spoken </a:t>
            </a:r>
            <a:r>
              <a:rPr lang="en-US" dirty="0" err="1"/>
              <a:t>SQuAD</a:t>
            </a:r>
            <a:r>
              <a:rPr lang="en-US" dirty="0"/>
              <a:t>, and </a:t>
            </a:r>
            <a:r>
              <a:rPr lang="en-US" dirty="0" err="1"/>
              <a:t>SQuAD</a:t>
            </a:r>
            <a:r>
              <a:rPr lang="en-US" dirty="0"/>
              <a:t> development set was used to generate the testing set for Spoken </a:t>
            </a:r>
            <a:r>
              <a:rPr lang="en-US" dirty="0" err="1"/>
              <a:t>SQuAD</a:t>
            </a:r>
            <a:r>
              <a:rPr lang="en-US" dirty="0"/>
              <a:t>. If the answer of a question did not exist in the ASR transcriptions of the associated article, we removed the question-answer pair from the dataset.</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294C-B631-3DA3-F1E9-9BE7F1A10ACE}"/>
              </a:ext>
            </a:extLst>
          </p:cNvPr>
          <p:cNvSpPr>
            <a:spLocks noGrp="1"/>
          </p:cNvSpPr>
          <p:nvPr>
            <p:ph type="title"/>
          </p:nvPr>
        </p:nvSpPr>
        <p:spPr/>
        <p:txBody>
          <a:bodyPr/>
          <a:lstStyle/>
          <a:p>
            <a:r>
              <a:rPr lang="en-US" dirty="0"/>
              <a:t>Dataset</a:t>
            </a:r>
          </a:p>
        </p:txBody>
      </p:sp>
      <p:pic>
        <p:nvPicPr>
          <p:cNvPr id="5" name="Content Placeholder 4" descr="A picture containing text, newspaper&#10;&#10;Description automatically generated">
            <a:extLst>
              <a:ext uri="{FF2B5EF4-FFF2-40B4-BE49-F238E27FC236}">
                <a16:creationId xmlns:a16="http://schemas.microsoft.com/office/drawing/2014/main" id="{54123F60-1B67-4F74-B396-363BCF831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524000"/>
            <a:ext cx="4791075" cy="3400425"/>
          </a:xfrm>
        </p:spPr>
      </p:pic>
    </p:spTree>
    <p:extLst>
      <p:ext uri="{BB962C8B-B14F-4D97-AF65-F5344CB8AC3E}">
        <p14:creationId xmlns:p14="http://schemas.microsoft.com/office/powerpoint/2010/main" val="2426532879"/>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0A63-0166-0C7B-EF95-7A76FAA9674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04C5E84-068C-F006-C8B8-C27D39DB72A0}"/>
              </a:ext>
            </a:extLst>
          </p:cNvPr>
          <p:cNvSpPr>
            <a:spLocks noGrp="1"/>
          </p:cNvSpPr>
          <p:nvPr>
            <p:ph idx="1"/>
          </p:nvPr>
        </p:nvSpPr>
        <p:spPr>
          <a:xfrm>
            <a:off x="76200" y="1219200"/>
            <a:ext cx="9067800" cy="3048000"/>
          </a:xfrm>
        </p:spPr>
        <p:txBody>
          <a:bodyPr/>
          <a:lstStyle/>
          <a:p>
            <a:r>
              <a:rPr lang="en-US" dirty="0"/>
              <a:t>This dataset collected 37,111 question answer pairs as the training set (Word Error Rate 22.77%) and 5,351 as the testing set (Word Error Rate 22.73%).</a:t>
            </a:r>
          </a:p>
          <a:p>
            <a:r>
              <a:rPr lang="en-US" dirty="0"/>
              <a:t>To test the comprehension ability of machine in real life scenario under worse audio quality, we further added two different levels of white noise into the audio files of testing set to obtain different WERs.</a:t>
            </a:r>
          </a:p>
          <a:p>
            <a:endParaRPr lang="en-US" dirty="0"/>
          </a:p>
        </p:txBody>
      </p:sp>
      <p:graphicFrame>
        <p:nvGraphicFramePr>
          <p:cNvPr id="6" name="Table 5">
            <a:extLst>
              <a:ext uri="{FF2B5EF4-FFF2-40B4-BE49-F238E27FC236}">
                <a16:creationId xmlns:a16="http://schemas.microsoft.com/office/drawing/2014/main" id="{872B7F1C-75C4-E2FE-1669-E247FC0AD54B}"/>
              </a:ext>
            </a:extLst>
          </p:cNvPr>
          <p:cNvGraphicFramePr>
            <a:graphicFrameLocks noGrp="1"/>
          </p:cNvGraphicFramePr>
          <p:nvPr>
            <p:extLst>
              <p:ext uri="{D42A27DB-BD31-4B8C-83A1-F6EECF244321}">
                <p14:modId xmlns:p14="http://schemas.microsoft.com/office/powerpoint/2010/main" val="4148839595"/>
              </p:ext>
            </p:extLst>
          </p:nvPr>
        </p:nvGraphicFramePr>
        <p:xfrm>
          <a:off x="228600" y="4800600"/>
          <a:ext cx="9067800" cy="731520"/>
        </p:xfrm>
        <a:graphic>
          <a:graphicData uri="http://schemas.openxmlformats.org/drawingml/2006/table">
            <a:tbl>
              <a:tblPr/>
              <a:tblGrid>
                <a:gridCol w="2266950">
                  <a:extLst>
                    <a:ext uri="{9D8B030D-6E8A-4147-A177-3AD203B41FA5}">
                      <a16:colId xmlns:a16="http://schemas.microsoft.com/office/drawing/2014/main" val="926362011"/>
                    </a:ext>
                  </a:extLst>
                </a:gridCol>
                <a:gridCol w="2266950">
                  <a:extLst>
                    <a:ext uri="{9D8B030D-6E8A-4147-A177-3AD203B41FA5}">
                      <a16:colId xmlns:a16="http://schemas.microsoft.com/office/drawing/2014/main" val="1269153415"/>
                    </a:ext>
                  </a:extLst>
                </a:gridCol>
                <a:gridCol w="2266950">
                  <a:extLst>
                    <a:ext uri="{9D8B030D-6E8A-4147-A177-3AD203B41FA5}">
                      <a16:colId xmlns:a16="http://schemas.microsoft.com/office/drawing/2014/main" val="2833393815"/>
                    </a:ext>
                  </a:extLst>
                </a:gridCol>
                <a:gridCol w="2266950">
                  <a:extLst>
                    <a:ext uri="{9D8B030D-6E8A-4147-A177-3AD203B41FA5}">
                      <a16:colId xmlns:a16="http://schemas.microsoft.com/office/drawing/2014/main" val="302683309"/>
                    </a:ext>
                  </a:extLst>
                </a:gridCol>
              </a:tblGrid>
              <a:tr h="0">
                <a:tc>
                  <a:txBody>
                    <a:bodyPr/>
                    <a:lstStyle/>
                    <a:p>
                      <a:r>
                        <a:rPr lang="en-US"/>
                        <a:t>Testing Set</a:t>
                      </a:r>
                    </a:p>
                  </a:txBody>
                  <a:tcPr anchor="ctr">
                    <a:lnL>
                      <a:noFill/>
                    </a:lnL>
                    <a:lnR>
                      <a:noFill/>
                    </a:lnR>
                    <a:lnT>
                      <a:noFill/>
                    </a:lnT>
                    <a:lnB>
                      <a:noFill/>
                    </a:lnB>
                  </a:tcPr>
                </a:tc>
                <a:tc>
                  <a:txBody>
                    <a:bodyPr/>
                    <a:lstStyle/>
                    <a:p>
                      <a:pPr algn="ctr"/>
                      <a:r>
                        <a:rPr lang="en-US"/>
                        <a:t>No noise</a:t>
                      </a:r>
                    </a:p>
                  </a:txBody>
                  <a:tcPr anchor="ctr">
                    <a:lnL>
                      <a:noFill/>
                    </a:lnL>
                    <a:lnR>
                      <a:noFill/>
                    </a:lnR>
                    <a:lnT>
                      <a:noFill/>
                    </a:lnT>
                    <a:lnB>
                      <a:noFill/>
                    </a:lnB>
                  </a:tcPr>
                </a:tc>
                <a:tc>
                  <a:txBody>
                    <a:bodyPr/>
                    <a:lstStyle/>
                    <a:p>
                      <a:pPr algn="ctr"/>
                      <a:r>
                        <a:rPr lang="en-US"/>
                        <a:t>Noise V1</a:t>
                      </a:r>
                    </a:p>
                  </a:txBody>
                  <a:tcPr anchor="ctr">
                    <a:lnL>
                      <a:noFill/>
                    </a:lnL>
                    <a:lnR>
                      <a:noFill/>
                    </a:lnR>
                    <a:lnT>
                      <a:noFill/>
                    </a:lnT>
                    <a:lnB>
                      <a:noFill/>
                    </a:lnB>
                  </a:tcPr>
                </a:tc>
                <a:tc>
                  <a:txBody>
                    <a:bodyPr/>
                    <a:lstStyle/>
                    <a:p>
                      <a:pPr algn="ctr"/>
                      <a:r>
                        <a:rPr lang="en-US"/>
                        <a:t>Noise V2</a:t>
                      </a:r>
                    </a:p>
                  </a:txBody>
                  <a:tcPr anchor="ctr">
                    <a:lnL>
                      <a:noFill/>
                    </a:lnL>
                    <a:lnR>
                      <a:noFill/>
                    </a:lnR>
                    <a:lnT>
                      <a:noFill/>
                    </a:lnT>
                    <a:lnB>
                      <a:noFill/>
                    </a:lnB>
                  </a:tcPr>
                </a:tc>
                <a:extLst>
                  <a:ext uri="{0D108BD9-81ED-4DB2-BD59-A6C34878D82A}">
                    <a16:rowId xmlns:a16="http://schemas.microsoft.com/office/drawing/2014/main" val="2852574217"/>
                  </a:ext>
                </a:extLst>
              </a:tr>
              <a:tr h="0">
                <a:tc>
                  <a:txBody>
                    <a:bodyPr/>
                    <a:lstStyle/>
                    <a:p>
                      <a:r>
                        <a:rPr lang="en-US"/>
                        <a:t>WER(%)</a:t>
                      </a:r>
                    </a:p>
                  </a:txBody>
                  <a:tcPr anchor="ctr">
                    <a:lnL>
                      <a:noFill/>
                    </a:lnL>
                    <a:lnR>
                      <a:noFill/>
                    </a:lnR>
                    <a:lnT>
                      <a:noFill/>
                    </a:lnT>
                    <a:lnB>
                      <a:noFill/>
                    </a:lnB>
                  </a:tcPr>
                </a:tc>
                <a:tc>
                  <a:txBody>
                    <a:bodyPr/>
                    <a:lstStyle/>
                    <a:p>
                      <a:pPr algn="ctr"/>
                      <a:r>
                        <a:rPr lang="en-US"/>
                        <a:t>22.73</a:t>
                      </a:r>
                    </a:p>
                  </a:txBody>
                  <a:tcPr anchor="ctr">
                    <a:lnL>
                      <a:noFill/>
                    </a:lnL>
                    <a:lnR>
                      <a:noFill/>
                    </a:lnR>
                    <a:lnT>
                      <a:noFill/>
                    </a:lnT>
                    <a:lnB>
                      <a:noFill/>
                    </a:lnB>
                  </a:tcPr>
                </a:tc>
                <a:tc>
                  <a:txBody>
                    <a:bodyPr/>
                    <a:lstStyle/>
                    <a:p>
                      <a:pPr algn="ctr"/>
                      <a:r>
                        <a:rPr lang="en-US"/>
                        <a:t>44.22</a:t>
                      </a:r>
                    </a:p>
                  </a:txBody>
                  <a:tcPr anchor="ctr">
                    <a:lnL>
                      <a:noFill/>
                    </a:lnL>
                    <a:lnR>
                      <a:noFill/>
                    </a:lnR>
                    <a:lnT>
                      <a:noFill/>
                    </a:lnT>
                    <a:lnB>
                      <a:noFill/>
                    </a:lnB>
                  </a:tcPr>
                </a:tc>
                <a:tc>
                  <a:txBody>
                    <a:bodyPr/>
                    <a:lstStyle/>
                    <a:p>
                      <a:pPr algn="ctr"/>
                      <a:r>
                        <a:rPr lang="en-US" dirty="0"/>
                        <a:t>54.82</a:t>
                      </a:r>
                    </a:p>
                  </a:txBody>
                  <a:tcPr anchor="ctr">
                    <a:lnL>
                      <a:noFill/>
                    </a:lnL>
                    <a:lnR>
                      <a:noFill/>
                    </a:lnR>
                    <a:lnT>
                      <a:noFill/>
                    </a:lnT>
                    <a:lnB>
                      <a:noFill/>
                    </a:lnB>
                  </a:tcPr>
                </a:tc>
                <a:extLst>
                  <a:ext uri="{0D108BD9-81ED-4DB2-BD59-A6C34878D82A}">
                    <a16:rowId xmlns:a16="http://schemas.microsoft.com/office/drawing/2014/main" val="3759091531"/>
                  </a:ext>
                </a:extLst>
              </a:tr>
            </a:tbl>
          </a:graphicData>
        </a:graphic>
      </p:graphicFrame>
    </p:spTree>
    <p:extLst>
      <p:ext uri="{BB962C8B-B14F-4D97-AF65-F5344CB8AC3E}">
        <p14:creationId xmlns:p14="http://schemas.microsoft.com/office/powerpoint/2010/main" val="1851360411"/>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048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210" dirty="0"/>
              <a:t>Tokenization</a:t>
            </a:r>
          </a:p>
        </p:txBody>
      </p:sp>
      <p:grpSp>
        <p:nvGrpSpPr>
          <p:cNvPr id="3" name="object 3"/>
          <p:cNvGrpSpPr/>
          <p:nvPr/>
        </p:nvGrpSpPr>
        <p:grpSpPr>
          <a:xfrm>
            <a:off x="1504925" y="2430487"/>
            <a:ext cx="561340" cy="1104900"/>
            <a:chOff x="1504925" y="1573237"/>
            <a:chExt cx="561340" cy="1104900"/>
          </a:xfrm>
        </p:grpSpPr>
        <p:sp>
          <p:nvSpPr>
            <p:cNvPr id="4" name="object 4"/>
            <p:cNvSpPr/>
            <p:nvPr/>
          </p:nvSpPr>
          <p:spPr>
            <a:xfrm>
              <a:off x="1504925" y="2027343"/>
              <a:ext cx="561340" cy="650240"/>
            </a:xfrm>
            <a:custGeom>
              <a:avLst/>
              <a:gdLst/>
              <a:ahLst/>
              <a:cxnLst/>
              <a:rect l="l" t="t" r="r" b="b"/>
              <a:pathLst>
                <a:path w="561339" h="650239">
                  <a:moveTo>
                    <a:pt x="420974" y="650173"/>
                  </a:moveTo>
                  <a:lnTo>
                    <a:pt x="420974" y="580011"/>
                  </a:lnTo>
                  <a:lnTo>
                    <a:pt x="369048" y="566980"/>
                  </a:lnTo>
                  <a:lnTo>
                    <a:pt x="319623" y="550222"/>
                  </a:lnTo>
                  <a:lnTo>
                    <a:pt x="272915" y="529962"/>
                  </a:lnTo>
                  <a:lnTo>
                    <a:pt x="229138" y="506426"/>
                  </a:lnTo>
                  <a:lnTo>
                    <a:pt x="188509" y="479838"/>
                  </a:lnTo>
                  <a:lnTo>
                    <a:pt x="151242" y="450423"/>
                  </a:lnTo>
                  <a:lnTo>
                    <a:pt x="117553" y="418407"/>
                  </a:lnTo>
                  <a:lnTo>
                    <a:pt x="87657" y="384013"/>
                  </a:lnTo>
                  <a:lnTo>
                    <a:pt x="61770" y="347467"/>
                  </a:lnTo>
                  <a:lnTo>
                    <a:pt x="40107" y="308993"/>
                  </a:lnTo>
                  <a:lnTo>
                    <a:pt x="22883" y="268817"/>
                  </a:lnTo>
                  <a:lnTo>
                    <a:pt x="10313" y="227164"/>
                  </a:lnTo>
                  <a:lnTo>
                    <a:pt x="2614" y="184258"/>
                  </a:lnTo>
                  <a:lnTo>
                    <a:pt x="0" y="140324"/>
                  </a:lnTo>
                  <a:lnTo>
                    <a:pt x="0" y="0"/>
                  </a:lnTo>
                  <a:lnTo>
                    <a:pt x="2614" y="43933"/>
                  </a:lnTo>
                  <a:lnTo>
                    <a:pt x="10313" y="86839"/>
                  </a:lnTo>
                  <a:lnTo>
                    <a:pt x="22883" y="128492"/>
                  </a:lnTo>
                  <a:lnTo>
                    <a:pt x="40107" y="168668"/>
                  </a:lnTo>
                  <a:lnTo>
                    <a:pt x="61770" y="207142"/>
                  </a:lnTo>
                  <a:lnTo>
                    <a:pt x="87657" y="243688"/>
                  </a:lnTo>
                  <a:lnTo>
                    <a:pt x="117553" y="278082"/>
                  </a:lnTo>
                  <a:lnTo>
                    <a:pt x="151242" y="310098"/>
                  </a:lnTo>
                  <a:lnTo>
                    <a:pt x="188509" y="339513"/>
                  </a:lnTo>
                  <a:lnTo>
                    <a:pt x="229138" y="366101"/>
                  </a:lnTo>
                  <a:lnTo>
                    <a:pt x="272915" y="389637"/>
                  </a:lnTo>
                  <a:lnTo>
                    <a:pt x="319623" y="409897"/>
                  </a:lnTo>
                  <a:lnTo>
                    <a:pt x="369048" y="426655"/>
                  </a:lnTo>
                  <a:lnTo>
                    <a:pt x="420974" y="439686"/>
                  </a:lnTo>
                  <a:lnTo>
                    <a:pt x="484599" y="439686"/>
                  </a:lnTo>
                  <a:lnTo>
                    <a:pt x="561299" y="524268"/>
                  </a:lnTo>
                  <a:lnTo>
                    <a:pt x="420974" y="650173"/>
                  </a:lnTo>
                  <a:close/>
                </a:path>
                <a:path w="561339" h="650239">
                  <a:moveTo>
                    <a:pt x="484599" y="439686"/>
                  </a:moveTo>
                  <a:lnTo>
                    <a:pt x="420974" y="439686"/>
                  </a:lnTo>
                  <a:lnTo>
                    <a:pt x="420974" y="369523"/>
                  </a:lnTo>
                  <a:lnTo>
                    <a:pt x="484599" y="439686"/>
                  </a:lnTo>
                  <a:close/>
                </a:path>
              </a:pathLst>
            </a:custGeom>
            <a:solidFill>
              <a:srgbClr val="F44444">
                <a:alpha val="91668"/>
              </a:srgbClr>
            </a:solidFill>
          </p:spPr>
          <p:txBody>
            <a:bodyPr wrap="square" lIns="0" tIns="0" rIns="0" bIns="0" rtlCol="0"/>
            <a:lstStyle/>
            <a:p>
              <a:endParaRPr/>
            </a:p>
          </p:txBody>
        </p:sp>
        <p:sp>
          <p:nvSpPr>
            <p:cNvPr id="5" name="object 5"/>
            <p:cNvSpPr/>
            <p:nvPr/>
          </p:nvSpPr>
          <p:spPr>
            <a:xfrm>
              <a:off x="1505519" y="1573237"/>
              <a:ext cx="560705" cy="524510"/>
            </a:xfrm>
            <a:custGeom>
              <a:avLst/>
              <a:gdLst/>
              <a:ahLst/>
              <a:cxnLst/>
              <a:rect l="l" t="t" r="r" b="b"/>
              <a:pathLst>
                <a:path w="560705" h="524510">
                  <a:moveTo>
                    <a:pt x="6145" y="524268"/>
                  </a:moveTo>
                  <a:lnTo>
                    <a:pt x="0" y="475062"/>
                  </a:lnTo>
                  <a:lnTo>
                    <a:pt x="473" y="426042"/>
                  </a:lnTo>
                  <a:lnTo>
                    <a:pt x="7422" y="377619"/>
                  </a:lnTo>
                  <a:lnTo>
                    <a:pt x="20702" y="330203"/>
                  </a:lnTo>
                  <a:lnTo>
                    <a:pt x="40168" y="284208"/>
                  </a:lnTo>
                  <a:lnTo>
                    <a:pt x="65677" y="240043"/>
                  </a:lnTo>
                  <a:lnTo>
                    <a:pt x="97084" y="198120"/>
                  </a:lnTo>
                  <a:lnTo>
                    <a:pt x="134245" y="158850"/>
                  </a:lnTo>
                  <a:lnTo>
                    <a:pt x="171556" y="126851"/>
                  </a:lnTo>
                  <a:lnTo>
                    <a:pt x="212172" y="98146"/>
                  </a:lnTo>
                  <a:lnTo>
                    <a:pt x="255756" y="72860"/>
                  </a:lnTo>
                  <a:lnTo>
                    <a:pt x="301971" y="51121"/>
                  </a:lnTo>
                  <a:lnTo>
                    <a:pt x="350479" y="33052"/>
                  </a:lnTo>
                  <a:lnTo>
                    <a:pt x="400944" y="18780"/>
                  </a:lnTo>
                  <a:lnTo>
                    <a:pt x="453028" y="8430"/>
                  </a:lnTo>
                  <a:lnTo>
                    <a:pt x="506394" y="2128"/>
                  </a:lnTo>
                  <a:lnTo>
                    <a:pt x="560705" y="0"/>
                  </a:lnTo>
                  <a:lnTo>
                    <a:pt x="560705" y="140324"/>
                  </a:lnTo>
                  <a:lnTo>
                    <a:pt x="509378" y="142208"/>
                  </a:lnTo>
                  <a:lnTo>
                    <a:pt x="459238" y="147757"/>
                  </a:lnTo>
                  <a:lnTo>
                    <a:pt x="410508" y="156817"/>
                  </a:lnTo>
                  <a:lnTo>
                    <a:pt x="363408" y="169235"/>
                  </a:lnTo>
                  <a:lnTo>
                    <a:pt x="318161" y="184857"/>
                  </a:lnTo>
                  <a:lnTo>
                    <a:pt x="274988" y="203530"/>
                  </a:lnTo>
                  <a:lnTo>
                    <a:pt x="234112" y="225100"/>
                  </a:lnTo>
                  <a:lnTo>
                    <a:pt x="195753" y="249414"/>
                  </a:lnTo>
                  <a:lnTo>
                    <a:pt x="160134" y="276317"/>
                  </a:lnTo>
                  <a:lnTo>
                    <a:pt x="127477" y="305658"/>
                  </a:lnTo>
                  <a:lnTo>
                    <a:pt x="98003" y="337281"/>
                  </a:lnTo>
                  <a:lnTo>
                    <a:pt x="71934" y="371034"/>
                  </a:lnTo>
                  <a:lnTo>
                    <a:pt x="49492" y="406763"/>
                  </a:lnTo>
                  <a:lnTo>
                    <a:pt x="30898" y="444313"/>
                  </a:lnTo>
                  <a:lnTo>
                    <a:pt x="16375" y="483533"/>
                  </a:lnTo>
                  <a:lnTo>
                    <a:pt x="6145" y="524268"/>
                  </a:lnTo>
                  <a:close/>
                </a:path>
              </a:pathLst>
            </a:custGeom>
            <a:solidFill>
              <a:srgbClr val="C33636">
                <a:alpha val="91668"/>
              </a:srgbClr>
            </a:solidFill>
          </p:spPr>
          <p:txBody>
            <a:bodyPr wrap="square" lIns="0" tIns="0" rIns="0" bIns="0" rtlCol="0"/>
            <a:lstStyle/>
            <a:p>
              <a:endParaRPr/>
            </a:p>
          </p:txBody>
        </p:sp>
      </p:grpSp>
      <p:sp>
        <p:nvSpPr>
          <p:cNvPr id="6" name="object 6"/>
          <p:cNvSpPr txBox="1"/>
          <p:nvPr/>
        </p:nvSpPr>
        <p:spPr>
          <a:xfrm>
            <a:off x="73026" y="2199022"/>
            <a:ext cx="8278495" cy="2105705"/>
          </a:xfrm>
          <a:prstGeom prst="rect">
            <a:avLst/>
          </a:prstGeom>
        </p:spPr>
        <p:txBody>
          <a:bodyPr vert="horz" wrap="square" lIns="0" tIns="12700" rIns="0" bIns="0" rtlCol="0">
            <a:spAutoFit/>
          </a:bodyPr>
          <a:lstStyle/>
          <a:p>
            <a:pPr marL="2135505">
              <a:spcBef>
                <a:spcPts val="100"/>
              </a:spcBef>
            </a:pPr>
            <a:r>
              <a:rPr sz="1400" spc="-15" dirty="0">
                <a:latin typeface="+mn-lt"/>
                <a:cs typeface="Courier New"/>
              </a:rPr>
              <a:t>'</a:t>
            </a:r>
            <a:r>
              <a:rPr lang="en-US" sz="1400" spc="-25" dirty="0">
                <a:latin typeface="+mn-lt"/>
                <a:cs typeface="Courier New"/>
              </a:rPr>
              <a:t>Professor Feng Luo Deep Learning Course</a:t>
            </a:r>
            <a:r>
              <a:rPr lang="en-US" sz="1400" spc="-50" dirty="0">
                <a:latin typeface="+mn-lt"/>
                <a:cs typeface="Courier New"/>
              </a:rPr>
              <a:t>'</a:t>
            </a:r>
            <a:endParaRPr sz="1400" dirty="0">
              <a:latin typeface="+mn-lt"/>
              <a:cs typeface="Courier New"/>
            </a:endParaRPr>
          </a:p>
          <a:p>
            <a:pPr>
              <a:lnSpc>
                <a:spcPct val="100000"/>
              </a:lnSpc>
            </a:pPr>
            <a:endParaRPr sz="1400" dirty="0">
              <a:latin typeface="+mn-lt"/>
              <a:cs typeface="Courier New"/>
            </a:endParaRPr>
          </a:p>
          <a:p>
            <a:pPr marL="401320">
              <a:spcBef>
                <a:spcPts val="1080"/>
              </a:spcBef>
            </a:pPr>
            <a:r>
              <a:rPr sz="1400" spc="-10" dirty="0">
                <a:latin typeface="+mn-lt"/>
                <a:cs typeface="Arial"/>
              </a:rPr>
              <a:t>tokenize</a:t>
            </a:r>
            <a:endParaRPr sz="1400" dirty="0">
              <a:latin typeface="+mn-lt"/>
              <a:cs typeface="Arial"/>
            </a:endParaRPr>
          </a:p>
          <a:p>
            <a:pPr>
              <a:spcBef>
                <a:spcPts val="30"/>
              </a:spcBef>
            </a:pPr>
            <a:endParaRPr sz="1400" dirty="0">
              <a:latin typeface="+mn-lt"/>
              <a:cs typeface="Arial"/>
            </a:endParaRPr>
          </a:p>
          <a:p>
            <a:pPr marL="2078355" marR="5080"/>
            <a:r>
              <a:rPr sz="1400" dirty="0">
                <a:solidFill>
                  <a:srgbClr val="212121"/>
                </a:solidFill>
                <a:latin typeface="+mn-lt"/>
                <a:cs typeface="Courier New"/>
              </a:rPr>
              <a:t>[‘</a:t>
            </a:r>
            <a:r>
              <a:rPr lang="en-US" sz="1400" dirty="0">
                <a:solidFill>
                  <a:srgbClr val="212121"/>
                </a:solidFill>
                <a:latin typeface="+mn-lt"/>
                <a:cs typeface="Courier New"/>
              </a:rPr>
              <a:t>professor</a:t>
            </a:r>
            <a:r>
              <a:rPr sz="1400" spc="15" dirty="0">
                <a:solidFill>
                  <a:srgbClr val="212121"/>
                </a:solidFill>
                <a:latin typeface="+mn-lt"/>
                <a:cs typeface="Courier New"/>
              </a:rPr>
              <a:t>', ‘</a:t>
            </a:r>
            <a:r>
              <a:rPr lang="en-US" sz="1400" spc="15" dirty="0">
                <a:solidFill>
                  <a:srgbClr val="212121"/>
                </a:solidFill>
                <a:latin typeface="+mn-lt"/>
                <a:cs typeface="Courier New"/>
              </a:rPr>
              <a:t>feng</a:t>
            </a:r>
            <a:r>
              <a:rPr sz="1400" spc="15" dirty="0">
                <a:solidFill>
                  <a:srgbClr val="212121"/>
                </a:solidFill>
                <a:latin typeface="+mn-lt"/>
                <a:cs typeface="Courier New"/>
              </a:rPr>
              <a:t>', ‘</a:t>
            </a:r>
            <a:r>
              <a:rPr lang="en-US" sz="1400" spc="15" dirty="0">
                <a:solidFill>
                  <a:srgbClr val="212121"/>
                </a:solidFill>
                <a:latin typeface="+mn-lt"/>
                <a:cs typeface="Courier New"/>
              </a:rPr>
              <a:t>luo</a:t>
            </a:r>
            <a:r>
              <a:rPr sz="1400" spc="15" dirty="0">
                <a:solidFill>
                  <a:srgbClr val="212121"/>
                </a:solidFill>
                <a:latin typeface="+mn-lt"/>
                <a:cs typeface="Courier New"/>
              </a:rPr>
              <a:t>', ‘</a:t>
            </a:r>
            <a:r>
              <a:rPr lang="en-US" sz="1400" spc="15" dirty="0">
                <a:solidFill>
                  <a:srgbClr val="212121"/>
                </a:solidFill>
                <a:latin typeface="+mn-lt"/>
                <a:cs typeface="Courier New"/>
              </a:rPr>
              <a:t>deep</a:t>
            </a:r>
            <a:r>
              <a:rPr sz="1400" spc="15" dirty="0">
                <a:solidFill>
                  <a:srgbClr val="212121"/>
                </a:solidFill>
                <a:latin typeface="+mn-lt"/>
                <a:cs typeface="Courier New"/>
              </a:rPr>
              <a:t>', ‘</a:t>
            </a:r>
            <a:r>
              <a:rPr lang="en-US" sz="1400" spc="15" dirty="0">
                <a:solidFill>
                  <a:srgbClr val="212121"/>
                </a:solidFill>
                <a:latin typeface="+mn-lt"/>
                <a:cs typeface="Courier New"/>
              </a:rPr>
              <a:t>learning</a:t>
            </a:r>
            <a:r>
              <a:rPr sz="1400" spc="25" dirty="0">
                <a:solidFill>
                  <a:srgbClr val="212121"/>
                </a:solidFill>
                <a:latin typeface="+mn-lt"/>
                <a:cs typeface="Courier New"/>
              </a:rPr>
              <a:t>', </a:t>
            </a:r>
            <a:r>
              <a:rPr sz="1400" dirty="0">
                <a:solidFill>
                  <a:srgbClr val="212121"/>
                </a:solidFill>
                <a:latin typeface="+mn-lt"/>
                <a:cs typeface="Courier New"/>
              </a:rPr>
              <a:t>‘</a:t>
            </a:r>
            <a:r>
              <a:rPr lang="en-US" sz="1400" dirty="0">
                <a:solidFill>
                  <a:srgbClr val="212121"/>
                </a:solidFill>
                <a:latin typeface="+mn-lt"/>
                <a:cs typeface="Courier New"/>
              </a:rPr>
              <a:t>course</a:t>
            </a:r>
            <a:r>
              <a:rPr sz="1400" dirty="0">
                <a:solidFill>
                  <a:srgbClr val="212121"/>
                </a:solidFill>
                <a:latin typeface="+mn-lt"/>
                <a:cs typeface="Courier New"/>
              </a:rPr>
              <a:t>'</a:t>
            </a:r>
            <a:r>
              <a:rPr sz="1400" spc="-25" dirty="0">
                <a:solidFill>
                  <a:srgbClr val="212121"/>
                </a:solidFill>
                <a:latin typeface="+mn-lt"/>
                <a:cs typeface="Courier New"/>
              </a:rPr>
              <a:t>]</a:t>
            </a:r>
            <a:endParaRPr sz="1400" dirty="0">
              <a:latin typeface="+mn-lt"/>
              <a:cs typeface="Courier New"/>
            </a:endParaRPr>
          </a:p>
          <a:p>
            <a:pPr>
              <a:spcBef>
                <a:spcPts val="50"/>
              </a:spcBef>
            </a:pPr>
            <a:endParaRPr sz="1400" dirty="0">
              <a:latin typeface="+mn-lt"/>
              <a:cs typeface="Courier New"/>
            </a:endParaRPr>
          </a:p>
          <a:p>
            <a:pPr marL="12700"/>
            <a:r>
              <a:rPr sz="1400" spc="-10" dirty="0">
                <a:latin typeface="+mn-lt"/>
                <a:cs typeface="Arial"/>
              </a:rPr>
              <a:t>tokens_to_ids</a:t>
            </a:r>
            <a:endParaRPr sz="1400" dirty="0">
              <a:latin typeface="+mn-lt"/>
              <a:cs typeface="Arial"/>
            </a:endParaRPr>
          </a:p>
          <a:p>
            <a:pPr>
              <a:spcBef>
                <a:spcPts val="5"/>
              </a:spcBef>
            </a:pPr>
            <a:endParaRPr sz="1400" dirty="0">
              <a:latin typeface="+mn-lt"/>
              <a:cs typeface="Arial"/>
            </a:endParaRPr>
          </a:p>
          <a:p>
            <a:pPr marL="1970405"/>
            <a:r>
              <a:rPr sz="1400" dirty="0">
                <a:solidFill>
                  <a:srgbClr val="212121"/>
                </a:solidFill>
                <a:latin typeface="+mn-lt"/>
                <a:cs typeface="Courier New"/>
              </a:rPr>
              <a:t>[3330,</a:t>
            </a:r>
            <a:r>
              <a:rPr sz="1400" spc="-30" dirty="0">
                <a:solidFill>
                  <a:srgbClr val="212121"/>
                </a:solidFill>
                <a:latin typeface="+mn-lt"/>
                <a:cs typeface="Courier New"/>
              </a:rPr>
              <a:t> </a:t>
            </a:r>
            <a:r>
              <a:rPr sz="1400" dirty="0">
                <a:solidFill>
                  <a:srgbClr val="212121"/>
                </a:solidFill>
                <a:latin typeface="+mn-lt"/>
                <a:cs typeface="Courier New"/>
              </a:rPr>
              <a:t>2131,</a:t>
            </a:r>
            <a:r>
              <a:rPr sz="1400" spc="-25" dirty="0">
                <a:solidFill>
                  <a:srgbClr val="212121"/>
                </a:solidFill>
                <a:latin typeface="+mn-lt"/>
                <a:cs typeface="Courier New"/>
              </a:rPr>
              <a:t> </a:t>
            </a:r>
            <a:r>
              <a:rPr sz="1400" dirty="0">
                <a:solidFill>
                  <a:srgbClr val="212121"/>
                </a:solidFill>
                <a:latin typeface="+mn-lt"/>
                <a:cs typeface="Courier New"/>
              </a:rPr>
              <a:t>3675,</a:t>
            </a:r>
            <a:r>
              <a:rPr sz="1400" spc="-25" dirty="0">
                <a:solidFill>
                  <a:srgbClr val="212121"/>
                </a:solidFill>
                <a:latin typeface="+mn-lt"/>
                <a:cs typeface="Courier New"/>
              </a:rPr>
              <a:t> </a:t>
            </a:r>
            <a:r>
              <a:rPr sz="1400" dirty="0">
                <a:solidFill>
                  <a:srgbClr val="212121"/>
                </a:solidFill>
                <a:latin typeface="+mn-lt"/>
                <a:cs typeface="Courier New"/>
              </a:rPr>
              <a:t>3136,</a:t>
            </a:r>
            <a:r>
              <a:rPr sz="1400" spc="-25" dirty="0">
                <a:solidFill>
                  <a:srgbClr val="212121"/>
                </a:solidFill>
                <a:latin typeface="+mn-lt"/>
                <a:cs typeface="Courier New"/>
              </a:rPr>
              <a:t> </a:t>
            </a:r>
            <a:r>
              <a:rPr sz="1400" dirty="0">
                <a:solidFill>
                  <a:srgbClr val="212121"/>
                </a:solidFill>
                <a:latin typeface="+mn-lt"/>
                <a:cs typeface="Courier New"/>
              </a:rPr>
              <a:t>2956,</a:t>
            </a:r>
            <a:r>
              <a:rPr sz="1400" spc="-30" dirty="0">
                <a:solidFill>
                  <a:srgbClr val="212121"/>
                </a:solidFill>
                <a:latin typeface="+mn-lt"/>
                <a:cs typeface="Courier New"/>
              </a:rPr>
              <a:t> </a:t>
            </a:r>
            <a:r>
              <a:rPr sz="1400" dirty="0">
                <a:solidFill>
                  <a:srgbClr val="212121"/>
                </a:solidFill>
                <a:latin typeface="+mn-lt"/>
                <a:cs typeface="Courier New"/>
              </a:rPr>
              <a:t>10550</a:t>
            </a:r>
            <a:r>
              <a:rPr lang="en-US" sz="1400" dirty="0">
                <a:solidFill>
                  <a:srgbClr val="212121"/>
                </a:solidFill>
                <a:latin typeface="+mn-lt"/>
                <a:cs typeface="Courier New"/>
              </a:rPr>
              <a:t>]</a:t>
            </a:r>
            <a:endParaRPr sz="1400" dirty="0">
              <a:latin typeface="+mn-lt"/>
              <a:cs typeface="Courier New"/>
            </a:endParaRPr>
          </a:p>
        </p:txBody>
      </p:sp>
      <p:grpSp>
        <p:nvGrpSpPr>
          <p:cNvPr id="7" name="object 7"/>
          <p:cNvGrpSpPr/>
          <p:nvPr/>
        </p:nvGrpSpPr>
        <p:grpSpPr>
          <a:xfrm>
            <a:off x="1504925" y="3641212"/>
            <a:ext cx="561340" cy="1104900"/>
            <a:chOff x="1504925" y="2783962"/>
            <a:chExt cx="561340" cy="1104900"/>
          </a:xfrm>
        </p:grpSpPr>
        <p:sp>
          <p:nvSpPr>
            <p:cNvPr id="8" name="object 8"/>
            <p:cNvSpPr/>
            <p:nvPr/>
          </p:nvSpPr>
          <p:spPr>
            <a:xfrm>
              <a:off x="1504925" y="3238068"/>
              <a:ext cx="561340" cy="650240"/>
            </a:xfrm>
            <a:custGeom>
              <a:avLst/>
              <a:gdLst/>
              <a:ahLst/>
              <a:cxnLst/>
              <a:rect l="l" t="t" r="r" b="b"/>
              <a:pathLst>
                <a:path w="561339" h="650239">
                  <a:moveTo>
                    <a:pt x="420974" y="650173"/>
                  </a:moveTo>
                  <a:lnTo>
                    <a:pt x="420974" y="580011"/>
                  </a:lnTo>
                  <a:lnTo>
                    <a:pt x="369048" y="566979"/>
                  </a:lnTo>
                  <a:lnTo>
                    <a:pt x="319623" y="550222"/>
                  </a:lnTo>
                  <a:lnTo>
                    <a:pt x="272915" y="529962"/>
                  </a:lnTo>
                  <a:lnTo>
                    <a:pt x="229138" y="506426"/>
                  </a:lnTo>
                  <a:lnTo>
                    <a:pt x="188509" y="479838"/>
                  </a:lnTo>
                  <a:lnTo>
                    <a:pt x="151242" y="450423"/>
                  </a:lnTo>
                  <a:lnTo>
                    <a:pt x="117553" y="418407"/>
                  </a:lnTo>
                  <a:lnTo>
                    <a:pt x="87657" y="384013"/>
                  </a:lnTo>
                  <a:lnTo>
                    <a:pt x="61770" y="347467"/>
                  </a:lnTo>
                  <a:lnTo>
                    <a:pt x="40107" y="308993"/>
                  </a:lnTo>
                  <a:lnTo>
                    <a:pt x="22883" y="268817"/>
                  </a:lnTo>
                  <a:lnTo>
                    <a:pt x="10313" y="227164"/>
                  </a:lnTo>
                  <a:lnTo>
                    <a:pt x="2614" y="184258"/>
                  </a:lnTo>
                  <a:lnTo>
                    <a:pt x="0" y="140324"/>
                  </a:lnTo>
                  <a:lnTo>
                    <a:pt x="0" y="0"/>
                  </a:lnTo>
                  <a:lnTo>
                    <a:pt x="2614" y="43933"/>
                  </a:lnTo>
                  <a:lnTo>
                    <a:pt x="10313" y="86839"/>
                  </a:lnTo>
                  <a:lnTo>
                    <a:pt x="22883" y="128492"/>
                  </a:lnTo>
                  <a:lnTo>
                    <a:pt x="40107" y="168668"/>
                  </a:lnTo>
                  <a:lnTo>
                    <a:pt x="61770" y="207142"/>
                  </a:lnTo>
                  <a:lnTo>
                    <a:pt x="87657" y="243688"/>
                  </a:lnTo>
                  <a:lnTo>
                    <a:pt x="117553" y="278082"/>
                  </a:lnTo>
                  <a:lnTo>
                    <a:pt x="151242" y="310098"/>
                  </a:lnTo>
                  <a:lnTo>
                    <a:pt x="188509" y="339513"/>
                  </a:lnTo>
                  <a:lnTo>
                    <a:pt x="229138" y="366101"/>
                  </a:lnTo>
                  <a:lnTo>
                    <a:pt x="272915" y="389637"/>
                  </a:lnTo>
                  <a:lnTo>
                    <a:pt x="319623" y="409897"/>
                  </a:lnTo>
                  <a:lnTo>
                    <a:pt x="369048" y="426654"/>
                  </a:lnTo>
                  <a:lnTo>
                    <a:pt x="420974" y="439686"/>
                  </a:lnTo>
                  <a:lnTo>
                    <a:pt x="484599" y="439686"/>
                  </a:lnTo>
                  <a:lnTo>
                    <a:pt x="561299" y="524268"/>
                  </a:lnTo>
                  <a:lnTo>
                    <a:pt x="420974" y="650173"/>
                  </a:lnTo>
                  <a:close/>
                </a:path>
                <a:path w="561339" h="650239">
                  <a:moveTo>
                    <a:pt x="484599" y="439686"/>
                  </a:moveTo>
                  <a:lnTo>
                    <a:pt x="420974" y="439686"/>
                  </a:lnTo>
                  <a:lnTo>
                    <a:pt x="420974" y="369523"/>
                  </a:lnTo>
                  <a:lnTo>
                    <a:pt x="484599" y="439686"/>
                  </a:lnTo>
                  <a:close/>
                </a:path>
              </a:pathLst>
            </a:custGeom>
            <a:solidFill>
              <a:srgbClr val="F44444">
                <a:alpha val="91668"/>
              </a:srgbClr>
            </a:solidFill>
          </p:spPr>
          <p:txBody>
            <a:bodyPr wrap="square" lIns="0" tIns="0" rIns="0" bIns="0" rtlCol="0"/>
            <a:lstStyle/>
            <a:p>
              <a:endParaRPr/>
            </a:p>
          </p:txBody>
        </p:sp>
        <p:sp>
          <p:nvSpPr>
            <p:cNvPr id="9" name="object 9"/>
            <p:cNvSpPr/>
            <p:nvPr/>
          </p:nvSpPr>
          <p:spPr>
            <a:xfrm>
              <a:off x="1505519" y="2783962"/>
              <a:ext cx="560705" cy="524510"/>
            </a:xfrm>
            <a:custGeom>
              <a:avLst/>
              <a:gdLst/>
              <a:ahLst/>
              <a:cxnLst/>
              <a:rect l="l" t="t" r="r" b="b"/>
              <a:pathLst>
                <a:path w="560705" h="524510">
                  <a:moveTo>
                    <a:pt x="6145" y="524268"/>
                  </a:moveTo>
                  <a:lnTo>
                    <a:pt x="0" y="475062"/>
                  </a:lnTo>
                  <a:lnTo>
                    <a:pt x="473" y="426042"/>
                  </a:lnTo>
                  <a:lnTo>
                    <a:pt x="7422" y="377619"/>
                  </a:lnTo>
                  <a:lnTo>
                    <a:pt x="20702" y="330203"/>
                  </a:lnTo>
                  <a:lnTo>
                    <a:pt x="40168" y="284208"/>
                  </a:lnTo>
                  <a:lnTo>
                    <a:pt x="65677" y="240043"/>
                  </a:lnTo>
                  <a:lnTo>
                    <a:pt x="97084" y="198120"/>
                  </a:lnTo>
                  <a:lnTo>
                    <a:pt x="134245" y="158850"/>
                  </a:lnTo>
                  <a:lnTo>
                    <a:pt x="171556" y="126851"/>
                  </a:lnTo>
                  <a:lnTo>
                    <a:pt x="212172" y="98146"/>
                  </a:lnTo>
                  <a:lnTo>
                    <a:pt x="255756" y="72860"/>
                  </a:lnTo>
                  <a:lnTo>
                    <a:pt x="301971" y="51121"/>
                  </a:lnTo>
                  <a:lnTo>
                    <a:pt x="350479" y="33052"/>
                  </a:lnTo>
                  <a:lnTo>
                    <a:pt x="400944" y="18780"/>
                  </a:lnTo>
                  <a:lnTo>
                    <a:pt x="453028" y="8430"/>
                  </a:lnTo>
                  <a:lnTo>
                    <a:pt x="506394" y="2128"/>
                  </a:lnTo>
                  <a:lnTo>
                    <a:pt x="560705" y="0"/>
                  </a:lnTo>
                  <a:lnTo>
                    <a:pt x="560705" y="140324"/>
                  </a:lnTo>
                  <a:lnTo>
                    <a:pt x="509378" y="142208"/>
                  </a:lnTo>
                  <a:lnTo>
                    <a:pt x="459238" y="147757"/>
                  </a:lnTo>
                  <a:lnTo>
                    <a:pt x="410508" y="156817"/>
                  </a:lnTo>
                  <a:lnTo>
                    <a:pt x="363408" y="169235"/>
                  </a:lnTo>
                  <a:lnTo>
                    <a:pt x="318161" y="184857"/>
                  </a:lnTo>
                  <a:lnTo>
                    <a:pt x="274988" y="203530"/>
                  </a:lnTo>
                  <a:lnTo>
                    <a:pt x="234112" y="225100"/>
                  </a:lnTo>
                  <a:lnTo>
                    <a:pt x="195753" y="249414"/>
                  </a:lnTo>
                  <a:lnTo>
                    <a:pt x="160134" y="276317"/>
                  </a:lnTo>
                  <a:lnTo>
                    <a:pt x="127477" y="305658"/>
                  </a:lnTo>
                  <a:lnTo>
                    <a:pt x="98003" y="337281"/>
                  </a:lnTo>
                  <a:lnTo>
                    <a:pt x="71934" y="371034"/>
                  </a:lnTo>
                  <a:lnTo>
                    <a:pt x="49492" y="406763"/>
                  </a:lnTo>
                  <a:lnTo>
                    <a:pt x="30898" y="444313"/>
                  </a:lnTo>
                  <a:lnTo>
                    <a:pt x="16375" y="483533"/>
                  </a:lnTo>
                  <a:lnTo>
                    <a:pt x="6145" y="524268"/>
                  </a:lnTo>
                  <a:close/>
                </a:path>
              </a:pathLst>
            </a:custGeom>
            <a:solidFill>
              <a:srgbClr val="C33636">
                <a:alpha val="91668"/>
              </a:srgbClr>
            </a:solidFill>
          </p:spPr>
          <p:txBody>
            <a:bodyPr wrap="square" lIns="0" tIns="0" rIns="0" bIns="0" rtlCol="0"/>
            <a:lstStyle/>
            <a:p>
              <a:endParaRPr/>
            </a:p>
          </p:txBody>
        </p:sp>
      </p:gr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52400"/>
            <a:ext cx="7243762" cy="571951"/>
          </a:xfrm>
          <a:prstGeom prst="rect">
            <a:avLst/>
          </a:prstGeom>
        </p:spPr>
        <p:txBody>
          <a:bodyPr vert="horz" wrap="square" lIns="0" tIns="17780" rIns="0" bIns="0" numCol="1" rtlCol="0" anchor="ctr" anchorCtr="0" compatLnSpc="1">
            <a:prstTxWarp prst="textNoShape">
              <a:avLst/>
            </a:prstTxWarp>
            <a:spAutoFit/>
          </a:bodyPr>
          <a:lstStyle/>
          <a:p>
            <a:pPr marL="12700">
              <a:lnSpc>
                <a:spcPct val="100000"/>
              </a:lnSpc>
              <a:spcBef>
                <a:spcPts val="140"/>
              </a:spcBef>
            </a:pPr>
            <a:r>
              <a:rPr spc="-210" dirty="0"/>
              <a:t>Tokenization</a:t>
            </a:r>
          </a:p>
        </p:txBody>
      </p:sp>
      <p:sp>
        <p:nvSpPr>
          <p:cNvPr id="3" name="object 3"/>
          <p:cNvSpPr txBox="1"/>
          <p:nvPr/>
        </p:nvSpPr>
        <p:spPr>
          <a:xfrm>
            <a:off x="606726" y="3290809"/>
            <a:ext cx="936625" cy="269240"/>
          </a:xfrm>
          <a:prstGeom prst="rect">
            <a:avLst/>
          </a:prstGeom>
        </p:spPr>
        <p:txBody>
          <a:bodyPr vert="horz" wrap="square" lIns="0" tIns="12700" rIns="0" bIns="0" rtlCol="0">
            <a:spAutoFit/>
          </a:bodyPr>
          <a:lstStyle/>
          <a:p>
            <a:pPr marL="12700">
              <a:spcBef>
                <a:spcPts val="100"/>
              </a:spcBef>
            </a:pPr>
            <a:r>
              <a:rPr sz="1600" spc="-10" dirty="0">
                <a:latin typeface="Arial"/>
                <a:cs typeface="Arial"/>
              </a:rPr>
              <a:t>input_ids:</a:t>
            </a:r>
            <a:endParaRPr sz="1600">
              <a:latin typeface="Arial"/>
              <a:cs typeface="Arial"/>
            </a:endParaRPr>
          </a:p>
        </p:txBody>
      </p:sp>
      <p:graphicFrame>
        <p:nvGraphicFramePr>
          <p:cNvPr id="4" name="object 4"/>
          <p:cNvGraphicFramePr>
            <a:graphicFrameLocks noGrp="1"/>
          </p:cNvGraphicFramePr>
          <p:nvPr/>
        </p:nvGraphicFramePr>
        <p:xfrm>
          <a:off x="53976" y="4276957"/>
          <a:ext cx="8381997" cy="1131570"/>
        </p:xfrm>
        <a:graphic>
          <a:graphicData uri="http://schemas.openxmlformats.org/drawingml/2006/table">
            <a:tbl>
              <a:tblPr firstRow="1" bandRow="1">
                <a:tableStyleId>{2D5ABB26-0587-4C30-8999-92F81FD0307C}</a:tableStyleId>
              </a:tblPr>
              <a:tblGrid>
                <a:gridCol w="1715135">
                  <a:extLst>
                    <a:ext uri="{9D8B030D-6E8A-4147-A177-3AD203B41FA5}">
                      <a16:colId xmlns:a16="http://schemas.microsoft.com/office/drawing/2014/main" val="20000"/>
                    </a:ext>
                  </a:extLst>
                </a:gridCol>
                <a:gridCol w="588644">
                  <a:extLst>
                    <a:ext uri="{9D8B030D-6E8A-4147-A177-3AD203B41FA5}">
                      <a16:colId xmlns:a16="http://schemas.microsoft.com/office/drawing/2014/main" val="20001"/>
                    </a:ext>
                  </a:extLst>
                </a:gridCol>
                <a:gridCol w="721359">
                  <a:extLst>
                    <a:ext uri="{9D8B030D-6E8A-4147-A177-3AD203B41FA5}">
                      <a16:colId xmlns:a16="http://schemas.microsoft.com/office/drawing/2014/main" val="20002"/>
                    </a:ext>
                  </a:extLst>
                </a:gridCol>
                <a:gridCol w="721360">
                  <a:extLst>
                    <a:ext uri="{9D8B030D-6E8A-4147-A177-3AD203B41FA5}">
                      <a16:colId xmlns:a16="http://schemas.microsoft.com/office/drawing/2014/main" val="20003"/>
                    </a:ext>
                  </a:extLst>
                </a:gridCol>
                <a:gridCol w="747395">
                  <a:extLst>
                    <a:ext uri="{9D8B030D-6E8A-4147-A177-3AD203B41FA5}">
                      <a16:colId xmlns:a16="http://schemas.microsoft.com/office/drawing/2014/main" val="20004"/>
                    </a:ext>
                  </a:extLst>
                </a:gridCol>
                <a:gridCol w="721360">
                  <a:extLst>
                    <a:ext uri="{9D8B030D-6E8A-4147-A177-3AD203B41FA5}">
                      <a16:colId xmlns:a16="http://schemas.microsoft.com/office/drawing/2014/main" val="20005"/>
                    </a:ext>
                  </a:extLst>
                </a:gridCol>
                <a:gridCol w="695325">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gridCol w="695325">
                  <a:extLst>
                    <a:ext uri="{9D8B030D-6E8A-4147-A177-3AD203B41FA5}">
                      <a16:colId xmlns:a16="http://schemas.microsoft.com/office/drawing/2014/main" val="20008"/>
                    </a:ext>
                  </a:extLst>
                </a:gridCol>
                <a:gridCol w="669290">
                  <a:extLst>
                    <a:ext uri="{9D8B030D-6E8A-4147-A177-3AD203B41FA5}">
                      <a16:colId xmlns:a16="http://schemas.microsoft.com/office/drawing/2014/main" val="20009"/>
                    </a:ext>
                  </a:extLst>
                </a:gridCol>
                <a:gridCol w="411479">
                  <a:extLst>
                    <a:ext uri="{9D8B030D-6E8A-4147-A177-3AD203B41FA5}">
                      <a16:colId xmlns:a16="http://schemas.microsoft.com/office/drawing/2014/main" val="20010"/>
                    </a:ext>
                  </a:extLst>
                </a:gridCol>
              </a:tblGrid>
              <a:tr h="565785">
                <a:tc>
                  <a:txBody>
                    <a:bodyPr/>
                    <a:lstStyle/>
                    <a:p>
                      <a:pPr marR="149225" algn="r">
                        <a:lnSpc>
                          <a:spcPct val="100000"/>
                        </a:lnSpc>
                        <a:spcBef>
                          <a:spcPts val="110"/>
                        </a:spcBef>
                      </a:pPr>
                      <a:r>
                        <a:rPr sz="1600" spc="-10" dirty="0">
                          <a:latin typeface="Arial"/>
                          <a:cs typeface="Arial"/>
                        </a:rPr>
                        <a:t>token_type_ids:</a:t>
                      </a:r>
                      <a:endParaRPr sz="1600">
                        <a:latin typeface="Arial"/>
                        <a:cs typeface="Arial"/>
                      </a:endParaRPr>
                    </a:p>
                  </a:txBody>
                  <a:tcPr marL="0" marR="0" marT="13970" marB="0"/>
                </a:tc>
                <a:tc>
                  <a:txBody>
                    <a:bodyPr/>
                    <a:lstStyle/>
                    <a:p>
                      <a:pPr marL="156845">
                        <a:lnSpc>
                          <a:spcPct val="100000"/>
                        </a:lnSpc>
                        <a:spcBef>
                          <a:spcPts val="110"/>
                        </a:spcBef>
                      </a:pPr>
                      <a:r>
                        <a:rPr sz="1600" dirty="0">
                          <a:latin typeface="Arial"/>
                          <a:cs typeface="Arial"/>
                        </a:rPr>
                        <a:t>0</a:t>
                      </a:r>
                      <a:endParaRPr sz="1600">
                        <a:latin typeface="Arial"/>
                        <a:cs typeface="Arial"/>
                      </a:endParaRPr>
                    </a:p>
                  </a:txBody>
                  <a:tcPr marL="0" marR="0" marT="13970" marB="0"/>
                </a:tc>
                <a:tc>
                  <a:txBody>
                    <a:bodyPr/>
                    <a:lstStyle/>
                    <a:p>
                      <a:pPr marR="281305" algn="r">
                        <a:lnSpc>
                          <a:spcPct val="100000"/>
                        </a:lnSpc>
                        <a:spcBef>
                          <a:spcPts val="110"/>
                        </a:spcBef>
                      </a:pPr>
                      <a:r>
                        <a:rPr sz="1600" dirty="0">
                          <a:latin typeface="Arial"/>
                          <a:cs typeface="Arial"/>
                        </a:rPr>
                        <a:t>0</a:t>
                      </a:r>
                      <a:endParaRPr sz="1600">
                        <a:latin typeface="Arial"/>
                        <a:cs typeface="Arial"/>
                      </a:endParaRPr>
                    </a:p>
                  </a:txBody>
                  <a:tcPr marL="0" marR="0" marT="13970" marB="0"/>
                </a:tc>
                <a:tc>
                  <a:txBody>
                    <a:bodyPr/>
                    <a:lstStyle/>
                    <a:p>
                      <a:pPr marL="288925">
                        <a:lnSpc>
                          <a:spcPct val="100000"/>
                        </a:lnSpc>
                        <a:spcBef>
                          <a:spcPts val="110"/>
                        </a:spcBef>
                      </a:pPr>
                      <a:r>
                        <a:rPr sz="1600" dirty="0">
                          <a:latin typeface="Arial"/>
                          <a:cs typeface="Arial"/>
                        </a:rPr>
                        <a:t>0</a:t>
                      </a:r>
                      <a:endParaRPr sz="1600">
                        <a:latin typeface="Arial"/>
                        <a:cs typeface="Arial"/>
                      </a:endParaRPr>
                    </a:p>
                  </a:txBody>
                  <a:tcPr marL="0" marR="0" marT="13970" marB="0"/>
                </a:tc>
                <a:tc>
                  <a:txBody>
                    <a:bodyPr/>
                    <a:lstStyle/>
                    <a:p>
                      <a:pPr marL="315595">
                        <a:lnSpc>
                          <a:spcPct val="100000"/>
                        </a:lnSpc>
                        <a:spcBef>
                          <a:spcPts val="110"/>
                        </a:spcBef>
                      </a:pPr>
                      <a:r>
                        <a:rPr sz="1600" dirty="0">
                          <a:latin typeface="Arial"/>
                          <a:cs typeface="Arial"/>
                        </a:rPr>
                        <a:t>0</a:t>
                      </a:r>
                      <a:endParaRPr sz="1600">
                        <a:latin typeface="Arial"/>
                        <a:cs typeface="Arial"/>
                      </a:endParaRPr>
                    </a:p>
                  </a:txBody>
                  <a:tcPr marL="0" marR="0" marT="13970" marB="0"/>
                </a:tc>
                <a:tc>
                  <a:txBody>
                    <a:bodyPr/>
                    <a:lstStyle/>
                    <a:p>
                      <a:pPr marL="26034" algn="ctr">
                        <a:lnSpc>
                          <a:spcPct val="100000"/>
                        </a:lnSpc>
                        <a:spcBef>
                          <a:spcPts val="110"/>
                        </a:spcBef>
                      </a:pPr>
                      <a:r>
                        <a:rPr sz="1600" dirty="0">
                          <a:latin typeface="Arial"/>
                          <a:cs typeface="Arial"/>
                        </a:rPr>
                        <a:t>1</a:t>
                      </a:r>
                      <a:endParaRPr sz="1600">
                        <a:latin typeface="Arial"/>
                        <a:cs typeface="Arial"/>
                      </a:endParaRPr>
                    </a:p>
                  </a:txBody>
                  <a:tcPr marL="0" marR="0" marT="13970" marB="0"/>
                </a:tc>
                <a:tc>
                  <a:txBody>
                    <a:bodyPr/>
                    <a:lstStyle/>
                    <a:p>
                      <a:pPr algn="ctr">
                        <a:lnSpc>
                          <a:spcPct val="100000"/>
                        </a:lnSpc>
                        <a:spcBef>
                          <a:spcPts val="110"/>
                        </a:spcBef>
                      </a:pPr>
                      <a:r>
                        <a:rPr sz="1600" dirty="0">
                          <a:latin typeface="Arial"/>
                          <a:cs typeface="Arial"/>
                        </a:rPr>
                        <a:t>1</a:t>
                      </a:r>
                      <a:endParaRPr sz="1600">
                        <a:latin typeface="Arial"/>
                        <a:cs typeface="Arial"/>
                      </a:endParaRPr>
                    </a:p>
                  </a:txBody>
                  <a:tcPr marL="0" marR="0" marT="13970" marB="0"/>
                </a:tc>
                <a:tc>
                  <a:txBody>
                    <a:bodyPr/>
                    <a:lstStyle/>
                    <a:p>
                      <a:pPr algn="ctr">
                        <a:lnSpc>
                          <a:spcPct val="100000"/>
                        </a:lnSpc>
                        <a:spcBef>
                          <a:spcPts val="110"/>
                        </a:spcBef>
                      </a:pPr>
                      <a:r>
                        <a:rPr sz="1600" dirty="0">
                          <a:latin typeface="Arial"/>
                          <a:cs typeface="Arial"/>
                        </a:rPr>
                        <a:t>1</a:t>
                      </a:r>
                      <a:endParaRPr sz="1600">
                        <a:latin typeface="Arial"/>
                        <a:cs typeface="Arial"/>
                      </a:endParaRPr>
                    </a:p>
                  </a:txBody>
                  <a:tcPr marL="0" marR="0" marT="13970" marB="0"/>
                </a:tc>
                <a:tc>
                  <a:txBody>
                    <a:bodyPr/>
                    <a:lstStyle/>
                    <a:p>
                      <a:pPr algn="ctr">
                        <a:lnSpc>
                          <a:spcPct val="100000"/>
                        </a:lnSpc>
                        <a:spcBef>
                          <a:spcPts val="110"/>
                        </a:spcBef>
                      </a:pPr>
                      <a:r>
                        <a:rPr sz="1600" dirty="0">
                          <a:latin typeface="Arial"/>
                          <a:cs typeface="Arial"/>
                        </a:rPr>
                        <a:t>1</a:t>
                      </a:r>
                      <a:endParaRPr sz="1600">
                        <a:latin typeface="Arial"/>
                        <a:cs typeface="Arial"/>
                      </a:endParaRPr>
                    </a:p>
                  </a:txBody>
                  <a:tcPr marL="0" marR="0" marT="13970" marB="0"/>
                </a:tc>
                <a:tc>
                  <a:txBody>
                    <a:bodyPr/>
                    <a:lstStyle/>
                    <a:p>
                      <a:pPr marL="26034" algn="ctr">
                        <a:lnSpc>
                          <a:spcPct val="100000"/>
                        </a:lnSpc>
                        <a:spcBef>
                          <a:spcPts val="110"/>
                        </a:spcBef>
                      </a:pPr>
                      <a:r>
                        <a:rPr sz="1600" dirty="0">
                          <a:latin typeface="Arial"/>
                          <a:cs typeface="Arial"/>
                        </a:rPr>
                        <a:t>0</a:t>
                      </a:r>
                      <a:endParaRPr sz="1600">
                        <a:latin typeface="Arial"/>
                        <a:cs typeface="Arial"/>
                      </a:endParaRPr>
                    </a:p>
                  </a:txBody>
                  <a:tcPr marL="0" marR="0" marT="13970" marB="0"/>
                </a:tc>
                <a:tc>
                  <a:txBody>
                    <a:bodyPr/>
                    <a:lstStyle/>
                    <a:p>
                      <a:pPr marR="24130" algn="r">
                        <a:lnSpc>
                          <a:spcPct val="100000"/>
                        </a:lnSpc>
                        <a:spcBef>
                          <a:spcPts val="110"/>
                        </a:spcBef>
                      </a:pPr>
                      <a:r>
                        <a:rPr sz="1600" dirty="0">
                          <a:latin typeface="Arial"/>
                          <a:cs typeface="Arial"/>
                        </a:rPr>
                        <a:t>0</a:t>
                      </a:r>
                      <a:endParaRPr sz="1600">
                        <a:latin typeface="Arial"/>
                        <a:cs typeface="Arial"/>
                      </a:endParaRPr>
                    </a:p>
                  </a:txBody>
                  <a:tcPr marL="0" marR="0" marT="13970" marB="0"/>
                </a:tc>
                <a:extLst>
                  <a:ext uri="{0D108BD9-81ED-4DB2-BD59-A6C34878D82A}">
                    <a16:rowId xmlns:a16="http://schemas.microsoft.com/office/drawing/2014/main" val="10000"/>
                  </a:ext>
                </a:extLst>
              </a:tr>
              <a:tr h="565785">
                <a:tc>
                  <a:txBody>
                    <a:bodyPr/>
                    <a:lstStyle/>
                    <a:p>
                      <a:pPr>
                        <a:lnSpc>
                          <a:spcPct val="100000"/>
                        </a:lnSpc>
                        <a:spcBef>
                          <a:spcPts val="25"/>
                        </a:spcBef>
                      </a:pPr>
                      <a:endParaRPr sz="2050">
                        <a:latin typeface="Times New Roman"/>
                        <a:cs typeface="Times New Roman"/>
                      </a:endParaRPr>
                    </a:p>
                    <a:p>
                      <a:pPr marR="163195" algn="r">
                        <a:lnSpc>
                          <a:spcPct val="100000"/>
                        </a:lnSpc>
                        <a:spcBef>
                          <a:spcPts val="5"/>
                        </a:spcBef>
                      </a:pPr>
                      <a:r>
                        <a:rPr sz="1600" spc="-10" dirty="0">
                          <a:latin typeface="Arial"/>
                          <a:cs typeface="Arial"/>
                        </a:rPr>
                        <a:t>attention_mask:</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marL="156845">
                        <a:lnSpc>
                          <a:spcPct val="100000"/>
                        </a:lnSpc>
                        <a:spcBef>
                          <a:spcPts val="5"/>
                        </a:spcBef>
                      </a:pPr>
                      <a:r>
                        <a:rPr sz="1600" dirty="0">
                          <a:latin typeface="Arial"/>
                          <a:cs typeface="Arial"/>
                        </a:rPr>
                        <a:t>1</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marR="281305" algn="r">
                        <a:lnSpc>
                          <a:spcPct val="100000"/>
                        </a:lnSpc>
                        <a:spcBef>
                          <a:spcPts val="5"/>
                        </a:spcBef>
                      </a:pPr>
                      <a:r>
                        <a:rPr sz="1600" dirty="0">
                          <a:latin typeface="Arial"/>
                          <a:cs typeface="Arial"/>
                        </a:rPr>
                        <a:t>1</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marL="288925">
                        <a:lnSpc>
                          <a:spcPct val="100000"/>
                        </a:lnSpc>
                        <a:spcBef>
                          <a:spcPts val="5"/>
                        </a:spcBef>
                      </a:pPr>
                      <a:r>
                        <a:rPr sz="1600" dirty="0">
                          <a:latin typeface="Arial"/>
                          <a:cs typeface="Arial"/>
                        </a:rPr>
                        <a:t>1</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marL="315595">
                        <a:lnSpc>
                          <a:spcPct val="100000"/>
                        </a:lnSpc>
                        <a:spcBef>
                          <a:spcPts val="5"/>
                        </a:spcBef>
                      </a:pPr>
                      <a:r>
                        <a:rPr sz="1600" dirty="0">
                          <a:latin typeface="Arial"/>
                          <a:cs typeface="Arial"/>
                        </a:rPr>
                        <a:t>1</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marL="26034" algn="ctr">
                        <a:lnSpc>
                          <a:spcPct val="100000"/>
                        </a:lnSpc>
                        <a:spcBef>
                          <a:spcPts val="5"/>
                        </a:spcBef>
                      </a:pPr>
                      <a:r>
                        <a:rPr sz="1600" dirty="0">
                          <a:latin typeface="Arial"/>
                          <a:cs typeface="Arial"/>
                        </a:rPr>
                        <a:t>1</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algn="ctr">
                        <a:lnSpc>
                          <a:spcPct val="100000"/>
                        </a:lnSpc>
                        <a:spcBef>
                          <a:spcPts val="5"/>
                        </a:spcBef>
                      </a:pPr>
                      <a:r>
                        <a:rPr sz="1600" dirty="0">
                          <a:latin typeface="Arial"/>
                          <a:cs typeface="Arial"/>
                        </a:rPr>
                        <a:t>1</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algn="ctr">
                        <a:lnSpc>
                          <a:spcPct val="100000"/>
                        </a:lnSpc>
                        <a:spcBef>
                          <a:spcPts val="5"/>
                        </a:spcBef>
                      </a:pPr>
                      <a:r>
                        <a:rPr sz="1600" dirty="0">
                          <a:latin typeface="Arial"/>
                          <a:cs typeface="Arial"/>
                        </a:rPr>
                        <a:t>1</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algn="ctr">
                        <a:lnSpc>
                          <a:spcPct val="100000"/>
                        </a:lnSpc>
                        <a:spcBef>
                          <a:spcPts val="5"/>
                        </a:spcBef>
                      </a:pPr>
                      <a:r>
                        <a:rPr sz="1600" dirty="0">
                          <a:latin typeface="Arial"/>
                          <a:cs typeface="Arial"/>
                        </a:rPr>
                        <a:t>1</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marL="26034" algn="ctr">
                        <a:lnSpc>
                          <a:spcPct val="100000"/>
                        </a:lnSpc>
                        <a:spcBef>
                          <a:spcPts val="5"/>
                        </a:spcBef>
                      </a:pPr>
                      <a:r>
                        <a:rPr sz="1600" dirty="0">
                          <a:latin typeface="Arial"/>
                          <a:cs typeface="Arial"/>
                        </a:rPr>
                        <a:t>0</a:t>
                      </a:r>
                      <a:endParaRPr sz="1600">
                        <a:latin typeface="Arial"/>
                        <a:cs typeface="Arial"/>
                      </a:endParaRPr>
                    </a:p>
                  </a:txBody>
                  <a:tcPr marL="0" marR="0" marT="3175" marB="0"/>
                </a:tc>
                <a:tc>
                  <a:txBody>
                    <a:bodyPr/>
                    <a:lstStyle/>
                    <a:p>
                      <a:pPr>
                        <a:lnSpc>
                          <a:spcPct val="100000"/>
                        </a:lnSpc>
                        <a:spcBef>
                          <a:spcPts val="25"/>
                        </a:spcBef>
                      </a:pPr>
                      <a:endParaRPr sz="2050">
                        <a:latin typeface="Times New Roman"/>
                        <a:cs typeface="Times New Roman"/>
                      </a:endParaRPr>
                    </a:p>
                    <a:p>
                      <a:pPr marR="24130" algn="r">
                        <a:lnSpc>
                          <a:spcPct val="100000"/>
                        </a:lnSpc>
                        <a:spcBef>
                          <a:spcPts val="5"/>
                        </a:spcBef>
                      </a:pPr>
                      <a:r>
                        <a:rPr sz="1600" dirty="0">
                          <a:latin typeface="Arial"/>
                          <a:cs typeface="Arial"/>
                        </a:rPr>
                        <a:t>0</a:t>
                      </a:r>
                      <a:endParaRPr sz="1600">
                        <a:latin typeface="Arial"/>
                        <a:cs typeface="Arial"/>
                      </a:endParaRPr>
                    </a:p>
                  </a:txBody>
                  <a:tcPr marL="0" marR="0" marT="3175" marB="0"/>
                </a:tc>
                <a:extLst>
                  <a:ext uri="{0D108BD9-81ED-4DB2-BD59-A6C34878D82A}">
                    <a16:rowId xmlns:a16="http://schemas.microsoft.com/office/drawing/2014/main" val="10001"/>
                  </a:ext>
                </a:extLst>
              </a:tr>
            </a:tbl>
          </a:graphicData>
        </a:graphic>
      </p:graphicFrame>
      <p:grpSp>
        <p:nvGrpSpPr>
          <p:cNvPr id="5" name="object 5"/>
          <p:cNvGrpSpPr/>
          <p:nvPr/>
        </p:nvGrpSpPr>
        <p:grpSpPr>
          <a:xfrm>
            <a:off x="1642462" y="2254788"/>
            <a:ext cx="7167880" cy="1641475"/>
            <a:chOff x="1642462" y="1397537"/>
            <a:chExt cx="7167880" cy="1641475"/>
          </a:xfrm>
        </p:grpSpPr>
        <p:pic>
          <p:nvPicPr>
            <p:cNvPr id="6" name="object 6"/>
            <p:cNvPicPr/>
            <p:nvPr/>
          </p:nvPicPr>
          <p:blipFill>
            <a:blip r:embed="rId2" cstate="print"/>
            <a:stretch>
              <a:fillRect/>
            </a:stretch>
          </p:blipFill>
          <p:spPr>
            <a:xfrm>
              <a:off x="1656750" y="2243137"/>
              <a:ext cx="5128759" cy="795633"/>
            </a:xfrm>
            <a:prstGeom prst="rect">
              <a:avLst/>
            </a:prstGeom>
          </p:spPr>
        </p:pic>
        <p:sp>
          <p:nvSpPr>
            <p:cNvPr id="7" name="object 7"/>
            <p:cNvSpPr/>
            <p:nvPr/>
          </p:nvSpPr>
          <p:spPr>
            <a:xfrm>
              <a:off x="1656750" y="1411824"/>
              <a:ext cx="7139305" cy="807720"/>
            </a:xfrm>
            <a:custGeom>
              <a:avLst/>
              <a:gdLst/>
              <a:ahLst/>
              <a:cxnLst/>
              <a:rect l="l" t="t" r="r" b="b"/>
              <a:pathLst>
                <a:path w="7139305" h="807719">
                  <a:moveTo>
                    <a:pt x="7004497" y="807599"/>
                  </a:moveTo>
                  <a:lnTo>
                    <a:pt x="134602" y="807599"/>
                  </a:lnTo>
                  <a:lnTo>
                    <a:pt x="92057" y="800737"/>
                  </a:lnTo>
                  <a:lnTo>
                    <a:pt x="55108" y="781629"/>
                  </a:lnTo>
                  <a:lnTo>
                    <a:pt x="25970" y="752491"/>
                  </a:lnTo>
                  <a:lnTo>
                    <a:pt x="6862" y="715542"/>
                  </a:lnTo>
                  <a:lnTo>
                    <a:pt x="0" y="672997"/>
                  </a:lnTo>
                  <a:lnTo>
                    <a:pt x="0" y="134602"/>
                  </a:lnTo>
                  <a:lnTo>
                    <a:pt x="6862" y="92057"/>
                  </a:lnTo>
                  <a:lnTo>
                    <a:pt x="25970" y="55108"/>
                  </a:lnTo>
                  <a:lnTo>
                    <a:pt x="55108" y="25970"/>
                  </a:lnTo>
                  <a:lnTo>
                    <a:pt x="92057" y="6862"/>
                  </a:lnTo>
                  <a:lnTo>
                    <a:pt x="134602" y="0"/>
                  </a:lnTo>
                  <a:lnTo>
                    <a:pt x="7004497" y="0"/>
                  </a:lnTo>
                  <a:lnTo>
                    <a:pt x="7056007" y="10246"/>
                  </a:lnTo>
                  <a:lnTo>
                    <a:pt x="7099675" y="39424"/>
                  </a:lnTo>
                  <a:lnTo>
                    <a:pt x="7128853" y="83092"/>
                  </a:lnTo>
                  <a:lnTo>
                    <a:pt x="7139099" y="134602"/>
                  </a:lnTo>
                  <a:lnTo>
                    <a:pt x="7139099" y="672997"/>
                  </a:lnTo>
                  <a:lnTo>
                    <a:pt x="7132237" y="715542"/>
                  </a:lnTo>
                  <a:lnTo>
                    <a:pt x="7113129" y="752491"/>
                  </a:lnTo>
                  <a:lnTo>
                    <a:pt x="7083991" y="781629"/>
                  </a:lnTo>
                  <a:lnTo>
                    <a:pt x="7047042" y="800737"/>
                  </a:lnTo>
                  <a:lnTo>
                    <a:pt x="7004497" y="807599"/>
                  </a:lnTo>
                  <a:close/>
                </a:path>
              </a:pathLst>
            </a:custGeom>
            <a:solidFill>
              <a:srgbClr val="FFE499"/>
            </a:solidFill>
          </p:spPr>
          <p:txBody>
            <a:bodyPr wrap="square" lIns="0" tIns="0" rIns="0" bIns="0" rtlCol="0"/>
            <a:lstStyle/>
            <a:p>
              <a:endParaRPr/>
            </a:p>
          </p:txBody>
        </p:sp>
        <p:sp>
          <p:nvSpPr>
            <p:cNvPr id="8" name="object 8"/>
            <p:cNvSpPr/>
            <p:nvPr/>
          </p:nvSpPr>
          <p:spPr>
            <a:xfrm>
              <a:off x="1656750" y="1411824"/>
              <a:ext cx="7139305" cy="807720"/>
            </a:xfrm>
            <a:custGeom>
              <a:avLst/>
              <a:gdLst/>
              <a:ahLst/>
              <a:cxnLst/>
              <a:rect l="l" t="t" r="r" b="b"/>
              <a:pathLst>
                <a:path w="7139305" h="807719">
                  <a:moveTo>
                    <a:pt x="0" y="134602"/>
                  </a:moveTo>
                  <a:lnTo>
                    <a:pt x="6862" y="92057"/>
                  </a:lnTo>
                  <a:lnTo>
                    <a:pt x="25970" y="55108"/>
                  </a:lnTo>
                  <a:lnTo>
                    <a:pt x="55108" y="25970"/>
                  </a:lnTo>
                  <a:lnTo>
                    <a:pt x="92057" y="6862"/>
                  </a:lnTo>
                  <a:lnTo>
                    <a:pt x="134602" y="0"/>
                  </a:lnTo>
                  <a:lnTo>
                    <a:pt x="7004497" y="0"/>
                  </a:lnTo>
                  <a:lnTo>
                    <a:pt x="7056007" y="10246"/>
                  </a:lnTo>
                  <a:lnTo>
                    <a:pt x="7099675" y="39424"/>
                  </a:lnTo>
                  <a:lnTo>
                    <a:pt x="7128853" y="83092"/>
                  </a:lnTo>
                  <a:lnTo>
                    <a:pt x="7139099" y="134602"/>
                  </a:lnTo>
                  <a:lnTo>
                    <a:pt x="7139099" y="672997"/>
                  </a:lnTo>
                  <a:lnTo>
                    <a:pt x="7132237" y="715542"/>
                  </a:lnTo>
                  <a:lnTo>
                    <a:pt x="7113129" y="752491"/>
                  </a:lnTo>
                  <a:lnTo>
                    <a:pt x="7083991" y="781629"/>
                  </a:lnTo>
                  <a:lnTo>
                    <a:pt x="7047042" y="800737"/>
                  </a:lnTo>
                  <a:lnTo>
                    <a:pt x="7004497" y="807599"/>
                  </a:lnTo>
                  <a:lnTo>
                    <a:pt x="134602" y="807599"/>
                  </a:lnTo>
                  <a:lnTo>
                    <a:pt x="92057" y="800737"/>
                  </a:lnTo>
                  <a:lnTo>
                    <a:pt x="55108" y="781629"/>
                  </a:lnTo>
                  <a:lnTo>
                    <a:pt x="25970" y="752491"/>
                  </a:lnTo>
                  <a:lnTo>
                    <a:pt x="6862" y="715542"/>
                  </a:lnTo>
                  <a:lnTo>
                    <a:pt x="0" y="672997"/>
                  </a:lnTo>
                  <a:lnTo>
                    <a:pt x="0" y="134602"/>
                  </a:lnTo>
                  <a:close/>
                </a:path>
              </a:pathLst>
            </a:custGeom>
            <a:ln w="28574">
              <a:solidFill>
                <a:srgbClr val="EE6C00"/>
              </a:solidFill>
            </a:ln>
          </p:spPr>
          <p:txBody>
            <a:bodyPr wrap="square" lIns="0" tIns="0" rIns="0" bIns="0" rtlCol="0"/>
            <a:lstStyle/>
            <a:p>
              <a:endParaRPr/>
            </a:p>
          </p:txBody>
        </p:sp>
      </p:grpSp>
      <p:sp>
        <p:nvSpPr>
          <p:cNvPr id="9" name="object 9"/>
          <p:cNvSpPr txBox="1"/>
          <p:nvPr/>
        </p:nvSpPr>
        <p:spPr>
          <a:xfrm>
            <a:off x="4954776" y="2524122"/>
            <a:ext cx="511809" cy="269240"/>
          </a:xfrm>
          <a:prstGeom prst="rect">
            <a:avLst/>
          </a:prstGeom>
        </p:spPr>
        <p:txBody>
          <a:bodyPr vert="horz" wrap="square" lIns="0" tIns="12700" rIns="0" bIns="0" rtlCol="0">
            <a:spAutoFit/>
          </a:bodyPr>
          <a:lstStyle/>
          <a:p>
            <a:pPr marL="12700">
              <a:spcBef>
                <a:spcPts val="100"/>
              </a:spcBef>
            </a:pPr>
            <a:r>
              <a:rPr sz="1600" spc="-20" dirty="0">
                <a:latin typeface="Noto Sans"/>
                <a:cs typeface="Noto Sans"/>
              </a:rPr>
              <a:t>BERT</a:t>
            </a:r>
            <a:endParaRPr sz="1600">
              <a:latin typeface="Noto Sans"/>
              <a:cs typeface="Noto Sans"/>
            </a:endParaRPr>
          </a:p>
        </p:txBody>
      </p:sp>
      <p:pic>
        <p:nvPicPr>
          <p:cNvPr id="10" name="object 10"/>
          <p:cNvPicPr/>
          <p:nvPr/>
        </p:nvPicPr>
        <p:blipFill>
          <a:blip r:embed="rId3" cstate="print"/>
          <a:stretch>
            <a:fillRect/>
          </a:stretch>
        </p:blipFill>
        <p:spPr>
          <a:xfrm>
            <a:off x="6655675" y="3100400"/>
            <a:ext cx="827124" cy="237599"/>
          </a:xfrm>
          <a:prstGeom prst="rect">
            <a:avLst/>
          </a:prstGeom>
        </p:spPr>
      </p:pic>
      <p:sp>
        <p:nvSpPr>
          <p:cNvPr id="11" name="object 11"/>
          <p:cNvSpPr txBox="1"/>
          <p:nvPr/>
        </p:nvSpPr>
        <p:spPr>
          <a:xfrm>
            <a:off x="6728700" y="3282664"/>
            <a:ext cx="2011680" cy="284480"/>
          </a:xfrm>
          <a:prstGeom prst="rect">
            <a:avLst/>
          </a:prstGeom>
        </p:spPr>
        <p:txBody>
          <a:bodyPr vert="horz" wrap="square" lIns="0" tIns="12700" rIns="0" bIns="0" rtlCol="0">
            <a:spAutoFit/>
          </a:bodyPr>
          <a:lstStyle/>
          <a:p>
            <a:pPr marL="12700">
              <a:spcBef>
                <a:spcPts val="100"/>
              </a:spcBef>
              <a:tabLst>
                <a:tab pos="691515" algn="l"/>
                <a:tab pos="1428750" algn="l"/>
              </a:tabLst>
            </a:pPr>
            <a:r>
              <a:rPr sz="1700" spc="-10" dirty="0">
                <a:latin typeface="Noto Sans"/>
                <a:cs typeface="Noto Sans"/>
              </a:rPr>
              <a:t>[SEP]</a:t>
            </a:r>
            <a:r>
              <a:rPr sz="1700" dirty="0">
                <a:latin typeface="Noto Sans"/>
                <a:cs typeface="Noto Sans"/>
              </a:rPr>
              <a:t>	</a:t>
            </a:r>
            <a:r>
              <a:rPr sz="1700" spc="-10" dirty="0">
                <a:latin typeface="Noto Sans"/>
                <a:cs typeface="Noto Sans"/>
              </a:rPr>
              <a:t>[PAD]</a:t>
            </a:r>
            <a:r>
              <a:rPr sz="1700" dirty="0">
                <a:latin typeface="Noto Sans"/>
                <a:cs typeface="Noto Sans"/>
              </a:rPr>
              <a:t>	</a:t>
            </a:r>
            <a:r>
              <a:rPr sz="1700" spc="-10" dirty="0">
                <a:latin typeface="Noto Sans"/>
                <a:cs typeface="Noto Sans"/>
              </a:rPr>
              <a:t>[PAD]</a:t>
            </a:r>
            <a:endParaRPr sz="1700">
              <a:latin typeface="Noto Sans"/>
              <a:cs typeface="Noto Sans"/>
            </a:endParaRPr>
          </a:p>
        </p:txBody>
      </p:sp>
      <p:grpSp>
        <p:nvGrpSpPr>
          <p:cNvPr id="12" name="object 12"/>
          <p:cNvGrpSpPr/>
          <p:nvPr/>
        </p:nvGrpSpPr>
        <p:grpSpPr>
          <a:xfrm>
            <a:off x="7342599" y="3100400"/>
            <a:ext cx="1536700" cy="238125"/>
            <a:chOff x="7342599" y="2243149"/>
            <a:chExt cx="1536700" cy="238125"/>
          </a:xfrm>
        </p:grpSpPr>
        <p:pic>
          <p:nvPicPr>
            <p:cNvPr id="13" name="object 13"/>
            <p:cNvPicPr/>
            <p:nvPr/>
          </p:nvPicPr>
          <p:blipFill>
            <a:blip r:embed="rId3" cstate="print"/>
            <a:stretch>
              <a:fillRect/>
            </a:stretch>
          </p:blipFill>
          <p:spPr>
            <a:xfrm>
              <a:off x="7342599" y="2243149"/>
              <a:ext cx="827123" cy="237599"/>
            </a:xfrm>
            <a:prstGeom prst="rect">
              <a:avLst/>
            </a:prstGeom>
          </p:spPr>
        </p:pic>
        <p:pic>
          <p:nvPicPr>
            <p:cNvPr id="14" name="object 14"/>
            <p:cNvPicPr/>
            <p:nvPr/>
          </p:nvPicPr>
          <p:blipFill>
            <a:blip r:embed="rId3" cstate="print"/>
            <a:stretch>
              <a:fillRect/>
            </a:stretch>
          </p:blipFill>
          <p:spPr>
            <a:xfrm>
              <a:off x="8051874" y="2243149"/>
              <a:ext cx="827123" cy="237599"/>
            </a:xfrm>
            <a:prstGeom prst="rect">
              <a:avLst/>
            </a:prstGeom>
          </p:spPr>
        </p:pic>
      </p:grpSp>
    </p:spTree>
  </p:cSld>
  <p:clrMapOvr>
    <a:masterClrMapping/>
  </p:clrMapOvr>
  <p:transition>
    <p:wipe/>
  </p:transition>
</p:sld>
</file>

<file path=ppt/theme/theme1.xml><?xml version="1.0" encoding="utf-8"?>
<a:theme xmlns:a="http://schemas.openxmlformats.org/drawingml/2006/main" name="presentation">
  <a:themeElements>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00245D"/>
        </a:dk2>
        <a:lt2>
          <a:srgbClr val="808080"/>
        </a:lt2>
        <a:accent1>
          <a:srgbClr val="3333FF"/>
        </a:accent1>
        <a:accent2>
          <a:srgbClr val="0070C8"/>
        </a:accent2>
        <a:accent3>
          <a:srgbClr val="FFFFFF"/>
        </a:accent3>
        <a:accent4>
          <a:srgbClr val="000000"/>
        </a:accent4>
        <a:accent5>
          <a:srgbClr val="ADADFF"/>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00245D"/>
        </a:dk2>
        <a:lt2>
          <a:srgbClr val="808080"/>
        </a:lt2>
        <a:accent1>
          <a:srgbClr val="FFCC99"/>
        </a:accent1>
        <a:accent2>
          <a:srgbClr val="0070C8"/>
        </a:accent2>
        <a:accent3>
          <a:srgbClr val="FFFFFF"/>
        </a:accent3>
        <a:accent4>
          <a:srgbClr val="000000"/>
        </a:accent4>
        <a:accent5>
          <a:srgbClr val="FFE2CA"/>
        </a:accent5>
        <a:accent6>
          <a:srgbClr val="0065B5"/>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29067</TotalTime>
  <Words>1395</Words>
  <Application>Microsoft Office PowerPoint</Application>
  <PresentationFormat>On-screen Show (4:3)</PresentationFormat>
  <Paragraphs>237</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Monotype Sorts</vt:lpstr>
      <vt:lpstr>MS PGothic</vt:lpstr>
      <vt:lpstr>Arial</vt:lpstr>
      <vt:lpstr>Noto Sans</vt:lpstr>
      <vt:lpstr>Open Sans</vt:lpstr>
      <vt:lpstr>PT Sans Narrow</vt:lpstr>
      <vt:lpstr>Times New Roman</vt:lpstr>
      <vt:lpstr>presentation</vt:lpstr>
      <vt:lpstr>CpSc 8430: Deep Learning</vt:lpstr>
      <vt:lpstr>Copy Right Notice</vt:lpstr>
      <vt:lpstr>BERT</vt:lpstr>
      <vt:lpstr>Task: Extractive Question Answering</vt:lpstr>
      <vt:lpstr>Dataset</vt:lpstr>
      <vt:lpstr>Dataset</vt:lpstr>
      <vt:lpstr>Dataset</vt:lpstr>
      <vt:lpstr>Tokenization</vt:lpstr>
      <vt:lpstr>Tokenization</vt:lpstr>
      <vt:lpstr>Why Long Paragraph is an Issue?</vt:lpstr>
      <vt:lpstr>Training</vt:lpstr>
      <vt:lpstr>Testing</vt:lpstr>
      <vt:lpstr>Hints for beating baselines</vt:lpstr>
      <vt:lpstr>Linear Learning rate decay</vt:lpstr>
      <vt:lpstr>Doc stride</vt:lpstr>
      <vt:lpstr>Preprocessing</vt:lpstr>
      <vt:lpstr>Other pretrained models</vt:lpstr>
      <vt:lpstr>Postprocessing</vt:lpstr>
      <vt:lpstr>Training Tip: Automatic mixed precision</vt:lpstr>
      <vt:lpstr>Training Tip: Gradient accumulation</vt:lpstr>
      <vt:lpstr>Submission &amp; Rules </vt:lpstr>
      <vt:lpstr>Submission &amp; Rules</vt:lpstr>
    </vt:vector>
  </TitlesOfParts>
  <Company>Clemson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subject>Machine Learning</dc:subject>
  <dc:creator>Feng Luo</dc:creator>
  <cp:lastModifiedBy>Feng Luo</cp:lastModifiedBy>
  <cp:revision>886</cp:revision>
  <cp:lastPrinted>2019-02-18T18:00:25Z</cp:lastPrinted>
  <dcterms:created xsi:type="dcterms:W3CDTF">2002-09-11T15:09:58Z</dcterms:created>
  <dcterms:modified xsi:type="dcterms:W3CDTF">2023-03-07T13:37:13Z</dcterms:modified>
</cp:coreProperties>
</file>