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8" r:id="rId3"/>
    <p:sldId id="259" r:id="rId4"/>
    <p:sldId id="260" r:id="rId5"/>
    <p:sldId id="261" r:id="rId6"/>
    <p:sldId id="262" r:id="rId7"/>
    <p:sldId id="263" r:id="rId8"/>
    <p:sldId id="266" r:id="rId9"/>
    <p:sldId id="264" r:id="rId10"/>
    <p:sldId id="265" r:id="rId11"/>
    <p:sldId id="268" r:id="rId12"/>
    <p:sldId id="267" r:id="rId13"/>
    <p:sldId id="269" r:id="rId14"/>
    <p:sldId id="274" r:id="rId15"/>
    <p:sldId id="276" r:id="rId16"/>
    <p:sldId id="271" r:id="rId17"/>
    <p:sldId id="270" r:id="rId18"/>
    <p:sldId id="272" r:id="rId19"/>
    <p:sldId id="273" r:id="rId20"/>
    <p:sldId id="277" r:id="rId21"/>
    <p:sldId id="275" r:id="rId22"/>
    <p:sldId id="278" r:id="rId23"/>
    <p:sldId id="279" r:id="rId24"/>
    <p:sldId id="281" r:id="rId25"/>
    <p:sldId id="282" r:id="rId26"/>
    <p:sldId id="283" r:id="rId27"/>
    <p:sldId id="285" r:id="rId28"/>
    <p:sldId id="284" r:id="rId29"/>
    <p:sldId id="286" r:id="rId30"/>
    <p:sldId id="288" r:id="rId31"/>
    <p:sldId id="287" r:id="rId32"/>
    <p:sldId id="289" r:id="rId33"/>
    <p:sldId id="290" r:id="rId34"/>
    <p:sldId id="291" r:id="rId35"/>
    <p:sldId id="292" r:id="rId36"/>
    <p:sldId id="293" r:id="rId37"/>
    <p:sldId id="294" r:id="rId38"/>
    <p:sldId id="295" r:id="rId39"/>
    <p:sldId id="296" r:id="rId40"/>
    <p:sldId id="297" r:id="rId41"/>
    <p:sldId id="298" r:id="rId42"/>
    <p:sldId id="29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8A38C8-6150-467E-9E61-88A2698CC2C8}">
          <p14:sldIdLst>
            <p14:sldId id="256"/>
            <p14:sldId id="258"/>
            <p14:sldId id="259"/>
            <p14:sldId id="260"/>
            <p14:sldId id="261"/>
            <p14:sldId id="262"/>
            <p14:sldId id="263"/>
            <p14:sldId id="266"/>
            <p14:sldId id="264"/>
            <p14:sldId id="265"/>
            <p14:sldId id="268"/>
            <p14:sldId id="267"/>
            <p14:sldId id="269"/>
            <p14:sldId id="274"/>
            <p14:sldId id="276"/>
            <p14:sldId id="271"/>
            <p14:sldId id="270"/>
            <p14:sldId id="272"/>
            <p14:sldId id="273"/>
            <p14:sldId id="277"/>
            <p14:sldId id="275"/>
            <p14:sldId id="278"/>
            <p14:sldId id="279"/>
            <p14:sldId id="281"/>
            <p14:sldId id="282"/>
            <p14:sldId id="283"/>
            <p14:sldId id="285"/>
            <p14:sldId id="284"/>
            <p14:sldId id="286"/>
            <p14:sldId id="288"/>
            <p14:sldId id="287"/>
            <p14:sldId id="289"/>
            <p14:sldId id="290"/>
            <p14:sldId id="291"/>
            <p14:sldId id="292"/>
            <p14:sldId id="293"/>
            <p14:sldId id="294"/>
            <p14:sldId id="295"/>
            <p14:sldId id="296"/>
            <p14:sldId id="297"/>
            <p14:sldId id="298"/>
            <p14:sldId id="29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0698A9D7-6418-4943-8490-291322EF52C7}" type="datetimeFigureOut">
              <a:rPr lang="en-IN" smtClean="0"/>
              <a:t>28-02-2023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1EDC851F-F046-48BE-A10F-8E7A00EFF4B7}" type="slidenum">
              <a:rPr lang="en-IN" smtClean="0"/>
              <a:t>‹#›</a:t>
            </a:fld>
            <a:endParaRPr lang="en-IN"/>
          </a:p>
        </p:txBody>
      </p:sp>
    </p:spTree>
    <p:extLst>
      <p:ext uri="{BB962C8B-B14F-4D97-AF65-F5344CB8AC3E}">
        <p14:creationId xmlns:p14="http://schemas.microsoft.com/office/powerpoint/2010/main" val="9988533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8A9D7-6418-4943-8490-291322EF52C7}"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DC851F-F046-48BE-A10F-8E7A00EFF4B7}" type="slidenum">
              <a:rPr lang="en-IN" smtClean="0"/>
              <a:t>‹#›</a:t>
            </a:fld>
            <a:endParaRPr lang="en-IN"/>
          </a:p>
        </p:txBody>
      </p:sp>
    </p:spTree>
    <p:extLst>
      <p:ext uri="{BB962C8B-B14F-4D97-AF65-F5344CB8AC3E}">
        <p14:creationId xmlns:p14="http://schemas.microsoft.com/office/powerpoint/2010/main" val="935289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8A9D7-6418-4943-8490-291322EF52C7}"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DC851F-F046-48BE-A10F-8E7A00EFF4B7}" type="slidenum">
              <a:rPr lang="en-IN" smtClean="0"/>
              <a:t>‹#›</a:t>
            </a:fld>
            <a:endParaRPr lang="en-IN"/>
          </a:p>
        </p:txBody>
      </p:sp>
    </p:spTree>
    <p:extLst>
      <p:ext uri="{BB962C8B-B14F-4D97-AF65-F5344CB8AC3E}">
        <p14:creationId xmlns:p14="http://schemas.microsoft.com/office/powerpoint/2010/main" val="201184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98A9D7-6418-4943-8490-291322EF52C7}" type="datetimeFigureOut">
              <a:rPr lang="en-IN" smtClean="0"/>
              <a:t>28-02-2023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DC851F-F046-48BE-A10F-8E7A00EFF4B7}" type="slidenum">
              <a:rPr lang="en-IN" smtClean="0"/>
              <a:t>‹#›</a:t>
            </a:fld>
            <a:endParaRPr lang="en-IN"/>
          </a:p>
        </p:txBody>
      </p:sp>
    </p:spTree>
    <p:extLst>
      <p:ext uri="{BB962C8B-B14F-4D97-AF65-F5344CB8AC3E}">
        <p14:creationId xmlns:p14="http://schemas.microsoft.com/office/powerpoint/2010/main" val="153032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0698A9D7-6418-4943-8490-291322EF52C7}" type="datetimeFigureOut">
              <a:rPr lang="en-IN" smtClean="0"/>
              <a:t>28-02-2023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1EDC851F-F046-48BE-A10F-8E7A00EFF4B7}" type="slidenum">
              <a:rPr lang="en-IN" smtClean="0"/>
              <a:t>‹#›</a:t>
            </a:fld>
            <a:endParaRPr lang="en-IN"/>
          </a:p>
        </p:txBody>
      </p:sp>
    </p:spTree>
    <p:extLst>
      <p:ext uri="{BB962C8B-B14F-4D97-AF65-F5344CB8AC3E}">
        <p14:creationId xmlns:p14="http://schemas.microsoft.com/office/powerpoint/2010/main" val="139331845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98A9D7-6418-4943-8490-291322EF52C7}"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DC851F-F046-48BE-A10F-8E7A00EFF4B7}" type="slidenum">
              <a:rPr lang="en-IN" smtClean="0"/>
              <a:t>‹#›</a:t>
            </a:fld>
            <a:endParaRPr lang="en-IN"/>
          </a:p>
        </p:txBody>
      </p:sp>
    </p:spTree>
    <p:extLst>
      <p:ext uri="{BB962C8B-B14F-4D97-AF65-F5344CB8AC3E}">
        <p14:creationId xmlns:p14="http://schemas.microsoft.com/office/powerpoint/2010/main" val="125554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98A9D7-6418-4943-8490-291322EF52C7}" type="datetimeFigureOut">
              <a:rPr lang="en-IN" smtClean="0"/>
              <a:t>28-02-2023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DC851F-F046-48BE-A10F-8E7A00EFF4B7}" type="slidenum">
              <a:rPr lang="en-IN" smtClean="0"/>
              <a:t>‹#›</a:t>
            </a:fld>
            <a:endParaRPr lang="en-IN"/>
          </a:p>
        </p:txBody>
      </p:sp>
    </p:spTree>
    <p:extLst>
      <p:ext uri="{BB962C8B-B14F-4D97-AF65-F5344CB8AC3E}">
        <p14:creationId xmlns:p14="http://schemas.microsoft.com/office/powerpoint/2010/main" val="3087118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98A9D7-6418-4943-8490-291322EF52C7}" type="datetimeFigureOut">
              <a:rPr lang="en-IN" smtClean="0"/>
              <a:t>28-02-2023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DC851F-F046-48BE-A10F-8E7A00EFF4B7}" type="slidenum">
              <a:rPr lang="en-IN" smtClean="0"/>
              <a:t>‹#›</a:t>
            </a:fld>
            <a:endParaRPr lang="en-IN"/>
          </a:p>
        </p:txBody>
      </p:sp>
    </p:spTree>
    <p:extLst>
      <p:ext uri="{BB962C8B-B14F-4D97-AF65-F5344CB8AC3E}">
        <p14:creationId xmlns:p14="http://schemas.microsoft.com/office/powerpoint/2010/main" val="20759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8A9D7-6418-4943-8490-291322EF52C7}" type="datetimeFigureOut">
              <a:rPr lang="en-IN" smtClean="0"/>
              <a:t>28-02-2023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DC851F-F046-48BE-A10F-8E7A00EFF4B7}" type="slidenum">
              <a:rPr lang="en-IN" smtClean="0"/>
              <a:t>‹#›</a:t>
            </a:fld>
            <a:endParaRPr lang="en-IN"/>
          </a:p>
        </p:txBody>
      </p:sp>
    </p:spTree>
    <p:extLst>
      <p:ext uri="{BB962C8B-B14F-4D97-AF65-F5344CB8AC3E}">
        <p14:creationId xmlns:p14="http://schemas.microsoft.com/office/powerpoint/2010/main" val="11837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698A9D7-6418-4943-8490-291322EF52C7}" type="datetimeFigureOut">
              <a:rPr lang="en-IN" smtClean="0"/>
              <a:t>28-02-2023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1EDC851F-F046-48BE-A10F-8E7A00EFF4B7}"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217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0698A9D7-6418-4943-8490-291322EF52C7}" type="datetimeFigureOut">
              <a:rPr lang="en-IN" smtClean="0"/>
              <a:t>28-02-2023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1EDC851F-F046-48BE-A10F-8E7A00EFF4B7}"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145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698A9D7-6418-4943-8490-291322EF52C7}" type="datetimeFigureOut">
              <a:rPr lang="en-IN" smtClean="0"/>
              <a:t>28-02-2023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EDC851F-F046-48BE-A10F-8E7A00EFF4B7}" type="slidenum">
              <a:rPr lang="en-IN" smtClean="0"/>
              <a:t>‹#›</a:t>
            </a:fld>
            <a:endParaRPr lang="en-IN"/>
          </a:p>
        </p:txBody>
      </p:sp>
    </p:spTree>
    <p:extLst>
      <p:ext uri="{BB962C8B-B14F-4D97-AF65-F5344CB8AC3E}">
        <p14:creationId xmlns:p14="http://schemas.microsoft.com/office/powerpoint/2010/main" val="2248997891"/>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AFE0B-17F8-BC14-617A-55422ECBB21C}"/>
              </a:ext>
            </a:extLst>
          </p:cNvPr>
          <p:cNvSpPr>
            <a:spLocks noGrp="1"/>
          </p:cNvSpPr>
          <p:nvPr>
            <p:ph type="ctrTitle"/>
          </p:nvPr>
        </p:nvSpPr>
        <p:spPr/>
        <p:txBody>
          <a:bodyPr/>
          <a:lstStyle/>
          <a:p>
            <a:r>
              <a:rPr lang="en-US" dirty="0"/>
              <a:t>CASE STUDY EDA</a:t>
            </a:r>
            <a:endParaRPr lang="en-IN" dirty="0"/>
          </a:p>
        </p:txBody>
      </p:sp>
      <p:sp>
        <p:nvSpPr>
          <p:cNvPr id="3" name="Subtitle 2">
            <a:extLst>
              <a:ext uri="{FF2B5EF4-FFF2-40B4-BE49-F238E27FC236}">
                <a16:creationId xmlns:a16="http://schemas.microsoft.com/office/drawing/2014/main" id="{6DE1EC24-3387-6534-9069-5DB4EE8A866C}"/>
              </a:ext>
            </a:extLst>
          </p:cNvPr>
          <p:cNvSpPr>
            <a:spLocks noGrp="1"/>
          </p:cNvSpPr>
          <p:nvPr>
            <p:ph type="subTitle" idx="1"/>
          </p:nvPr>
        </p:nvSpPr>
        <p:spPr/>
        <p:txBody>
          <a:bodyPr/>
          <a:lstStyle/>
          <a:p>
            <a:r>
              <a:rPr lang="en-US" u="sng" dirty="0"/>
              <a:t>BY:SANKET GARG</a:t>
            </a:r>
            <a:endParaRPr lang="en-IN" u="sng" dirty="0"/>
          </a:p>
        </p:txBody>
      </p:sp>
    </p:spTree>
    <p:extLst>
      <p:ext uri="{BB962C8B-B14F-4D97-AF65-F5344CB8AC3E}">
        <p14:creationId xmlns:p14="http://schemas.microsoft.com/office/powerpoint/2010/main" val="1277514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71D4-AA7F-FDA1-FA78-EE80A651A93E}"/>
              </a:ext>
            </a:extLst>
          </p:cNvPr>
          <p:cNvSpPr>
            <a:spLocks noGrp="1"/>
          </p:cNvSpPr>
          <p:nvPr>
            <p:ph type="title"/>
          </p:nvPr>
        </p:nvSpPr>
        <p:spPr/>
        <p:txBody>
          <a:bodyPr>
            <a:normAutofit/>
          </a:bodyPr>
          <a:lstStyle/>
          <a:p>
            <a:r>
              <a:rPr lang="en-US" sz="3600" dirty="0"/>
              <a:t>Analysis of outliers of AMT_CREDIT</a:t>
            </a:r>
            <a:endParaRPr lang="en-IN" sz="3600" dirty="0"/>
          </a:p>
        </p:txBody>
      </p:sp>
      <p:sp>
        <p:nvSpPr>
          <p:cNvPr id="3" name="Content Placeholder 2">
            <a:extLst>
              <a:ext uri="{FF2B5EF4-FFF2-40B4-BE49-F238E27FC236}">
                <a16:creationId xmlns:a16="http://schemas.microsoft.com/office/drawing/2014/main" id="{5B3465F1-E758-8BAA-AC1B-F679B3BA5F3E}"/>
              </a:ext>
            </a:extLst>
          </p:cNvPr>
          <p:cNvSpPr>
            <a:spLocks noGrp="1"/>
          </p:cNvSpPr>
          <p:nvPr>
            <p:ph idx="1"/>
          </p:nvPr>
        </p:nvSpPr>
        <p:spPr>
          <a:xfrm>
            <a:off x="1066800" y="5573026"/>
            <a:ext cx="10058400" cy="462013"/>
          </a:xfrm>
        </p:spPr>
        <p:txBody>
          <a:bodyPr>
            <a:normAutofit fontScale="85000" lnSpcReduction="20000"/>
          </a:bodyPr>
          <a:lstStyle/>
          <a:p>
            <a:r>
              <a:rPr lang="en-US" dirty="0"/>
              <a:t>Here also the trend we see is same as the previous one where the top 1% lies outside the whiskers and the other 99% lies inside it </a:t>
            </a:r>
            <a:endParaRPr lang="en-IN" dirty="0"/>
          </a:p>
        </p:txBody>
      </p:sp>
      <p:pic>
        <p:nvPicPr>
          <p:cNvPr id="2052" name="Picture 4">
            <a:extLst>
              <a:ext uri="{FF2B5EF4-FFF2-40B4-BE49-F238E27FC236}">
                <a16:creationId xmlns:a16="http://schemas.microsoft.com/office/drawing/2014/main" id="{77C6C302-81C0-D797-DA59-B94557D2D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78543"/>
            <a:ext cx="5210175" cy="38789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18EC7F7-81B3-CE9B-9138-E229840E9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367" y="1564157"/>
            <a:ext cx="5210175" cy="3878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026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30D9-17F4-03B7-A33D-014288FDBFAF}"/>
              </a:ext>
            </a:extLst>
          </p:cNvPr>
          <p:cNvSpPr>
            <a:spLocks noGrp="1"/>
          </p:cNvSpPr>
          <p:nvPr>
            <p:ph type="title"/>
          </p:nvPr>
        </p:nvSpPr>
        <p:spPr>
          <a:xfrm>
            <a:off x="4215865" y="3429000"/>
            <a:ext cx="7688982" cy="1371600"/>
          </a:xfrm>
        </p:spPr>
        <p:txBody>
          <a:bodyPr/>
          <a:lstStyle/>
          <a:p>
            <a:r>
              <a:rPr lang="en-US" u="sng" dirty="0"/>
              <a:t>Analyzing data count</a:t>
            </a:r>
            <a:endParaRPr lang="en-IN" u="sng" dirty="0"/>
          </a:p>
        </p:txBody>
      </p:sp>
    </p:spTree>
    <p:extLst>
      <p:ext uri="{BB962C8B-B14F-4D97-AF65-F5344CB8AC3E}">
        <p14:creationId xmlns:p14="http://schemas.microsoft.com/office/powerpoint/2010/main" val="3687694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3E3B-74FA-8D52-412E-A3D1E4559F8C}"/>
              </a:ext>
            </a:extLst>
          </p:cNvPr>
          <p:cNvSpPr>
            <a:spLocks noGrp="1"/>
          </p:cNvSpPr>
          <p:nvPr>
            <p:ph type="title"/>
          </p:nvPr>
        </p:nvSpPr>
        <p:spPr/>
        <p:txBody>
          <a:bodyPr/>
          <a:lstStyle/>
          <a:p>
            <a:r>
              <a:rPr lang="en-IN" dirty="0"/>
              <a:t>Distribution of income</a:t>
            </a:r>
          </a:p>
        </p:txBody>
      </p:sp>
      <p:sp>
        <p:nvSpPr>
          <p:cNvPr id="3" name="Content Placeholder 2">
            <a:extLst>
              <a:ext uri="{FF2B5EF4-FFF2-40B4-BE49-F238E27FC236}">
                <a16:creationId xmlns:a16="http://schemas.microsoft.com/office/drawing/2014/main" id="{73BA89C2-6A14-1E5F-A757-DFAF35AAF861}"/>
              </a:ext>
            </a:extLst>
          </p:cNvPr>
          <p:cNvSpPr>
            <a:spLocks noGrp="1"/>
          </p:cNvSpPr>
          <p:nvPr>
            <p:ph idx="1"/>
          </p:nvPr>
        </p:nvSpPr>
        <p:spPr>
          <a:xfrm>
            <a:off x="1066800" y="5524900"/>
            <a:ext cx="10058400" cy="779647"/>
          </a:xfrm>
        </p:spPr>
        <p:txBody>
          <a:bodyPr/>
          <a:lstStyle/>
          <a:p>
            <a:r>
              <a:rPr lang="en-US" dirty="0"/>
              <a:t>Most number of people lies in the range of 125000-150000 and the least lies in the range of 450000-475000</a:t>
            </a:r>
            <a:endParaRPr lang="en-IN" dirty="0"/>
          </a:p>
        </p:txBody>
      </p:sp>
      <p:pic>
        <p:nvPicPr>
          <p:cNvPr id="3074" name="Picture 2">
            <a:extLst>
              <a:ext uri="{FF2B5EF4-FFF2-40B4-BE49-F238E27FC236}">
                <a16:creationId xmlns:a16="http://schemas.microsoft.com/office/drawing/2014/main" id="{0652895B-A515-048F-2109-D8A553CE4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65171"/>
            <a:ext cx="10215563" cy="368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543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CDE2-3DA7-B721-5CDA-FDAC5BB338FB}"/>
              </a:ext>
            </a:extLst>
          </p:cNvPr>
          <p:cNvSpPr>
            <a:spLocks noGrp="1"/>
          </p:cNvSpPr>
          <p:nvPr>
            <p:ph type="title"/>
          </p:nvPr>
        </p:nvSpPr>
        <p:spPr>
          <a:xfrm>
            <a:off x="962526" y="371475"/>
            <a:ext cx="10162674" cy="1187817"/>
          </a:xfrm>
        </p:spPr>
        <p:txBody>
          <a:bodyPr/>
          <a:lstStyle/>
          <a:p>
            <a:r>
              <a:rPr lang="en-US" dirty="0"/>
              <a:t>Distribution of credit loan</a:t>
            </a:r>
            <a:endParaRPr lang="en-IN" dirty="0"/>
          </a:p>
        </p:txBody>
      </p:sp>
      <p:sp>
        <p:nvSpPr>
          <p:cNvPr id="3" name="Content Placeholder 2">
            <a:extLst>
              <a:ext uri="{FF2B5EF4-FFF2-40B4-BE49-F238E27FC236}">
                <a16:creationId xmlns:a16="http://schemas.microsoft.com/office/drawing/2014/main" id="{89E57CAF-E974-205D-E3E5-4D011618A309}"/>
              </a:ext>
            </a:extLst>
          </p:cNvPr>
          <p:cNvSpPr>
            <a:spLocks noGrp="1"/>
          </p:cNvSpPr>
          <p:nvPr>
            <p:ph idx="1"/>
          </p:nvPr>
        </p:nvSpPr>
        <p:spPr>
          <a:xfrm>
            <a:off x="962526" y="5784782"/>
            <a:ext cx="10162674" cy="519765"/>
          </a:xfrm>
        </p:spPr>
        <p:txBody>
          <a:bodyPr>
            <a:normAutofit fontScale="92500" lnSpcReduction="20000"/>
          </a:bodyPr>
          <a:lstStyle/>
          <a:p>
            <a:r>
              <a:rPr lang="en-US" dirty="0"/>
              <a:t>Here it can be seen the most number of people lies in 900000+ range and the least lies in 0-100000 range here a variation can be seen in the trend</a:t>
            </a:r>
            <a:endParaRPr lang="en-IN" dirty="0"/>
          </a:p>
        </p:txBody>
      </p:sp>
      <p:pic>
        <p:nvPicPr>
          <p:cNvPr id="4098" name="Picture 2">
            <a:extLst>
              <a:ext uri="{FF2B5EF4-FFF2-40B4-BE49-F238E27FC236}">
                <a16:creationId xmlns:a16="http://schemas.microsoft.com/office/drawing/2014/main" id="{E154F2F4-9E90-212A-CD3D-347E6E1ED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526" y="1641106"/>
            <a:ext cx="9744075" cy="406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692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C122-90D2-529F-F568-B7398F56F7FB}"/>
              </a:ext>
            </a:extLst>
          </p:cNvPr>
          <p:cNvSpPr>
            <a:spLocks noGrp="1"/>
          </p:cNvSpPr>
          <p:nvPr>
            <p:ph type="title"/>
          </p:nvPr>
        </p:nvSpPr>
        <p:spPr>
          <a:xfrm>
            <a:off x="1066800" y="317634"/>
            <a:ext cx="10058400" cy="1210485"/>
          </a:xfrm>
        </p:spPr>
        <p:txBody>
          <a:bodyPr>
            <a:normAutofit fontScale="90000"/>
          </a:bodyPr>
          <a:lstStyle/>
          <a:p>
            <a:r>
              <a:rPr lang="en-US" dirty="0"/>
              <a:t>Distribution of people on occupation basis</a:t>
            </a:r>
            <a:endParaRPr lang="en-IN" dirty="0"/>
          </a:p>
        </p:txBody>
      </p:sp>
      <p:sp>
        <p:nvSpPr>
          <p:cNvPr id="3" name="Content Placeholder 2">
            <a:extLst>
              <a:ext uri="{FF2B5EF4-FFF2-40B4-BE49-F238E27FC236}">
                <a16:creationId xmlns:a16="http://schemas.microsoft.com/office/drawing/2014/main" id="{B9B3AE5A-19AC-D4B7-628C-EE02B8E043DE}"/>
              </a:ext>
            </a:extLst>
          </p:cNvPr>
          <p:cNvSpPr>
            <a:spLocks noGrp="1"/>
          </p:cNvSpPr>
          <p:nvPr>
            <p:ph idx="1"/>
          </p:nvPr>
        </p:nvSpPr>
        <p:spPr>
          <a:xfrm>
            <a:off x="1066800" y="5447899"/>
            <a:ext cx="10058400" cy="885524"/>
          </a:xfrm>
        </p:spPr>
        <p:txBody>
          <a:bodyPr/>
          <a:lstStyle/>
          <a:p>
            <a:r>
              <a:rPr lang="en-US" dirty="0"/>
              <a:t>This graph illustrates that the working class has most number of people</a:t>
            </a:r>
            <a:endParaRPr lang="en-IN" dirty="0"/>
          </a:p>
        </p:txBody>
      </p:sp>
      <p:pic>
        <p:nvPicPr>
          <p:cNvPr id="7172" name="Picture 4">
            <a:extLst>
              <a:ext uri="{FF2B5EF4-FFF2-40B4-BE49-F238E27FC236}">
                <a16:creationId xmlns:a16="http://schemas.microsoft.com/office/drawing/2014/main" id="{0AC99E87-40D4-0679-5B37-F2BE503DF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048" y="1636296"/>
            <a:ext cx="8075595" cy="3811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652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F8D2-00D8-5A93-D37F-3D083CC42343}"/>
              </a:ext>
            </a:extLst>
          </p:cNvPr>
          <p:cNvSpPr>
            <a:spLocks noGrp="1"/>
          </p:cNvSpPr>
          <p:nvPr>
            <p:ph type="title"/>
          </p:nvPr>
        </p:nvSpPr>
        <p:spPr>
          <a:xfrm>
            <a:off x="1066800" y="317634"/>
            <a:ext cx="10058400" cy="1260909"/>
          </a:xfrm>
        </p:spPr>
        <p:txBody>
          <a:bodyPr>
            <a:noAutofit/>
          </a:bodyPr>
          <a:lstStyle/>
          <a:p>
            <a:r>
              <a:rPr lang="en-US" sz="3600" dirty="0"/>
              <a:t>Distribution of people acc. To their working place</a:t>
            </a:r>
            <a:endParaRPr lang="en-IN" sz="3600" dirty="0"/>
          </a:p>
        </p:txBody>
      </p:sp>
      <p:sp>
        <p:nvSpPr>
          <p:cNvPr id="3" name="Content Placeholder 2">
            <a:extLst>
              <a:ext uri="{FF2B5EF4-FFF2-40B4-BE49-F238E27FC236}">
                <a16:creationId xmlns:a16="http://schemas.microsoft.com/office/drawing/2014/main" id="{F91502B9-2FA3-5176-4573-DE49095292D1}"/>
              </a:ext>
            </a:extLst>
          </p:cNvPr>
          <p:cNvSpPr>
            <a:spLocks noGrp="1"/>
          </p:cNvSpPr>
          <p:nvPr>
            <p:ph idx="1"/>
          </p:nvPr>
        </p:nvSpPr>
        <p:spPr>
          <a:xfrm>
            <a:off x="1066800" y="5765533"/>
            <a:ext cx="10058400" cy="664142"/>
          </a:xfrm>
        </p:spPr>
        <p:txBody>
          <a:bodyPr/>
          <a:lstStyle/>
          <a:p>
            <a:r>
              <a:rPr lang="en-US" dirty="0"/>
              <a:t>Most number of people woks as a businessman and Retired employee and Self employed lies at second and third place respectively</a:t>
            </a:r>
            <a:endParaRPr lang="en-IN" dirty="0"/>
          </a:p>
        </p:txBody>
      </p:sp>
      <p:pic>
        <p:nvPicPr>
          <p:cNvPr id="9218" name="Picture 2">
            <a:extLst>
              <a:ext uri="{FF2B5EF4-FFF2-40B4-BE49-F238E27FC236}">
                <a16:creationId xmlns:a16="http://schemas.microsoft.com/office/drawing/2014/main" id="{BA1D0F6D-20B5-370E-1C31-713C25CCB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78543"/>
            <a:ext cx="10058400" cy="418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711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C887-D476-7314-3BCC-177F513B5609}"/>
              </a:ext>
            </a:extLst>
          </p:cNvPr>
          <p:cNvSpPr>
            <a:spLocks noGrp="1"/>
          </p:cNvSpPr>
          <p:nvPr>
            <p:ph type="title"/>
          </p:nvPr>
        </p:nvSpPr>
        <p:spPr>
          <a:xfrm>
            <a:off x="2242685" y="2781701"/>
            <a:ext cx="9671785" cy="1896177"/>
          </a:xfrm>
        </p:spPr>
        <p:txBody>
          <a:bodyPr/>
          <a:lstStyle/>
          <a:p>
            <a:r>
              <a:rPr lang="en-US" u="sng" dirty="0"/>
              <a:t>Analyzing data on the basis of gender</a:t>
            </a:r>
            <a:endParaRPr lang="en-IN" u="sng" dirty="0"/>
          </a:p>
        </p:txBody>
      </p:sp>
    </p:spTree>
    <p:extLst>
      <p:ext uri="{BB962C8B-B14F-4D97-AF65-F5344CB8AC3E}">
        <p14:creationId xmlns:p14="http://schemas.microsoft.com/office/powerpoint/2010/main" val="1264240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E636-3B35-FCD0-36EF-69DB213FD864}"/>
              </a:ext>
            </a:extLst>
          </p:cNvPr>
          <p:cNvSpPr>
            <a:spLocks noGrp="1"/>
          </p:cNvSpPr>
          <p:nvPr>
            <p:ph type="title"/>
          </p:nvPr>
        </p:nvSpPr>
        <p:spPr>
          <a:xfrm>
            <a:off x="1066800" y="642594"/>
            <a:ext cx="10058400" cy="1128454"/>
          </a:xfrm>
        </p:spPr>
        <p:txBody>
          <a:bodyPr/>
          <a:lstStyle/>
          <a:p>
            <a:r>
              <a:rPr lang="en-US" dirty="0"/>
              <a:t>Income data by gender</a:t>
            </a:r>
            <a:endParaRPr lang="en-IN" dirty="0"/>
          </a:p>
        </p:txBody>
      </p:sp>
      <p:sp>
        <p:nvSpPr>
          <p:cNvPr id="3" name="Content Placeholder 2">
            <a:extLst>
              <a:ext uri="{FF2B5EF4-FFF2-40B4-BE49-F238E27FC236}">
                <a16:creationId xmlns:a16="http://schemas.microsoft.com/office/drawing/2014/main" id="{B98DE25B-5C0E-3D6B-5FF2-BE19FA2485CD}"/>
              </a:ext>
            </a:extLst>
          </p:cNvPr>
          <p:cNvSpPr>
            <a:spLocks noGrp="1"/>
          </p:cNvSpPr>
          <p:nvPr>
            <p:ph idx="1"/>
          </p:nvPr>
        </p:nvSpPr>
        <p:spPr>
          <a:xfrm>
            <a:off x="1066800" y="5659654"/>
            <a:ext cx="10058400" cy="731519"/>
          </a:xfrm>
        </p:spPr>
        <p:txBody>
          <a:bodyPr>
            <a:normAutofit lnSpcReduction="10000"/>
          </a:bodyPr>
          <a:lstStyle/>
          <a:p>
            <a:r>
              <a:rPr lang="en-US" dirty="0"/>
              <a:t>Here it can be seen that most females lies in the range of 50000-225000</a:t>
            </a:r>
          </a:p>
          <a:p>
            <a:r>
              <a:rPr lang="en-IN" dirty="0"/>
              <a:t>In case of males that is not True</a:t>
            </a:r>
          </a:p>
        </p:txBody>
      </p:sp>
      <p:pic>
        <p:nvPicPr>
          <p:cNvPr id="5122" name="Picture 2">
            <a:extLst>
              <a:ext uri="{FF2B5EF4-FFF2-40B4-BE49-F238E27FC236}">
                <a16:creationId xmlns:a16="http://schemas.microsoft.com/office/drawing/2014/main" id="{191C5F33-E4A9-6A6C-4567-1B6D17461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96177"/>
            <a:ext cx="10058400" cy="3763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826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EC3B-B390-2FAE-7EC4-89399E6A98AE}"/>
              </a:ext>
            </a:extLst>
          </p:cNvPr>
          <p:cNvSpPr>
            <a:spLocks noGrp="1"/>
          </p:cNvSpPr>
          <p:nvPr>
            <p:ph type="title"/>
          </p:nvPr>
        </p:nvSpPr>
        <p:spPr>
          <a:xfrm>
            <a:off x="1066800" y="642594"/>
            <a:ext cx="10058400" cy="801195"/>
          </a:xfrm>
        </p:spPr>
        <p:txBody>
          <a:bodyPr/>
          <a:lstStyle/>
          <a:p>
            <a:r>
              <a:rPr lang="en-US" dirty="0"/>
              <a:t>Credit loan data by gender</a:t>
            </a:r>
            <a:endParaRPr lang="en-IN" dirty="0"/>
          </a:p>
        </p:txBody>
      </p:sp>
      <p:sp>
        <p:nvSpPr>
          <p:cNvPr id="3" name="Content Placeholder 2">
            <a:extLst>
              <a:ext uri="{FF2B5EF4-FFF2-40B4-BE49-F238E27FC236}">
                <a16:creationId xmlns:a16="http://schemas.microsoft.com/office/drawing/2014/main" id="{A2B09763-7792-2AE1-9E12-4D902015CDA2}"/>
              </a:ext>
            </a:extLst>
          </p:cNvPr>
          <p:cNvSpPr>
            <a:spLocks noGrp="1"/>
          </p:cNvSpPr>
          <p:nvPr>
            <p:ph idx="1"/>
          </p:nvPr>
        </p:nvSpPr>
        <p:spPr>
          <a:xfrm>
            <a:off x="1066800" y="5669280"/>
            <a:ext cx="10058400" cy="714567"/>
          </a:xfrm>
        </p:spPr>
        <p:txBody>
          <a:bodyPr/>
          <a:lstStyle/>
          <a:p>
            <a:r>
              <a:rPr lang="en-US" dirty="0"/>
              <a:t>From the graph it can be discern that the most credit loans taken by females are in the range of 900000+, males also takes the credit loan in that range the most</a:t>
            </a:r>
            <a:endParaRPr lang="en-IN" dirty="0"/>
          </a:p>
        </p:txBody>
      </p:sp>
      <p:pic>
        <p:nvPicPr>
          <p:cNvPr id="6146" name="Picture 2">
            <a:extLst>
              <a:ext uri="{FF2B5EF4-FFF2-40B4-BE49-F238E27FC236}">
                <a16:creationId xmlns:a16="http://schemas.microsoft.com/office/drawing/2014/main" id="{2F296C10-94A1-E3B7-C624-A5B5C204C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3789"/>
            <a:ext cx="10058400" cy="4148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902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8370-5C0C-3332-DD57-00CADC39F398}"/>
              </a:ext>
            </a:extLst>
          </p:cNvPr>
          <p:cNvSpPr>
            <a:spLocks noGrp="1"/>
          </p:cNvSpPr>
          <p:nvPr>
            <p:ph type="title"/>
          </p:nvPr>
        </p:nvSpPr>
        <p:spPr>
          <a:xfrm>
            <a:off x="1066800" y="466826"/>
            <a:ext cx="10058400" cy="1227220"/>
          </a:xfrm>
        </p:spPr>
        <p:txBody>
          <a:bodyPr>
            <a:normAutofit fontScale="90000"/>
          </a:bodyPr>
          <a:lstStyle/>
          <a:p>
            <a:r>
              <a:rPr lang="en-US" dirty="0"/>
              <a:t>Occupation distribution on the basis of gender</a:t>
            </a:r>
            <a:endParaRPr lang="en-IN" dirty="0"/>
          </a:p>
        </p:txBody>
      </p:sp>
      <p:sp>
        <p:nvSpPr>
          <p:cNvPr id="3" name="Content Placeholder 2">
            <a:extLst>
              <a:ext uri="{FF2B5EF4-FFF2-40B4-BE49-F238E27FC236}">
                <a16:creationId xmlns:a16="http://schemas.microsoft.com/office/drawing/2014/main" id="{0AE62B92-B9F4-493A-FB97-61B5E194B8F7}"/>
              </a:ext>
            </a:extLst>
          </p:cNvPr>
          <p:cNvSpPr>
            <a:spLocks noGrp="1"/>
          </p:cNvSpPr>
          <p:nvPr>
            <p:ph idx="1"/>
          </p:nvPr>
        </p:nvSpPr>
        <p:spPr>
          <a:xfrm>
            <a:off x="1066800" y="5515277"/>
            <a:ext cx="10058400" cy="1039527"/>
          </a:xfrm>
        </p:spPr>
        <p:txBody>
          <a:bodyPr/>
          <a:lstStyle/>
          <a:p>
            <a:r>
              <a:rPr lang="en-US" dirty="0"/>
              <a:t>In the data-frame females are more of the working type occupation the count is same for Pensioner and Commercial associate</a:t>
            </a:r>
          </a:p>
          <a:p>
            <a:r>
              <a:rPr lang="en-IN" dirty="0"/>
              <a:t>Males are most working type and then at second place stands commercial associate</a:t>
            </a:r>
          </a:p>
        </p:txBody>
      </p:sp>
      <p:pic>
        <p:nvPicPr>
          <p:cNvPr id="8194" name="Picture 2">
            <a:extLst>
              <a:ext uri="{FF2B5EF4-FFF2-40B4-BE49-F238E27FC236}">
                <a16:creationId xmlns:a16="http://schemas.microsoft.com/office/drawing/2014/main" id="{EFF86261-497A-C685-D324-005ED68BF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440" y="1838425"/>
            <a:ext cx="7613583" cy="367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71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F4A5-6593-C885-599C-50502E157F4C}"/>
              </a:ext>
            </a:extLst>
          </p:cNvPr>
          <p:cNvSpPr>
            <a:spLocks noGrp="1"/>
          </p:cNvSpPr>
          <p:nvPr>
            <p:ph type="title"/>
          </p:nvPr>
        </p:nvSpPr>
        <p:spPr/>
        <p:txBody>
          <a:bodyPr>
            <a:normAutofit fontScale="90000"/>
          </a:bodyPr>
          <a:lstStyle/>
          <a:p>
            <a:r>
              <a:rPr lang="en-US" b="1" i="0" u="sng" dirty="0">
                <a:solidFill>
                  <a:srgbClr val="45526C"/>
                </a:solidFill>
                <a:effectLst/>
                <a:latin typeface="circular"/>
              </a:rPr>
              <a:t>Introduction</a:t>
            </a:r>
            <a:br>
              <a:rPr lang="en-US" b="0" i="0" dirty="0">
                <a:solidFill>
                  <a:srgbClr val="45526C"/>
                </a:solidFill>
                <a:effectLst/>
                <a:latin typeface="circular"/>
              </a:rPr>
            </a:br>
            <a:endParaRPr lang="en-IN" dirty="0"/>
          </a:p>
        </p:txBody>
      </p:sp>
      <p:sp>
        <p:nvSpPr>
          <p:cNvPr id="4" name="TextBox 3">
            <a:extLst>
              <a:ext uri="{FF2B5EF4-FFF2-40B4-BE49-F238E27FC236}">
                <a16:creationId xmlns:a16="http://schemas.microsoft.com/office/drawing/2014/main" id="{6373AE8C-C88E-B327-A010-8815B08D57C3}"/>
              </a:ext>
            </a:extLst>
          </p:cNvPr>
          <p:cNvSpPr txBox="1"/>
          <p:nvPr/>
        </p:nvSpPr>
        <p:spPr>
          <a:xfrm>
            <a:off x="1066800" y="1443790"/>
            <a:ext cx="8079606" cy="3108543"/>
          </a:xfrm>
          <a:prstGeom prst="rect">
            <a:avLst/>
          </a:prstGeom>
          <a:noFill/>
        </p:spPr>
        <p:txBody>
          <a:bodyPr wrap="square">
            <a:spAutoFit/>
          </a:bodyPr>
          <a:lstStyle/>
          <a:p>
            <a:pPr algn="l" rtl="0"/>
            <a:r>
              <a:rPr lang="en-US" sz="2800" b="0" i="0" dirty="0">
                <a:solidFill>
                  <a:srgbClr val="091E42"/>
                </a:solidFill>
                <a:effectLst/>
                <a:latin typeface="freight-text-pro"/>
              </a:rPr>
              <a:t>This assignment aims to give you an idea of applying EDA in a real business scenario. In this assignment, apart from applying the techniques that you have learnt in the EDA module, you will also develop a basic understanding of risk analytics in banking and financial services and understand how data is used to minimize the risk of losing money while lending to customers.</a:t>
            </a:r>
          </a:p>
        </p:txBody>
      </p:sp>
    </p:spTree>
    <p:extLst>
      <p:ext uri="{BB962C8B-B14F-4D97-AF65-F5344CB8AC3E}">
        <p14:creationId xmlns:p14="http://schemas.microsoft.com/office/powerpoint/2010/main" val="4121601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C54A-F4BB-D6E4-3677-72F14D2336CB}"/>
              </a:ext>
            </a:extLst>
          </p:cNvPr>
          <p:cNvSpPr>
            <a:spLocks noGrp="1"/>
          </p:cNvSpPr>
          <p:nvPr>
            <p:ph type="title"/>
          </p:nvPr>
        </p:nvSpPr>
        <p:spPr>
          <a:xfrm>
            <a:off x="1817571" y="3429000"/>
            <a:ext cx="10058400" cy="1371600"/>
          </a:xfrm>
        </p:spPr>
        <p:txBody>
          <a:bodyPr>
            <a:normAutofit fontScale="90000"/>
          </a:bodyPr>
          <a:lstStyle/>
          <a:p>
            <a:pPr algn="r"/>
            <a:r>
              <a:rPr lang="en-US" u="sng" dirty="0"/>
              <a:t>Analyzing on the basis of payment status</a:t>
            </a:r>
            <a:endParaRPr lang="en-IN" u="sng" dirty="0"/>
          </a:p>
        </p:txBody>
      </p:sp>
    </p:spTree>
    <p:extLst>
      <p:ext uri="{BB962C8B-B14F-4D97-AF65-F5344CB8AC3E}">
        <p14:creationId xmlns:p14="http://schemas.microsoft.com/office/powerpoint/2010/main" val="740895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6AB3-4F82-E156-1F7C-CE218C4E5232}"/>
              </a:ext>
            </a:extLst>
          </p:cNvPr>
          <p:cNvSpPr>
            <a:spLocks noGrp="1"/>
          </p:cNvSpPr>
          <p:nvPr>
            <p:ph type="title"/>
          </p:nvPr>
        </p:nvSpPr>
        <p:spPr>
          <a:xfrm>
            <a:off x="1066800" y="327260"/>
            <a:ext cx="10058400" cy="885523"/>
          </a:xfrm>
        </p:spPr>
        <p:txBody>
          <a:bodyPr>
            <a:normAutofit fontScale="90000"/>
          </a:bodyPr>
          <a:lstStyle/>
          <a:p>
            <a:r>
              <a:rPr lang="en-US" dirty="0"/>
              <a:t>Status of payment on income basis</a:t>
            </a:r>
            <a:endParaRPr lang="en-IN" dirty="0"/>
          </a:p>
        </p:txBody>
      </p:sp>
      <p:sp>
        <p:nvSpPr>
          <p:cNvPr id="3" name="Content Placeholder 2">
            <a:extLst>
              <a:ext uri="{FF2B5EF4-FFF2-40B4-BE49-F238E27FC236}">
                <a16:creationId xmlns:a16="http://schemas.microsoft.com/office/drawing/2014/main" id="{8CD6E947-FAA5-9FF5-1546-9BEE98C5F76A}"/>
              </a:ext>
            </a:extLst>
          </p:cNvPr>
          <p:cNvSpPr>
            <a:spLocks noGrp="1"/>
          </p:cNvSpPr>
          <p:nvPr>
            <p:ph idx="1"/>
          </p:nvPr>
        </p:nvSpPr>
        <p:spPr>
          <a:xfrm>
            <a:off x="1066800" y="5775158"/>
            <a:ext cx="10058400" cy="755582"/>
          </a:xfrm>
        </p:spPr>
        <p:txBody>
          <a:bodyPr/>
          <a:lstStyle/>
          <a:p>
            <a:r>
              <a:rPr lang="en-US" dirty="0"/>
              <a:t>Both defaulters and non defaulters approximately follow the same trend, The only difference is of the count of both the graphs</a:t>
            </a:r>
            <a:endParaRPr lang="en-IN" dirty="0"/>
          </a:p>
        </p:txBody>
      </p:sp>
      <p:pic>
        <p:nvPicPr>
          <p:cNvPr id="10242" name="Picture 2">
            <a:extLst>
              <a:ext uri="{FF2B5EF4-FFF2-40B4-BE49-F238E27FC236}">
                <a16:creationId xmlns:a16="http://schemas.microsoft.com/office/drawing/2014/main" id="{E813B94C-852C-A8B5-0315-AD96E3723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777" y="1212783"/>
            <a:ext cx="9943398" cy="4417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191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90F72D-77F1-8F00-A40E-A914AE06F144}"/>
              </a:ext>
            </a:extLst>
          </p:cNvPr>
          <p:cNvSpPr>
            <a:spLocks noGrp="1"/>
          </p:cNvSpPr>
          <p:nvPr>
            <p:ph idx="1"/>
          </p:nvPr>
        </p:nvSpPr>
        <p:spPr>
          <a:xfrm>
            <a:off x="1066800" y="5351646"/>
            <a:ext cx="10058400" cy="683394"/>
          </a:xfrm>
        </p:spPr>
        <p:txBody>
          <a:bodyPr/>
          <a:lstStyle/>
          <a:p>
            <a:r>
              <a:rPr lang="en-US" dirty="0"/>
              <a:t>If we add both the graphs in the same graphs we can see that the trend followed them by is same </a:t>
            </a:r>
            <a:endParaRPr lang="en-IN" dirty="0"/>
          </a:p>
        </p:txBody>
      </p:sp>
      <p:pic>
        <p:nvPicPr>
          <p:cNvPr id="11268" name="Picture 4">
            <a:extLst>
              <a:ext uri="{FF2B5EF4-FFF2-40B4-BE49-F238E27FC236}">
                <a16:creationId xmlns:a16="http://schemas.microsoft.com/office/drawing/2014/main" id="{EA15AFA8-7305-6548-BA24-F8713D22F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822960"/>
            <a:ext cx="9744075" cy="440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891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B7B7-4DFE-AC7D-F8B1-6E0D2251D64B}"/>
              </a:ext>
            </a:extLst>
          </p:cNvPr>
          <p:cNvSpPr>
            <a:spLocks noGrp="1"/>
          </p:cNvSpPr>
          <p:nvPr>
            <p:ph type="title"/>
          </p:nvPr>
        </p:nvSpPr>
        <p:spPr>
          <a:xfrm>
            <a:off x="1066800" y="442762"/>
            <a:ext cx="10058400" cy="1135781"/>
          </a:xfrm>
        </p:spPr>
        <p:txBody>
          <a:bodyPr>
            <a:normAutofit/>
          </a:bodyPr>
          <a:lstStyle/>
          <a:p>
            <a:r>
              <a:rPr lang="en-US" sz="4000" dirty="0"/>
              <a:t>Status of payment on credit loan basis</a:t>
            </a:r>
            <a:endParaRPr lang="en-IN" sz="4000" dirty="0"/>
          </a:p>
        </p:txBody>
      </p:sp>
      <p:sp>
        <p:nvSpPr>
          <p:cNvPr id="3" name="Content Placeholder 2">
            <a:extLst>
              <a:ext uri="{FF2B5EF4-FFF2-40B4-BE49-F238E27FC236}">
                <a16:creationId xmlns:a16="http://schemas.microsoft.com/office/drawing/2014/main" id="{39A17AF5-90DA-C262-3AC2-C6DE5D14A558}"/>
              </a:ext>
            </a:extLst>
          </p:cNvPr>
          <p:cNvSpPr>
            <a:spLocks noGrp="1"/>
          </p:cNvSpPr>
          <p:nvPr>
            <p:ph idx="1"/>
          </p:nvPr>
        </p:nvSpPr>
        <p:spPr>
          <a:xfrm>
            <a:off x="1066800" y="5746282"/>
            <a:ext cx="10058400" cy="770020"/>
          </a:xfrm>
        </p:spPr>
        <p:txBody>
          <a:bodyPr/>
          <a:lstStyle/>
          <a:p>
            <a:r>
              <a:rPr lang="en-US" dirty="0"/>
              <a:t>Same as the income type they both follow the same trend</a:t>
            </a:r>
            <a:endParaRPr lang="en-IN" dirty="0"/>
          </a:p>
        </p:txBody>
      </p:sp>
      <p:pic>
        <p:nvPicPr>
          <p:cNvPr id="12290" name="Picture 2">
            <a:extLst>
              <a:ext uri="{FF2B5EF4-FFF2-40B4-BE49-F238E27FC236}">
                <a16:creationId xmlns:a16="http://schemas.microsoft.com/office/drawing/2014/main" id="{481771D8-C083-6A76-DA25-DF2B1BCC0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86037"/>
            <a:ext cx="9858375" cy="425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288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054E-6309-EDF3-1C9B-55582E9C532E}"/>
              </a:ext>
            </a:extLst>
          </p:cNvPr>
          <p:cNvSpPr>
            <a:spLocks noGrp="1"/>
          </p:cNvSpPr>
          <p:nvPr>
            <p:ph type="title"/>
          </p:nvPr>
        </p:nvSpPr>
        <p:spPr>
          <a:xfrm>
            <a:off x="1807946" y="3429000"/>
            <a:ext cx="10058400" cy="1371600"/>
          </a:xfrm>
        </p:spPr>
        <p:txBody>
          <a:bodyPr/>
          <a:lstStyle/>
          <a:p>
            <a:pPr algn="r"/>
            <a:r>
              <a:rPr lang="en-US" u="sng" dirty="0"/>
              <a:t>Finding the correlation</a:t>
            </a:r>
            <a:endParaRPr lang="en-IN" u="sng" dirty="0"/>
          </a:p>
        </p:txBody>
      </p:sp>
    </p:spTree>
    <p:extLst>
      <p:ext uri="{BB962C8B-B14F-4D97-AF65-F5344CB8AC3E}">
        <p14:creationId xmlns:p14="http://schemas.microsoft.com/office/powerpoint/2010/main" val="2467855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21EF-5D07-1B72-5B25-2E718D1551F7}"/>
              </a:ext>
            </a:extLst>
          </p:cNvPr>
          <p:cNvSpPr>
            <a:spLocks noGrp="1"/>
          </p:cNvSpPr>
          <p:nvPr>
            <p:ph type="title"/>
          </p:nvPr>
        </p:nvSpPr>
        <p:spPr>
          <a:xfrm>
            <a:off x="1066800" y="283947"/>
            <a:ext cx="10058400" cy="919212"/>
          </a:xfrm>
        </p:spPr>
        <p:txBody>
          <a:bodyPr>
            <a:normAutofit/>
          </a:bodyPr>
          <a:lstStyle/>
          <a:p>
            <a:r>
              <a:rPr lang="en-US" dirty="0"/>
              <a:t>Correlation for non-defaulters</a:t>
            </a:r>
            <a:endParaRPr lang="en-IN" dirty="0"/>
          </a:p>
        </p:txBody>
      </p:sp>
      <p:sp>
        <p:nvSpPr>
          <p:cNvPr id="3" name="Content Placeholder 2">
            <a:extLst>
              <a:ext uri="{FF2B5EF4-FFF2-40B4-BE49-F238E27FC236}">
                <a16:creationId xmlns:a16="http://schemas.microsoft.com/office/drawing/2014/main" id="{45461375-2E99-0680-AE7E-493BECB65034}"/>
              </a:ext>
            </a:extLst>
          </p:cNvPr>
          <p:cNvSpPr>
            <a:spLocks noGrp="1"/>
          </p:cNvSpPr>
          <p:nvPr>
            <p:ph idx="1"/>
          </p:nvPr>
        </p:nvSpPr>
        <p:spPr>
          <a:xfrm>
            <a:off x="1066800" y="5562601"/>
            <a:ext cx="10058400" cy="1011454"/>
          </a:xfrm>
        </p:spPr>
        <p:txBody>
          <a:bodyPr>
            <a:normAutofit fontScale="62500" lnSpcReduction="20000"/>
          </a:bodyPr>
          <a:lstStyle/>
          <a:p>
            <a:r>
              <a:rPr lang="en-US" dirty="0" err="1"/>
              <a:t>Amt_INCOME_TOTAL</a:t>
            </a:r>
            <a:r>
              <a:rPr lang="en-US" dirty="0"/>
              <a:t> is  correlated to AMT_ANNUNITY</a:t>
            </a:r>
          </a:p>
          <a:p>
            <a:r>
              <a:rPr lang="en-IN" dirty="0"/>
              <a:t>AMT_CREDIT is highly correlated to AMT_GOODS_PRICE which is true as credit is given on goods price</a:t>
            </a:r>
          </a:p>
          <a:p>
            <a:r>
              <a:rPr lang="en-IN" dirty="0"/>
              <a:t>AMT_ANNUNITY is directly proportional to AMT_CREDIT (higher the loan higher the EMI)</a:t>
            </a:r>
          </a:p>
          <a:p>
            <a:r>
              <a:rPr lang="en-IN" dirty="0"/>
              <a:t>AMT_ANNUNITY is directly proportional to AMT_GOODS_PRICE (higher the goods price higher the EMI)</a:t>
            </a:r>
          </a:p>
          <a:p>
            <a:endParaRPr lang="en-IN" dirty="0"/>
          </a:p>
        </p:txBody>
      </p:sp>
      <p:pic>
        <p:nvPicPr>
          <p:cNvPr id="13314" name="Picture 2">
            <a:extLst>
              <a:ext uri="{FF2B5EF4-FFF2-40B4-BE49-F238E27FC236}">
                <a16:creationId xmlns:a16="http://schemas.microsoft.com/office/drawing/2014/main" id="{31809213-7D56-9B65-3A85-28EDE4E17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03159"/>
            <a:ext cx="10058400" cy="435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072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29D5-1AB6-8AA3-BD22-A77E57D31E09}"/>
              </a:ext>
            </a:extLst>
          </p:cNvPr>
          <p:cNvSpPr>
            <a:spLocks noGrp="1"/>
          </p:cNvSpPr>
          <p:nvPr>
            <p:ph type="title"/>
          </p:nvPr>
        </p:nvSpPr>
        <p:spPr>
          <a:xfrm>
            <a:off x="1066800" y="226195"/>
            <a:ext cx="10058400" cy="770021"/>
          </a:xfrm>
        </p:spPr>
        <p:txBody>
          <a:bodyPr/>
          <a:lstStyle/>
          <a:p>
            <a:r>
              <a:rPr lang="en-US" dirty="0"/>
              <a:t>Correlation for defaulters</a:t>
            </a:r>
            <a:endParaRPr lang="en-IN" dirty="0"/>
          </a:p>
        </p:txBody>
      </p:sp>
      <p:sp>
        <p:nvSpPr>
          <p:cNvPr id="3" name="Content Placeholder 2">
            <a:extLst>
              <a:ext uri="{FF2B5EF4-FFF2-40B4-BE49-F238E27FC236}">
                <a16:creationId xmlns:a16="http://schemas.microsoft.com/office/drawing/2014/main" id="{BA1F394B-76BC-485F-5474-63315EA9BCE8}"/>
              </a:ext>
            </a:extLst>
          </p:cNvPr>
          <p:cNvSpPr>
            <a:spLocks noGrp="1"/>
          </p:cNvSpPr>
          <p:nvPr>
            <p:ph idx="1"/>
          </p:nvPr>
        </p:nvSpPr>
        <p:spPr>
          <a:xfrm>
            <a:off x="1066800" y="5861785"/>
            <a:ext cx="10058400" cy="664144"/>
          </a:xfrm>
        </p:spPr>
        <p:txBody>
          <a:bodyPr/>
          <a:lstStyle/>
          <a:p>
            <a:r>
              <a:rPr lang="en-US" dirty="0"/>
              <a:t>The trends are same as the non defaulters but there are some slight changes </a:t>
            </a:r>
            <a:r>
              <a:rPr lang="en-US"/>
              <a:t>in values</a:t>
            </a:r>
            <a:endParaRPr lang="en-IN" dirty="0"/>
          </a:p>
        </p:txBody>
      </p:sp>
      <p:pic>
        <p:nvPicPr>
          <p:cNvPr id="14338" name="Picture 2">
            <a:extLst>
              <a:ext uri="{FF2B5EF4-FFF2-40B4-BE49-F238E27FC236}">
                <a16:creationId xmlns:a16="http://schemas.microsoft.com/office/drawing/2014/main" id="{9CFBFB97-56F7-E214-7AA0-15240CDB7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66273"/>
            <a:ext cx="10058400" cy="4841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70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BD39-D3D3-B16C-17D0-C342CD7431AF}"/>
              </a:ext>
            </a:extLst>
          </p:cNvPr>
          <p:cNvSpPr>
            <a:spLocks noGrp="1"/>
          </p:cNvSpPr>
          <p:nvPr>
            <p:ph type="title"/>
          </p:nvPr>
        </p:nvSpPr>
        <p:spPr>
          <a:xfrm>
            <a:off x="1856072" y="3664927"/>
            <a:ext cx="10058400" cy="1371600"/>
          </a:xfrm>
        </p:spPr>
        <p:txBody>
          <a:bodyPr>
            <a:normAutofit/>
          </a:bodyPr>
          <a:lstStyle/>
          <a:p>
            <a:pPr algn="r"/>
            <a:r>
              <a:rPr lang="en-US" sz="3600" u="sng" dirty="0"/>
              <a:t>Outliers for defaulters and non defaulters</a:t>
            </a:r>
            <a:endParaRPr lang="en-IN" sz="3600" u="sng" dirty="0"/>
          </a:p>
        </p:txBody>
      </p:sp>
    </p:spTree>
    <p:extLst>
      <p:ext uri="{BB962C8B-B14F-4D97-AF65-F5344CB8AC3E}">
        <p14:creationId xmlns:p14="http://schemas.microsoft.com/office/powerpoint/2010/main" val="3239830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9A92-FA96-55B1-3E05-4D7A6F713D79}"/>
              </a:ext>
            </a:extLst>
          </p:cNvPr>
          <p:cNvSpPr>
            <a:spLocks noGrp="1"/>
          </p:cNvSpPr>
          <p:nvPr>
            <p:ph type="title"/>
          </p:nvPr>
        </p:nvSpPr>
        <p:spPr>
          <a:xfrm>
            <a:off x="1066800" y="250258"/>
            <a:ext cx="10058400" cy="866274"/>
          </a:xfrm>
        </p:spPr>
        <p:txBody>
          <a:bodyPr>
            <a:normAutofit/>
          </a:bodyPr>
          <a:lstStyle/>
          <a:p>
            <a:r>
              <a:rPr lang="en-US" sz="3200" dirty="0"/>
              <a:t>Side by side comparison of income type outlier</a:t>
            </a:r>
            <a:endParaRPr lang="en-IN" sz="3200" dirty="0"/>
          </a:p>
        </p:txBody>
      </p:sp>
      <p:sp>
        <p:nvSpPr>
          <p:cNvPr id="3" name="Content Placeholder 2">
            <a:extLst>
              <a:ext uri="{FF2B5EF4-FFF2-40B4-BE49-F238E27FC236}">
                <a16:creationId xmlns:a16="http://schemas.microsoft.com/office/drawing/2014/main" id="{D26C2A2E-BAF2-5635-70AC-3A03A935DBD1}"/>
              </a:ext>
            </a:extLst>
          </p:cNvPr>
          <p:cNvSpPr>
            <a:spLocks noGrp="1"/>
          </p:cNvSpPr>
          <p:nvPr>
            <p:ph idx="1"/>
          </p:nvPr>
        </p:nvSpPr>
        <p:spPr>
          <a:xfrm>
            <a:off x="1066800" y="5669280"/>
            <a:ext cx="10058400" cy="866274"/>
          </a:xfrm>
        </p:spPr>
        <p:txBody>
          <a:bodyPr/>
          <a:lstStyle/>
          <a:p>
            <a:r>
              <a:rPr lang="en-US" dirty="0"/>
              <a:t>We can see that there are more outliers for defaulters and for non-defaulters </a:t>
            </a:r>
            <a:r>
              <a:rPr lang="en-US" dirty="0" err="1"/>
              <a:t>approx</a:t>
            </a:r>
            <a:r>
              <a:rPr lang="en-US" dirty="0"/>
              <a:t> all the outliers exist in a bunch </a:t>
            </a:r>
            <a:endParaRPr lang="en-IN" dirty="0"/>
          </a:p>
        </p:txBody>
      </p:sp>
      <p:pic>
        <p:nvPicPr>
          <p:cNvPr id="15362" name="Picture 2">
            <a:extLst>
              <a:ext uri="{FF2B5EF4-FFF2-40B4-BE49-F238E27FC236}">
                <a16:creationId xmlns:a16="http://schemas.microsoft.com/office/drawing/2014/main" id="{6F44AE2D-73A6-63E0-7C8D-B3BE1D760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663" y="1232034"/>
            <a:ext cx="9461634" cy="4140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056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431A-9DEF-D8BD-85C4-3D0596079018}"/>
              </a:ext>
            </a:extLst>
          </p:cNvPr>
          <p:cNvSpPr>
            <a:spLocks noGrp="1"/>
          </p:cNvSpPr>
          <p:nvPr>
            <p:ph type="title"/>
          </p:nvPr>
        </p:nvSpPr>
        <p:spPr>
          <a:xfrm>
            <a:off x="1066800" y="288758"/>
            <a:ext cx="10058400" cy="1092368"/>
          </a:xfrm>
        </p:spPr>
        <p:txBody>
          <a:bodyPr>
            <a:normAutofit/>
          </a:bodyPr>
          <a:lstStyle/>
          <a:p>
            <a:r>
              <a:rPr lang="en-US" sz="3600" dirty="0"/>
              <a:t>AMT_ANNUNITY side by side comparison</a:t>
            </a:r>
            <a:endParaRPr lang="en-IN" sz="3600" dirty="0"/>
          </a:p>
        </p:txBody>
      </p:sp>
      <p:sp>
        <p:nvSpPr>
          <p:cNvPr id="3" name="Content Placeholder 2">
            <a:extLst>
              <a:ext uri="{FF2B5EF4-FFF2-40B4-BE49-F238E27FC236}">
                <a16:creationId xmlns:a16="http://schemas.microsoft.com/office/drawing/2014/main" id="{C9F58D68-638D-6623-C9EC-41090811CB87}"/>
              </a:ext>
            </a:extLst>
          </p:cNvPr>
          <p:cNvSpPr>
            <a:spLocks noGrp="1"/>
          </p:cNvSpPr>
          <p:nvPr>
            <p:ph idx="1"/>
          </p:nvPr>
        </p:nvSpPr>
        <p:spPr>
          <a:xfrm>
            <a:off x="1066800" y="5717406"/>
            <a:ext cx="10058400" cy="895149"/>
          </a:xfrm>
        </p:spPr>
        <p:txBody>
          <a:bodyPr/>
          <a:lstStyle/>
          <a:p>
            <a:r>
              <a:rPr lang="en-US" dirty="0"/>
              <a:t>There are quite a few outliers in the defaulter and non defaulters graphs but there is a kind of continuity in defaulter graph outliers</a:t>
            </a:r>
            <a:endParaRPr lang="en-IN" dirty="0"/>
          </a:p>
        </p:txBody>
      </p:sp>
      <p:pic>
        <p:nvPicPr>
          <p:cNvPr id="16386" name="Picture 2">
            <a:extLst>
              <a:ext uri="{FF2B5EF4-FFF2-40B4-BE49-F238E27FC236}">
                <a16:creationId xmlns:a16="http://schemas.microsoft.com/office/drawing/2014/main" id="{CDE810B9-42A7-E78C-4FAF-BA88A7017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913" y="1381125"/>
            <a:ext cx="9702264"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14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D9FA-4910-357A-D6C2-88AA3BC5F9F9}"/>
              </a:ext>
            </a:extLst>
          </p:cNvPr>
          <p:cNvSpPr>
            <a:spLocks noGrp="1"/>
          </p:cNvSpPr>
          <p:nvPr>
            <p:ph type="title"/>
          </p:nvPr>
        </p:nvSpPr>
        <p:spPr>
          <a:xfrm>
            <a:off x="1066800" y="642594"/>
            <a:ext cx="10058400" cy="1460526"/>
          </a:xfrm>
        </p:spPr>
        <p:txBody>
          <a:bodyPr>
            <a:normAutofit/>
          </a:bodyPr>
          <a:lstStyle/>
          <a:p>
            <a:r>
              <a:rPr lang="en-IN" b="1" i="0" u="sng" dirty="0">
                <a:solidFill>
                  <a:srgbClr val="45526C"/>
                </a:solidFill>
                <a:effectLst/>
                <a:latin typeface="circular"/>
              </a:rPr>
              <a:t>Business Understanding</a:t>
            </a:r>
            <a:br>
              <a:rPr lang="en-IN" b="0" i="0" dirty="0">
                <a:solidFill>
                  <a:srgbClr val="45526C"/>
                </a:solidFill>
                <a:effectLst/>
                <a:latin typeface="circular"/>
              </a:rPr>
            </a:br>
            <a:endParaRPr lang="en-IN" dirty="0"/>
          </a:p>
        </p:txBody>
      </p:sp>
      <p:sp>
        <p:nvSpPr>
          <p:cNvPr id="3" name="Content Placeholder 2">
            <a:extLst>
              <a:ext uri="{FF2B5EF4-FFF2-40B4-BE49-F238E27FC236}">
                <a16:creationId xmlns:a16="http://schemas.microsoft.com/office/drawing/2014/main" id="{6E89BB6E-C690-D3BB-EFA5-36F4D4985632}"/>
              </a:ext>
            </a:extLst>
          </p:cNvPr>
          <p:cNvSpPr>
            <a:spLocks noGrp="1"/>
          </p:cNvSpPr>
          <p:nvPr>
            <p:ph idx="1"/>
          </p:nvPr>
        </p:nvSpPr>
        <p:spPr>
          <a:xfrm>
            <a:off x="1066800" y="1645920"/>
            <a:ext cx="10058400" cy="4389120"/>
          </a:xfrm>
        </p:spPr>
        <p:txBody>
          <a:bodyPr/>
          <a:lstStyle/>
          <a:p>
            <a:pPr marL="0" indent="0" algn="l" rtl="0">
              <a:buNone/>
            </a:pPr>
            <a:r>
              <a:rPr lang="en-US" b="0" i="0" dirty="0">
                <a:solidFill>
                  <a:srgbClr val="091E42"/>
                </a:solidFill>
                <a:effectLst/>
                <a:latin typeface="freight-text-pro"/>
              </a:rPr>
              <a:t>The loan providing companies find it hard to give loans to the people due to their insufficient or non-existent credit history. Because of that, some consumers use it to their advantage by becoming a defaulter. Suppose you work for a consumer finance company which specializes in lending various types of loans to urban customers. You have to use EDA to analyze the patterns present in the data. This will ensure that the applicants capable of repaying the loan are not rejected.</a:t>
            </a:r>
          </a:p>
          <a:p>
            <a:pPr marL="0" indent="0" algn="l" rtl="0">
              <a:buNone/>
            </a:pPr>
            <a:endParaRPr lang="en-US" b="0" i="0" dirty="0">
              <a:solidFill>
                <a:srgbClr val="091E42"/>
              </a:solidFill>
              <a:effectLst/>
              <a:latin typeface="freight-text-pro"/>
            </a:endParaRPr>
          </a:p>
          <a:p>
            <a:pPr marL="0" indent="0" algn="l" rtl="0">
              <a:buNone/>
            </a:pPr>
            <a:r>
              <a:rPr lang="en-US" b="0" i="0" dirty="0">
                <a:solidFill>
                  <a:srgbClr val="091E42"/>
                </a:solidFill>
                <a:effectLst/>
                <a:latin typeface="freight-text-pro"/>
              </a:rPr>
              <a:t>When the company receives a loan application, the company has to decide for loan approval based on the applicant’s profile. Two types of risks are associated with the bank’s decision:</a:t>
            </a:r>
          </a:p>
          <a:p>
            <a:pPr marL="0" indent="0" algn="l" rtl="0">
              <a:buNone/>
            </a:pPr>
            <a:r>
              <a:rPr lang="en-US" b="0" i="0" dirty="0">
                <a:solidFill>
                  <a:srgbClr val="091E42"/>
                </a:solidFill>
                <a:effectLst/>
                <a:latin typeface="freight-text-pro"/>
              </a:rPr>
              <a:t>If the applicant is likely to repay the loan, then not approving the loan results in a loss of business to the company</a:t>
            </a:r>
          </a:p>
          <a:p>
            <a:pPr marL="0" indent="0" algn="l" rtl="0">
              <a:buNone/>
            </a:pPr>
            <a:r>
              <a:rPr lang="en-US" b="0" i="0" dirty="0">
                <a:solidFill>
                  <a:srgbClr val="091E42"/>
                </a:solidFill>
                <a:effectLst/>
                <a:latin typeface="freight-text-pro"/>
              </a:rPr>
              <a:t>If the applicant is not likely to repay the loan, i.e. he/she is likely to default, then approving the loan may lead to a financial loss for the company.</a:t>
            </a:r>
          </a:p>
          <a:p>
            <a:pPr marL="0" indent="0">
              <a:buNone/>
            </a:pPr>
            <a:endParaRPr lang="en-IN" dirty="0"/>
          </a:p>
        </p:txBody>
      </p:sp>
    </p:spTree>
    <p:extLst>
      <p:ext uri="{BB962C8B-B14F-4D97-AF65-F5344CB8AC3E}">
        <p14:creationId xmlns:p14="http://schemas.microsoft.com/office/powerpoint/2010/main" val="3164313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E8AD-8690-E0E3-4A11-122B9AF01C6E}"/>
              </a:ext>
            </a:extLst>
          </p:cNvPr>
          <p:cNvSpPr>
            <a:spLocks noGrp="1"/>
          </p:cNvSpPr>
          <p:nvPr>
            <p:ph type="title"/>
          </p:nvPr>
        </p:nvSpPr>
        <p:spPr>
          <a:xfrm>
            <a:off x="1884948" y="3356918"/>
            <a:ext cx="10058400" cy="1371600"/>
          </a:xfrm>
        </p:spPr>
        <p:txBody>
          <a:bodyPr/>
          <a:lstStyle/>
          <a:p>
            <a:pPr algn="r"/>
            <a:r>
              <a:rPr lang="en-US" u="sng" dirty="0"/>
              <a:t>Bivariate analysis</a:t>
            </a:r>
            <a:endParaRPr lang="en-IN" u="sng" dirty="0"/>
          </a:p>
        </p:txBody>
      </p:sp>
    </p:spTree>
    <p:extLst>
      <p:ext uri="{BB962C8B-B14F-4D97-AF65-F5344CB8AC3E}">
        <p14:creationId xmlns:p14="http://schemas.microsoft.com/office/powerpoint/2010/main" val="2358480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24CB-F594-386D-588F-CDCDEB22C4DE}"/>
              </a:ext>
            </a:extLst>
          </p:cNvPr>
          <p:cNvSpPr>
            <a:spLocks noGrp="1"/>
          </p:cNvSpPr>
          <p:nvPr>
            <p:ph type="title"/>
          </p:nvPr>
        </p:nvSpPr>
        <p:spPr>
          <a:xfrm>
            <a:off x="1066800" y="308008"/>
            <a:ext cx="10058400" cy="770021"/>
          </a:xfrm>
        </p:spPr>
        <p:txBody>
          <a:bodyPr>
            <a:normAutofit fontScale="90000"/>
          </a:bodyPr>
          <a:lstStyle/>
          <a:p>
            <a:r>
              <a:rPr lang="en-US" dirty="0"/>
              <a:t>Credit dependence by education</a:t>
            </a:r>
            <a:endParaRPr lang="en-IN" dirty="0"/>
          </a:p>
        </p:txBody>
      </p:sp>
      <p:sp>
        <p:nvSpPr>
          <p:cNvPr id="3" name="Content Placeholder 2">
            <a:extLst>
              <a:ext uri="{FF2B5EF4-FFF2-40B4-BE49-F238E27FC236}">
                <a16:creationId xmlns:a16="http://schemas.microsoft.com/office/drawing/2014/main" id="{DA889971-53DA-CACC-3B11-827A4AE9C426}"/>
              </a:ext>
            </a:extLst>
          </p:cNvPr>
          <p:cNvSpPr>
            <a:spLocks noGrp="1"/>
          </p:cNvSpPr>
          <p:nvPr>
            <p:ph idx="1"/>
          </p:nvPr>
        </p:nvSpPr>
        <p:spPr>
          <a:xfrm>
            <a:off x="1066800" y="5303520"/>
            <a:ext cx="10058400" cy="1246471"/>
          </a:xfrm>
        </p:spPr>
        <p:txBody>
          <a:bodyPr>
            <a:normAutofit fontScale="85000" lnSpcReduction="20000"/>
          </a:bodyPr>
          <a:lstStyle/>
          <a:p>
            <a:r>
              <a:rPr lang="en-US" dirty="0"/>
              <a:t>Higher education has high AMT_CREDIT and has more outliers too the median value is also higher as compared to the others.</a:t>
            </a:r>
          </a:p>
          <a:p>
            <a:r>
              <a:rPr lang="en-IN" dirty="0"/>
              <a:t>Lower secondary has lowest </a:t>
            </a:r>
            <a:r>
              <a:rPr lang="en-US" dirty="0"/>
              <a:t>AMT_CREDIT </a:t>
            </a:r>
          </a:p>
          <a:p>
            <a:r>
              <a:rPr lang="en-US" dirty="0"/>
              <a:t>Academic degree has the least amount of outliers but its median lies with the same range as higher education</a:t>
            </a:r>
            <a:endParaRPr lang="en-IN" dirty="0"/>
          </a:p>
        </p:txBody>
      </p:sp>
      <p:pic>
        <p:nvPicPr>
          <p:cNvPr id="17412" name="Picture 4">
            <a:extLst>
              <a:ext uri="{FF2B5EF4-FFF2-40B4-BE49-F238E27FC236}">
                <a16:creationId xmlns:a16="http://schemas.microsoft.com/office/drawing/2014/main" id="{81B9EAE4-95FB-947B-39F6-5E91B666F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411" y="1001027"/>
            <a:ext cx="8825664" cy="4302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441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59A0-75BB-C3A5-4652-84A4CE7C0060}"/>
              </a:ext>
            </a:extLst>
          </p:cNvPr>
          <p:cNvSpPr>
            <a:spLocks noGrp="1"/>
          </p:cNvSpPr>
          <p:nvPr>
            <p:ph type="title"/>
          </p:nvPr>
        </p:nvSpPr>
        <p:spPr>
          <a:xfrm>
            <a:off x="1066800" y="245444"/>
            <a:ext cx="10058400" cy="899962"/>
          </a:xfrm>
        </p:spPr>
        <p:txBody>
          <a:bodyPr>
            <a:normAutofit fontScale="90000"/>
          </a:bodyPr>
          <a:lstStyle/>
          <a:p>
            <a:r>
              <a:rPr lang="en-US" dirty="0"/>
              <a:t>Income dependence on education</a:t>
            </a:r>
            <a:endParaRPr lang="en-IN" dirty="0"/>
          </a:p>
        </p:txBody>
      </p:sp>
      <p:sp>
        <p:nvSpPr>
          <p:cNvPr id="3" name="Content Placeholder 2">
            <a:extLst>
              <a:ext uri="{FF2B5EF4-FFF2-40B4-BE49-F238E27FC236}">
                <a16:creationId xmlns:a16="http://schemas.microsoft.com/office/drawing/2014/main" id="{B888911F-E796-90B4-CF6D-423C95F09F61}"/>
              </a:ext>
            </a:extLst>
          </p:cNvPr>
          <p:cNvSpPr>
            <a:spLocks noGrp="1"/>
          </p:cNvSpPr>
          <p:nvPr>
            <p:ph idx="1"/>
          </p:nvPr>
        </p:nvSpPr>
        <p:spPr>
          <a:xfrm>
            <a:off x="1066800" y="5611528"/>
            <a:ext cx="10058400" cy="1001028"/>
          </a:xfrm>
        </p:spPr>
        <p:txBody>
          <a:bodyPr/>
          <a:lstStyle/>
          <a:p>
            <a:r>
              <a:rPr lang="en-US" dirty="0"/>
              <a:t>Higher education has more outliers and hence more income</a:t>
            </a:r>
          </a:p>
          <a:p>
            <a:r>
              <a:rPr lang="en-US" dirty="0"/>
              <a:t>Lower secondary has less income type</a:t>
            </a:r>
            <a:endParaRPr lang="en-IN" dirty="0"/>
          </a:p>
        </p:txBody>
      </p:sp>
      <p:pic>
        <p:nvPicPr>
          <p:cNvPr id="18434" name="Picture 2">
            <a:extLst>
              <a:ext uri="{FF2B5EF4-FFF2-40B4-BE49-F238E27FC236}">
                <a16:creationId xmlns:a16="http://schemas.microsoft.com/office/drawing/2014/main" id="{F9CD4B52-DFC1-D2C9-D615-746395DBA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037" y="1251284"/>
            <a:ext cx="9394256" cy="42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652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085D-29E0-76A2-F6A6-37A874848EAE}"/>
              </a:ext>
            </a:extLst>
          </p:cNvPr>
          <p:cNvSpPr>
            <a:spLocks noGrp="1"/>
          </p:cNvSpPr>
          <p:nvPr>
            <p:ph type="title"/>
          </p:nvPr>
        </p:nvSpPr>
        <p:spPr>
          <a:xfrm>
            <a:off x="1066800" y="259882"/>
            <a:ext cx="10058400" cy="760396"/>
          </a:xfrm>
        </p:spPr>
        <p:txBody>
          <a:bodyPr>
            <a:normAutofit fontScale="90000"/>
          </a:bodyPr>
          <a:lstStyle/>
          <a:p>
            <a:r>
              <a:rPr lang="en-US" dirty="0"/>
              <a:t>Credit loan based on family status</a:t>
            </a:r>
            <a:endParaRPr lang="en-IN" dirty="0"/>
          </a:p>
        </p:txBody>
      </p:sp>
      <p:sp>
        <p:nvSpPr>
          <p:cNvPr id="3" name="Content Placeholder 2">
            <a:extLst>
              <a:ext uri="{FF2B5EF4-FFF2-40B4-BE49-F238E27FC236}">
                <a16:creationId xmlns:a16="http://schemas.microsoft.com/office/drawing/2014/main" id="{2AADB677-3702-2DBF-9D37-E5D5AF2BF58C}"/>
              </a:ext>
            </a:extLst>
          </p:cNvPr>
          <p:cNvSpPr>
            <a:spLocks noGrp="1"/>
          </p:cNvSpPr>
          <p:nvPr>
            <p:ph idx="1"/>
          </p:nvPr>
        </p:nvSpPr>
        <p:spPr>
          <a:xfrm>
            <a:off x="1066800" y="5837720"/>
            <a:ext cx="10058400" cy="760397"/>
          </a:xfrm>
        </p:spPr>
        <p:txBody>
          <a:bodyPr/>
          <a:lstStyle/>
          <a:p>
            <a:r>
              <a:rPr lang="en-US" dirty="0"/>
              <a:t>Here we can see that married has taken highest number of loans and single and widow has taken the lowest amount of loans</a:t>
            </a:r>
            <a:endParaRPr lang="en-IN" dirty="0"/>
          </a:p>
        </p:txBody>
      </p:sp>
      <p:pic>
        <p:nvPicPr>
          <p:cNvPr id="19458" name="Picture 2">
            <a:extLst>
              <a:ext uri="{FF2B5EF4-FFF2-40B4-BE49-F238E27FC236}">
                <a16:creationId xmlns:a16="http://schemas.microsoft.com/office/drawing/2014/main" id="{928F8754-5920-3203-14A2-A4B034789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20278"/>
            <a:ext cx="10058400" cy="4817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512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81D6-2FF2-F2F0-FA33-F7F21C901490}"/>
              </a:ext>
            </a:extLst>
          </p:cNvPr>
          <p:cNvSpPr>
            <a:spLocks noGrp="1"/>
          </p:cNvSpPr>
          <p:nvPr>
            <p:ph type="title"/>
          </p:nvPr>
        </p:nvSpPr>
        <p:spPr>
          <a:xfrm>
            <a:off x="346509" y="226194"/>
            <a:ext cx="11444438" cy="736332"/>
          </a:xfrm>
        </p:spPr>
        <p:txBody>
          <a:bodyPr>
            <a:normAutofit fontScale="90000"/>
          </a:bodyPr>
          <a:lstStyle/>
          <a:p>
            <a:r>
              <a:rPr lang="en-US" dirty="0"/>
              <a:t>Credit amount by organization</a:t>
            </a:r>
            <a:endParaRPr lang="en-IN" dirty="0"/>
          </a:p>
        </p:txBody>
      </p:sp>
      <p:sp>
        <p:nvSpPr>
          <p:cNvPr id="3" name="Content Placeholder 2">
            <a:extLst>
              <a:ext uri="{FF2B5EF4-FFF2-40B4-BE49-F238E27FC236}">
                <a16:creationId xmlns:a16="http://schemas.microsoft.com/office/drawing/2014/main" id="{61034696-AD51-15D2-D584-63FF07F8ACF5}"/>
              </a:ext>
            </a:extLst>
          </p:cNvPr>
          <p:cNvSpPr>
            <a:spLocks noGrp="1"/>
          </p:cNvSpPr>
          <p:nvPr>
            <p:ph idx="1"/>
          </p:nvPr>
        </p:nvSpPr>
        <p:spPr>
          <a:xfrm>
            <a:off x="1066800" y="5958038"/>
            <a:ext cx="10058400" cy="673768"/>
          </a:xfrm>
        </p:spPr>
        <p:txBody>
          <a:bodyPr>
            <a:normAutofit fontScale="92500" lnSpcReduction="10000"/>
          </a:bodyPr>
          <a:lstStyle/>
          <a:p>
            <a:r>
              <a:rPr lang="en-US" dirty="0"/>
              <a:t>For non defaulter the most loan was taken by businessman</a:t>
            </a:r>
          </a:p>
          <a:p>
            <a:r>
              <a:rPr lang="en-US" dirty="0"/>
              <a:t>For defaulter the most is taken by insurance</a:t>
            </a:r>
          </a:p>
        </p:txBody>
      </p:sp>
      <p:pic>
        <p:nvPicPr>
          <p:cNvPr id="20482" name="Picture 2">
            <a:extLst>
              <a:ext uri="{FF2B5EF4-FFF2-40B4-BE49-F238E27FC236}">
                <a16:creationId xmlns:a16="http://schemas.microsoft.com/office/drawing/2014/main" id="{79783CF9-1CA0-A113-463E-91DEA7EB5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62527"/>
            <a:ext cx="12192000" cy="4995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3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50A4-4F34-0060-31A6-2C18EE704751}"/>
              </a:ext>
            </a:extLst>
          </p:cNvPr>
          <p:cNvSpPr>
            <a:spLocks noGrp="1"/>
          </p:cNvSpPr>
          <p:nvPr>
            <p:ph type="title"/>
          </p:nvPr>
        </p:nvSpPr>
        <p:spPr>
          <a:xfrm>
            <a:off x="1894573" y="3429000"/>
            <a:ext cx="10058400" cy="1371600"/>
          </a:xfrm>
        </p:spPr>
        <p:txBody>
          <a:bodyPr/>
          <a:lstStyle/>
          <a:p>
            <a:pPr algn="r"/>
            <a:r>
              <a:rPr lang="en-US" u="sng" dirty="0"/>
              <a:t>Analysis of loan acceptance</a:t>
            </a:r>
            <a:endParaRPr lang="en-IN" u="sng" dirty="0"/>
          </a:p>
        </p:txBody>
      </p:sp>
    </p:spTree>
    <p:extLst>
      <p:ext uri="{BB962C8B-B14F-4D97-AF65-F5344CB8AC3E}">
        <p14:creationId xmlns:p14="http://schemas.microsoft.com/office/powerpoint/2010/main" val="4175054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A681-5D38-577A-68F8-FE29A4E9C840}"/>
              </a:ext>
            </a:extLst>
          </p:cNvPr>
          <p:cNvSpPr>
            <a:spLocks noGrp="1"/>
          </p:cNvSpPr>
          <p:nvPr>
            <p:ph type="title"/>
          </p:nvPr>
        </p:nvSpPr>
        <p:spPr>
          <a:xfrm>
            <a:off x="1066800" y="308008"/>
            <a:ext cx="10058400" cy="1126156"/>
          </a:xfrm>
        </p:spPr>
        <p:txBody>
          <a:bodyPr>
            <a:normAutofit fontScale="90000"/>
          </a:bodyPr>
          <a:lstStyle/>
          <a:p>
            <a:r>
              <a:rPr lang="en-US" dirty="0"/>
              <a:t>Total numbers of loans acceptance status</a:t>
            </a:r>
            <a:endParaRPr lang="en-IN" dirty="0"/>
          </a:p>
        </p:txBody>
      </p:sp>
      <p:sp>
        <p:nvSpPr>
          <p:cNvPr id="3" name="Content Placeholder 2">
            <a:extLst>
              <a:ext uri="{FF2B5EF4-FFF2-40B4-BE49-F238E27FC236}">
                <a16:creationId xmlns:a16="http://schemas.microsoft.com/office/drawing/2014/main" id="{4C4CA765-9807-5FB4-99CB-8AB90A91EA83}"/>
              </a:ext>
            </a:extLst>
          </p:cNvPr>
          <p:cNvSpPr>
            <a:spLocks noGrp="1"/>
          </p:cNvSpPr>
          <p:nvPr>
            <p:ph idx="1"/>
          </p:nvPr>
        </p:nvSpPr>
        <p:spPr>
          <a:xfrm>
            <a:off x="1066800" y="5621154"/>
            <a:ext cx="10058400" cy="928838"/>
          </a:xfrm>
        </p:spPr>
        <p:txBody>
          <a:bodyPr/>
          <a:lstStyle/>
          <a:p>
            <a:r>
              <a:rPr lang="en-US" dirty="0"/>
              <a:t>The number of the approved loans are the highest</a:t>
            </a:r>
            <a:endParaRPr lang="en-IN" dirty="0"/>
          </a:p>
        </p:txBody>
      </p:sp>
      <p:pic>
        <p:nvPicPr>
          <p:cNvPr id="21506" name="Picture 2">
            <a:extLst>
              <a:ext uri="{FF2B5EF4-FFF2-40B4-BE49-F238E27FC236}">
                <a16:creationId xmlns:a16="http://schemas.microsoft.com/office/drawing/2014/main" id="{CD4B290A-9DF7-72C5-B77F-BBB9423A8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636" y="1496202"/>
            <a:ext cx="8354727" cy="3865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520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ADD3-5716-43EC-73E0-1168CAE3EEB5}"/>
              </a:ext>
            </a:extLst>
          </p:cNvPr>
          <p:cNvSpPr>
            <a:spLocks noGrp="1"/>
          </p:cNvSpPr>
          <p:nvPr>
            <p:ph type="title"/>
          </p:nvPr>
        </p:nvSpPr>
        <p:spPr>
          <a:xfrm>
            <a:off x="433137" y="264695"/>
            <a:ext cx="11396311" cy="1256097"/>
          </a:xfrm>
        </p:spPr>
        <p:txBody>
          <a:bodyPr>
            <a:normAutofit/>
          </a:bodyPr>
          <a:lstStyle/>
          <a:p>
            <a:r>
              <a:rPr lang="en-US" sz="3600" dirty="0"/>
              <a:t>Loan amount and loan acceptance on the basis of income</a:t>
            </a:r>
            <a:endParaRPr lang="en-IN" sz="3600" dirty="0"/>
          </a:p>
        </p:txBody>
      </p:sp>
      <p:sp>
        <p:nvSpPr>
          <p:cNvPr id="3" name="Content Placeholder 2">
            <a:extLst>
              <a:ext uri="{FF2B5EF4-FFF2-40B4-BE49-F238E27FC236}">
                <a16:creationId xmlns:a16="http://schemas.microsoft.com/office/drawing/2014/main" id="{505DCC0F-671B-9E4E-26E2-FED86C0F9644}"/>
              </a:ext>
            </a:extLst>
          </p:cNvPr>
          <p:cNvSpPr>
            <a:spLocks noGrp="1"/>
          </p:cNvSpPr>
          <p:nvPr>
            <p:ph idx="1"/>
          </p:nvPr>
        </p:nvSpPr>
        <p:spPr>
          <a:xfrm>
            <a:off x="1066800" y="5746282"/>
            <a:ext cx="10058400" cy="847023"/>
          </a:xfrm>
        </p:spPr>
        <p:txBody>
          <a:bodyPr>
            <a:normAutofit fontScale="92500" lnSpcReduction="20000"/>
          </a:bodyPr>
          <a:lstStyle/>
          <a:p>
            <a:r>
              <a:rPr lang="en-US" dirty="0"/>
              <a:t>The most number of unused offer is of credit range of 550000-600000 with income of about 600000</a:t>
            </a:r>
          </a:p>
          <a:p>
            <a:r>
              <a:rPr lang="en-US" dirty="0"/>
              <a:t>The most number of approved loans is of credit range 900000</a:t>
            </a:r>
            <a:endParaRPr lang="en-IN" dirty="0"/>
          </a:p>
        </p:txBody>
      </p:sp>
      <p:pic>
        <p:nvPicPr>
          <p:cNvPr id="22530" name="Picture 2">
            <a:extLst>
              <a:ext uri="{FF2B5EF4-FFF2-40B4-BE49-F238E27FC236}">
                <a16:creationId xmlns:a16="http://schemas.microsoft.com/office/drawing/2014/main" id="{D726CBCE-E32D-5577-9EFD-F1D8B3472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66787"/>
            <a:ext cx="10058400" cy="425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809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6524-48CB-1A6D-B354-DFD17DB477D7}"/>
              </a:ext>
            </a:extLst>
          </p:cNvPr>
          <p:cNvSpPr>
            <a:spLocks noGrp="1"/>
          </p:cNvSpPr>
          <p:nvPr>
            <p:ph type="title"/>
          </p:nvPr>
        </p:nvSpPr>
        <p:spPr>
          <a:xfrm>
            <a:off x="1066800" y="312821"/>
            <a:ext cx="10058400" cy="591954"/>
          </a:xfrm>
        </p:spPr>
        <p:txBody>
          <a:bodyPr>
            <a:normAutofit fontScale="90000"/>
          </a:bodyPr>
          <a:lstStyle/>
          <a:p>
            <a:r>
              <a:rPr lang="en-US" dirty="0"/>
              <a:t>Loan accept Status of credit loans  </a:t>
            </a:r>
            <a:endParaRPr lang="en-IN" dirty="0"/>
          </a:p>
        </p:txBody>
      </p:sp>
      <p:sp>
        <p:nvSpPr>
          <p:cNvPr id="3" name="Content Placeholder 2">
            <a:extLst>
              <a:ext uri="{FF2B5EF4-FFF2-40B4-BE49-F238E27FC236}">
                <a16:creationId xmlns:a16="http://schemas.microsoft.com/office/drawing/2014/main" id="{4A761667-0938-009E-C43F-6DCDD01E4268}"/>
              </a:ext>
            </a:extLst>
          </p:cNvPr>
          <p:cNvSpPr>
            <a:spLocks noGrp="1"/>
          </p:cNvSpPr>
          <p:nvPr>
            <p:ph idx="1"/>
          </p:nvPr>
        </p:nvSpPr>
        <p:spPr>
          <a:xfrm>
            <a:off x="1066800" y="5804034"/>
            <a:ext cx="10058400" cy="741145"/>
          </a:xfrm>
        </p:spPr>
        <p:txBody>
          <a:bodyPr>
            <a:normAutofit lnSpcReduction="10000"/>
          </a:bodyPr>
          <a:lstStyle/>
          <a:p>
            <a:r>
              <a:rPr lang="en-US" dirty="0"/>
              <a:t>For non defaulters the most number of approved loans are in range 475000-500000</a:t>
            </a:r>
          </a:p>
          <a:p>
            <a:r>
              <a:rPr lang="en-US" dirty="0"/>
              <a:t>For defaulters the most number of approved loans are in range 425000-450000</a:t>
            </a:r>
          </a:p>
          <a:p>
            <a:endParaRPr lang="en-IN" dirty="0"/>
          </a:p>
        </p:txBody>
      </p:sp>
      <p:pic>
        <p:nvPicPr>
          <p:cNvPr id="23554" name="Picture 2">
            <a:extLst>
              <a:ext uri="{FF2B5EF4-FFF2-40B4-BE49-F238E27FC236}">
                <a16:creationId xmlns:a16="http://schemas.microsoft.com/office/drawing/2014/main" id="{8AD35813-C28C-4CDF-B893-80493C16E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58" y="904775"/>
            <a:ext cx="11463689" cy="4899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333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EA0D-B2A8-72B1-0BFE-B4B5C1E71ED2}"/>
              </a:ext>
            </a:extLst>
          </p:cNvPr>
          <p:cNvSpPr>
            <a:spLocks noGrp="1"/>
          </p:cNvSpPr>
          <p:nvPr>
            <p:ph type="title"/>
          </p:nvPr>
        </p:nvSpPr>
        <p:spPr>
          <a:xfrm>
            <a:off x="327259" y="312822"/>
            <a:ext cx="11598442" cy="693018"/>
          </a:xfrm>
        </p:spPr>
        <p:txBody>
          <a:bodyPr>
            <a:normAutofit/>
          </a:bodyPr>
          <a:lstStyle/>
          <a:p>
            <a:r>
              <a:rPr lang="en-US" sz="4000" dirty="0"/>
              <a:t>Loan accept status on the basis of education</a:t>
            </a:r>
            <a:endParaRPr lang="en-IN" sz="4000" dirty="0"/>
          </a:p>
        </p:txBody>
      </p:sp>
      <p:sp>
        <p:nvSpPr>
          <p:cNvPr id="3" name="Content Placeholder 2">
            <a:extLst>
              <a:ext uri="{FF2B5EF4-FFF2-40B4-BE49-F238E27FC236}">
                <a16:creationId xmlns:a16="http://schemas.microsoft.com/office/drawing/2014/main" id="{17C4B3DC-8D49-9338-3FCA-E1751B79C900}"/>
              </a:ext>
            </a:extLst>
          </p:cNvPr>
          <p:cNvSpPr>
            <a:spLocks noGrp="1"/>
          </p:cNvSpPr>
          <p:nvPr>
            <p:ph idx="1"/>
          </p:nvPr>
        </p:nvSpPr>
        <p:spPr>
          <a:xfrm>
            <a:off x="327259" y="5852160"/>
            <a:ext cx="11598442" cy="693018"/>
          </a:xfrm>
        </p:spPr>
        <p:txBody>
          <a:bodyPr>
            <a:normAutofit fontScale="92500" lnSpcReduction="10000"/>
          </a:bodyPr>
          <a:lstStyle/>
          <a:p>
            <a:r>
              <a:rPr lang="en-US" dirty="0"/>
              <a:t>In the defaulter and non-defaulter graph the most approved loan is of academic degree</a:t>
            </a:r>
          </a:p>
          <a:p>
            <a:r>
              <a:rPr lang="en-US" dirty="0"/>
              <a:t>The amount of loan approved in higher education is greater for non defaulter than defaulter</a:t>
            </a:r>
            <a:endParaRPr lang="en-IN" dirty="0"/>
          </a:p>
        </p:txBody>
      </p:sp>
      <p:pic>
        <p:nvPicPr>
          <p:cNvPr id="24578" name="Picture 2">
            <a:extLst>
              <a:ext uri="{FF2B5EF4-FFF2-40B4-BE49-F238E27FC236}">
                <a16:creationId xmlns:a16="http://schemas.microsoft.com/office/drawing/2014/main" id="{EBD36FE6-745B-2F71-C301-A1285147E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32" y="1126155"/>
            <a:ext cx="11685069" cy="4726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42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738CD3-C34C-7D20-5679-AC2F34FAE577}"/>
              </a:ext>
            </a:extLst>
          </p:cNvPr>
          <p:cNvSpPr>
            <a:spLocks noGrp="1"/>
          </p:cNvSpPr>
          <p:nvPr>
            <p:ph idx="1"/>
          </p:nvPr>
        </p:nvSpPr>
        <p:spPr>
          <a:xfrm>
            <a:off x="1066800" y="644893"/>
            <a:ext cx="10058400" cy="5390147"/>
          </a:xfrm>
        </p:spPr>
        <p:txBody>
          <a:bodyPr/>
          <a:lstStyle/>
          <a:p>
            <a:pPr marL="0" indent="0" algn="l" rtl="0">
              <a:buNone/>
            </a:pPr>
            <a:r>
              <a:rPr lang="en-US" b="0" i="0" dirty="0">
                <a:solidFill>
                  <a:srgbClr val="091E42"/>
                </a:solidFill>
                <a:effectLst/>
                <a:latin typeface="freight-text-pro"/>
              </a:rPr>
              <a:t>The data given, contains the information about the loan application at the time of applying for the loan. It contains two types of scenarios:</a:t>
            </a:r>
          </a:p>
          <a:p>
            <a:pPr marL="0" indent="0" algn="l" rtl="0">
              <a:buNone/>
            </a:pPr>
            <a:r>
              <a:rPr lang="en-US" b="1" i="0" dirty="0">
                <a:solidFill>
                  <a:srgbClr val="091E42"/>
                </a:solidFill>
                <a:effectLst/>
                <a:latin typeface="freight-text-pro"/>
              </a:rPr>
              <a:t>The client with payment difficulties: </a:t>
            </a:r>
            <a:r>
              <a:rPr lang="en-US" b="0" i="0" dirty="0">
                <a:solidFill>
                  <a:srgbClr val="091E42"/>
                </a:solidFill>
                <a:effectLst/>
                <a:latin typeface="freight-text-pro"/>
              </a:rPr>
              <a:t>he/she had late payment more than X days on at least one of the first Y instalments of the loan in our sample,</a:t>
            </a:r>
          </a:p>
          <a:p>
            <a:pPr marL="0" indent="0" algn="l" rtl="0">
              <a:buNone/>
            </a:pPr>
            <a:r>
              <a:rPr lang="en-US" b="1" i="0" dirty="0">
                <a:solidFill>
                  <a:srgbClr val="091E42"/>
                </a:solidFill>
                <a:effectLst/>
                <a:latin typeface="freight-text-pro"/>
              </a:rPr>
              <a:t>All other cases:</a:t>
            </a:r>
            <a:r>
              <a:rPr lang="en-US" b="0" i="0" dirty="0">
                <a:solidFill>
                  <a:srgbClr val="091E42"/>
                </a:solidFill>
                <a:effectLst/>
                <a:latin typeface="freight-text-pro"/>
              </a:rPr>
              <a:t> All other cases when the payment is paid on time.</a:t>
            </a:r>
          </a:p>
          <a:p>
            <a:pPr marL="0" indent="0" algn="l" rtl="0">
              <a:buNone/>
            </a:pPr>
            <a:r>
              <a:rPr lang="en-US" b="0" i="0" dirty="0">
                <a:solidFill>
                  <a:srgbClr val="091E42"/>
                </a:solidFill>
                <a:effectLst/>
                <a:latin typeface="freight-text-pro"/>
              </a:rPr>
              <a:t> </a:t>
            </a:r>
          </a:p>
          <a:p>
            <a:pPr marL="0" indent="0">
              <a:buNone/>
            </a:pPr>
            <a:endParaRPr lang="en-IN" dirty="0"/>
          </a:p>
        </p:txBody>
      </p:sp>
    </p:spTree>
    <p:extLst>
      <p:ext uri="{BB962C8B-B14F-4D97-AF65-F5344CB8AC3E}">
        <p14:creationId xmlns:p14="http://schemas.microsoft.com/office/powerpoint/2010/main" val="780965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7706-AF9C-7355-C306-F9F2F990822E}"/>
              </a:ext>
            </a:extLst>
          </p:cNvPr>
          <p:cNvSpPr>
            <a:spLocks noGrp="1"/>
          </p:cNvSpPr>
          <p:nvPr>
            <p:ph type="title"/>
          </p:nvPr>
        </p:nvSpPr>
        <p:spPr>
          <a:xfrm>
            <a:off x="317633" y="288758"/>
            <a:ext cx="11473313" cy="534202"/>
          </a:xfrm>
        </p:spPr>
        <p:txBody>
          <a:bodyPr>
            <a:normAutofit fontScale="90000"/>
          </a:bodyPr>
          <a:lstStyle/>
          <a:p>
            <a:r>
              <a:rPr lang="en-US" dirty="0"/>
              <a:t>Loan acceptance on family status basis</a:t>
            </a:r>
            <a:endParaRPr lang="en-IN" dirty="0"/>
          </a:p>
        </p:txBody>
      </p:sp>
      <p:sp>
        <p:nvSpPr>
          <p:cNvPr id="3" name="Content Placeholder 2">
            <a:extLst>
              <a:ext uri="{FF2B5EF4-FFF2-40B4-BE49-F238E27FC236}">
                <a16:creationId xmlns:a16="http://schemas.microsoft.com/office/drawing/2014/main" id="{865BB6F8-7C8C-8B69-1F3D-4ED2176A847C}"/>
              </a:ext>
            </a:extLst>
          </p:cNvPr>
          <p:cNvSpPr>
            <a:spLocks noGrp="1"/>
          </p:cNvSpPr>
          <p:nvPr>
            <p:ph idx="1"/>
          </p:nvPr>
        </p:nvSpPr>
        <p:spPr>
          <a:xfrm>
            <a:off x="317633" y="5919536"/>
            <a:ext cx="11473313" cy="649705"/>
          </a:xfrm>
        </p:spPr>
        <p:txBody>
          <a:bodyPr>
            <a:normAutofit fontScale="92500" lnSpcReduction="20000"/>
          </a:bodyPr>
          <a:lstStyle/>
          <a:p>
            <a:r>
              <a:rPr lang="en-US" dirty="0"/>
              <a:t>Married persons loans are most approved </a:t>
            </a:r>
          </a:p>
          <a:p>
            <a:r>
              <a:rPr lang="en-US" dirty="0"/>
              <a:t>The most unused offer is of married for non defaulters and of widow for non defaulters</a:t>
            </a:r>
            <a:endParaRPr lang="en-IN" dirty="0"/>
          </a:p>
        </p:txBody>
      </p:sp>
      <p:pic>
        <p:nvPicPr>
          <p:cNvPr id="25602" name="Picture 2">
            <a:extLst>
              <a:ext uri="{FF2B5EF4-FFF2-40B4-BE49-F238E27FC236}">
                <a16:creationId xmlns:a16="http://schemas.microsoft.com/office/drawing/2014/main" id="{BE27FBEE-81E5-8DD6-9CA8-3A58A8702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53" y="822960"/>
            <a:ext cx="11235889" cy="4981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5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8A98F-95BD-D91B-D785-117A72CE6904}"/>
              </a:ext>
            </a:extLst>
          </p:cNvPr>
          <p:cNvSpPr>
            <a:spLocks noGrp="1"/>
          </p:cNvSpPr>
          <p:nvPr>
            <p:ph type="title"/>
          </p:nvPr>
        </p:nvSpPr>
        <p:spPr/>
        <p:txBody>
          <a:bodyPr/>
          <a:lstStyle/>
          <a:p>
            <a:r>
              <a:rPr lang="en-US" u="sng" dirty="0"/>
              <a:t>Conclusion</a:t>
            </a:r>
            <a:endParaRPr lang="en-IN" u="sng" dirty="0"/>
          </a:p>
        </p:txBody>
      </p:sp>
      <p:sp>
        <p:nvSpPr>
          <p:cNvPr id="3" name="Content Placeholder 2">
            <a:extLst>
              <a:ext uri="{FF2B5EF4-FFF2-40B4-BE49-F238E27FC236}">
                <a16:creationId xmlns:a16="http://schemas.microsoft.com/office/drawing/2014/main" id="{2EB97174-3EDD-B055-9894-9340417B310E}"/>
              </a:ext>
            </a:extLst>
          </p:cNvPr>
          <p:cNvSpPr>
            <a:spLocks noGrp="1"/>
          </p:cNvSpPr>
          <p:nvPr>
            <p:ph idx="1"/>
          </p:nvPr>
        </p:nvSpPr>
        <p:spPr/>
        <p:txBody>
          <a:bodyPr/>
          <a:lstStyle/>
          <a:p>
            <a:r>
              <a:rPr lang="en-US" dirty="0"/>
              <a:t>We have now completed the analysis and have find the various parameters on the basis of which a loan can be approve or not.</a:t>
            </a:r>
          </a:p>
          <a:p>
            <a:r>
              <a:rPr lang="en-US" dirty="0"/>
              <a:t>We have also found the correlation between the different variables and values.</a:t>
            </a:r>
          </a:p>
          <a:p>
            <a:r>
              <a:rPr lang="en-US" dirty="0"/>
              <a:t>We have found the total count of different-different data values</a:t>
            </a:r>
          </a:p>
          <a:p>
            <a:r>
              <a:rPr lang="en-US" dirty="0"/>
              <a:t>Performed univariate analysis, bivariate analysis on the </a:t>
            </a:r>
            <a:r>
              <a:rPr lang="en-US" dirty="0" err="1"/>
              <a:t>dataframe</a:t>
            </a:r>
            <a:r>
              <a:rPr lang="en-US" dirty="0"/>
              <a:t>.</a:t>
            </a:r>
          </a:p>
          <a:p>
            <a:r>
              <a:rPr lang="en-US" dirty="0"/>
              <a:t>Cleaned the dataset according to our requirement</a:t>
            </a:r>
            <a:endParaRPr lang="en-IN" dirty="0"/>
          </a:p>
        </p:txBody>
      </p:sp>
    </p:spTree>
    <p:extLst>
      <p:ext uri="{BB962C8B-B14F-4D97-AF65-F5344CB8AC3E}">
        <p14:creationId xmlns:p14="http://schemas.microsoft.com/office/powerpoint/2010/main" val="1322881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AB74-E3CA-7B12-C9F0-07F9C0A8C696}"/>
              </a:ext>
            </a:extLst>
          </p:cNvPr>
          <p:cNvSpPr>
            <a:spLocks noGrp="1"/>
          </p:cNvSpPr>
          <p:nvPr>
            <p:ph type="title"/>
          </p:nvPr>
        </p:nvSpPr>
        <p:spPr>
          <a:xfrm>
            <a:off x="1884948" y="3429000"/>
            <a:ext cx="10058400" cy="1371600"/>
          </a:xfrm>
        </p:spPr>
        <p:txBody>
          <a:bodyPr/>
          <a:lstStyle/>
          <a:p>
            <a:pPr algn="r"/>
            <a:r>
              <a:rPr lang="en-US" u="sng" dirty="0"/>
              <a:t>THANK YOU</a:t>
            </a:r>
            <a:endParaRPr lang="en-IN" u="sng" dirty="0"/>
          </a:p>
        </p:txBody>
      </p:sp>
    </p:spTree>
    <p:extLst>
      <p:ext uri="{BB962C8B-B14F-4D97-AF65-F5344CB8AC3E}">
        <p14:creationId xmlns:p14="http://schemas.microsoft.com/office/powerpoint/2010/main" val="214568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C205-6AA4-336D-7140-352DA1F197CE}"/>
              </a:ext>
            </a:extLst>
          </p:cNvPr>
          <p:cNvSpPr>
            <a:spLocks noGrp="1"/>
          </p:cNvSpPr>
          <p:nvPr>
            <p:ph type="title"/>
          </p:nvPr>
        </p:nvSpPr>
        <p:spPr/>
        <p:txBody>
          <a:bodyPr/>
          <a:lstStyle/>
          <a:p>
            <a:r>
              <a:rPr lang="en-US" u="sng" dirty="0"/>
              <a:t>Business Decisions</a:t>
            </a:r>
            <a:endParaRPr lang="en-IN" u="sng" dirty="0"/>
          </a:p>
        </p:txBody>
      </p:sp>
      <p:sp>
        <p:nvSpPr>
          <p:cNvPr id="3" name="Content Placeholder 2">
            <a:extLst>
              <a:ext uri="{FF2B5EF4-FFF2-40B4-BE49-F238E27FC236}">
                <a16:creationId xmlns:a16="http://schemas.microsoft.com/office/drawing/2014/main" id="{8245CE7F-4165-F81A-7E25-8C2395DFA1FA}"/>
              </a:ext>
            </a:extLst>
          </p:cNvPr>
          <p:cNvSpPr>
            <a:spLocks noGrp="1"/>
          </p:cNvSpPr>
          <p:nvPr>
            <p:ph idx="1"/>
          </p:nvPr>
        </p:nvSpPr>
        <p:spPr/>
        <p:txBody>
          <a:bodyPr/>
          <a:lstStyle/>
          <a:p>
            <a:pPr marL="0" indent="0" algn="l" rtl="0">
              <a:buNone/>
            </a:pPr>
            <a:r>
              <a:rPr lang="en-US" b="0" i="0" dirty="0">
                <a:solidFill>
                  <a:srgbClr val="091E42"/>
                </a:solidFill>
                <a:effectLst/>
                <a:latin typeface="freight-text-pro"/>
              </a:rPr>
              <a:t>When a client applies for a loan, there are four types of decisions that could be taken by the client/company):</a:t>
            </a:r>
          </a:p>
          <a:p>
            <a:r>
              <a:rPr lang="en-US" b="1" i="0" dirty="0">
                <a:solidFill>
                  <a:srgbClr val="091E42"/>
                </a:solidFill>
                <a:effectLst/>
                <a:latin typeface="freight-text-pro"/>
              </a:rPr>
              <a:t>Approved:</a:t>
            </a:r>
            <a:r>
              <a:rPr lang="en-US" b="0" i="0" dirty="0">
                <a:solidFill>
                  <a:srgbClr val="091E42"/>
                </a:solidFill>
                <a:effectLst/>
                <a:latin typeface="freight-text-pro"/>
              </a:rPr>
              <a:t> The Company has approved loan Application</a:t>
            </a:r>
          </a:p>
          <a:p>
            <a:r>
              <a:rPr lang="en-US" b="1" i="0" dirty="0">
                <a:solidFill>
                  <a:srgbClr val="091E42"/>
                </a:solidFill>
                <a:effectLst/>
                <a:latin typeface="freight-text-pro"/>
              </a:rPr>
              <a:t>Cancelled: </a:t>
            </a:r>
            <a:r>
              <a:rPr lang="en-US" b="0" i="0" dirty="0">
                <a:solidFill>
                  <a:srgbClr val="091E42"/>
                </a:solidFill>
                <a:effectLst/>
                <a:latin typeface="freight-text-pro"/>
              </a:rPr>
              <a:t>The client cancelled the application sometime during approval. Either the client changed her/his mind about the loan or in some cases due to a higher risk of the client, he received worse pricing which he did not want.</a:t>
            </a:r>
          </a:p>
          <a:p>
            <a:r>
              <a:rPr lang="en-US" b="1" i="0" dirty="0">
                <a:solidFill>
                  <a:srgbClr val="091E42"/>
                </a:solidFill>
                <a:effectLst/>
                <a:latin typeface="freight-text-pro"/>
              </a:rPr>
              <a:t>Refused:</a:t>
            </a:r>
            <a:r>
              <a:rPr lang="en-US" b="0" i="0" dirty="0">
                <a:solidFill>
                  <a:srgbClr val="091E42"/>
                </a:solidFill>
                <a:effectLst/>
                <a:latin typeface="freight-text-pro"/>
              </a:rPr>
              <a:t> The company had rejected the loan (because the client does not meet their requirements etc.).</a:t>
            </a:r>
          </a:p>
          <a:p>
            <a:r>
              <a:rPr lang="en-US" b="1" i="0" dirty="0">
                <a:solidFill>
                  <a:srgbClr val="091E42"/>
                </a:solidFill>
                <a:effectLst/>
                <a:latin typeface="freight-text-pro"/>
              </a:rPr>
              <a:t>Unused offer: </a:t>
            </a:r>
            <a:r>
              <a:rPr lang="en-US" b="0" i="0" dirty="0">
                <a:solidFill>
                  <a:srgbClr val="091E42"/>
                </a:solidFill>
                <a:effectLst/>
                <a:latin typeface="freight-text-pro"/>
              </a:rPr>
              <a:t> Loan has been cancelled by the client but at different stages of the process.</a:t>
            </a:r>
          </a:p>
          <a:p>
            <a:pPr marL="0" indent="0">
              <a:buNone/>
            </a:pPr>
            <a:r>
              <a:rPr lang="en-US" b="0" i="0" dirty="0">
                <a:solidFill>
                  <a:srgbClr val="091E42"/>
                </a:solidFill>
                <a:effectLst/>
                <a:latin typeface="freight-text-pro"/>
              </a:rPr>
              <a:t>In this case study, you will use EDA to understand how consumer attributes and loan attributes influence the tendency to default.</a:t>
            </a:r>
          </a:p>
          <a:p>
            <a:pPr marL="0" indent="0">
              <a:buNone/>
            </a:pPr>
            <a:endParaRPr lang="en-IN" dirty="0"/>
          </a:p>
        </p:txBody>
      </p:sp>
    </p:spTree>
    <p:extLst>
      <p:ext uri="{BB962C8B-B14F-4D97-AF65-F5344CB8AC3E}">
        <p14:creationId xmlns:p14="http://schemas.microsoft.com/office/powerpoint/2010/main" val="280329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FA7E-53D9-B818-DBB7-882B43C33C5B}"/>
              </a:ext>
            </a:extLst>
          </p:cNvPr>
          <p:cNvSpPr>
            <a:spLocks noGrp="1"/>
          </p:cNvSpPr>
          <p:nvPr>
            <p:ph type="title"/>
          </p:nvPr>
        </p:nvSpPr>
        <p:spPr/>
        <p:txBody>
          <a:bodyPr>
            <a:normAutofit/>
          </a:bodyPr>
          <a:lstStyle/>
          <a:p>
            <a:r>
              <a:rPr lang="en-IN" b="1" i="0" u="sng" dirty="0">
                <a:solidFill>
                  <a:srgbClr val="45526C"/>
                </a:solidFill>
                <a:effectLst/>
                <a:latin typeface="circular"/>
              </a:rPr>
              <a:t>Business Objectives</a:t>
            </a:r>
            <a:endParaRPr lang="en-IN" u="sng" dirty="0"/>
          </a:p>
        </p:txBody>
      </p:sp>
      <p:sp>
        <p:nvSpPr>
          <p:cNvPr id="3" name="Content Placeholder 2">
            <a:extLst>
              <a:ext uri="{FF2B5EF4-FFF2-40B4-BE49-F238E27FC236}">
                <a16:creationId xmlns:a16="http://schemas.microsoft.com/office/drawing/2014/main" id="{F9AD5B29-7209-C997-72B6-D1F6502921D3}"/>
              </a:ext>
            </a:extLst>
          </p:cNvPr>
          <p:cNvSpPr>
            <a:spLocks noGrp="1"/>
          </p:cNvSpPr>
          <p:nvPr>
            <p:ph idx="1"/>
          </p:nvPr>
        </p:nvSpPr>
        <p:spPr/>
        <p:txBody>
          <a:bodyPr/>
          <a:lstStyle/>
          <a:p>
            <a:pPr marL="0" indent="0" algn="l" rtl="0">
              <a:buNone/>
            </a:pPr>
            <a:r>
              <a:rPr lang="en-US" b="0" i="0" dirty="0">
                <a:solidFill>
                  <a:srgbClr val="091E42"/>
                </a:solidFill>
                <a:effectLst/>
                <a:latin typeface="freight-text-pro"/>
              </a:rPr>
              <a:t>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pPr marL="0" indent="0" algn="l" rtl="0">
              <a:buNone/>
            </a:pPr>
            <a:r>
              <a:rPr lang="en-US" b="0" i="0" dirty="0">
                <a:solidFill>
                  <a:srgbClr val="091E42"/>
                </a:solidFill>
                <a:effectLst/>
                <a:latin typeface="freight-text-pro"/>
              </a:rPr>
              <a:t> </a:t>
            </a:r>
          </a:p>
          <a:p>
            <a:pPr marL="0" indent="0" algn="l" rtl="0">
              <a:buNone/>
            </a:pPr>
            <a:r>
              <a:rPr lang="en-US" b="0" i="0" dirty="0">
                <a:solidFill>
                  <a:srgbClr val="091E42"/>
                </a:solidFill>
                <a:effectLst/>
                <a:latin typeface="freight-text-pro"/>
              </a:rPr>
              <a:t>In other words, the company wants to understand the driving factors (or driver variables) behind loan default, i.e. the variables which are strong indicators of default.  The company can </a:t>
            </a:r>
            <a:r>
              <a:rPr lang="en-US" b="0" i="0" dirty="0" err="1">
                <a:solidFill>
                  <a:srgbClr val="091E42"/>
                </a:solidFill>
                <a:effectLst/>
                <a:latin typeface="freight-text-pro"/>
              </a:rPr>
              <a:t>utilise</a:t>
            </a:r>
            <a:r>
              <a:rPr lang="en-US" b="0" i="0" dirty="0">
                <a:solidFill>
                  <a:srgbClr val="091E42"/>
                </a:solidFill>
                <a:effectLst/>
                <a:latin typeface="freight-text-pro"/>
              </a:rPr>
              <a:t> this knowledge for its portfolio and risk assessment.</a:t>
            </a:r>
          </a:p>
          <a:p>
            <a:pPr marL="0" indent="0" algn="l" rtl="0">
              <a:buNone/>
            </a:pPr>
            <a:r>
              <a:rPr lang="en-US" b="0" i="0" dirty="0">
                <a:solidFill>
                  <a:srgbClr val="091E42"/>
                </a:solidFill>
                <a:effectLst/>
                <a:latin typeface="freight-text-pro"/>
              </a:rPr>
              <a:t>To develop your understanding of the domain, you are advised to independently research a little about risk analytics - understanding the types of variables and their significance should be enough.</a:t>
            </a:r>
          </a:p>
          <a:p>
            <a:pPr marL="0" indent="0">
              <a:buNone/>
            </a:pPr>
            <a:endParaRPr lang="en-IN" dirty="0"/>
          </a:p>
        </p:txBody>
      </p:sp>
    </p:spTree>
    <p:extLst>
      <p:ext uri="{BB962C8B-B14F-4D97-AF65-F5344CB8AC3E}">
        <p14:creationId xmlns:p14="http://schemas.microsoft.com/office/powerpoint/2010/main" val="422918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9289-FB59-F05B-F2E9-2F30678E6568}"/>
              </a:ext>
            </a:extLst>
          </p:cNvPr>
          <p:cNvSpPr>
            <a:spLocks noGrp="1"/>
          </p:cNvSpPr>
          <p:nvPr>
            <p:ph type="title"/>
          </p:nvPr>
        </p:nvSpPr>
        <p:spPr/>
        <p:txBody>
          <a:bodyPr>
            <a:normAutofit/>
          </a:bodyPr>
          <a:lstStyle/>
          <a:p>
            <a:r>
              <a:rPr lang="en-IN" b="1" i="0" u="sng" dirty="0">
                <a:solidFill>
                  <a:srgbClr val="45526C"/>
                </a:solidFill>
                <a:effectLst/>
                <a:latin typeface="circular"/>
              </a:rPr>
              <a:t>Data Understanding</a:t>
            </a:r>
            <a:endParaRPr lang="en-IN" u="sng" dirty="0"/>
          </a:p>
        </p:txBody>
      </p:sp>
      <p:sp>
        <p:nvSpPr>
          <p:cNvPr id="3" name="Content Placeholder 2">
            <a:extLst>
              <a:ext uri="{FF2B5EF4-FFF2-40B4-BE49-F238E27FC236}">
                <a16:creationId xmlns:a16="http://schemas.microsoft.com/office/drawing/2014/main" id="{14690178-1AD1-20DF-751F-B77BEE223B42}"/>
              </a:ext>
            </a:extLst>
          </p:cNvPr>
          <p:cNvSpPr>
            <a:spLocks noGrp="1"/>
          </p:cNvSpPr>
          <p:nvPr>
            <p:ph idx="1"/>
          </p:nvPr>
        </p:nvSpPr>
        <p:spPr/>
        <p:txBody>
          <a:bodyPr/>
          <a:lstStyle/>
          <a:p>
            <a:pPr marL="0" indent="0" algn="l" rtl="0">
              <a:buNone/>
            </a:pPr>
            <a:r>
              <a:rPr lang="en-US" b="0" i="0" dirty="0">
                <a:solidFill>
                  <a:srgbClr val="091E42"/>
                </a:solidFill>
                <a:effectLst/>
                <a:latin typeface="freight-text-pro"/>
              </a:rPr>
              <a:t>The dataset has 3 files as explained below: </a:t>
            </a:r>
          </a:p>
          <a:p>
            <a:pPr marL="0" indent="0" algn="l" rtl="0">
              <a:buNone/>
            </a:pPr>
            <a:r>
              <a:rPr lang="en-US" b="0" i="0" dirty="0">
                <a:solidFill>
                  <a:srgbClr val="091E42"/>
                </a:solidFill>
                <a:effectLst/>
                <a:latin typeface="freight-text-pro"/>
              </a:rPr>
              <a:t> </a:t>
            </a:r>
          </a:p>
          <a:p>
            <a:pPr marL="0" indent="0" algn="l" rtl="0">
              <a:buNone/>
            </a:pPr>
            <a:r>
              <a:rPr lang="en-US" b="0" i="1" dirty="0">
                <a:solidFill>
                  <a:srgbClr val="091E42"/>
                </a:solidFill>
                <a:effectLst/>
                <a:latin typeface="freight-text-pro"/>
              </a:rPr>
              <a:t>1. 'application_data.csv'</a:t>
            </a:r>
            <a:r>
              <a:rPr lang="en-US" b="0" i="0" dirty="0">
                <a:solidFill>
                  <a:srgbClr val="091E42"/>
                </a:solidFill>
                <a:effectLst/>
                <a:latin typeface="freight-text-pro"/>
              </a:rPr>
              <a:t>  contains all the information of the client at the time of application.</a:t>
            </a:r>
            <a:br>
              <a:rPr lang="en-US" b="0" i="0" dirty="0">
                <a:solidFill>
                  <a:srgbClr val="091E42"/>
                </a:solidFill>
                <a:effectLst/>
                <a:latin typeface="freight-text-pro"/>
              </a:rPr>
            </a:br>
            <a:r>
              <a:rPr lang="en-US" b="0" i="0" dirty="0">
                <a:solidFill>
                  <a:srgbClr val="091E42"/>
                </a:solidFill>
                <a:effectLst/>
                <a:latin typeface="freight-text-pro"/>
              </a:rPr>
              <a:t>The data is about whether a </a:t>
            </a:r>
            <a:r>
              <a:rPr lang="en-US" b="1" i="0" dirty="0">
                <a:solidFill>
                  <a:srgbClr val="091E42"/>
                </a:solidFill>
                <a:effectLst/>
                <a:latin typeface="freight-text-pro"/>
              </a:rPr>
              <a:t>client has payment difficulties.</a:t>
            </a:r>
            <a:endParaRPr lang="en-US" b="0" i="0" dirty="0">
              <a:solidFill>
                <a:srgbClr val="091E42"/>
              </a:solidFill>
              <a:effectLst/>
              <a:latin typeface="freight-text-pro"/>
            </a:endParaRPr>
          </a:p>
          <a:p>
            <a:pPr marL="0" indent="0" algn="l" rtl="0">
              <a:buNone/>
            </a:pPr>
            <a:r>
              <a:rPr lang="en-US" b="0" i="0" dirty="0">
                <a:solidFill>
                  <a:srgbClr val="091E42"/>
                </a:solidFill>
                <a:effectLst/>
                <a:latin typeface="freight-text-pro"/>
              </a:rPr>
              <a:t> </a:t>
            </a:r>
          </a:p>
          <a:p>
            <a:pPr marL="0" indent="0" algn="l" rtl="0">
              <a:buNone/>
            </a:pPr>
            <a:r>
              <a:rPr lang="en-US" b="0" i="1" dirty="0">
                <a:solidFill>
                  <a:srgbClr val="091E42"/>
                </a:solidFill>
                <a:effectLst/>
                <a:latin typeface="freight-text-pro"/>
              </a:rPr>
              <a:t>2. 'previous_application.csv' </a:t>
            </a:r>
            <a:r>
              <a:rPr lang="en-US" b="0" i="0" dirty="0">
                <a:solidFill>
                  <a:srgbClr val="091E42"/>
                </a:solidFill>
                <a:effectLst/>
                <a:latin typeface="freight-text-pro"/>
              </a:rPr>
              <a:t>contains information about the client’s previous loan data. It contains the data on whether the previous application had been </a:t>
            </a:r>
            <a:r>
              <a:rPr lang="en-US" b="1" i="0" dirty="0">
                <a:solidFill>
                  <a:srgbClr val="091E42"/>
                </a:solidFill>
                <a:effectLst/>
                <a:latin typeface="freight-text-pro"/>
              </a:rPr>
              <a:t>Approved, Cancelled, Refused or Unused offer.</a:t>
            </a:r>
            <a:endParaRPr lang="en-US" b="0" i="0" dirty="0">
              <a:solidFill>
                <a:srgbClr val="091E42"/>
              </a:solidFill>
              <a:effectLst/>
              <a:latin typeface="freight-text-pro"/>
            </a:endParaRPr>
          </a:p>
          <a:p>
            <a:pPr marL="0" indent="0" algn="l" rtl="0">
              <a:buNone/>
            </a:pPr>
            <a:r>
              <a:rPr lang="en-US" b="0" i="0" dirty="0">
                <a:solidFill>
                  <a:srgbClr val="091E42"/>
                </a:solidFill>
                <a:effectLst/>
                <a:latin typeface="freight-text-pro"/>
              </a:rPr>
              <a:t> </a:t>
            </a:r>
          </a:p>
          <a:p>
            <a:pPr marL="0" indent="0" algn="l" rtl="0">
              <a:buNone/>
            </a:pPr>
            <a:r>
              <a:rPr lang="en-US" b="0" i="1" dirty="0">
                <a:solidFill>
                  <a:srgbClr val="091E42"/>
                </a:solidFill>
                <a:effectLst/>
                <a:latin typeface="freight-text-pro"/>
              </a:rPr>
              <a:t>3. 'columns_description.csv'</a:t>
            </a:r>
            <a:r>
              <a:rPr lang="en-US" b="0" i="0" dirty="0">
                <a:solidFill>
                  <a:srgbClr val="091E42"/>
                </a:solidFill>
                <a:effectLst/>
                <a:latin typeface="freight-text-pro"/>
              </a:rPr>
              <a:t> is data dictionary which describes the meaning of the variables.</a:t>
            </a:r>
          </a:p>
          <a:p>
            <a:pPr marL="0" indent="0">
              <a:buNone/>
            </a:pPr>
            <a:endParaRPr lang="en-IN" dirty="0"/>
          </a:p>
        </p:txBody>
      </p:sp>
    </p:spTree>
    <p:extLst>
      <p:ext uri="{BB962C8B-B14F-4D97-AF65-F5344CB8AC3E}">
        <p14:creationId xmlns:p14="http://schemas.microsoft.com/office/powerpoint/2010/main" val="399840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9BAD-EB6A-FC05-CB43-D44B069AFF4A}"/>
              </a:ext>
            </a:extLst>
          </p:cNvPr>
          <p:cNvSpPr>
            <a:spLocks noGrp="1"/>
          </p:cNvSpPr>
          <p:nvPr>
            <p:ph type="title"/>
          </p:nvPr>
        </p:nvSpPr>
        <p:spPr>
          <a:xfrm>
            <a:off x="3927106" y="2367815"/>
            <a:ext cx="7198093" cy="2415942"/>
          </a:xfrm>
        </p:spPr>
        <p:txBody>
          <a:bodyPr/>
          <a:lstStyle/>
          <a:p>
            <a:pPr algn="r"/>
            <a:r>
              <a:rPr lang="en-US" dirty="0"/>
              <a:t>ANALYSING OUTLIERS:</a:t>
            </a:r>
            <a:endParaRPr lang="en-IN" dirty="0"/>
          </a:p>
        </p:txBody>
      </p:sp>
    </p:spTree>
    <p:extLst>
      <p:ext uri="{BB962C8B-B14F-4D97-AF65-F5344CB8AC3E}">
        <p14:creationId xmlns:p14="http://schemas.microsoft.com/office/powerpoint/2010/main" val="25280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2F00-0A55-2BFF-78D4-C77E63ABE19E}"/>
              </a:ext>
            </a:extLst>
          </p:cNvPr>
          <p:cNvSpPr>
            <a:spLocks noGrp="1"/>
          </p:cNvSpPr>
          <p:nvPr>
            <p:ph type="title"/>
          </p:nvPr>
        </p:nvSpPr>
        <p:spPr>
          <a:xfrm>
            <a:off x="1066800" y="259882"/>
            <a:ext cx="10058400" cy="1424439"/>
          </a:xfrm>
        </p:spPr>
        <p:txBody>
          <a:bodyPr>
            <a:normAutofit/>
          </a:bodyPr>
          <a:lstStyle/>
          <a:p>
            <a:r>
              <a:rPr lang="en-US" sz="3200" dirty="0"/>
              <a:t>Analysis of outliers of AMT_INCOME_TOTAL</a:t>
            </a:r>
            <a:endParaRPr lang="en-IN" sz="3200" dirty="0"/>
          </a:p>
        </p:txBody>
      </p:sp>
      <p:sp>
        <p:nvSpPr>
          <p:cNvPr id="3" name="Content Placeholder 2">
            <a:extLst>
              <a:ext uri="{FF2B5EF4-FFF2-40B4-BE49-F238E27FC236}">
                <a16:creationId xmlns:a16="http://schemas.microsoft.com/office/drawing/2014/main" id="{70DE11DB-FE9A-24B5-A8F6-41C83669420C}"/>
              </a:ext>
            </a:extLst>
          </p:cNvPr>
          <p:cNvSpPr>
            <a:spLocks noGrp="1"/>
          </p:cNvSpPr>
          <p:nvPr>
            <p:ph idx="1"/>
          </p:nvPr>
        </p:nvSpPr>
        <p:spPr>
          <a:xfrm>
            <a:off x="1066800" y="5332396"/>
            <a:ext cx="10058400" cy="883010"/>
          </a:xfrm>
        </p:spPr>
        <p:txBody>
          <a:bodyPr/>
          <a:lstStyle/>
          <a:p>
            <a:r>
              <a:rPr lang="en-US" dirty="0"/>
              <a:t>Here we can see that only top1% of </a:t>
            </a:r>
            <a:r>
              <a:rPr lang="en-US" dirty="0" err="1"/>
              <a:t>Amt_total_income</a:t>
            </a:r>
            <a:r>
              <a:rPr lang="en-US" dirty="0"/>
              <a:t> are outliers all the other that is 99% lies inside the whiskers</a:t>
            </a:r>
            <a:endParaRPr lang="en-IN" dirty="0"/>
          </a:p>
        </p:txBody>
      </p:sp>
      <p:pic>
        <p:nvPicPr>
          <p:cNvPr id="1028" name="Picture 4">
            <a:extLst>
              <a:ext uri="{FF2B5EF4-FFF2-40B4-BE49-F238E27FC236}">
                <a16:creationId xmlns:a16="http://schemas.microsoft.com/office/drawing/2014/main" id="{891F40B5-2901-97B6-81A6-AD9D634E6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5233" y="1684321"/>
            <a:ext cx="5505450" cy="34893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333F1FB-74A7-A08B-BD6E-9B7C2431A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84322"/>
            <a:ext cx="5210175" cy="3489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516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312</TotalTime>
  <Words>1617</Words>
  <Application>Microsoft Office PowerPoint</Application>
  <PresentationFormat>Widescreen</PresentationFormat>
  <Paragraphs>111</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Century Gothic</vt:lpstr>
      <vt:lpstr>circular</vt:lpstr>
      <vt:lpstr>freight-text-pro</vt:lpstr>
      <vt:lpstr>Garamond</vt:lpstr>
      <vt:lpstr>Savon</vt:lpstr>
      <vt:lpstr>CASE STUDY EDA</vt:lpstr>
      <vt:lpstr>Introduction </vt:lpstr>
      <vt:lpstr>Business Understanding </vt:lpstr>
      <vt:lpstr>PowerPoint Presentation</vt:lpstr>
      <vt:lpstr>Business Decisions</vt:lpstr>
      <vt:lpstr>Business Objectives</vt:lpstr>
      <vt:lpstr>Data Understanding</vt:lpstr>
      <vt:lpstr>ANALYSING OUTLIERS:</vt:lpstr>
      <vt:lpstr>Analysis of outliers of AMT_INCOME_TOTAL</vt:lpstr>
      <vt:lpstr>Analysis of outliers of AMT_CREDIT</vt:lpstr>
      <vt:lpstr>Analyzing data count</vt:lpstr>
      <vt:lpstr>Distribution of income</vt:lpstr>
      <vt:lpstr>Distribution of credit loan</vt:lpstr>
      <vt:lpstr>Distribution of people on occupation basis</vt:lpstr>
      <vt:lpstr>Distribution of people acc. To their working place</vt:lpstr>
      <vt:lpstr>Analyzing data on the basis of gender</vt:lpstr>
      <vt:lpstr>Income data by gender</vt:lpstr>
      <vt:lpstr>Credit loan data by gender</vt:lpstr>
      <vt:lpstr>Occupation distribution on the basis of gender</vt:lpstr>
      <vt:lpstr>Analyzing on the basis of payment status</vt:lpstr>
      <vt:lpstr>Status of payment on income basis</vt:lpstr>
      <vt:lpstr>PowerPoint Presentation</vt:lpstr>
      <vt:lpstr>Status of payment on credit loan basis</vt:lpstr>
      <vt:lpstr>Finding the correlation</vt:lpstr>
      <vt:lpstr>Correlation for non-defaulters</vt:lpstr>
      <vt:lpstr>Correlation for defaulters</vt:lpstr>
      <vt:lpstr>Outliers for defaulters and non defaulters</vt:lpstr>
      <vt:lpstr>Side by side comparison of income type outlier</vt:lpstr>
      <vt:lpstr>AMT_ANNUNITY side by side comparison</vt:lpstr>
      <vt:lpstr>Bivariate analysis</vt:lpstr>
      <vt:lpstr>Credit dependence by education</vt:lpstr>
      <vt:lpstr>Income dependence on education</vt:lpstr>
      <vt:lpstr>Credit loan based on family status</vt:lpstr>
      <vt:lpstr>Credit amount by organization</vt:lpstr>
      <vt:lpstr>Analysis of loan acceptance</vt:lpstr>
      <vt:lpstr>Total numbers of loans acceptance status</vt:lpstr>
      <vt:lpstr>Loan amount and loan acceptance on the basis of income</vt:lpstr>
      <vt:lpstr>Loan accept Status of credit loans  </vt:lpstr>
      <vt:lpstr>Loan accept status on the basis of education</vt:lpstr>
      <vt:lpstr>Loan acceptance on family status basis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EDA</dc:title>
  <dc:creator>SANKET GARG</dc:creator>
  <cp:lastModifiedBy>SANKET GARG</cp:lastModifiedBy>
  <cp:revision>9</cp:revision>
  <dcterms:created xsi:type="dcterms:W3CDTF">2023-02-28T12:25:25Z</dcterms:created>
  <dcterms:modified xsi:type="dcterms:W3CDTF">2023-02-28T17:38:02Z</dcterms:modified>
</cp:coreProperties>
</file>