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6" r:id="rId4"/>
    <p:sldId id="258" r:id="rId5"/>
    <p:sldId id="259" r:id="rId6"/>
    <p:sldId id="260" r:id="rId7"/>
    <p:sldId id="267" r:id="rId8"/>
    <p:sldId id="273" r:id="rId9"/>
    <p:sldId id="261" r:id="rId10"/>
    <p:sldId id="274" r:id="rId11"/>
    <p:sldId id="275" r:id="rId12"/>
    <p:sldId id="262" r:id="rId13"/>
    <p:sldId id="268" r:id="rId14"/>
    <p:sldId id="269" r:id="rId15"/>
    <p:sldId id="270" r:id="rId16"/>
    <p:sldId id="271" r:id="rId17"/>
    <p:sldId id="272" r:id="rId18"/>
    <p:sldId id="263" r:id="rId19"/>
    <p:sldId id="264" r:id="rId20"/>
    <p:sldId id="26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018BF6-2B02-4CC4-83AB-B68149493CEF}"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20535344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BF6-2B02-4CC4-83AB-B68149493CEF}"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361604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BF6-2B02-4CC4-83AB-B68149493CEF}"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160020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18BF6-2B02-4CC4-83AB-B68149493CEF}"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78125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E018BF6-2B02-4CC4-83AB-B68149493CEF}"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5572521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E018BF6-2B02-4CC4-83AB-B68149493CEF}" type="datetimeFigureOut">
              <a:rPr lang="en-IN" smtClean="0"/>
              <a:t>06-07-2023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28911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E018BF6-2B02-4CC4-83AB-B68149493CEF}"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B10964-7FAD-4327-81F4-7E5FB94ACF2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53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18BF6-2B02-4CC4-83AB-B68149493CEF}"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60749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18BF6-2B02-4CC4-83AB-B68149493CEF}"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386874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E018BF6-2B02-4CC4-83AB-B68149493CEF}" type="datetimeFigureOut">
              <a:rPr lang="en-IN" smtClean="0"/>
              <a:t>06-07-2023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41549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E018BF6-2B02-4CC4-83AB-B68149493CEF}" type="datetimeFigureOut">
              <a:rPr lang="en-IN" smtClean="0"/>
              <a:t>06-07-2023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4B10964-7FAD-4327-81F4-7E5FB94ACF24}" type="slidenum">
              <a:rPr lang="en-IN" smtClean="0"/>
              <a:t>‹#›</a:t>
            </a:fld>
            <a:endParaRPr lang="en-IN"/>
          </a:p>
        </p:txBody>
      </p:sp>
    </p:spTree>
    <p:extLst>
      <p:ext uri="{BB962C8B-B14F-4D97-AF65-F5344CB8AC3E}">
        <p14:creationId xmlns:p14="http://schemas.microsoft.com/office/powerpoint/2010/main" val="418774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E018BF6-2B02-4CC4-83AB-B68149493CEF}" type="datetimeFigureOut">
              <a:rPr lang="en-IN" smtClean="0"/>
              <a:t>06-07-2023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4B10964-7FAD-4327-81F4-7E5FB94ACF24}" type="slidenum">
              <a:rPr lang="en-IN" smtClean="0"/>
              <a:t>‹#›</a:t>
            </a:fld>
            <a:endParaRPr lang="en-IN"/>
          </a:p>
        </p:txBody>
      </p:sp>
    </p:spTree>
    <p:extLst>
      <p:ext uri="{BB962C8B-B14F-4D97-AF65-F5344CB8AC3E}">
        <p14:creationId xmlns:p14="http://schemas.microsoft.com/office/powerpoint/2010/main" val="377367896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03D0-40F1-C719-6A56-E1C8E8283E65}"/>
              </a:ext>
            </a:extLst>
          </p:cNvPr>
          <p:cNvSpPr>
            <a:spLocks noGrp="1"/>
          </p:cNvSpPr>
          <p:nvPr>
            <p:ph type="ctrTitle"/>
          </p:nvPr>
        </p:nvSpPr>
        <p:spPr/>
        <p:txBody>
          <a:bodyPr/>
          <a:lstStyle/>
          <a:p>
            <a:r>
              <a:rPr lang="en-IN" dirty="0"/>
              <a:t>Lead Scoring Case Study</a:t>
            </a:r>
          </a:p>
        </p:txBody>
      </p:sp>
      <p:sp>
        <p:nvSpPr>
          <p:cNvPr id="6" name="TextBox 5">
            <a:extLst>
              <a:ext uri="{FF2B5EF4-FFF2-40B4-BE49-F238E27FC236}">
                <a16:creationId xmlns:a16="http://schemas.microsoft.com/office/drawing/2014/main" id="{C932AC1B-B2A8-D478-EC98-9EFFA5EFC4B9}"/>
              </a:ext>
            </a:extLst>
          </p:cNvPr>
          <p:cNvSpPr txBox="1"/>
          <p:nvPr/>
        </p:nvSpPr>
        <p:spPr>
          <a:xfrm>
            <a:off x="9233646" y="4398411"/>
            <a:ext cx="3264241" cy="1384995"/>
          </a:xfrm>
          <a:prstGeom prst="rect">
            <a:avLst/>
          </a:prstGeom>
          <a:noFill/>
        </p:spPr>
        <p:txBody>
          <a:bodyPr wrap="square" rtlCol="0">
            <a:spAutoFit/>
          </a:bodyPr>
          <a:lstStyle/>
          <a:p>
            <a:r>
              <a:rPr lang="en-IN" sz="2800" dirty="0"/>
              <a:t>Submitted by :</a:t>
            </a:r>
            <a:br>
              <a:rPr lang="en-IN" sz="2800" dirty="0"/>
            </a:br>
            <a:r>
              <a:rPr lang="en-IN" sz="2800" dirty="0"/>
              <a:t>  Sanket Garg</a:t>
            </a:r>
          </a:p>
          <a:p>
            <a:r>
              <a:rPr lang="en-IN" sz="2800" dirty="0"/>
              <a:t>    </a:t>
            </a:r>
          </a:p>
        </p:txBody>
      </p:sp>
    </p:spTree>
    <p:extLst>
      <p:ext uri="{BB962C8B-B14F-4D97-AF65-F5344CB8AC3E}">
        <p14:creationId xmlns:p14="http://schemas.microsoft.com/office/powerpoint/2010/main" val="216863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7D04-84E2-473A-FC07-E8F3A9B0605C}"/>
              </a:ext>
            </a:extLst>
          </p:cNvPr>
          <p:cNvSpPr>
            <a:spLocks noGrp="1"/>
          </p:cNvSpPr>
          <p:nvPr>
            <p:ph type="title"/>
          </p:nvPr>
        </p:nvSpPr>
        <p:spPr>
          <a:xfrm>
            <a:off x="2231136" y="151893"/>
            <a:ext cx="7729728" cy="1188720"/>
          </a:xfrm>
        </p:spPr>
        <p:txBody>
          <a:bodyPr/>
          <a:lstStyle/>
          <a:p>
            <a:r>
              <a:rPr lang="en-IN" dirty="0"/>
              <a:t>Bivariate analysis</a:t>
            </a:r>
          </a:p>
        </p:txBody>
      </p:sp>
      <p:pic>
        <p:nvPicPr>
          <p:cNvPr id="5" name="Picture 4">
            <a:extLst>
              <a:ext uri="{FF2B5EF4-FFF2-40B4-BE49-F238E27FC236}">
                <a16:creationId xmlns:a16="http://schemas.microsoft.com/office/drawing/2014/main" id="{91148150-9AA2-DAB6-3376-674087F21A94}"/>
              </a:ext>
            </a:extLst>
          </p:cNvPr>
          <p:cNvPicPr>
            <a:picLocks noChangeAspect="1"/>
          </p:cNvPicPr>
          <p:nvPr/>
        </p:nvPicPr>
        <p:blipFill>
          <a:blip r:embed="rId2"/>
          <a:stretch>
            <a:fillRect/>
          </a:stretch>
        </p:blipFill>
        <p:spPr>
          <a:xfrm>
            <a:off x="434092" y="1435147"/>
            <a:ext cx="5276045" cy="3987706"/>
          </a:xfrm>
          <a:prstGeom prst="rect">
            <a:avLst/>
          </a:prstGeom>
        </p:spPr>
      </p:pic>
      <p:pic>
        <p:nvPicPr>
          <p:cNvPr id="7" name="Picture 6">
            <a:extLst>
              <a:ext uri="{FF2B5EF4-FFF2-40B4-BE49-F238E27FC236}">
                <a16:creationId xmlns:a16="http://schemas.microsoft.com/office/drawing/2014/main" id="{D651389A-DE6D-8300-1AF6-8DF2E2463026}"/>
              </a:ext>
            </a:extLst>
          </p:cNvPr>
          <p:cNvPicPr>
            <a:picLocks noChangeAspect="1"/>
          </p:cNvPicPr>
          <p:nvPr/>
        </p:nvPicPr>
        <p:blipFill>
          <a:blip r:embed="rId3"/>
          <a:stretch>
            <a:fillRect/>
          </a:stretch>
        </p:blipFill>
        <p:spPr>
          <a:xfrm>
            <a:off x="6096000" y="1435147"/>
            <a:ext cx="5863042" cy="4019327"/>
          </a:xfrm>
          <a:prstGeom prst="rect">
            <a:avLst/>
          </a:prstGeom>
        </p:spPr>
      </p:pic>
      <p:sp>
        <p:nvSpPr>
          <p:cNvPr id="9" name="TextBox 8">
            <a:extLst>
              <a:ext uri="{FF2B5EF4-FFF2-40B4-BE49-F238E27FC236}">
                <a16:creationId xmlns:a16="http://schemas.microsoft.com/office/drawing/2014/main" id="{D50987DB-1EC4-F9D5-5002-7E7C47DF966C}"/>
              </a:ext>
            </a:extLst>
          </p:cNvPr>
          <p:cNvSpPr txBox="1"/>
          <p:nvPr/>
        </p:nvSpPr>
        <p:spPr>
          <a:xfrm>
            <a:off x="341728" y="5422853"/>
            <a:ext cx="546077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Conversion rate of working professionals to hot leads is higher </a:t>
            </a:r>
          </a:p>
          <a:p>
            <a:pPr marL="285750" indent="-285750">
              <a:buFont typeface="Arial" panose="020B0604020202020204" pitchFamily="34" charset="0"/>
              <a:buChar char="•"/>
            </a:pPr>
            <a:r>
              <a:rPr lang="en-IN" dirty="0"/>
              <a:t>Unemployed leads however contribute to the significant amount of both converted and not converted leads</a:t>
            </a:r>
          </a:p>
        </p:txBody>
      </p:sp>
      <p:sp>
        <p:nvSpPr>
          <p:cNvPr id="10" name="TextBox 9">
            <a:extLst>
              <a:ext uri="{FF2B5EF4-FFF2-40B4-BE49-F238E27FC236}">
                <a16:creationId xmlns:a16="http://schemas.microsoft.com/office/drawing/2014/main" id="{BF5AAD48-5149-C508-0CCB-4E60E158C44F}"/>
              </a:ext>
            </a:extLst>
          </p:cNvPr>
          <p:cNvSpPr txBox="1"/>
          <p:nvPr/>
        </p:nvSpPr>
        <p:spPr>
          <a:xfrm>
            <a:off x="6096000" y="5546961"/>
            <a:ext cx="586304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Lead ADD form  has the highest conversion ratio</a:t>
            </a:r>
          </a:p>
          <a:p>
            <a:pPr marL="285750" indent="-285750">
              <a:buFont typeface="Arial" panose="020B0604020202020204" pitchFamily="34" charset="0"/>
              <a:buChar char="•"/>
            </a:pPr>
            <a:r>
              <a:rPr lang="en-IN" dirty="0"/>
              <a:t>API and landing page contribute a large amount of conversion but they also contribute to significantly larger count of not converted.</a:t>
            </a:r>
          </a:p>
        </p:txBody>
      </p:sp>
    </p:spTree>
    <p:extLst>
      <p:ext uri="{BB962C8B-B14F-4D97-AF65-F5344CB8AC3E}">
        <p14:creationId xmlns:p14="http://schemas.microsoft.com/office/powerpoint/2010/main" val="318212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C41A-6AD4-FD30-46EA-7BEEC60F503C}"/>
              </a:ext>
            </a:extLst>
          </p:cNvPr>
          <p:cNvSpPr>
            <a:spLocks noGrp="1"/>
          </p:cNvSpPr>
          <p:nvPr>
            <p:ph type="title"/>
          </p:nvPr>
        </p:nvSpPr>
        <p:spPr>
          <a:xfrm>
            <a:off x="2231136" y="170365"/>
            <a:ext cx="7729728" cy="1188720"/>
          </a:xfrm>
        </p:spPr>
        <p:txBody>
          <a:bodyPr/>
          <a:lstStyle/>
          <a:p>
            <a:r>
              <a:rPr lang="en-IN" dirty="0"/>
              <a:t>Multivariate analysis</a:t>
            </a:r>
          </a:p>
        </p:txBody>
      </p:sp>
      <p:pic>
        <p:nvPicPr>
          <p:cNvPr id="5" name="Content Placeholder 4">
            <a:extLst>
              <a:ext uri="{FF2B5EF4-FFF2-40B4-BE49-F238E27FC236}">
                <a16:creationId xmlns:a16="http://schemas.microsoft.com/office/drawing/2014/main" id="{7D477AD6-D387-4EEF-143F-49FC94C48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09" y="1431636"/>
            <a:ext cx="6875919" cy="5126690"/>
          </a:xfrm>
        </p:spPr>
      </p:pic>
      <p:sp>
        <p:nvSpPr>
          <p:cNvPr id="6" name="TextBox 5">
            <a:extLst>
              <a:ext uri="{FF2B5EF4-FFF2-40B4-BE49-F238E27FC236}">
                <a16:creationId xmlns:a16="http://schemas.microsoft.com/office/drawing/2014/main" id="{9502AFEE-9CC5-A0A6-A823-516FB23A1362}"/>
              </a:ext>
            </a:extLst>
          </p:cNvPr>
          <p:cNvSpPr txBox="1"/>
          <p:nvPr/>
        </p:nvSpPr>
        <p:spPr>
          <a:xfrm>
            <a:off x="7176655" y="1699491"/>
            <a:ext cx="471978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People who have lower number Total visits but higher time spend on the website are showing higher conversion rate.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6002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2394-79D9-FC97-32FE-D64D9A9FC7E8}"/>
              </a:ext>
            </a:extLst>
          </p:cNvPr>
          <p:cNvSpPr>
            <a:spLocks noGrp="1"/>
          </p:cNvSpPr>
          <p:nvPr>
            <p:ph type="title"/>
          </p:nvPr>
        </p:nvSpPr>
        <p:spPr>
          <a:xfrm>
            <a:off x="2126765" y="95701"/>
            <a:ext cx="7729728" cy="1188720"/>
          </a:xfrm>
        </p:spPr>
        <p:txBody>
          <a:bodyPr/>
          <a:lstStyle/>
          <a:p>
            <a:r>
              <a:rPr lang="en-IN" dirty="0"/>
              <a:t>Correlation Matrix</a:t>
            </a:r>
          </a:p>
        </p:txBody>
      </p:sp>
      <p:pic>
        <p:nvPicPr>
          <p:cNvPr id="4" name="Content Placeholder 3">
            <a:extLst>
              <a:ext uri="{FF2B5EF4-FFF2-40B4-BE49-F238E27FC236}">
                <a16:creationId xmlns:a16="http://schemas.microsoft.com/office/drawing/2014/main" id="{AD5D8CA9-C2C8-BCCF-EEF3-077CCF92D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060" y="1472693"/>
            <a:ext cx="6050896" cy="4189198"/>
          </a:xfrm>
        </p:spPr>
      </p:pic>
      <p:sp>
        <p:nvSpPr>
          <p:cNvPr id="5" name="TextBox 4">
            <a:extLst>
              <a:ext uri="{FF2B5EF4-FFF2-40B4-BE49-F238E27FC236}">
                <a16:creationId xmlns:a16="http://schemas.microsoft.com/office/drawing/2014/main" id="{2A945BDD-474B-7D6E-E1D7-CA79B70B067B}"/>
              </a:ext>
            </a:extLst>
          </p:cNvPr>
          <p:cNvSpPr txBox="1"/>
          <p:nvPr/>
        </p:nvSpPr>
        <p:spPr>
          <a:xfrm>
            <a:off x="7241309" y="1542473"/>
            <a:ext cx="3325091"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correlation matrix is showing slightly higher correlation of 0.52 between page views per visit and total visits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Total time spend on Website is showing moderate 0.36 correlation between  converted</a:t>
            </a:r>
          </a:p>
        </p:txBody>
      </p:sp>
    </p:spTree>
    <p:extLst>
      <p:ext uri="{BB962C8B-B14F-4D97-AF65-F5344CB8AC3E}">
        <p14:creationId xmlns:p14="http://schemas.microsoft.com/office/powerpoint/2010/main" val="152314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AFDC-CCE0-7346-9474-C5EDCF3A424E}"/>
              </a:ext>
            </a:extLst>
          </p:cNvPr>
          <p:cNvSpPr>
            <a:spLocks noGrp="1"/>
          </p:cNvSpPr>
          <p:nvPr>
            <p:ph type="title"/>
          </p:nvPr>
        </p:nvSpPr>
        <p:spPr>
          <a:xfrm>
            <a:off x="2231136" y="292704"/>
            <a:ext cx="7729728" cy="1188720"/>
          </a:xfrm>
        </p:spPr>
        <p:txBody>
          <a:bodyPr/>
          <a:lstStyle/>
          <a:p>
            <a:r>
              <a:rPr lang="en-IN" dirty="0"/>
              <a:t>Data preparation</a:t>
            </a:r>
          </a:p>
        </p:txBody>
      </p:sp>
      <p:sp>
        <p:nvSpPr>
          <p:cNvPr id="3" name="Content Placeholder 2">
            <a:extLst>
              <a:ext uri="{FF2B5EF4-FFF2-40B4-BE49-F238E27FC236}">
                <a16:creationId xmlns:a16="http://schemas.microsoft.com/office/drawing/2014/main" id="{097A6503-6391-0DF9-F14E-D70529C8C0A6}"/>
              </a:ext>
            </a:extLst>
          </p:cNvPr>
          <p:cNvSpPr>
            <a:spLocks noGrp="1"/>
          </p:cNvSpPr>
          <p:nvPr>
            <p:ph idx="1"/>
          </p:nvPr>
        </p:nvSpPr>
        <p:spPr>
          <a:xfrm>
            <a:off x="2231136" y="2046916"/>
            <a:ext cx="7729728" cy="3101983"/>
          </a:xfrm>
        </p:spPr>
        <p:txBody>
          <a:bodyPr/>
          <a:lstStyle/>
          <a:p>
            <a:r>
              <a:rPr lang="en-IN" dirty="0"/>
              <a:t>All the ‘Yes’ and ‘No’ are converted into 0s and 1s respectively</a:t>
            </a:r>
          </a:p>
          <a:p>
            <a:r>
              <a:rPr lang="en-IN" dirty="0"/>
              <a:t>The redundant factors are removed by checking correlation matrix and using domain knowledge</a:t>
            </a:r>
          </a:p>
          <a:p>
            <a:r>
              <a:rPr lang="en-IN" dirty="0"/>
              <a:t>Dummy variables are created for categorical variables</a:t>
            </a:r>
          </a:p>
          <a:p>
            <a:r>
              <a:rPr lang="en-IN" dirty="0"/>
              <a:t>The data set is split into test and train data sets 70% train and 30% test data</a:t>
            </a:r>
          </a:p>
          <a:p>
            <a:r>
              <a:rPr lang="en-IN" dirty="0"/>
              <a:t>The data set is scaled using Standard Scaler</a:t>
            </a:r>
          </a:p>
          <a:p>
            <a:endParaRPr lang="en-IN" dirty="0"/>
          </a:p>
        </p:txBody>
      </p:sp>
    </p:spTree>
    <p:extLst>
      <p:ext uri="{BB962C8B-B14F-4D97-AF65-F5344CB8AC3E}">
        <p14:creationId xmlns:p14="http://schemas.microsoft.com/office/powerpoint/2010/main" val="351151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A4B-0C5E-2EAC-A893-35E65551C583}"/>
              </a:ext>
            </a:extLst>
          </p:cNvPr>
          <p:cNvSpPr>
            <a:spLocks noGrp="1"/>
          </p:cNvSpPr>
          <p:nvPr>
            <p:ph type="title"/>
          </p:nvPr>
        </p:nvSpPr>
        <p:spPr>
          <a:xfrm>
            <a:off x="2231136" y="281201"/>
            <a:ext cx="7729728" cy="1188720"/>
          </a:xfrm>
        </p:spPr>
        <p:txBody>
          <a:bodyPr/>
          <a:lstStyle/>
          <a:p>
            <a:r>
              <a:rPr lang="en-IN" dirty="0"/>
              <a:t>Modelling</a:t>
            </a:r>
          </a:p>
        </p:txBody>
      </p:sp>
      <p:sp>
        <p:nvSpPr>
          <p:cNvPr id="3" name="Content Placeholder 2">
            <a:extLst>
              <a:ext uri="{FF2B5EF4-FFF2-40B4-BE49-F238E27FC236}">
                <a16:creationId xmlns:a16="http://schemas.microsoft.com/office/drawing/2014/main" id="{5B4F601C-8F95-612A-2B36-0ED36A960C44}"/>
              </a:ext>
            </a:extLst>
          </p:cNvPr>
          <p:cNvSpPr>
            <a:spLocks noGrp="1"/>
          </p:cNvSpPr>
          <p:nvPr>
            <p:ph idx="1"/>
          </p:nvPr>
        </p:nvSpPr>
        <p:spPr>
          <a:xfrm>
            <a:off x="2231136" y="2074626"/>
            <a:ext cx="7729728" cy="4030611"/>
          </a:xfrm>
        </p:spPr>
        <p:txBody>
          <a:bodyPr/>
          <a:lstStyle/>
          <a:p>
            <a:r>
              <a:rPr lang="en-IN" dirty="0"/>
              <a:t>The prepared data is taken for logistic regression</a:t>
            </a:r>
          </a:p>
          <a:p>
            <a:r>
              <a:rPr lang="en-IN" dirty="0"/>
              <a:t>Initial steps of RFE is done and the feature limit is set to 15</a:t>
            </a:r>
          </a:p>
          <a:p>
            <a:r>
              <a:rPr lang="en-IN" dirty="0"/>
              <a:t>After RFE the data is a 1</a:t>
            </a:r>
            <a:r>
              <a:rPr lang="en-IN" baseline="30000" dirty="0"/>
              <a:t>st</a:t>
            </a:r>
            <a:r>
              <a:rPr lang="en-IN" dirty="0"/>
              <a:t> model is trained using logistic regression with  the 15 columns</a:t>
            </a:r>
          </a:p>
          <a:p>
            <a:r>
              <a:rPr lang="en-IN" dirty="0"/>
              <a:t>VIF And P values are checked for the model and feature which is  having high VIF values(&gt;5) or p values (&gt;0.05) is removed one by one</a:t>
            </a:r>
          </a:p>
          <a:p>
            <a:r>
              <a:rPr lang="en-IN" dirty="0"/>
              <a:t>The model is again trained on the data set with the removed feature and this process is repeated till all the all the feature’s VIF and P-values are within acceptable range</a:t>
            </a:r>
          </a:p>
          <a:p>
            <a:endParaRPr lang="en-IN" dirty="0"/>
          </a:p>
        </p:txBody>
      </p:sp>
    </p:spTree>
    <p:extLst>
      <p:ext uri="{BB962C8B-B14F-4D97-AF65-F5344CB8AC3E}">
        <p14:creationId xmlns:p14="http://schemas.microsoft.com/office/powerpoint/2010/main" val="38479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915D-7248-4891-F432-413C0C61C410}"/>
              </a:ext>
            </a:extLst>
          </p:cNvPr>
          <p:cNvSpPr>
            <a:spLocks noGrp="1"/>
          </p:cNvSpPr>
          <p:nvPr>
            <p:ph type="title"/>
          </p:nvPr>
        </p:nvSpPr>
        <p:spPr>
          <a:xfrm>
            <a:off x="2166481" y="235019"/>
            <a:ext cx="7729728" cy="1188720"/>
          </a:xfrm>
        </p:spPr>
        <p:txBody>
          <a:bodyPr/>
          <a:lstStyle/>
          <a:p>
            <a:r>
              <a:rPr lang="en-IN" dirty="0"/>
              <a:t>MODEL Evaluation</a:t>
            </a:r>
          </a:p>
        </p:txBody>
      </p:sp>
      <p:pic>
        <p:nvPicPr>
          <p:cNvPr id="9" name="Picture 8">
            <a:extLst>
              <a:ext uri="{FF2B5EF4-FFF2-40B4-BE49-F238E27FC236}">
                <a16:creationId xmlns:a16="http://schemas.microsoft.com/office/drawing/2014/main" id="{DF2159C3-BDDB-8C67-B8FD-6F9451A24028}"/>
              </a:ext>
            </a:extLst>
          </p:cNvPr>
          <p:cNvPicPr>
            <a:picLocks noChangeAspect="1"/>
          </p:cNvPicPr>
          <p:nvPr/>
        </p:nvPicPr>
        <p:blipFill>
          <a:blip r:embed="rId2"/>
          <a:stretch>
            <a:fillRect/>
          </a:stretch>
        </p:blipFill>
        <p:spPr>
          <a:xfrm>
            <a:off x="580246" y="2604972"/>
            <a:ext cx="5563376" cy="1648055"/>
          </a:xfrm>
          <a:prstGeom prst="rect">
            <a:avLst/>
          </a:prstGeom>
        </p:spPr>
      </p:pic>
      <p:pic>
        <p:nvPicPr>
          <p:cNvPr id="14" name="Picture 13">
            <a:extLst>
              <a:ext uri="{FF2B5EF4-FFF2-40B4-BE49-F238E27FC236}">
                <a16:creationId xmlns:a16="http://schemas.microsoft.com/office/drawing/2014/main" id="{0D8D4F3F-DE09-ABEA-E859-6650C18963AB}"/>
              </a:ext>
            </a:extLst>
          </p:cNvPr>
          <p:cNvPicPr>
            <a:picLocks noChangeAspect="1"/>
          </p:cNvPicPr>
          <p:nvPr/>
        </p:nvPicPr>
        <p:blipFill>
          <a:blip r:embed="rId3"/>
          <a:stretch>
            <a:fillRect/>
          </a:stretch>
        </p:blipFill>
        <p:spPr>
          <a:xfrm>
            <a:off x="580247" y="4238635"/>
            <a:ext cx="5563376" cy="1209844"/>
          </a:xfrm>
          <a:prstGeom prst="rect">
            <a:avLst/>
          </a:prstGeom>
        </p:spPr>
      </p:pic>
      <p:pic>
        <p:nvPicPr>
          <p:cNvPr id="16" name="Picture 15">
            <a:extLst>
              <a:ext uri="{FF2B5EF4-FFF2-40B4-BE49-F238E27FC236}">
                <a16:creationId xmlns:a16="http://schemas.microsoft.com/office/drawing/2014/main" id="{867F4718-AF2A-AF75-D02A-4C3B8CB9FB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409" y="1866406"/>
            <a:ext cx="3788345" cy="3780267"/>
          </a:xfrm>
          <a:prstGeom prst="rect">
            <a:avLst/>
          </a:prstGeom>
        </p:spPr>
      </p:pic>
      <p:sp>
        <p:nvSpPr>
          <p:cNvPr id="18" name="TextBox 17">
            <a:extLst>
              <a:ext uri="{FF2B5EF4-FFF2-40B4-BE49-F238E27FC236}">
                <a16:creationId xmlns:a16="http://schemas.microsoft.com/office/drawing/2014/main" id="{DAF4BE91-C942-C2BB-98C0-405E4149E09E}"/>
              </a:ext>
            </a:extLst>
          </p:cNvPr>
          <p:cNvSpPr txBox="1"/>
          <p:nvPr/>
        </p:nvSpPr>
        <p:spPr>
          <a:xfrm>
            <a:off x="434623" y="1866406"/>
            <a:ext cx="6612003" cy="369332"/>
          </a:xfrm>
          <a:prstGeom prst="rect">
            <a:avLst/>
          </a:prstGeom>
          <a:noFill/>
        </p:spPr>
        <p:txBody>
          <a:bodyPr wrap="none" rtlCol="0">
            <a:spAutoFit/>
          </a:bodyPr>
          <a:lstStyle/>
          <a:p>
            <a:pPr marL="285750" indent="-285750">
              <a:buFont typeface="Arial" panose="020B0604020202020204" pitchFamily="34" charset="0"/>
              <a:buChar char="•"/>
            </a:pPr>
            <a:r>
              <a:rPr lang="en-IN" dirty="0"/>
              <a:t>Based on default of 0.5 cut off we are getting the following results</a:t>
            </a:r>
          </a:p>
        </p:txBody>
      </p:sp>
      <p:sp>
        <p:nvSpPr>
          <p:cNvPr id="19" name="TextBox 18">
            <a:extLst>
              <a:ext uri="{FF2B5EF4-FFF2-40B4-BE49-F238E27FC236}">
                <a16:creationId xmlns:a16="http://schemas.microsoft.com/office/drawing/2014/main" id="{6515BCB7-F23F-8AC6-C372-B1ACF04BF78C}"/>
              </a:ext>
            </a:extLst>
          </p:cNvPr>
          <p:cNvSpPr txBox="1"/>
          <p:nvPr/>
        </p:nvSpPr>
        <p:spPr>
          <a:xfrm>
            <a:off x="9107054" y="5646673"/>
            <a:ext cx="1431546" cy="369332"/>
          </a:xfrm>
          <a:prstGeom prst="rect">
            <a:avLst/>
          </a:prstGeom>
          <a:noFill/>
        </p:spPr>
        <p:txBody>
          <a:bodyPr wrap="none" rtlCol="0">
            <a:spAutoFit/>
          </a:bodyPr>
          <a:lstStyle/>
          <a:p>
            <a:r>
              <a:rPr lang="en-IN" dirty="0"/>
              <a:t>ROC CURVE</a:t>
            </a:r>
          </a:p>
        </p:txBody>
      </p:sp>
      <p:sp>
        <p:nvSpPr>
          <p:cNvPr id="20" name="TextBox 19">
            <a:extLst>
              <a:ext uri="{FF2B5EF4-FFF2-40B4-BE49-F238E27FC236}">
                <a16:creationId xmlns:a16="http://schemas.microsoft.com/office/drawing/2014/main" id="{4FF483CB-7371-F535-9CD1-69F6289612B3}"/>
              </a:ext>
            </a:extLst>
          </p:cNvPr>
          <p:cNvSpPr txBox="1"/>
          <p:nvPr/>
        </p:nvSpPr>
        <p:spPr>
          <a:xfrm>
            <a:off x="7384425" y="5969542"/>
            <a:ext cx="4666311" cy="646331"/>
          </a:xfrm>
          <a:prstGeom prst="rect">
            <a:avLst/>
          </a:prstGeom>
          <a:noFill/>
        </p:spPr>
        <p:txBody>
          <a:bodyPr wrap="square" rtlCol="0">
            <a:spAutoFit/>
          </a:bodyPr>
          <a:lstStyle/>
          <a:p>
            <a:r>
              <a:rPr lang="en-IN" dirty="0"/>
              <a:t>ROC curve area is 0.88 which indicates it is a good model</a:t>
            </a:r>
          </a:p>
        </p:txBody>
      </p:sp>
    </p:spTree>
    <p:extLst>
      <p:ext uri="{BB962C8B-B14F-4D97-AF65-F5344CB8AC3E}">
        <p14:creationId xmlns:p14="http://schemas.microsoft.com/office/powerpoint/2010/main" val="12029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9C7C-1FC6-AAF9-0B95-9FD05044E7B5}"/>
              </a:ext>
            </a:extLst>
          </p:cNvPr>
          <p:cNvSpPr>
            <a:spLocks noGrp="1"/>
          </p:cNvSpPr>
          <p:nvPr>
            <p:ph type="title"/>
          </p:nvPr>
        </p:nvSpPr>
        <p:spPr>
          <a:xfrm>
            <a:off x="2231136" y="345856"/>
            <a:ext cx="7729728" cy="1188720"/>
          </a:xfrm>
        </p:spPr>
        <p:txBody>
          <a:bodyPr/>
          <a:lstStyle/>
          <a:p>
            <a:r>
              <a:rPr lang="en-IN" dirty="0"/>
              <a:t>MODEL EVALUATION</a:t>
            </a:r>
          </a:p>
        </p:txBody>
      </p:sp>
      <p:pic>
        <p:nvPicPr>
          <p:cNvPr id="5" name="Content Placeholder 4">
            <a:extLst>
              <a:ext uri="{FF2B5EF4-FFF2-40B4-BE49-F238E27FC236}">
                <a16:creationId xmlns:a16="http://schemas.microsoft.com/office/drawing/2014/main" id="{EE3A655E-9E0B-B558-0B38-0CFA53324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7845" y="2559372"/>
            <a:ext cx="3927732" cy="3101975"/>
          </a:xfrm>
        </p:spPr>
      </p:pic>
      <p:pic>
        <p:nvPicPr>
          <p:cNvPr id="7" name="Picture 6">
            <a:extLst>
              <a:ext uri="{FF2B5EF4-FFF2-40B4-BE49-F238E27FC236}">
                <a16:creationId xmlns:a16="http://schemas.microsoft.com/office/drawing/2014/main" id="{384A5BFA-CD2B-1BB2-9872-B6A22A6E8CA4}"/>
              </a:ext>
            </a:extLst>
          </p:cNvPr>
          <p:cNvPicPr>
            <a:picLocks noChangeAspect="1"/>
          </p:cNvPicPr>
          <p:nvPr/>
        </p:nvPicPr>
        <p:blipFill>
          <a:blip r:embed="rId3"/>
          <a:stretch>
            <a:fillRect/>
          </a:stretch>
        </p:blipFill>
        <p:spPr>
          <a:xfrm>
            <a:off x="977221" y="2559372"/>
            <a:ext cx="5582429" cy="1609950"/>
          </a:xfrm>
          <a:prstGeom prst="rect">
            <a:avLst/>
          </a:prstGeom>
        </p:spPr>
      </p:pic>
      <p:pic>
        <p:nvPicPr>
          <p:cNvPr id="9" name="Picture 8">
            <a:extLst>
              <a:ext uri="{FF2B5EF4-FFF2-40B4-BE49-F238E27FC236}">
                <a16:creationId xmlns:a16="http://schemas.microsoft.com/office/drawing/2014/main" id="{EA06FCF2-90A8-5129-33D4-CB07C5B7271B}"/>
              </a:ext>
            </a:extLst>
          </p:cNvPr>
          <p:cNvPicPr>
            <a:picLocks noChangeAspect="1"/>
          </p:cNvPicPr>
          <p:nvPr/>
        </p:nvPicPr>
        <p:blipFill>
          <a:blip r:embed="rId4"/>
          <a:stretch>
            <a:fillRect/>
          </a:stretch>
        </p:blipFill>
        <p:spPr>
          <a:xfrm>
            <a:off x="967695" y="4169322"/>
            <a:ext cx="5591955" cy="1228896"/>
          </a:xfrm>
          <a:prstGeom prst="rect">
            <a:avLst/>
          </a:prstGeom>
        </p:spPr>
      </p:pic>
      <p:sp>
        <p:nvSpPr>
          <p:cNvPr id="10" name="TextBox 9">
            <a:extLst>
              <a:ext uri="{FF2B5EF4-FFF2-40B4-BE49-F238E27FC236}">
                <a16:creationId xmlns:a16="http://schemas.microsoft.com/office/drawing/2014/main" id="{6650F90D-7824-3F44-5FD3-FF88C01F66E3}"/>
              </a:ext>
            </a:extLst>
          </p:cNvPr>
          <p:cNvSpPr txBox="1"/>
          <p:nvPr/>
        </p:nvSpPr>
        <p:spPr>
          <a:xfrm>
            <a:off x="967695" y="1964358"/>
            <a:ext cx="8705781" cy="369332"/>
          </a:xfrm>
          <a:prstGeom prst="rect">
            <a:avLst/>
          </a:prstGeom>
          <a:noFill/>
        </p:spPr>
        <p:txBody>
          <a:bodyPr wrap="none" rtlCol="0">
            <a:spAutoFit/>
          </a:bodyPr>
          <a:lstStyle/>
          <a:p>
            <a:pPr marL="285750" indent="-285750">
              <a:buFont typeface="Arial" panose="020B0604020202020204" pitchFamily="34" charset="0"/>
              <a:buChar char="•"/>
            </a:pPr>
            <a:r>
              <a:rPr lang="en-IN" dirty="0"/>
              <a:t>Model scores based on the cutoff of 0.35 the graph of accuracy sensitivity and specificity</a:t>
            </a:r>
          </a:p>
        </p:txBody>
      </p:sp>
      <p:pic>
        <p:nvPicPr>
          <p:cNvPr id="12" name="Picture 11">
            <a:extLst>
              <a:ext uri="{FF2B5EF4-FFF2-40B4-BE49-F238E27FC236}">
                <a16:creationId xmlns:a16="http://schemas.microsoft.com/office/drawing/2014/main" id="{36F80C20-1275-DA83-4B28-C6AC6990C61B}"/>
              </a:ext>
            </a:extLst>
          </p:cNvPr>
          <p:cNvPicPr>
            <a:picLocks noChangeAspect="1"/>
          </p:cNvPicPr>
          <p:nvPr/>
        </p:nvPicPr>
        <p:blipFill>
          <a:blip r:embed="rId5"/>
          <a:stretch>
            <a:fillRect/>
          </a:stretch>
        </p:blipFill>
        <p:spPr>
          <a:xfrm>
            <a:off x="967695" y="5398218"/>
            <a:ext cx="4191585" cy="847843"/>
          </a:xfrm>
          <a:prstGeom prst="rect">
            <a:avLst/>
          </a:prstGeom>
        </p:spPr>
      </p:pic>
    </p:spTree>
    <p:extLst>
      <p:ext uri="{BB962C8B-B14F-4D97-AF65-F5344CB8AC3E}">
        <p14:creationId xmlns:p14="http://schemas.microsoft.com/office/powerpoint/2010/main" val="107313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F01F-A76E-8C00-0BB9-BD9F619E6F2F}"/>
              </a:ext>
            </a:extLst>
          </p:cNvPr>
          <p:cNvSpPr>
            <a:spLocks noGrp="1"/>
          </p:cNvSpPr>
          <p:nvPr>
            <p:ph type="title"/>
          </p:nvPr>
        </p:nvSpPr>
        <p:spPr>
          <a:xfrm>
            <a:off x="2166481" y="320917"/>
            <a:ext cx="7729728" cy="1188720"/>
          </a:xfrm>
        </p:spPr>
        <p:txBody>
          <a:bodyPr/>
          <a:lstStyle/>
          <a:p>
            <a:r>
              <a:rPr lang="en-IN" dirty="0"/>
              <a:t>Precision Recall curve</a:t>
            </a:r>
          </a:p>
        </p:txBody>
      </p:sp>
      <p:pic>
        <p:nvPicPr>
          <p:cNvPr id="5" name="Content Placeholder 4">
            <a:extLst>
              <a:ext uri="{FF2B5EF4-FFF2-40B4-BE49-F238E27FC236}">
                <a16:creationId xmlns:a16="http://schemas.microsoft.com/office/drawing/2014/main" id="{DDA17C04-F329-57CE-EC04-7B481EDA4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81" y="1807153"/>
            <a:ext cx="4108427" cy="3101975"/>
          </a:xfrm>
        </p:spPr>
      </p:pic>
      <p:sp>
        <p:nvSpPr>
          <p:cNvPr id="6" name="TextBox 5">
            <a:extLst>
              <a:ext uri="{FF2B5EF4-FFF2-40B4-BE49-F238E27FC236}">
                <a16:creationId xmlns:a16="http://schemas.microsoft.com/office/drawing/2014/main" id="{22FD8F82-4683-AD5E-604A-AC0E2758910D}"/>
              </a:ext>
            </a:extLst>
          </p:cNvPr>
          <p:cNvSpPr txBox="1"/>
          <p:nvPr/>
        </p:nvSpPr>
        <p:spPr>
          <a:xfrm>
            <a:off x="6423336" y="1881044"/>
            <a:ext cx="4734191" cy="646331"/>
          </a:xfrm>
          <a:prstGeom prst="rect">
            <a:avLst/>
          </a:prstGeom>
          <a:noFill/>
        </p:spPr>
        <p:txBody>
          <a:bodyPr wrap="square" rtlCol="0">
            <a:spAutoFit/>
          </a:bodyPr>
          <a:lstStyle/>
          <a:p>
            <a:pPr marL="285750" indent="-285750">
              <a:buFont typeface="Arial" panose="020B0604020202020204" pitchFamily="34" charset="0"/>
              <a:buChar char="•"/>
            </a:pPr>
            <a:r>
              <a:rPr lang="en-IN" dirty="0"/>
              <a:t>From the precision-recall curve we are getting a value of 0.4 for cut-off</a:t>
            </a:r>
          </a:p>
        </p:txBody>
      </p:sp>
      <p:sp>
        <p:nvSpPr>
          <p:cNvPr id="7" name="TextBox 6">
            <a:extLst>
              <a:ext uri="{FF2B5EF4-FFF2-40B4-BE49-F238E27FC236}">
                <a16:creationId xmlns:a16="http://schemas.microsoft.com/office/drawing/2014/main" id="{6BF81CD9-B581-5375-D6E2-934624B75784}"/>
              </a:ext>
            </a:extLst>
          </p:cNvPr>
          <p:cNvSpPr txBox="1"/>
          <p:nvPr/>
        </p:nvSpPr>
        <p:spPr>
          <a:xfrm>
            <a:off x="2959376" y="4909128"/>
            <a:ext cx="3389746" cy="369332"/>
          </a:xfrm>
          <a:prstGeom prst="rect">
            <a:avLst/>
          </a:prstGeom>
          <a:noFill/>
        </p:spPr>
        <p:txBody>
          <a:bodyPr wrap="square" rtlCol="0">
            <a:spAutoFit/>
          </a:bodyPr>
          <a:lstStyle/>
          <a:p>
            <a:r>
              <a:rPr lang="en-IN" dirty="0"/>
              <a:t>Precision Recall Curve</a:t>
            </a:r>
          </a:p>
        </p:txBody>
      </p:sp>
    </p:spTree>
    <p:extLst>
      <p:ext uri="{BB962C8B-B14F-4D97-AF65-F5344CB8AC3E}">
        <p14:creationId xmlns:p14="http://schemas.microsoft.com/office/powerpoint/2010/main" val="330501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B60A-CCA3-8AD3-A3E6-87EF79173933}"/>
              </a:ext>
            </a:extLst>
          </p:cNvPr>
          <p:cNvSpPr>
            <a:spLocks noGrp="1"/>
          </p:cNvSpPr>
          <p:nvPr>
            <p:ph type="title"/>
          </p:nvPr>
        </p:nvSpPr>
        <p:spPr>
          <a:xfrm>
            <a:off x="2231136" y="523613"/>
            <a:ext cx="7729728" cy="1188720"/>
          </a:xfrm>
        </p:spPr>
        <p:txBody>
          <a:bodyPr/>
          <a:lstStyle/>
          <a:p>
            <a:r>
              <a:rPr lang="en-IN" dirty="0"/>
              <a:t>PREDICTIONS ON TEST SET</a:t>
            </a:r>
          </a:p>
        </p:txBody>
      </p:sp>
      <p:pic>
        <p:nvPicPr>
          <p:cNvPr id="5" name="Content Placeholder 4">
            <a:extLst>
              <a:ext uri="{FF2B5EF4-FFF2-40B4-BE49-F238E27FC236}">
                <a16:creationId xmlns:a16="http://schemas.microsoft.com/office/drawing/2014/main" id="{10BC4C37-2CC3-353A-87D6-6696654DD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608" y="2312274"/>
            <a:ext cx="4153479" cy="3285085"/>
          </a:xfrm>
        </p:spPr>
      </p:pic>
      <p:sp>
        <p:nvSpPr>
          <p:cNvPr id="10" name="TextBox 9">
            <a:extLst>
              <a:ext uri="{FF2B5EF4-FFF2-40B4-BE49-F238E27FC236}">
                <a16:creationId xmlns:a16="http://schemas.microsoft.com/office/drawing/2014/main" id="{09DF334F-7B3D-8B16-DA44-3A7823363D37}"/>
              </a:ext>
            </a:extLst>
          </p:cNvPr>
          <p:cNvSpPr txBox="1"/>
          <p:nvPr/>
        </p:nvSpPr>
        <p:spPr>
          <a:xfrm>
            <a:off x="651718" y="1942942"/>
            <a:ext cx="7216784" cy="369332"/>
          </a:xfrm>
          <a:prstGeom prst="rect">
            <a:avLst/>
          </a:prstGeom>
          <a:noFill/>
        </p:spPr>
        <p:txBody>
          <a:bodyPr wrap="none" rtlCol="0">
            <a:spAutoFit/>
          </a:bodyPr>
          <a:lstStyle/>
          <a:p>
            <a:pPr marL="285750" indent="-285750">
              <a:buFont typeface="Arial" panose="020B0604020202020204" pitchFamily="34" charset="0"/>
              <a:buChar char="•"/>
            </a:pPr>
            <a:r>
              <a:rPr lang="en-IN" dirty="0"/>
              <a:t>Based on decision on 0.35 as optimal cutoff  the model score are shown</a:t>
            </a:r>
          </a:p>
        </p:txBody>
      </p:sp>
      <p:pic>
        <p:nvPicPr>
          <p:cNvPr id="14" name="Picture 13">
            <a:extLst>
              <a:ext uri="{FF2B5EF4-FFF2-40B4-BE49-F238E27FC236}">
                <a16:creationId xmlns:a16="http://schemas.microsoft.com/office/drawing/2014/main" id="{AFE6404B-D24C-C3D5-ED6F-95B436B787FC}"/>
              </a:ext>
            </a:extLst>
          </p:cNvPr>
          <p:cNvPicPr>
            <a:picLocks noChangeAspect="1"/>
          </p:cNvPicPr>
          <p:nvPr/>
        </p:nvPicPr>
        <p:blipFill>
          <a:blip r:embed="rId3"/>
          <a:stretch>
            <a:fillRect/>
          </a:stretch>
        </p:blipFill>
        <p:spPr>
          <a:xfrm>
            <a:off x="5198981" y="2459756"/>
            <a:ext cx="5856946" cy="3029944"/>
          </a:xfrm>
          <a:prstGeom prst="rect">
            <a:avLst/>
          </a:prstGeom>
        </p:spPr>
      </p:pic>
      <p:pic>
        <p:nvPicPr>
          <p:cNvPr id="16" name="Picture 15">
            <a:extLst>
              <a:ext uri="{FF2B5EF4-FFF2-40B4-BE49-F238E27FC236}">
                <a16:creationId xmlns:a16="http://schemas.microsoft.com/office/drawing/2014/main" id="{1265B207-D16E-D9C7-ECFB-9BF896D967E4}"/>
              </a:ext>
            </a:extLst>
          </p:cNvPr>
          <p:cNvPicPr>
            <a:picLocks noChangeAspect="1"/>
          </p:cNvPicPr>
          <p:nvPr/>
        </p:nvPicPr>
        <p:blipFill>
          <a:blip r:embed="rId4"/>
          <a:stretch>
            <a:fillRect/>
          </a:stretch>
        </p:blipFill>
        <p:spPr>
          <a:xfrm>
            <a:off x="5198981" y="5480463"/>
            <a:ext cx="4153480" cy="828791"/>
          </a:xfrm>
          <a:prstGeom prst="rect">
            <a:avLst/>
          </a:prstGeom>
        </p:spPr>
      </p:pic>
      <p:sp>
        <p:nvSpPr>
          <p:cNvPr id="17" name="TextBox 16">
            <a:extLst>
              <a:ext uri="{FF2B5EF4-FFF2-40B4-BE49-F238E27FC236}">
                <a16:creationId xmlns:a16="http://schemas.microsoft.com/office/drawing/2014/main" id="{3BC5F958-2757-DEBE-512E-CAC820F82A71}"/>
              </a:ext>
            </a:extLst>
          </p:cNvPr>
          <p:cNvSpPr txBox="1"/>
          <p:nvPr/>
        </p:nvSpPr>
        <p:spPr>
          <a:xfrm>
            <a:off x="725608" y="5782025"/>
            <a:ext cx="415347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Area under ROC curve is 0.88 indicating a good model</a:t>
            </a:r>
          </a:p>
        </p:txBody>
      </p:sp>
    </p:spTree>
    <p:extLst>
      <p:ext uri="{BB962C8B-B14F-4D97-AF65-F5344CB8AC3E}">
        <p14:creationId xmlns:p14="http://schemas.microsoft.com/office/powerpoint/2010/main" val="1362725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A5A-906F-1E88-52D7-665A729938C4}"/>
              </a:ext>
            </a:extLst>
          </p:cNvPr>
          <p:cNvSpPr>
            <a:spLocks noGrp="1"/>
          </p:cNvSpPr>
          <p:nvPr>
            <p:ph type="title"/>
          </p:nvPr>
        </p:nvSpPr>
        <p:spPr>
          <a:xfrm>
            <a:off x="2231136" y="373564"/>
            <a:ext cx="7729728" cy="1188720"/>
          </a:xfrm>
        </p:spPr>
        <p:txBody>
          <a:bodyPr/>
          <a:lstStyle/>
          <a:p>
            <a:r>
              <a:rPr lang="en-IN" dirty="0"/>
              <a:t>Interpretations</a:t>
            </a:r>
          </a:p>
        </p:txBody>
      </p:sp>
      <p:sp>
        <p:nvSpPr>
          <p:cNvPr id="3" name="Content Placeholder 2">
            <a:extLst>
              <a:ext uri="{FF2B5EF4-FFF2-40B4-BE49-F238E27FC236}">
                <a16:creationId xmlns:a16="http://schemas.microsoft.com/office/drawing/2014/main" id="{42856405-9AAC-2B58-856E-1B3735D2DC19}"/>
              </a:ext>
            </a:extLst>
          </p:cNvPr>
          <p:cNvSpPr>
            <a:spLocks noGrp="1"/>
          </p:cNvSpPr>
          <p:nvPr>
            <p:ph idx="1"/>
          </p:nvPr>
        </p:nvSpPr>
        <p:spPr>
          <a:xfrm>
            <a:off x="2014319" y="1933821"/>
            <a:ext cx="7729728" cy="3101983"/>
          </a:xfrm>
        </p:spPr>
        <p:txBody>
          <a:bodyPr/>
          <a:lstStyle/>
          <a:p>
            <a:r>
              <a:rPr lang="en-IN" dirty="0"/>
              <a:t>We are getting a model with the following </a:t>
            </a:r>
          </a:p>
          <a:p>
            <a:pPr marL="228600" lvl="1" indent="0">
              <a:buNone/>
            </a:pPr>
            <a:r>
              <a:rPr lang="en-IN" dirty="0"/>
              <a:t>On train data :</a:t>
            </a:r>
          </a:p>
          <a:p>
            <a:pPr lvl="1"/>
            <a:r>
              <a:rPr lang="en-IN" dirty="0"/>
              <a:t>Accuracy : 81%</a:t>
            </a:r>
          </a:p>
          <a:p>
            <a:pPr lvl="1"/>
            <a:r>
              <a:rPr lang="en-IN" dirty="0"/>
              <a:t>Sensitivity : 80%</a:t>
            </a:r>
          </a:p>
          <a:p>
            <a:pPr lvl="1"/>
            <a:r>
              <a:rPr lang="en-IN" dirty="0"/>
              <a:t>Specificity :81%</a:t>
            </a:r>
          </a:p>
          <a:p>
            <a:pPr lvl="1"/>
            <a:r>
              <a:rPr lang="en-IN" dirty="0"/>
              <a:t>Precision Score:72%</a:t>
            </a:r>
          </a:p>
          <a:p>
            <a:pPr lvl="1"/>
            <a:r>
              <a:rPr lang="en-IN" dirty="0"/>
              <a:t>Recall Score:79%</a:t>
            </a:r>
          </a:p>
        </p:txBody>
      </p:sp>
      <p:sp>
        <p:nvSpPr>
          <p:cNvPr id="5" name="TextBox 4">
            <a:extLst>
              <a:ext uri="{FF2B5EF4-FFF2-40B4-BE49-F238E27FC236}">
                <a16:creationId xmlns:a16="http://schemas.microsoft.com/office/drawing/2014/main" id="{F9C85804-BA06-E7B0-6085-34913E106FC7}"/>
              </a:ext>
            </a:extLst>
          </p:cNvPr>
          <p:cNvSpPr txBox="1"/>
          <p:nvPr/>
        </p:nvSpPr>
        <p:spPr>
          <a:xfrm>
            <a:off x="6603209" y="2244460"/>
            <a:ext cx="733367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On test data:</a:t>
            </a:r>
            <a:br>
              <a:rPr lang="en-IN" dirty="0"/>
            </a:br>
            <a:br>
              <a:rPr lang="en-IN" dirty="0"/>
            </a:br>
            <a:r>
              <a:rPr lang="en-IN" dirty="0"/>
              <a:t>  </a:t>
            </a:r>
            <a:br>
              <a:rPr lang="en-IN" dirty="0"/>
            </a:br>
            <a:r>
              <a:rPr lang="en-IN" dirty="0"/>
              <a:t>	</a:t>
            </a:r>
          </a:p>
        </p:txBody>
      </p:sp>
      <p:sp>
        <p:nvSpPr>
          <p:cNvPr id="6" name="TextBox 5">
            <a:extLst>
              <a:ext uri="{FF2B5EF4-FFF2-40B4-BE49-F238E27FC236}">
                <a16:creationId xmlns:a16="http://schemas.microsoft.com/office/drawing/2014/main" id="{F9FD9E36-3B71-FB80-A365-7F1386A83447}"/>
              </a:ext>
            </a:extLst>
          </p:cNvPr>
          <p:cNvSpPr txBox="1"/>
          <p:nvPr/>
        </p:nvSpPr>
        <p:spPr>
          <a:xfrm>
            <a:off x="6812816" y="2612896"/>
            <a:ext cx="2148152" cy="189564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sz="1600" dirty="0"/>
              <a:t>Accuracy : 81%</a:t>
            </a:r>
          </a:p>
          <a:p>
            <a:pPr marL="285750" indent="-285750">
              <a:lnSpc>
                <a:spcPct val="150000"/>
              </a:lnSpc>
              <a:buFont typeface="Arial" panose="020B0604020202020204" pitchFamily="34" charset="0"/>
              <a:buChar char="•"/>
            </a:pPr>
            <a:r>
              <a:rPr lang="en-IN" sz="1600" dirty="0"/>
              <a:t>Sensitivity:79%</a:t>
            </a:r>
          </a:p>
          <a:p>
            <a:pPr marL="285750" indent="-285750">
              <a:lnSpc>
                <a:spcPct val="150000"/>
              </a:lnSpc>
              <a:buFont typeface="Arial" panose="020B0604020202020204" pitchFamily="34" charset="0"/>
              <a:buChar char="•"/>
            </a:pPr>
            <a:r>
              <a:rPr lang="en-IN" sz="1600" dirty="0"/>
              <a:t>Specificity:83%</a:t>
            </a:r>
          </a:p>
          <a:p>
            <a:pPr marL="285750" indent="-285750">
              <a:lnSpc>
                <a:spcPct val="150000"/>
              </a:lnSpc>
              <a:buFont typeface="Arial" panose="020B0604020202020204" pitchFamily="34" charset="0"/>
              <a:buChar char="•"/>
            </a:pPr>
            <a:r>
              <a:rPr lang="en-IN" sz="1600" dirty="0"/>
              <a:t>Precision Score:75%</a:t>
            </a:r>
          </a:p>
          <a:p>
            <a:pPr marL="285750" indent="-285750">
              <a:lnSpc>
                <a:spcPct val="150000"/>
              </a:lnSpc>
              <a:buFont typeface="Arial" panose="020B0604020202020204" pitchFamily="34" charset="0"/>
              <a:buChar char="•"/>
            </a:pPr>
            <a:r>
              <a:rPr lang="en-IN" sz="1600" dirty="0"/>
              <a:t>Recall Score 79%</a:t>
            </a:r>
          </a:p>
        </p:txBody>
      </p:sp>
      <p:sp>
        <p:nvSpPr>
          <p:cNvPr id="9" name="TextBox 8">
            <a:extLst>
              <a:ext uri="{FF2B5EF4-FFF2-40B4-BE49-F238E27FC236}">
                <a16:creationId xmlns:a16="http://schemas.microsoft.com/office/drawing/2014/main" id="{11966540-029B-A0A1-A5E4-E9182E164445}"/>
              </a:ext>
            </a:extLst>
          </p:cNvPr>
          <p:cNvSpPr txBox="1"/>
          <p:nvPr/>
        </p:nvSpPr>
        <p:spPr>
          <a:xfrm>
            <a:off x="1340064" y="5016488"/>
            <a:ext cx="9679709"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öhne"/>
              </a:rPr>
              <a:t>The model consistently performs well across different evaluation metrics for both training and test datasets. This means that the model is reliable, avoids overfitting, and generalizes effectively to new data. The absence of significant biases in its predictions further supports its positive performance. Overall, this indicates that the model is consistently accurate and trustworthy.</a:t>
            </a:r>
            <a:endParaRPr lang="en-IN" dirty="0"/>
          </a:p>
        </p:txBody>
      </p:sp>
    </p:spTree>
    <p:extLst>
      <p:ext uri="{BB962C8B-B14F-4D97-AF65-F5344CB8AC3E}">
        <p14:creationId xmlns:p14="http://schemas.microsoft.com/office/powerpoint/2010/main" val="303300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F9C5-DB70-4402-F919-76D71ED7946E}"/>
              </a:ext>
            </a:extLst>
          </p:cNvPr>
          <p:cNvSpPr>
            <a:spLocks noGrp="1"/>
          </p:cNvSpPr>
          <p:nvPr>
            <p:ph type="title"/>
          </p:nvPr>
        </p:nvSpPr>
        <p:spPr>
          <a:xfrm>
            <a:off x="2018700" y="225784"/>
            <a:ext cx="7729728" cy="1188720"/>
          </a:xfrm>
        </p:spPr>
        <p:txBody>
          <a:bodyPr/>
          <a:lstStyle/>
          <a:p>
            <a:r>
              <a:rPr lang="en-IN" dirty="0"/>
              <a:t>PROBLEM Statement</a:t>
            </a:r>
          </a:p>
        </p:txBody>
      </p:sp>
      <p:sp>
        <p:nvSpPr>
          <p:cNvPr id="3" name="Content Placeholder 2">
            <a:extLst>
              <a:ext uri="{FF2B5EF4-FFF2-40B4-BE49-F238E27FC236}">
                <a16:creationId xmlns:a16="http://schemas.microsoft.com/office/drawing/2014/main" id="{2395FFC3-9E0D-8F00-5937-C0657E0C9947}"/>
              </a:ext>
            </a:extLst>
          </p:cNvPr>
          <p:cNvSpPr>
            <a:spLocks noGrp="1"/>
          </p:cNvSpPr>
          <p:nvPr>
            <p:ph idx="1"/>
          </p:nvPr>
        </p:nvSpPr>
        <p:spPr>
          <a:xfrm>
            <a:off x="2018700" y="1668226"/>
            <a:ext cx="7729728" cy="3101983"/>
          </a:xfrm>
        </p:spPr>
        <p:txBody>
          <a:bodyPr>
            <a:noAutofit/>
          </a:bodyPr>
          <a:lstStyle/>
          <a:p>
            <a:r>
              <a:rPr lang="en-US" b="0" i="0" dirty="0">
                <a:solidFill>
                  <a:schemeClr val="tx1"/>
                </a:solidFill>
                <a:effectLst/>
                <a:latin typeface="Söhne"/>
              </a:rPr>
              <a:t>X Education sells online courses to professionals who visit their website. They market courses on various platforms. Visitors can explore courses, fill out a form, or watch videos. Those who provide contact details become leads. Leads also come from referrals. The sales team contacts leads via calls and emails. The conversion rate is about 30%.</a:t>
            </a:r>
          </a:p>
          <a:p>
            <a:r>
              <a:rPr lang="en-US" b="0" i="0" dirty="0">
                <a:solidFill>
                  <a:schemeClr val="tx1"/>
                </a:solidFill>
                <a:effectLst/>
                <a:latin typeface="Söhne"/>
              </a:rPr>
              <a:t> Despite acquiring many leads, X Education wants to improve efficiency by identifying the most promising leads, called 'Hot Leads.' Focusing on these leads should increase the conversion rate and allow the sales team to prioritize communication with them.</a:t>
            </a:r>
          </a:p>
          <a:p>
            <a:r>
              <a:rPr lang="en-IN" dirty="0">
                <a:solidFill>
                  <a:schemeClr val="tx1"/>
                </a:solidFill>
                <a:latin typeface="Söhne"/>
              </a:rPr>
              <a:t>We are give a data set with over 9000 points of data along with data dictionary, we are to make a logistic regression model for the above case to filter the hot leads based on score of 0 to 100</a:t>
            </a:r>
            <a:endParaRPr lang="en-US" dirty="0">
              <a:solidFill>
                <a:schemeClr val="tx1"/>
              </a:solidFill>
              <a:latin typeface="Söhne"/>
            </a:endParaRPr>
          </a:p>
        </p:txBody>
      </p:sp>
    </p:spTree>
    <p:extLst>
      <p:ext uri="{BB962C8B-B14F-4D97-AF65-F5344CB8AC3E}">
        <p14:creationId xmlns:p14="http://schemas.microsoft.com/office/powerpoint/2010/main" val="88751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9E35-8EBA-B071-332F-DD44F386E9EC}"/>
              </a:ext>
            </a:extLst>
          </p:cNvPr>
          <p:cNvSpPr>
            <a:spLocks noGrp="1"/>
          </p:cNvSpPr>
          <p:nvPr>
            <p:ph type="title"/>
          </p:nvPr>
        </p:nvSpPr>
        <p:spPr/>
        <p:txBody>
          <a:bodyPr/>
          <a:lstStyle/>
          <a:p>
            <a:r>
              <a:rPr lang="en-IN" dirty="0"/>
              <a:t>Insights and recommendation</a:t>
            </a:r>
          </a:p>
        </p:txBody>
      </p:sp>
      <p:sp>
        <p:nvSpPr>
          <p:cNvPr id="3" name="Content Placeholder 2">
            <a:extLst>
              <a:ext uri="{FF2B5EF4-FFF2-40B4-BE49-F238E27FC236}">
                <a16:creationId xmlns:a16="http://schemas.microsoft.com/office/drawing/2014/main" id="{6EB7F307-09E3-5C7B-2AB6-EF7940E5E996}"/>
              </a:ext>
            </a:extLst>
          </p:cNvPr>
          <p:cNvSpPr>
            <a:spLocks noGrp="1"/>
          </p:cNvSpPr>
          <p:nvPr>
            <p:ph idx="1"/>
          </p:nvPr>
        </p:nvSpPr>
        <p:spPr/>
        <p:txBody>
          <a:bodyPr/>
          <a:lstStyle/>
          <a:p>
            <a:r>
              <a:rPr lang="en-US" dirty="0"/>
              <a:t>After clearing the data we can check for the skewness and it is recommended to remove the columns that have high skewness so that the model can be stable and more accurate</a:t>
            </a:r>
          </a:p>
          <a:p>
            <a:r>
              <a:rPr lang="en-US" dirty="0"/>
              <a:t>Most of the data (99%) lies within the range and only some data lies outside and which can be found out by using the outliers</a:t>
            </a:r>
          </a:p>
          <a:p>
            <a:r>
              <a:rPr lang="en-US" dirty="0"/>
              <a:t>Google has contributed most for getting the leads to convert which is then proceeded by direct traffic.</a:t>
            </a:r>
          </a:p>
          <a:p>
            <a:r>
              <a:rPr lang="en-US" dirty="0"/>
              <a:t>Most of the leads belongs to the unemployed occupation, working professional and student stood at 2 and 3 position respectively</a:t>
            </a:r>
          </a:p>
          <a:p>
            <a:endParaRPr lang="en-IN" dirty="0"/>
          </a:p>
        </p:txBody>
      </p:sp>
    </p:spTree>
    <p:extLst>
      <p:ext uri="{BB962C8B-B14F-4D97-AF65-F5344CB8AC3E}">
        <p14:creationId xmlns:p14="http://schemas.microsoft.com/office/powerpoint/2010/main" val="973997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09DBA-9C1E-7A87-E2D9-77EE24955C76}"/>
              </a:ext>
            </a:extLst>
          </p:cNvPr>
          <p:cNvSpPr>
            <a:spLocks noGrp="1"/>
          </p:cNvSpPr>
          <p:nvPr>
            <p:ph idx="1"/>
          </p:nvPr>
        </p:nvSpPr>
        <p:spPr>
          <a:xfrm>
            <a:off x="2231136" y="673768"/>
            <a:ext cx="7729728" cy="5066259"/>
          </a:xfrm>
        </p:spPr>
        <p:txBody>
          <a:bodyPr/>
          <a:lstStyle/>
          <a:p>
            <a:r>
              <a:rPr lang="en-US" dirty="0"/>
              <a:t>India is the country with most leads and it stood at about 96% of the total leads from any country.</a:t>
            </a:r>
          </a:p>
          <a:p>
            <a:r>
              <a:rPr lang="en-US" dirty="0"/>
              <a:t>Leads from the google and direct traffic are converted the most</a:t>
            </a:r>
          </a:p>
          <a:p>
            <a:r>
              <a:rPr lang="en-US" dirty="0"/>
              <a:t>Total time spent on the website is directly proportional to the leads that are converted.</a:t>
            </a:r>
          </a:p>
          <a:p>
            <a:r>
              <a:rPr lang="en-US" dirty="0"/>
              <a:t>For model building we split the data into train test split and used the standard scaler as a scaler after that we uses the RFE and Logistic regression.</a:t>
            </a:r>
          </a:p>
          <a:p>
            <a:r>
              <a:rPr lang="en-US" dirty="0"/>
              <a:t>Lead </a:t>
            </a:r>
            <a:r>
              <a:rPr lang="en-US" dirty="0" err="1"/>
              <a:t>Source_Google</a:t>
            </a:r>
            <a:r>
              <a:rPr lang="en-US" dirty="0"/>
              <a:t>, Total Time Spent on Website and Last Notable </a:t>
            </a:r>
            <a:r>
              <a:rPr lang="en-US" dirty="0" err="1"/>
              <a:t>Activity_Modified</a:t>
            </a:r>
            <a:r>
              <a:rPr lang="en-US" dirty="0"/>
              <a:t> are the top three contributors in making the model stable.</a:t>
            </a:r>
          </a:p>
          <a:p>
            <a:r>
              <a:rPr lang="en-US" dirty="0"/>
              <a:t>Accuracy of our train model is: 82%</a:t>
            </a:r>
          </a:p>
          <a:p>
            <a:r>
              <a:rPr lang="en-US" dirty="0"/>
              <a:t>Sensitivity of our train model is: 70%</a:t>
            </a:r>
          </a:p>
          <a:p>
            <a:r>
              <a:rPr lang="en-US" dirty="0"/>
              <a:t>Specificity of our train model is: 89%</a:t>
            </a:r>
          </a:p>
          <a:p>
            <a:r>
              <a:rPr lang="en-US" dirty="0" err="1"/>
              <a:t>Final_Lead_Score</a:t>
            </a:r>
            <a:r>
              <a:rPr lang="en-US"/>
              <a:t> denotes that the higher the lead score more are the chances for a person to convert into a lead</a:t>
            </a:r>
            <a:endParaRPr lang="en-IN" dirty="0"/>
          </a:p>
        </p:txBody>
      </p:sp>
    </p:spTree>
    <p:extLst>
      <p:ext uri="{BB962C8B-B14F-4D97-AF65-F5344CB8AC3E}">
        <p14:creationId xmlns:p14="http://schemas.microsoft.com/office/powerpoint/2010/main" val="16878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7BD6-5940-3A00-5E35-1BE3D5A362FD}"/>
              </a:ext>
            </a:extLst>
          </p:cNvPr>
          <p:cNvSpPr>
            <a:spLocks noGrp="1"/>
          </p:cNvSpPr>
          <p:nvPr>
            <p:ph type="title"/>
          </p:nvPr>
        </p:nvSpPr>
        <p:spPr>
          <a:xfrm>
            <a:off x="2231136" y="318146"/>
            <a:ext cx="7729728" cy="1188720"/>
          </a:xfrm>
        </p:spPr>
        <p:txBody>
          <a:bodyPr/>
          <a:lstStyle/>
          <a:p>
            <a:r>
              <a:rPr lang="en-IN" dirty="0"/>
              <a:t>Data Understanding</a:t>
            </a:r>
          </a:p>
        </p:txBody>
      </p:sp>
      <p:sp>
        <p:nvSpPr>
          <p:cNvPr id="3" name="Content Placeholder 2">
            <a:extLst>
              <a:ext uri="{FF2B5EF4-FFF2-40B4-BE49-F238E27FC236}">
                <a16:creationId xmlns:a16="http://schemas.microsoft.com/office/drawing/2014/main" id="{02DD9E50-8258-850B-C42F-0DAC58FACB1E}"/>
              </a:ext>
            </a:extLst>
          </p:cNvPr>
          <p:cNvSpPr>
            <a:spLocks noGrp="1"/>
          </p:cNvSpPr>
          <p:nvPr>
            <p:ph idx="1"/>
          </p:nvPr>
        </p:nvSpPr>
        <p:spPr>
          <a:xfrm>
            <a:off x="2231136" y="2046917"/>
            <a:ext cx="7729728" cy="3101983"/>
          </a:xfrm>
        </p:spPr>
        <p:txBody>
          <a:bodyPr/>
          <a:lstStyle/>
          <a:p>
            <a:r>
              <a:rPr lang="en-IN" dirty="0"/>
              <a:t>We are given two files : Leads.csv and Leads data dictionary</a:t>
            </a:r>
          </a:p>
          <a:p>
            <a:r>
              <a:rPr lang="en-IN" dirty="0"/>
              <a:t>‘Leads.csv’ contains around 9000 data points and the target variable is ‘Converted’ which is binary , where 0 indicates lead not converted and 1 indicates lead was converted</a:t>
            </a:r>
          </a:p>
          <a:p>
            <a:r>
              <a:rPr lang="en-IN" dirty="0"/>
              <a:t>‘Leads Data Dictionary.xlsx’ file  contains the data dictionary which explains each of the variables in ‘Lead.csv’</a:t>
            </a:r>
          </a:p>
        </p:txBody>
      </p:sp>
    </p:spTree>
    <p:extLst>
      <p:ext uri="{BB962C8B-B14F-4D97-AF65-F5344CB8AC3E}">
        <p14:creationId xmlns:p14="http://schemas.microsoft.com/office/powerpoint/2010/main" val="17011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F14A-08C5-1958-58FB-73F591E969E8}"/>
              </a:ext>
            </a:extLst>
          </p:cNvPr>
          <p:cNvSpPr>
            <a:spLocks noGrp="1"/>
          </p:cNvSpPr>
          <p:nvPr>
            <p:ph type="title"/>
          </p:nvPr>
        </p:nvSpPr>
        <p:spPr>
          <a:xfrm>
            <a:off x="2231136" y="345855"/>
            <a:ext cx="7729728" cy="1188720"/>
          </a:xfrm>
        </p:spPr>
        <p:txBody>
          <a:bodyPr/>
          <a:lstStyle/>
          <a:p>
            <a:r>
              <a:rPr lang="en-IN" dirty="0"/>
              <a:t>Analysis Approach</a:t>
            </a:r>
          </a:p>
        </p:txBody>
      </p:sp>
      <p:sp>
        <p:nvSpPr>
          <p:cNvPr id="3" name="Content Placeholder 2">
            <a:extLst>
              <a:ext uri="{FF2B5EF4-FFF2-40B4-BE49-F238E27FC236}">
                <a16:creationId xmlns:a16="http://schemas.microsoft.com/office/drawing/2014/main" id="{6C9B865E-E808-B16E-FB5B-A18C364E932C}"/>
              </a:ext>
            </a:extLst>
          </p:cNvPr>
          <p:cNvSpPr>
            <a:spLocks noGrp="1"/>
          </p:cNvSpPr>
          <p:nvPr>
            <p:ph idx="1"/>
          </p:nvPr>
        </p:nvSpPr>
        <p:spPr>
          <a:xfrm>
            <a:off x="2231136" y="1755833"/>
            <a:ext cx="9036304" cy="4632960"/>
          </a:xfrm>
        </p:spPr>
        <p:txBody>
          <a:bodyPr>
            <a:normAutofit fontScale="47500" lnSpcReduction="20000"/>
          </a:bodyPr>
          <a:lstStyle/>
          <a:p>
            <a:r>
              <a:rPr lang="en-IN" sz="3400" dirty="0">
                <a:solidFill>
                  <a:schemeClr val="tx1"/>
                </a:solidFill>
              </a:rPr>
              <a:t>Data Preparation </a:t>
            </a:r>
            <a:br>
              <a:rPr lang="en-IN" sz="3400" dirty="0">
                <a:solidFill>
                  <a:schemeClr val="tx1"/>
                </a:solidFill>
              </a:rPr>
            </a:br>
            <a:r>
              <a:rPr lang="en-IN" sz="3400" dirty="0">
                <a:solidFill>
                  <a:schemeClr val="tx1"/>
                </a:solidFill>
              </a:rPr>
              <a:t> 	</a:t>
            </a:r>
            <a:r>
              <a:rPr lang="en-IN" sz="3400" dirty="0" err="1">
                <a:solidFill>
                  <a:schemeClr val="tx1"/>
                </a:solidFill>
              </a:rPr>
              <a:t>i</a:t>
            </a:r>
            <a:r>
              <a:rPr lang="en-IN" sz="3400" dirty="0">
                <a:solidFill>
                  <a:schemeClr val="tx1"/>
                </a:solidFill>
              </a:rPr>
              <a:t>)Cleaning dataset by removing null values, imputing missing values using 30% as threshold etc</a:t>
            </a:r>
          </a:p>
          <a:p>
            <a:r>
              <a:rPr lang="en-IN" sz="3400" dirty="0">
                <a:solidFill>
                  <a:schemeClr val="tx1"/>
                </a:solidFill>
              </a:rPr>
              <a:t>Exploratory Data Analysis</a:t>
            </a:r>
            <a:br>
              <a:rPr lang="en-IN" sz="3400" dirty="0">
                <a:solidFill>
                  <a:schemeClr val="tx1"/>
                </a:solidFill>
              </a:rPr>
            </a:br>
            <a:r>
              <a:rPr lang="en-IN" sz="3400" dirty="0">
                <a:solidFill>
                  <a:schemeClr val="tx1"/>
                </a:solidFill>
              </a:rPr>
              <a:t>	</a:t>
            </a:r>
            <a:r>
              <a:rPr lang="en-IN" sz="3400" dirty="0" err="1">
                <a:solidFill>
                  <a:schemeClr val="tx1"/>
                </a:solidFill>
              </a:rPr>
              <a:t>i</a:t>
            </a:r>
            <a:r>
              <a:rPr lang="en-IN" sz="3400" dirty="0">
                <a:solidFill>
                  <a:schemeClr val="tx1"/>
                </a:solidFill>
              </a:rPr>
              <a:t>)Analysis using univariate bivariate and multivariate analysis</a:t>
            </a:r>
          </a:p>
          <a:p>
            <a:r>
              <a:rPr lang="en-IN" sz="3400" dirty="0">
                <a:solidFill>
                  <a:schemeClr val="tx1"/>
                </a:solidFill>
              </a:rPr>
              <a:t>Feature Selection</a:t>
            </a:r>
            <a:br>
              <a:rPr lang="en-IN" sz="3400" dirty="0">
                <a:solidFill>
                  <a:schemeClr val="tx1"/>
                </a:solidFill>
              </a:rPr>
            </a:br>
            <a:r>
              <a:rPr lang="en-IN" sz="3400" dirty="0">
                <a:solidFill>
                  <a:schemeClr val="tx1"/>
                </a:solidFill>
              </a:rPr>
              <a:t>	</a:t>
            </a:r>
            <a:r>
              <a:rPr lang="en-IN" sz="3400" dirty="0" err="1">
                <a:solidFill>
                  <a:schemeClr val="tx1"/>
                </a:solidFill>
              </a:rPr>
              <a:t>i</a:t>
            </a:r>
            <a:r>
              <a:rPr lang="en-IN" sz="3400" dirty="0">
                <a:solidFill>
                  <a:schemeClr val="tx1"/>
                </a:solidFill>
              </a:rPr>
              <a:t>)Creating dummy variables </a:t>
            </a:r>
            <a:br>
              <a:rPr lang="en-IN" sz="3400" dirty="0">
                <a:solidFill>
                  <a:schemeClr val="tx1"/>
                </a:solidFill>
              </a:rPr>
            </a:br>
            <a:r>
              <a:rPr lang="en-IN" sz="3400" dirty="0">
                <a:solidFill>
                  <a:schemeClr val="tx1"/>
                </a:solidFill>
              </a:rPr>
              <a:t>	ii)Making correlation Matrix and removing highly correlated variables using domain    	  	   knowledge </a:t>
            </a:r>
          </a:p>
          <a:p>
            <a:r>
              <a:rPr lang="en-IN" sz="3400" dirty="0">
                <a:solidFill>
                  <a:schemeClr val="tx1"/>
                </a:solidFill>
              </a:rPr>
              <a:t>Model Development</a:t>
            </a:r>
          </a:p>
          <a:p>
            <a:pPr marL="0" indent="0">
              <a:buNone/>
            </a:pPr>
            <a:r>
              <a:rPr lang="en-IN" sz="3400" dirty="0">
                <a:solidFill>
                  <a:schemeClr val="tx1"/>
                </a:solidFill>
              </a:rPr>
              <a:t>	</a:t>
            </a:r>
            <a:r>
              <a:rPr lang="en-IN" sz="3400" dirty="0" err="1">
                <a:solidFill>
                  <a:schemeClr val="tx1"/>
                </a:solidFill>
              </a:rPr>
              <a:t>i</a:t>
            </a:r>
            <a:r>
              <a:rPr lang="en-IN" sz="3400" dirty="0">
                <a:solidFill>
                  <a:schemeClr val="tx1"/>
                </a:solidFill>
              </a:rPr>
              <a:t>)Applying logistic regression </a:t>
            </a:r>
            <a:r>
              <a:rPr lang="en-US" sz="3400" b="0" i="0" dirty="0">
                <a:solidFill>
                  <a:schemeClr val="tx1"/>
                </a:solidFill>
                <a:effectLst/>
              </a:rPr>
              <a:t>to predict the probability of leads being hot</a:t>
            </a:r>
            <a:r>
              <a:rPr lang="en-US" sz="3400" b="0" i="0" dirty="0">
                <a:solidFill>
                  <a:srgbClr val="374151"/>
                </a:solidFill>
                <a:effectLst/>
              </a:rPr>
              <a:t>.</a:t>
            </a:r>
            <a:endParaRPr lang="en-IN" sz="3400" dirty="0">
              <a:solidFill>
                <a:schemeClr val="tx1"/>
              </a:solidFill>
            </a:endParaRPr>
          </a:p>
          <a:p>
            <a:pPr marL="0" indent="0">
              <a:buNone/>
            </a:pPr>
            <a:r>
              <a:rPr lang="en-IN" sz="3400" dirty="0">
                <a:solidFill>
                  <a:schemeClr val="tx1"/>
                </a:solidFill>
              </a:rPr>
              <a:t>	ii)Train the logistic regression model </a:t>
            </a:r>
          </a:p>
          <a:p>
            <a:pPr marL="0" indent="0">
              <a:buNone/>
            </a:pPr>
            <a:r>
              <a:rPr lang="en-IN" sz="3400" dirty="0">
                <a:solidFill>
                  <a:schemeClr val="tx1"/>
                </a:solidFill>
              </a:rPr>
              <a:t>	iii)Removing variables using p and VIF values</a:t>
            </a:r>
          </a:p>
          <a:p>
            <a:pPr marL="0" indent="0">
              <a:buNone/>
            </a:pPr>
            <a:r>
              <a:rPr lang="en-IN" sz="3400" dirty="0">
                <a:solidFill>
                  <a:schemeClr val="tx1"/>
                </a:solidFill>
              </a:rPr>
              <a:t>	iv)</a:t>
            </a:r>
            <a:r>
              <a:rPr lang="en-US" sz="3400" b="0" i="0" dirty="0">
                <a:solidFill>
                  <a:schemeClr val="tx1"/>
                </a:solidFill>
                <a:effectLst/>
              </a:rPr>
              <a:t> Evaluate the model's performance using appropriate metrics like accuracy, precision, 		     recall, and F1-score.</a:t>
            </a:r>
          </a:p>
          <a:p>
            <a:br>
              <a:rPr lang="en-IN" sz="2300" dirty="0">
                <a:solidFill>
                  <a:schemeClr val="tx1"/>
                </a:solidFill>
                <a:latin typeface="Söhne"/>
              </a:rPr>
            </a:br>
            <a:br>
              <a:rPr lang="en-IN" dirty="0">
                <a:solidFill>
                  <a:schemeClr val="tx1"/>
                </a:solidFill>
                <a:latin typeface="Söhne"/>
              </a:rPr>
            </a:br>
            <a:endParaRPr lang="en-IN" dirty="0">
              <a:solidFill>
                <a:schemeClr val="tx1"/>
              </a:solidFill>
              <a:latin typeface="Söhne"/>
            </a:endParaRPr>
          </a:p>
          <a:p>
            <a:pPr marL="914400" lvl="4" indent="0">
              <a:buNone/>
            </a:pPr>
            <a:r>
              <a:rPr lang="en-IN" dirty="0">
                <a:solidFill>
                  <a:schemeClr val="tx1"/>
                </a:solidFill>
                <a:latin typeface="Söhne"/>
              </a:rPr>
              <a:t> </a:t>
            </a:r>
            <a:br>
              <a:rPr lang="en-IN" dirty="0"/>
            </a:br>
            <a:endParaRPr lang="en-IN" dirty="0"/>
          </a:p>
        </p:txBody>
      </p:sp>
    </p:spTree>
    <p:extLst>
      <p:ext uri="{BB962C8B-B14F-4D97-AF65-F5344CB8AC3E}">
        <p14:creationId xmlns:p14="http://schemas.microsoft.com/office/powerpoint/2010/main" val="80298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4B62-750A-D789-65BA-1C27FF7F75A5}"/>
              </a:ext>
            </a:extLst>
          </p:cNvPr>
          <p:cNvSpPr>
            <a:spLocks noGrp="1"/>
          </p:cNvSpPr>
          <p:nvPr>
            <p:ph type="title"/>
          </p:nvPr>
        </p:nvSpPr>
        <p:spPr/>
        <p:txBody>
          <a:bodyPr/>
          <a:lstStyle/>
          <a:p>
            <a:r>
              <a:rPr lang="en-IN" dirty="0"/>
              <a:t>Analysis Approach</a:t>
            </a:r>
          </a:p>
        </p:txBody>
      </p:sp>
      <p:sp>
        <p:nvSpPr>
          <p:cNvPr id="3" name="Content Placeholder 2">
            <a:extLst>
              <a:ext uri="{FF2B5EF4-FFF2-40B4-BE49-F238E27FC236}">
                <a16:creationId xmlns:a16="http://schemas.microsoft.com/office/drawing/2014/main" id="{CC75EBDF-2B86-4746-C3EE-8A87DD1AB575}"/>
              </a:ext>
            </a:extLst>
          </p:cNvPr>
          <p:cNvSpPr>
            <a:spLocks noGrp="1"/>
          </p:cNvSpPr>
          <p:nvPr>
            <p:ph idx="1"/>
          </p:nvPr>
        </p:nvSpPr>
        <p:spPr/>
        <p:txBody>
          <a:bodyPr>
            <a:normAutofit/>
          </a:bodyPr>
          <a:lstStyle/>
          <a:p>
            <a:r>
              <a:rPr lang="en-IN" sz="1600" b="0" i="0" dirty="0">
                <a:solidFill>
                  <a:schemeClr val="tx1"/>
                </a:solidFill>
                <a:effectLst/>
              </a:rPr>
              <a:t>Model Validation</a:t>
            </a:r>
            <a:br>
              <a:rPr lang="en-US" sz="1600" b="0" i="0" dirty="0">
                <a:solidFill>
                  <a:schemeClr val="tx1"/>
                </a:solidFill>
                <a:effectLst/>
              </a:rPr>
            </a:br>
            <a:r>
              <a:rPr lang="en-US" sz="1600" b="0" i="0" dirty="0">
                <a:solidFill>
                  <a:schemeClr val="tx1"/>
                </a:solidFill>
                <a:effectLst/>
              </a:rPr>
              <a:t>	</a:t>
            </a:r>
            <a:r>
              <a:rPr lang="en-US" sz="1600" b="0" i="0" dirty="0" err="1">
                <a:solidFill>
                  <a:schemeClr val="tx1"/>
                </a:solidFill>
                <a:effectLst/>
              </a:rPr>
              <a:t>i</a:t>
            </a:r>
            <a:r>
              <a:rPr lang="en-US" sz="1600" b="0" i="0" dirty="0">
                <a:solidFill>
                  <a:schemeClr val="tx1"/>
                </a:solidFill>
                <a:effectLst/>
              </a:rPr>
              <a:t>)Validate the suitable model on test data set</a:t>
            </a:r>
          </a:p>
          <a:p>
            <a:pPr marL="0" indent="0">
              <a:buNone/>
            </a:pPr>
            <a:r>
              <a:rPr lang="en-IN" sz="1600" dirty="0">
                <a:solidFill>
                  <a:schemeClr val="tx1"/>
                </a:solidFill>
              </a:rPr>
              <a:t>	ii)Check the model performance using evaluation metrics</a:t>
            </a:r>
          </a:p>
          <a:p>
            <a:r>
              <a:rPr lang="en-IN" sz="1600" dirty="0">
                <a:solidFill>
                  <a:schemeClr val="tx1"/>
                </a:solidFill>
              </a:rPr>
              <a:t>Interpretation</a:t>
            </a:r>
          </a:p>
          <a:p>
            <a:pPr marL="228600" lvl="1" indent="0">
              <a:buNone/>
            </a:pPr>
            <a:r>
              <a:rPr lang="en-IN" sz="1400" dirty="0">
                <a:solidFill>
                  <a:schemeClr val="tx1"/>
                </a:solidFill>
              </a:rPr>
              <a:t>	</a:t>
            </a:r>
            <a:r>
              <a:rPr lang="en-IN" sz="1400" dirty="0" err="1">
                <a:solidFill>
                  <a:schemeClr val="tx1"/>
                </a:solidFill>
              </a:rPr>
              <a:t>i</a:t>
            </a:r>
            <a:r>
              <a:rPr lang="en-IN" sz="1400" dirty="0">
                <a:solidFill>
                  <a:schemeClr val="tx1"/>
                </a:solidFill>
              </a:rPr>
              <a:t>) Analysis of  coefficient of  logistic regression how each contribute to predicting the hot 	  leads</a:t>
            </a:r>
          </a:p>
          <a:p>
            <a:pPr marL="228600" lvl="1" indent="0">
              <a:buNone/>
            </a:pPr>
            <a:r>
              <a:rPr lang="en-IN" sz="1400" dirty="0">
                <a:solidFill>
                  <a:schemeClr val="tx1"/>
                </a:solidFill>
              </a:rPr>
              <a:t>	ii)Identifying the top 3 variables that play a major role in predicting.</a:t>
            </a:r>
          </a:p>
          <a:p>
            <a:pPr marL="228600" lvl="1" indent="0">
              <a:buNone/>
            </a:pPr>
            <a:r>
              <a:rPr lang="en-IN" sz="1400" dirty="0">
                <a:solidFill>
                  <a:schemeClr val="tx1"/>
                </a:solidFill>
              </a:rPr>
              <a:t>	iv)Provide recommendation based on insights</a:t>
            </a:r>
          </a:p>
        </p:txBody>
      </p:sp>
    </p:spTree>
    <p:extLst>
      <p:ext uri="{BB962C8B-B14F-4D97-AF65-F5344CB8AC3E}">
        <p14:creationId xmlns:p14="http://schemas.microsoft.com/office/powerpoint/2010/main" val="194452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AD7E-AC37-9DE0-0F8F-8120CC663D46}"/>
              </a:ext>
            </a:extLst>
          </p:cNvPr>
          <p:cNvSpPr>
            <a:spLocks noGrp="1"/>
          </p:cNvSpPr>
          <p:nvPr>
            <p:ph type="title"/>
          </p:nvPr>
        </p:nvSpPr>
        <p:spPr>
          <a:xfrm>
            <a:off x="2378918" y="235019"/>
            <a:ext cx="7729728" cy="1188720"/>
          </a:xfrm>
        </p:spPr>
        <p:txBody>
          <a:bodyPr/>
          <a:lstStyle/>
          <a:p>
            <a:r>
              <a:rPr lang="en-IN" dirty="0"/>
              <a:t>Univariate analysis</a:t>
            </a:r>
          </a:p>
        </p:txBody>
      </p:sp>
      <p:pic>
        <p:nvPicPr>
          <p:cNvPr id="9" name="Picture 8">
            <a:extLst>
              <a:ext uri="{FF2B5EF4-FFF2-40B4-BE49-F238E27FC236}">
                <a16:creationId xmlns:a16="http://schemas.microsoft.com/office/drawing/2014/main" id="{93746D22-E5EF-6673-9CC7-12E990E01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4757"/>
            <a:ext cx="5569527" cy="3448597"/>
          </a:xfrm>
          <a:prstGeom prst="rect">
            <a:avLst/>
          </a:prstGeom>
        </p:spPr>
      </p:pic>
      <p:pic>
        <p:nvPicPr>
          <p:cNvPr id="13" name="Content Placeholder 12">
            <a:extLst>
              <a:ext uri="{FF2B5EF4-FFF2-40B4-BE49-F238E27FC236}">
                <a16:creationId xmlns:a16="http://schemas.microsoft.com/office/drawing/2014/main" id="{33A85C8F-EDD0-BF6D-F17D-51699709F9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091" y="1674757"/>
            <a:ext cx="5328145" cy="3508486"/>
          </a:xfrm>
        </p:spPr>
      </p:pic>
      <p:sp>
        <p:nvSpPr>
          <p:cNvPr id="15" name="TextBox 14">
            <a:extLst>
              <a:ext uri="{FF2B5EF4-FFF2-40B4-BE49-F238E27FC236}">
                <a16:creationId xmlns:a16="http://schemas.microsoft.com/office/drawing/2014/main" id="{A6B94EC6-5808-37EC-2FF6-76023D5F87F0}"/>
              </a:ext>
            </a:extLst>
          </p:cNvPr>
          <p:cNvSpPr txBox="1"/>
          <p:nvPr/>
        </p:nvSpPr>
        <p:spPr>
          <a:xfrm>
            <a:off x="2036619" y="5123354"/>
            <a:ext cx="2355272" cy="369332"/>
          </a:xfrm>
          <a:prstGeom prst="rect">
            <a:avLst/>
          </a:prstGeom>
          <a:noFill/>
        </p:spPr>
        <p:txBody>
          <a:bodyPr wrap="square" rtlCol="0">
            <a:spAutoFit/>
          </a:bodyPr>
          <a:lstStyle/>
          <a:p>
            <a:r>
              <a:rPr lang="en-IN" dirty="0"/>
              <a:t>Lead Origin count</a:t>
            </a:r>
          </a:p>
        </p:txBody>
      </p:sp>
      <p:sp>
        <p:nvSpPr>
          <p:cNvPr id="16" name="TextBox 15">
            <a:extLst>
              <a:ext uri="{FF2B5EF4-FFF2-40B4-BE49-F238E27FC236}">
                <a16:creationId xmlns:a16="http://schemas.microsoft.com/office/drawing/2014/main" id="{E49212BE-400E-DB13-9B8D-1247EEC1587C}"/>
              </a:ext>
            </a:extLst>
          </p:cNvPr>
          <p:cNvSpPr txBox="1"/>
          <p:nvPr/>
        </p:nvSpPr>
        <p:spPr>
          <a:xfrm>
            <a:off x="8257309" y="5123354"/>
            <a:ext cx="1995098" cy="369332"/>
          </a:xfrm>
          <a:prstGeom prst="rect">
            <a:avLst/>
          </a:prstGeom>
          <a:noFill/>
        </p:spPr>
        <p:txBody>
          <a:bodyPr wrap="none" rtlCol="0">
            <a:spAutoFit/>
          </a:bodyPr>
          <a:lstStyle/>
          <a:p>
            <a:r>
              <a:rPr lang="en-IN" dirty="0"/>
              <a:t>Lead Source Count</a:t>
            </a:r>
          </a:p>
        </p:txBody>
      </p:sp>
      <p:sp>
        <p:nvSpPr>
          <p:cNvPr id="17" name="TextBox 16">
            <a:extLst>
              <a:ext uri="{FF2B5EF4-FFF2-40B4-BE49-F238E27FC236}">
                <a16:creationId xmlns:a16="http://schemas.microsoft.com/office/drawing/2014/main" id="{414D8FFD-F4A7-A02F-CCCA-308E137132FE}"/>
              </a:ext>
            </a:extLst>
          </p:cNvPr>
          <p:cNvSpPr txBox="1"/>
          <p:nvPr/>
        </p:nvSpPr>
        <p:spPr>
          <a:xfrm>
            <a:off x="461818" y="5567123"/>
            <a:ext cx="513541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This shows that </a:t>
            </a:r>
            <a:r>
              <a:rPr lang="en-US" sz="1800" b="0" i="0" u="none" strike="noStrike" dirty="0">
                <a:solidFill>
                  <a:srgbClr val="000000"/>
                </a:solidFill>
                <a:effectLst/>
              </a:rPr>
              <a:t>origin identifier with which the customer was identified to be a lead mostly done using  API, Landing Page Submission and lead add form</a:t>
            </a:r>
            <a:endParaRPr lang="en-IN" dirty="0"/>
          </a:p>
        </p:txBody>
      </p:sp>
      <p:sp>
        <p:nvSpPr>
          <p:cNvPr id="18" name="TextBox 17">
            <a:extLst>
              <a:ext uri="{FF2B5EF4-FFF2-40B4-BE49-F238E27FC236}">
                <a16:creationId xmlns:a16="http://schemas.microsoft.com/office/drawing/2014/main" id="{7F8826DA-4EF0-E651-38AC-B8D48F7ABB0A}"/>
              </a:ext>
            </a:extLst>
          </p:cNvPr>
          <p:cNvSpPr txBox="1"/>
          <p:nvPr/>
        </p:nvSpPr>
        <p:spPr>
          <a:xfrm>
            <a:off x="6096000" y="5567123"/>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source of the lead mostly consist of Google, Direct traffic, Olark chat and Organic Search</a:t>
            </a:r>
            <a:endParaRPr lang="en-IN" dirty="0"/>
          </a:p>
        </p:txBody>
      </p:sp>
    </p:spTree>
    <p:extLst>
      <p:ext uri="{BB962C8B-B14F-4D97-AF65-F5344CB8AC3E}">
        <p14:creationId xmlns:p14="http://schemas.microsoft.com/office/powerpoint/2010/main" val="256647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9A7AC0-E27C-5EC4-CDBF-D411DF7588E3}"/>
              </a:ext>
            </a:extLst>
          </p:cNvPr>
          <p:cNvSpPr txBox="1">
            <a:spLocks/>
          </p:cNvSpPr>
          <p:nvPr/>
        </p:nvSpPr>
        <p:spPr bwMode="black">
          <a:xfrm>
            <a:off x="2378918" y="235019"/>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a:t>Univariate analysis</a:t>
            </a:r>
            <a:endParaRPr lang="en-IN" dirty="0"/>
          </a:p>
        </p:txBody>
      </p:sp>
      <p:pic>
        <p:nvPicPr>
          <p:cNvPr id="12" name="Content Placeholder 11">
            <a:extLst>
              <a:ext uri="{FF2B5EF4-FFF2-40B4-BE49-F238E27FC236}">
                <a16:creationId xmlns:a16="http://schemas.microsoft.com/office/drawing/2014/main" id="{4751551F-AEBB-A5E3-043F-FC068A3F9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036" y="1596178"/>
            <a:ext cx="4278000" cy="3446876"/>
          </a:xfrm>
        </p:spPr>
      </p:pic>
      <p:pic>
        <p:nvPicPr>
          <p:cNvPr id="14" name="Picture 13">
            <a:extLst>
              <a:ext uri="{FF2B5EF4-FFF2-40B4-BE49-F238E27FC236}">
                <a16:creationId xmlns:a16="http://schemas.microsoft.com/office/drawing/2014/main" id="{B96C6103-B8E0-FEF9-550A-E37150DAE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612" y="1540760"/>
            <a:ext cx="6638557" cy="3557713"/>
          </a:xfrm>
          <a:prstGeom prst="rect">
            <a:avLst/>
          </a:prstGeom>
        </p:spPr>
      </p:pic>
      <p:sp>
        <p:nvSpPr>
          <p:cNvPr id="15" name="TextBox 14">
            <a:extLst>
              <a:ext uri="{FF2B5EF4-FFF2-40B4-BE49-F238E27FC236}">
                <a16:creationId xmlns:a16="http://schemas.microsoft.com/office/drawing/2014/main" id="{0DA737D0-6B44-58AF-20C0-A43A1A3EF948}"/>
              </a:ext>
            </a:extLst>
          </p:cNvPr>
          <p:cNvSpPr txBox="1"/>
          <p:nvPr/>
        </p:nvSpPr>
        <p:spPr>
          <a:xfrm>
            <a:off x="1208400" y="5030827"/>
            <a:ext cx="2779928" cy="369332"/>
          </a:xfrm>
          <a:prstGeom prst="rect">
            <a:avLst/>
          </a:prstGeom>
          <a:noFill/>
        </p:spPr>
        <p:txBody>
          <a:bodyPr wrap="none" rtlCol="0">
            <a:spAutoFit/>
          </a:bodyPr>
          <a:lstStyle/>
          <a:p>
            <a:r>
              <a:rPr lang="en-IN" dirty="0"/>
              <a:t>Occupation and their count</a:t>
            </a:r>
          </a:p>
        </p:txBody>
      </p:sp>
      <p:sp>
        <p:nvSpPr>
          <p:cNvPr id="16" name="TextBox 15">
            <a:extLst>
              <a:ext uri="{FF2B5EF4-FFF2-40B4-BE49-F238E27FC236}">
                <a16:creationId xmlns:a16="http://schemas.microsoft.com/office/drawing/2014/main" id="{2AF5108C-4A6E-0E95-E75A-E903F38EC067}"/>
              </a:ext>
            </a:extLst>
          </p:cNvPr>
          <p:cNvSpPr txBox="1"/>
          <p:nvPr/>
        </p:nvSpPr>
        <p:spPr>
          <a:xfrm>
            <a:off x="7638473" y="5043054"/>
            <a:ext cx="2900218" cy="369332"/>
          </a:xfrm>
          <a:prstGeom prst="rect">
            <a:avLst/>
          </a:prstGeom>
          <a:noFill/>
        </p:spPr>
        <p:txBody>
          <a:bodyPr wrap="square" rtlCol="0">
            <a:spAutoFit/>
          </a:bodyPr>
          <a:lstStyle/>
          <a:p>
            <a:r>
              <a:rPr lang="en-IN" dirty="0"/>
              <a:t>Last Notable  Activity count</a:t>
            </a:r>
          </a:p>
        </p:txBody>
      </p:sp>
      <p:sp>
        <p:nvSpPr>
          <p:cNvPr id="17" name="TextBox 16">
            <a:extLst>
              <a:ext uri="{FF2B5EF4-FFF2-40B4-BE49-F238E27FC236}">
                <a16:creationId xmlns:a16="http://schemas.microsoft.com/office/drawing/2014/main" id="{723F9E9C-E34A-979E-F289-63DD4BAC3EAC}"/>
              </a:ext>
            </a:extLst>
          </p:cNvPr>
          <p:cNvSpPr txBox="1"/>
          <p:nvPr/>
        </p:nvSpPr>
        <p:spPr>
          <a:xfrm>
            <a:off x="515671" y="5597236"/>
            <a:ext cx="4656694" cy="923330"/>
          </a:xfrm>
          <a:prstGeom prst="rect">
            <a:avLst/>
          </a:prstGeom>
          <a:noFill/>
        </p:spPr>
        <p:txBody>
          <a:bodyPr wrap="square" rtlCol="0">
            <a:spAutoFit/>
          </a:bodyPr>
          <a:lstStyle/>
          <a:p>
            <a:pPr marL="285750" indent="-285750">
              <a:buFont typeface="Arial" panose="020B0604020202020204" pitchFamily="34" charset="0"/>
              <a:buChar char="•"/>
            </a:pPr>
            <a:r>
              <a:rPr lang="en-IN" dirty="0"/>
              <a:t>More than 8000 of the leads are unemployed and other significant are working professional and student</a:t>
            </a:r>
          </a:p>
        </p:txBody>
      </p:sp>
      <p:sp>
        <p:nvSpPr>
          <p:cNvPr id="18" name="TextBox 17">
            <a:extLst>
              <a:ext uri="{FF2B5EF4-FFF2-40B4-BE49-F238E27FC236}">
                <a16:creationId xmlns:a16="http://schemas.microsoft.com/office/drawing/2014/main" id="{E81604B6-DC7D-4CF0-93DC-8EFF052AA85E}"/>
              </a:ext>
            </a:extLst>
          </p:cNvPr>
          <p:cNvSpPr txBox="1"/>
          <p:nvPr/>
        </p:nvSpPr>
        <p:spPr>
          <a:xfrm>
            <a:off x="6613237" y="5597236"/>
            <a:ext cx="5415932"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last Notable activity among the leads are given where most of them are engaged in modification of details, viewing email or using SMS</a:t>
            </a:r>
          </a:p>
        </p:txBody>
      </p:sp>
    </p:spTree>
    <p:extLst>
      <p:ext uri="{BB962C8B-B14F-4D97-AF65-F5344CB8AC3E}">
        <p14:creationId xmlns:p14="http://schemas.microsoft.com/office/powerpoint/2010/main" val="82661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C1B0-D30F-A41B-938C-ADFC9784C308}"/>
              </a:ext>
            </a:extLst>
          </p:cNvPr>
          <p:cNvSpPr>
            <a:spLocks noGrp="1"/>
          </p:cNvSpPr>
          <p:nvPr>
            <p:ph type="title"/>
          </p:nvPr>
        </p:nvSpPr>
        <p:spPr>
          <a:xfrm>
            <a:off x="2118266" y="381334"/>
            <a:ext cx="7729728" cy="1188720"/>
          </a:xfrm>
        </p:spPr>
        <p:txBody>
          <a:bodyPr/>
          <a:lstStyle/>
          <a:p>
            <a:r>
              <a:rPr lang="en-IN" dirty="0"/>
              <a:t>Checking data imbalance</a:t>
            </a:r>
          </a:p>
        </p:txBody>
      </p:sp>
      <p:pic>
        <p:nvPicPr>
          <p:cNvPr id="5" name="Content Placeholder 4">
            <a:extLst>
              <a:ext uri="{FF2B5EF4-FFF2-40B4-BE49-F238E27FC236}">
                <a16:creationId xmlns:a16="http://schemas.microsoft.com/office/drawing/2014/main" id="{751514D4-C97C-F264-1ACA-16BDDEC11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443" y="1676700"/>
            <a:ext cx="5035557" cy="3894541"/>
          </a:xfrm>
        </p:spPr>
      </p:pic>
      <p:sp>
        <p:nvSpPr>
          <p:cNvPr id="6" name="TextBox 5">
            <a:extLst>
              <a:ext uri="{FF2B5EF4-FFF2-40B4-BE49-F238E27FC236}">
                <a16:creationId xmlns:a16="http://schemas.microsoft.com/office/drawing/2014/main" id="{1AEA1EF3-9894-C638-B945-86A4196ADD6A}"/>
              </a:ext>
            </a:extLst>
          </p:cNvPr>
          <p:cNvSpPr txBox="1"/>
          <p:nvPr/>
        </p:nvSpPr>
        <p:spPr>
          <a:xfrm>
            <a:off x="6266584" y="1852987"/>
            <a:ext cx="543208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There is small amount of imbalance , but this should be fine for making model </a:t>
            </a:r>
          </a:p>
          <a:p>
            <a:pPr marL="285750" indent="-285750">
              <a:buFont typeface="Arial" panose="020B0604020202020204" pitchFamily="34" charset="0"/>
              <a:buChar char="•"/>
            </a:pPr>
            <a:r>
              <a:rPr lang="en-IN" dirty="0"/>
              <a:t>Zero implied the lead is converted and One not converted</a:t>
            </a:r>
          </a:p>
          <a:p>
            <a:pPr marL="285750" indent="-285750">
              <a:buFont typeface="Arial" panose="020B0604020202020204" pitchFamily="34" charset="0"/>
              <a:buChar char="•"/>
            </a:pPr>
            <a:r>
              <a:rPr lang="en-IN" dirty="0"/>
              <a:t>The number of converted is around 3500 and not converted is above 5000</a:t>
            </a:r>
          </a:p>
        </p:txBody>
      </p:sp>
      <p:sp>
        <p:nvSpPr>
          <p:cNvPr id="7" name="TextBox 6">
            <a:extLst>
              <a:ext uri="{FF2B5EF4-FFF2-40B4-BE49-F238E27FC236}">
                <a16:creationId xmlns:a16="http://schemas.microsoft.com/office/drawing/2014/main" id="{CF6D8658-BEF5-3188-3C35-7426416B64D9}"/>
              </a:ext>
            </a:extLst>
          </p:cNvPr>
          <p:cNvSpPr txBox="1"/>
          <p:nvPr/>
        </p:nvSpPr>
        <p:spPr>
          <a:xfrm>
            <a:off x="1630668" y="5571241"/>
            <a:ext cx="3895105" cy="369332"/>
          </a:xfrm>
          <a:prstGeom prst="rect">
            <a:avLst/>
          </a:prstGeom>
          <a:noFill/>
        </p:spPr>
        <p:txBody>
          <a:bodyPr wrap="none" rtlCol="0">
            <a:spAutoFit/>
          </a:bodyPr>
          <a:lstStyle/>
          <a:p>
            <a:r>
              <a:rPr lang="en-IN" dirty="0"/>
              <a:t>Count of converted and not converted </a:t>
            </a:r>
          </a:p>
        </p:txBody>
      </p:sp>
    </p:spTree>
    <p:extLst>
      <p:ext uri="{BB962C8B-B14F-4D97-AF65-F5344CB8AC3E}">
        <p14:creationId xmlns:p14="http://schemas.microsoft.com/office/powerpoint/2010/main" val="184950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0F29-BEE8-A58E-8FD6-2B55977B6FC2}"/>
              </a:ext>
            </a:extLst>
          </p:cNvPr>
          <p:cNvSpPr>
            <a:spLocks noGrp="1"/>
          </p:cNvSpPr>
          <p:nvPr>
            <p:ph type="title"/>
          </p:nvPr>
        </p:nvSpPr>
        <p:spPr>
          <a:xfrm>
            <a:off x="2231136" y="135686"/>
            <a:ext cx="7729728" cy="1188720"/>
          </a:xfrm>
        </p:spPr>
        <p:txBody>
          <a:bodyPr/>
          <a:lstStyle/>
          <a:p>
            <a:r>
              <a:rPr lang="en-IN" dirty="0"/>
              <a:t>Bivariate analysis</a:t>
            </a:r>
          </a:p>
        </p:txBody>
      </p:sp>
      <p:pic>
        <p:nvPicPr>
          <p:cNvPr id="5" name="Content Placeholder 4">
            <a:extLst>
              <a:ext uri="{FF2B5EF4-FFF2-40B4-BE49-F238E27FC236}">
                <a16:creationId xmlns:a16="http://schemas.microsoft.com/office/drawing/2014/main" id="{4E6F4E40-F646-112A-81EE-A9489CBA6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18" y="1435242"/>
            <a:ext cx="5367128" cy="4206465"/>
          </a:xfrm>
        </p:spPr>
      </p:pic>
      <p:pic>
        <p:nvPicPr>
          <p:cNvPr id="11" name="Picture 10">
            <a:extLst>
              <a:ext uri="{FF2B5EF4-FFF2-40B4-BE49-F238E27FC236}">
                <a16:creationId xmlns:a16="http://schemas.microsoft.com/office/drawing/2014/main" id="{45B86AA1-13A2-3CA5-AB69-187DF459D589}"/>
              </a:ext>
            </a:extLst>
          </p:cNvPr>
          <p:cNvPicPr>
            <a:picLocks noChangeAspect="1"/>
          </p:cNvPicPr>
          <p:nvPr/>
        </p:nvPicPr>
        <p:blipFill>
          <a:blip r:embed="rId3"/>
          <a:stretch>
            <a:fillRect/>
          </a:stretch>
        </p:blipFill>
        <p:spPr>
          <a:xfrm>
            <a:off x="5772731" y="1435242"/>
            <a:ext cx="6142179" cy="4206465"/>
          </a:xfrm>
          <a:prstGeom prst="rect">
            <a:avLst/>
          </a:prstGeom>
        </p:spPr>
      </p:pic>
      <p:sp>
        <p:nvSpPr>
          <p:cNvPr id="12" name="TextBox 11">
            <a:extLst>
              <a:ext uri="{FF2B5EF4-FFF2-40B4-BE49-F238E27FC236}">
                <a16:creationId xmlns:a16="http://schemas.microsoft.com/office/drawing/2014/main" id="{0BD9D276-2CA7-1EF5-3B17-7D150B8E34C6}"/>
              </a:ext>
            </a:extLst>
          </p:cNvPr>
          <p:cNvSpPr txBox="1"/>
          <p:nvPr/>
        </p:nvSpPr>
        <p:spPr>
          <a:xfrm>
            <a:off x="157019" y="5752543"/>
            <a:ext cx="5367128" cy="923330"/>
          </a:xfrm>
          <a:prstGeom prst="rect">
            <a:avLst/>
          </a:prstGeom>
          <a:noFill/>
        </p:spPr>
        <p:txBody>
          <a:bodyPr wrap="square" rtlCol="0">
            <a:spAutoFit/>
          </a:bodyPr>
          <a:lstStyle/>
          <a:p>
            <a:pPr marL="285750" indent="-285750">
              <a:buFont typeface="Arial" panose="020B0604020202020204" pitchFamily="34" charset="0"/>
              <a:buChar char="•"/>
            </a:pPr>
            <a:r>
              <a:rPr lang="en-IN" dirty="0"/>
              <a:t>Lead source is which has most conversion ratio by significant amount  is shown by reference and </a:t>
            </a:r>
            <a:r>
              <a:rPr lang="en-IN" dirty="0" err="1"/>
              <a:t>Welingak</a:t>
            </a:r>
            <a:r>
              <a:rPr lang="en-IN" dirty="0"/>
              <a:t> website .</a:t>
            </a:r>
          </a:p>
        </p:txBody>
      </p:sp>
      <p:sp>
        <p:nvSpPr>
          <p:cNvPr id="14" name="TextBox 13">
            <a:extLst>
              <a:ext uri="{FF2B5EF4-FFF2-40B4-BE49-F238E27FC236}">
                <a16:creationId xmlns:a16="http://schemas.microsoft.com/office/drawing/2014/main" id="{B4167E0C-10A1-F743-382E-186E214147E3}"/>
              </a:ext>
            </a:extLst>
          </p:cNvPr>
          <p:cNvSpPr txBox="1"/>
          <p:nvPr/>
        </p:nvSpPr>
        <p:spPr>
          <a:xfrm>
            <a:off x="6465455" y="5657671"/>
            <a:ext cx="544945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Conversion ratio for a lead whose SMS was sent recently seem to be  higher.</a:t>
            </a:r>
          </a:p>
          <a:p>
            <a:pPr marL="285750" indent="-285750">
              <a:buFont typeface="Arial" panose="020B0604020202020204" pitchFamily="34" charset="0"/>
              <a:buChar char="•"/>
            </a:pPr>
            <a:r>
              <a:rPr lang="en-IN" dirty="0"/>
              <a:t>Modified and email opened also show significant amount of converted however ratio remains low.</a:t>
            </a:r>
          </a:p>
        </p:txBody>
      </p:sp>
    </p:spTree>
    <p:extLst>
      <p:ext uri="{BB962C8B-B14F-4D97-AF65-F5344CB8AC3E}">
        <p14:creationId xmlns:p14="http://schemas.microsoft.com/office/powerpoint/2010/main" val="30271149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1096</TotalTime>
  <Words>1389</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Söhne</vt:lpstr>
      <vt:lpstr>Parcel</vt:lpstr>
      <vt:lpstr>Lead Scoring Case Study</vt:lpstr>
      <vt:lpstr>PROBLEM Statement</vt:lpstr>
      <vt:lpstr>Data Understanding</vt:lpstr>
      <vt:lpstr>Analysis Approach</vt:lpstr>
      <vt:lpstr>Analysis Approach</vt:lpstr>
      <vt:lpstr>Univariate analysis</vt:lpstr>
      <vt:lpstr>PowerPoint Presentation</vt:lpstr>
      <vt:lpstr>Checking data imbalance</vt:lpstr>
      <vt:lpstr>Bivariate analysis</vt:lpstr>
      <vt:lpstr>Bivariate analysis</vt:lpstr>
      <vt:lpstr>Multivariate analysis</vt:lpstr>
      <vt:lpstr>Correlation Matrix</vt:lpstr>
      <vt:lpstr>Data preparation</vt:lpstr>
      <vt:lpstr>Modelling</vt:lpstr>
      <vt:lpstr>MODEL Evaluation</vt:lpstr>
      <vt:lpstr>MODEL EVALUATION</vt:lpstr>
      <vt:lpstr>Precision Recall curve</vt:lpstr>
      <vt:lpstr>PREDICTIONS ON TEST SET</vt:lpstr>
      <vt:lpstr>Interpretations</vt:lpstr>
      <vt:lpstr>Insights and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Aravind R</dc:creator>
  <cp:lastModifiedBy>Sanket Garg</cp:lastModifiedBy>
  <cp:revision>8</cp:revision>
  <dcterms:created xsi:type="dcterms:W3CDTF">2023-06-19T10:41:39Z</dcterms:created>
  <dcterms:modified xsi:type="dcterms:W3CDTF">2023-07-06T06:39:24Z</dcterms:modified>
</cp:coreProperties>
</file>