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Lo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Lora-bold.fntdata"/><Relationship Id="rId10" Type="http://schemas.openxmlformats.org/officeDocument/2006/relationships/slide" Target="slides/slide5.xml"/><Relationship Id="rId21" Type="http://schemas.openxmlformats.org/officeDocument/2006/relationships/font" Target="fonts/Lora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ora-boldItalic.fntdata"/><Relationship Id="rId12" Type="http://schemas.openxmlformats.org/officeDocument/2006/relationships/slide" Target="slides/slide7.xml"/><Relationship Id="rId23" Type="http://schemas.openxmlformats.org/officeDocument/2006/relationships/font" Target="fonts/Lo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49c27c0902510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49c27c0902510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3fd4ca4597be4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3fd4ca4597be4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3fd4ca4597be4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3fd4ca4597be4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e3acd5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e3acd5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e3acd5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8e3acd5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8e3acd53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8e3acd5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98100" y="729675"/>
            <a:ext cx="8222100" cy="11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6B26B"/>
                </a:solidFill>
              </a:rPr>
              <a:t>Lets start with basic question??</a:t>
            </a:r>
            <a:endParaRPr b="1" sz="4100">
              <a:solidFill>
                <a:srgbClr val="F6B26B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 flipH="1" rot="10800000">
            <a:off x="1265375" y="3954001"/>
            <a:ext cx="677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914400" y="2145608"/>
            <a:ext cx="4941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914400" y="2145608"/>
            <a:ext cx="7315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What is mean by automata??</a:t>
            </a:r>
            <a:endParaRPr sz="42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It is the study of abstract machines and the computation problems that can be solved using these machines. The abstract machine is called the automata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410000"/>
            <a:ext cx="85206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Now lets design the automata for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Working of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ATM Machine…..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2571750" y="483925"/>
            <a:ext cx="313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39250" y="580725"/>
            <a:ext cx="732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We all visited ATM machine at least for one time...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1033000" y="1280500"/>
            <a:ext cx="4799100" cy="492600"/>
          </a:xfrm>
          <a:prstGeom prst="rect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000"/>
              <a:buFont typeface="Roboto"/>
              <a:buChar char="❏"/>
            </a:pPr>
            <a:r>
              <a:rPr lang="en" sz="2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At first we insert  our ATM card</a:t>
            </a:r>
            <a:endParaRPr sz="2000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1033000" y="1903475"/>
            <a:ext cx="4799100" cy="492600"/>
          </a:xfrm>
          <a:prstGeom prst="rect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000"/>
              <a:buFont typeface="Roboto"/>
              <a:buChar char="❏"/>
            </a:pPr>
            <a:r>
              <a:rPr lang="en" sz="2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Afterward it asks for pin code</a:t>
            </a:r>
            <a:endParaRPr sz="2000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1033000" y="2526450"/>
            <a:ext cx="4799100" cy="800400"/>
          </a:xfrm>
          <a:prstGeom prst="rect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000"/>
              <a:buFont typeface="Roboto"/>
              <a:buChar char="❏"/>
            </a:pPr>
            <a:r>
              <a:rPr lang="en" sz="2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Then it asks for </a:t>
            </a:r>
            <a:r>
              <a:rPr lang="en" sz="2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whether</a:t>
            </a:r>
            <a:r>
              <a:rPr lang="en" sz="2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 you want to deposit or withdrawal cash</a:t>
            </a:r>
            <a:endParaRPr sz="2000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1033000" y="3457225"/>
            <a:ext cx="4799100" cy="800400"/>
          </a:xfrm>
          <a:prstGeom prst="rect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000"/>
              <a:buFont typeface="Roboto"/>
              <a:buChar char="❏"/>
            </a:pPr>
            <a:r>
              <a:rPr lang="en" sz="2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Then it asks for amount of money you want to withdraw or deposit</a:t>
            </a:r>
            <a:endParaRPr sz="2000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033000" y="4388000"/>
            <a:ext cx="4799100" cy="800400"/>
          </a:xfrm>
          <a:prstGeom prst="rect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000"/>
              <a:buFont typeface="Roboto"/>
              <a:buChar char="❏"/>
            </a:pPr>
            <a:r>
              <a:rPr lang="en" sz="2000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At last a confirmation box and once you click yes the process ends….</a:t>
            </a:r>
            <a:endParaRPr sz="2000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1908075" y="442450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Now we can convert these </a:t>
            </a:r>
            <a:r>
              <a:rPr lang="en" sz="2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series of processes into the automata….</a:t>
            </a:r>
            <a:endParaRPr sz="2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1949550" y="2170775"/>
            <a:ext cx="562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Lets Begin……...</a:t>
            </a:r>
            <a:endParaRPr b="1" sz="35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" type="body"/>
          </p:nvPr>
        </p:nvSpPr>
        <p:spPr>
          <a:xfrm flipH="1" rot="10800000">
            <a:off x="328025" y="4742600"/>
            <a:ext cx="128400" cy="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1106125" y="649850"/>
            <a:ext cx="3650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106125" y="553025"/>
            <a:ext cx="5904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Now as per the standard tuple of DFA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548575" y="1451800"/>
            <a:ext cx="631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lets start by </a:t>
            </a:r>
            <a:r>
              <a:rPr lang="en" sz="25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designing</a:t>
            </a:r>
            <a:r>
              <a:rPr lang="en" sz="25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DFA by starting state</a:t>
            </a:r>
            <a:endParaRPr sz="25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8"/>
          <p:cNvCxnSpPr/>
          <p:nvPr/>
        </p:nvCxnSpPr>
        <p:spPr>
          <a:xfrm>
            <a:off x="1659200" y="2972725"/>
            <a:ext cx="82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8" name="Google Shape;168;p18"/>
          <p:cNvSpPr/>
          <p:nvPr/>
        </p:nvSpPr>
        <p:spPr>
          <a:xfrm>
            <a:off x="2488700" y="2657125"/>
            <a:ext cx="898800" cy="63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q0</a:t>
            </a:r>
            <a:endParaRPr sz="2400"/>
          </a:p>
        </p:txBody>
      </p:sp>
      <p:cxnSp>
        <p:nvCxnSpPr>
          <p:cNvPr id="169" name="Google Shape;169;p18"/>
          <p:cNvCxnSpPr/>
          <p:nvPr/>
        </p:nvCxnSpPr>
        <p:spPr>
          <a:xfrm>
            <a:off x="3387500" y="2972725"/>
            <a:ext cx="82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0" name="Google Shape;170;p18"/>
          <p:cNvSpPr/>
          <p:nvPr/>
        </p:nvSpPr>
        <p:spPr>
          <a:xfrm>
            <a:off x="4122600" y="2657125"/>
            <a:ext cx="898800" cy="63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q1</a:t>
            </a:r>
            <a:endParaRPr sz="2400"/>
          </a:p>
        </p:txBody>
      </p:sp>
      <p:sp>
        <p:nvSpPr>
          <p:cNvPr id="171" name="Google Shape;171;p18"/>
          <p:cNvSpPr txBox="1"/>
          <p:nvPr/>
        </p:nvSpPr>
        <p:spPr>
          <a:xfrm>
            <a:off x="3581100" y="2571750"/>
            <a:ext cx="116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581100" y="2792975"/>
            <a:ext cx="128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064650" y="2557175"/>
            <a:ext cx="137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Insert card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5088525" y="2972725"/>
            <a:ext cx="134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" name="Google Shape;175;p18"/>
          <p:cNvSpPr/>
          <p:nvPr/>
        </p:nvSpPr>
        <p:spPr>
          <a:xfrm>
            <a:off x="6429525" y="2657125"/>
            <a:ext cx="898800" cy="63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q2</a:t>
            </a:r>
            <a:endParaRPr sz="2400"/>
          </a:p>
        </p:txBody>
      </p:sp>
      <p:sp>
        <p:nvSpPr>
          <p:cNvPr id="176" name="Google Shape;176;p18"/>
          <p:cNvSpPr txBox="1"/>
          <p:nvPr/>
        </p:nvSpPr>
        <p:spPr>
          <a:xfrm>
            <a:off x="5303113" y="2641050"/>
            <a:ext cx="1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PIN OK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3064650" y="3304550"/>
            <a:ext cx="3862584" cy="805700"/>
          </a:xfrm>
          <a:custGeom>
            <a:rect b="b" l="l" r="r" t="t"/>
            <a:pathLst>
              <a:path extrusionOk="0" h="32228" w="145456">
                <a:moveTo>
                  <a:pt x="145456" y="0"/>
                </a:moveTo>
                <a:cubicBezTo>
                  <a:pt x="131814" y="5346"/>
                  <a:pt x="87846" y="30880"/>
                  <a:pt x="63603" y="32078"/>
                </a:cubicBezTo>
                <a:cubicBezTo>
                  <a:pt x="39360" y="33276"/>
                  <a:pt x="10601" y="11338"/>
                  <a:pt x="0" y="719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8" name="Google Shape;178;p18"/>
          <p:cNvCxnSpPr>
            <a:endCxn id="168" idx="4"/>
          </p:cNvCxnSpPr>
          <p:nvPr/>
        </p:nvCxnSpPr>
        <p:spPr>
          <a:xfrm rot="10800000">
            <a:off x="2938100" y="3288325"/>
            <a:ext cx="131400" cy="22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8"/>
          <p:cNvSpPr txBox="1"/>
          <p:nvPr/>
        </p:nvSpPr>
        <p:spPr>
          <a:xfrm>
            <a:off x="4021175" y="3508650"/>
            <a:ext cx="137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Bad pin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-5534450" y="5074375"/>
            <a:ext cx="71385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087700" y="428625"/>
            <a:ext cx="649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Now next steps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9"/>
          <p:cNvCxnSpPr/>
          <p:nvPr/>
        </p:nvCxnSpPr>
        <p:spPr>
          <a:xfrm>
            <a:off x="345675" y="1382975"/>
            <a:ext cx="82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" name="Google Shape;187;p19"/>
          <p:cNvSpPr/>
          <p:nvPr/>
        </p:nvSpPr>
        <p:spPr>
          <a:xfrm>
            <a:off x="1175175" y="1067375"/>
            <a:ext cx="898800" cy="63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q0</a:t>
            </a:r>
            <a:endParaRPr sz="2400"/>
          </a:p>
        </p:txBody>
      </p:sp>
      <p:cxnSp>
        <p:nvCxnSpPr>
          <p:cNvPr id="188" name="Google Shape;188;p19"/>
          <p:cNvCxnSpPr/>
          <p:nvPr/>
        </p:nvCxnSpPr>
        <p:spPr>
          <a:xfrm>
            <a:off x="2073975" y="1382975"/>
            <a:ext cx="82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9" name="Google Shape;189;p19"/>
          <p:cNvSpPr/>
          <p:nvPr/>
        </p:nvSpPr>
        <p:spPr>
          <a:xfrm>
            <a:off x="2809075" y="1067375"/>
            <a:ext cx="898800" cy="63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q1</a:t>
            </a:r>
            <a:endParaRPr sz="2400"/>
          </a:p>
        </p:txBody>
      </p:sp>
      <p:sp>
        <p:nvSpPr>
          <p:cNvPr id="190" name="Google Shape;190;p19"/>
          <p:cNvSpPr txBox="1"/>
          <p:nvPr/>
        </p:nvSpPr>
        <p:spPr>
          <a:xfrm>
            <a:off x="2267575" y="982000"/>
            <a:ext cx="116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2267575" y="1203225"/>
            <a:ext cx="1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751125" y="967425"/>
            <a:ext cx="137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Insert card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9"/>
          <p:cNvCxnSpPr/>
          <p:nvPr/>
        </p:nvCxnSpPr>
        <p:spPr>
          <a:xfrm>
            <a:off x="3775000" y="1382975"/>
            <a:ext cx="134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" name="Google Shape;194;p19"/>
          <p:cNvSpPr/>
          <p:nvPr/>
        </p:nvSpPr>
        <p:spPr>
          <a:xfrm>
            <a:off x="5116000" y="1067375"/>
            <a:ext cx="898800" cy="63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q2</a:t>
            </a:r>
            <a:endParaRPr sz="2400"/>
          </a:p>
        </p:txBody>
      </p:sp>
      <p:sp>
        <p:nvSpPr>
          <p:cNvPr id="195" name="Google Shape;195;p19"/>
          <p:cNvSpPr txBox="1"/>
          <p:nvPr/>
        </p:nvSpPr>
        <p:spPr>
          <a:xfrm>
            <a:off x="3989588" y="1051300"/>
            <a:ext cx="1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PIN OK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751125" y="1714800"/>
            <a:ext cx="3862584" cy="805700"/>
          </a:xfrm>
          <a:custGeom>
            <a:rect b="b" l="l" r="r" t="t"/>
            <a:pathLst>
              <a:path extrusionOk="0" h="32228" w="145456">
                <a:moveTo>
                  <a:pt x="145456" y="0"/>
                </a:moveTo>
                <a:cubicBezTo>
                  <a:pt x="131814" y="5346"/>
                  <a:pt x="87846" y="30880"/>
                  <a:pt x="63603" y="32078"/>
                </a:cubicBezTo>
                <a:cubicBezTo>
                  <a:pt x="39360" y="33276"/>
                  <a:pt x="10601" y="11338"/>
                  <a:pt x="0" y="719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7" name="Google Shape;197;p19"/>
          <p:cNvCxnSpPr>
            <a:endCxn id="187" idx="4"/>
          </p:cNvCxnSpPr>
          <p:nvPr/>
        </p:nvCxnSpPr>
        <p:spPr>
          <a:xfrm rot="10800000">
            <a:off x="1624575" y="1698575"/>
            <a:ext cx="131400" cy="22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9"/>
          <p:cNvSpPr txBox="1"/>
          <p:nvPr/>
        </p:nvSpPr>
        <p:spPr>
          <a:xfrm>
            <a:off x="2707650" y="1918900"/>
            <a:ext cx="137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Bad pin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